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7" r:id="rId2"/>
    <p:sldId id="284" r:id="rId3"/>
    <p:sldId id="298" r:id="rId4"/>
    <p:sldId id="299" r:id="rId5"/>
    <p:sldId id="315" r:id="rId6"/>
    <p:sldId id="300" r:id="rId7"/>
    <p:sldId id="258" r:id="rId8"/>
    <p:sldId id="293" r:id="rId9"/>
    <p:sldId id="301" r:id="rId10"/>
    <p:sldId id="302" r:id="rId11"/>
    <p:sldId id="269" r:id="rId12"/>
    <p:sldId id="268" r:id="rId13"/>
    <p:sldId id="303" r:id="rId14"/>
    <p:sldId id="304" r:id="rId15"/>
    <p:sldId id="316" r:id="rId16"/>
    <p:sldId id="286" r:id="rId17"/>
    <p:sldId id="305" r:id="rId18"/>
    <p:sldId id="280" r:id="rId19"/>
    <p:sldId id="273" r:id="rId20"/>
    <p:sldId id="313" r:id="rId21"/>
    <p:sldId id="318" r:id="rId22"/>
    <p:sldId id="319" r:id="rId23"/>
    <p:sldId id="320" r:id="rId24"/>
    <p:sldId id="310" r:id="rId25"/>
    <p:sldId id="321" r:id="rId26"/>
    <p:sldId id="312" r:id="rId27"/>
    <p:sldId id="317" r:id="rId28"/>
    <p:sldId id="314" r:id="rId29"/>
    <p:sldId id="323" r:id="rId30"/>
    <p:sldId id="32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CA"/>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97" autoAdjust="0"/>
    <p:restoredTop sz="63797" autoAdjust="0"/>
  </p:normalViewPr>
  <p:slideViewPr>
    <p:cSldViewPr snapToGrid="0" snapToObjects="1">
      <p:cViewPr varScale="1">
        <p:scale>
          <a:sx n="69" d="100"/>
          <a:sy n="69" d="100"/>
        </p:scale>
        <p:origin x="2334" y="66"/>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EABFC6E4-C05A-4FD2-A409-4EAA61390832}"/>
    <pc:docChg chg="modSld">
      <pc:chgData name="Schreckenberg, Kate" userId="8b45ddae-23f1-407e-8d90-04d8d4e05fa6" providerId="ADAL" clId="{EABFC6E4-C05A-4FD2-A409-4EAA61390832}" dt="2018-12-12T21:46:56.039" v="44" actId="20577"/>
      <pc:docMkLst>
        <pc:docMk/>
      </pc:docMkLst>
      <pc:sldChg chg="modSp">
        <pc:chgData name="Schreckenberg, Kate" userId="8b45ddae-23f1-407e-8d90-04d8d4e05fa6" providerId="ADAL" clId="{EABFC6E4-C05A-4FD2-A409-4EAA61390832}" dt="2018-12-12T21:41:46.274" v="0" actId="6549"/>
        <pc:sldMkLst>
          <pc:docMk/>
          <pc:sldMk cId="1369141824" sldId="299"/>
        </pc:sldMkLst>
        <pc:spChg chg="mod">
          <ac:chgData name="Schreckenberg, Kate" userId="8b45ddae-23f1-407e-8d90-04d8d4e05fa6" providerId="ADAL" clId="{EABFC6E4-C05A-4FD2-A409-4EAA61390832}" dt="2018-12-12T21:41:46.274" v="0" actId="6549"/>
          <ac:spMkLst>
            <pc:docMk/>
            <pc:sldMk cId="1369141824" sldId="299"/>
            <ac:spMk id="4" creationId="{FCE32170-B7F4-8340-833F-2A2A3B0F0C70}"/>
          </ac:spMkLst>
        </pc:spChg>
      </pc:sldChg>
      <pc:sldChg chg="modSp modNotesTx">
        <pc:chgData name="Schreckenberg, Kate" userId="8b45ddae-23f1-407e-8d90-04d8d4e05fa6" providerId="ADAL" clId="{EABFC6E4-C05A-4FD2-A409-4EAA61390832}" dt="2018-12-12T21:46:18.427" v="42" actId="6549"/>
        <pc:sldMkLst>
          <pc:docMk/>
          <pc:sldMk cId="4166323939" sldId="323"/>
        </pc:sldMkLst>
        <pc:spChg chg="mod">
          <ac:chgData name="Schreckenberg, Kate" userId="8b45ddae-23f1-407e-8d90-04d8d4e05fa6" providerId="ADAL" clId="{EABFC6E4-C05A-4FD2-A409-4EAA61390832}" dt="2018-12-12T21:46:18.427" v="42" actId="6549"/>
          <ac:spMkLst>
            <pc:docMk/>
            <pc:sldMk cId="4166323939" sldId="323"/>
            <ac:spMk id="241" creationId="{00000000-0000-0000-0000-000000000000}"/>
          </ac:spMkLst>
        </pc:spChg>
      </pc:sldChg>
      <pc:sldChg chg="modSp">
        <pc:chgData name="Schreckenberg, Kate" userId="8b45ddae-23f1-407e-8d90-04d8d4e05fa6" providerId="ADAL" clId="{EABFC6E4-C05A-4FD2-A409-4EAA61390832}" dt="2018-12-12T21:46:56.039" v="44" actId="20577"/>
        <pc:sldMkLst>
          <pc:docMk/>
          <pc:sldMk cId="1867916588" sldId="324"/>
        </pc:sldMkLst>
        <pc:spChg chg="mod">
          <ac:chgData name="Schreckenberg, Kate" userId="8b45ddae-23f1-407e-8d90-04d8d4e05fa6" providerId="ADAL" clId="{EABFC6E4-C05A-4FD2-A409-4EAA61390832}" dt="2018-12-12T21:46:56.039" v="44" actId="20577"/>
          <ac:spMkLst>
            <pc:docMk/>
            <pc:sldMk cId="1867916588" sldId="324"/>
            <ac:spMk id="25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111673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In general, the methods used to produce ecosystem service models can be broadly divided into: </a:t>
            </a:r>
          </a:p>
          <a:p>
            <a:pPr marL="228600" indent="-228600">
              <a:buFont typeface="+mj-lt"/>
              <a:buAutoNum type="arabicPeriod"/>
            </a:pPr>
            <a:r>
              <a:rPr lang="en-GB" sz="1200" b="0" i="0" kern="1200" dirty="0">
                <a:solidFill>
                  <a:schemeClr val="tx1"/>
                </a:solidFill>
                <a:effectLst/>
                <a:latin typeface="Arial" panose="020B0604020202020204" pitchFamily="34" charset="0"/>
                <a:ea typeface="+mn-ea"/>
                <a:cs typeface="Arial" panose="020B0604020202020204" pitchFamily="34" charset="0"/>
              </a:rPr>
              <a:t>Those that are based on at least some primary data from within the study region.</a:t>
            </a:r>
            <a:r>
              <a:rPr lang="en-GB" sz="1200" b="0" i="0" kern="1200" baseline="0" dirty="0">
                <a:solidFill>
                  <a:schemeClr val="tx1"/>
                </a:solidFill>
                <a:effectLst/>
                <a:latin typeface="Arial" panose="020B0604020202020204" pitchFamily="34" charset="0"/>
                <a:ea typeface="+mn-ea"/>
                <a:cs typeface="Arial" panose="020B0604020202020204" pitchFamily="34" charset="0"/>
              </a:rPr>
              <a:t> These are called </a:t>
            </a:r>
            <a:r>
              <a:rPr lang="en-GB" sz="1200" b="1" i="0" kern="1200" baseline="0" dirty="0">
                <a:solidFill>
                  <a:schemeClr val="tx1"/>
                </a:solidFill>
                <a:effectLst/>
                <a:latin typeface="Arial" panose="020B0604020202020204" pitchFamily="34" charset="0"/>
                <a:ea typeface="+mn-ea"/>
                <a:cs typeface="Arial" panose="020B0604020202020204" pitchFamily="34" charset="0"/>
              </a:rPr>
              <a:t>process-based models  </a:t>
            </a:r>
            <a:r>
              <a:rPr lang="en-GB" sz="1200" b="0" i="0" kern="1200" baseline="0" dirty="0">
                <a:solidFill>
                  <a:schemeClr val="tx1"/>
                </a:solidFill>
                <a:effectLst/>
                <a:latin typeface="Arial" panose="020B0604020202020204" pitchFamily="34" charset="0"/>
                <a:ea typeface="+mn-ea"/>
                <a:cs typeface="Arial" panose="020B0604020202020204" pitchFamily="34" charset="0"/>
              </a:rPr>
              <a:t>and can be drawn from a </a:t>
            </a:r>
            <a:r>
              <a:rPr lang="en-GB" sz="1200" b="0" i="0" kern="1200" dirty="0">
                <a:solidFill>
                  <a:schemeClr val="tx1"/>
                </a:solidFill>
                <a:effectLst/>
                <a:latin typeface="Arial" panose="020B0604020202020204" pitchFamily="34" charset="0"/>
                <a:ea typeface="+mn-ea"/>
                <a:cs typeface="Arial" panose="020B0604020202020204" pitchFamily="34" charset="0"/>
              </a:rPr>
              <a:t>representative sampling across the whole study region and/or modelled surfaces based on primary data.</a:t>
            </a:r>
          </a:p>
          <a:p>
            <a:pPr marL="228600" indent="-228600">
              <a:buFont typeface="+mj-lt"/>
              <a:buAutoNum type="arabicPeriod"/>
            </a:pPr>
            <a:r>
              <a:rPr lang="en-GB" sz="1200" b="0" i="0" kern="1200" dirty="0">
                <a:solidFill>
                  <a:schemeClr val="tx1"/>
                </a:solidFill>
                <a:effectLst/>
                <a:latin typeface="Arial" panose="020B0604020202020204" pitchFamily="34" charset="0"/>
                <a:ea typeface="+mn-ea"/>
                <a:cs typeface="Arial" panose="020B0604020202020204" pitchFamily="34" charset="0"/>
              </a:rPr>
              <a:t>Those that are not based on primary data. These rely on proxies and prior knowledge to</a:t>
            </a:r>
            <a:r>
              <a:rPr lang="en-GB" sz="1200" b="0" i="0" kern="1200" baseline="0" dirty="0">
                <a:solidFill>
                  <a:schemeClr val="tx1"/>
                </a:solidFill>
                <a:effectLst/>
                <a:latin typeface="Arial" panose="020B0604020202020204" pitchFamily="34" charset="0"/>
                <a:ea typeface="+mn-ea"/>
                <a:cs typeface="Arial" panose="020B0604020202020204" pitchFamily="34" charset="0"/>
              </a:rPr>
              <a:t> develop </a:t>
            </a:r>
            <a:r>
              <a:rPr lang="en-GB" sz="1200" b="0" i="0" kern="1200" dirty="0">
                <a:solidFill>
                  <a:schemeClr val="tx1"/>
                </a:solidFill>
                <a:effectLst/>
                <a:latin typeface="Arial" panose="020B0604020202020204" pitchFamily="34" charset="0"/>
                <a:ea typeface="+mn-ea"/>
                <a:cs typeface="Arial" panose="020B0604020202020204" pitchFamily="34" charset="0"/>
              </a:rPr>
              <a:t>modelled surfaces. They are therefore</a:t>
            </a:r>
            <a:r>
              <a:rPr lang="en-GB" sz="1200" b="0" i="0" kern="1200" baseline="0" dirty="0">
                <a:solidFill>
                  <a:schemeClr val="tx1"/>
                </a:solidFill>
                <a:effectLst/>
                <a:latin typeface="Arial" panose="020B0604020202020204" pitchFamily="34" charset="0"/>
                <a:ea typeface="+mn-ea"/>
                <a:cs typeface="Arial" panose="020B0604020202020204" pitchFamily="34" charset="0"/>
              </a:rPr>
              <a:t> called </a:t>
            </a:r>
            <a:r>
              <a:rPr lang="en-GB" sz="1200" b="1" i="0" kern="1200" baseline="0" dirty="0">
                <a:solidFill>
                  <a:schemeClr val="tx1"/>
                </a:solidFill>
                <a:effectLst/>
                <a:latin typeface="Arial" panose="020B0604020202020204" pitchFamily="34" charset="0"/>
                <a:ea typeface="+mn-ea"/>
                <a:cs typeface="Arial" panose="020B0604020202020204" pitchFamily="34" charset="0"/>
              </a:rPr>
              <a:t>Proxy-based Models </a:t>
            </a:r>
            <a:r>
              <a:rPr lang="en-GB" sz="1200" b="0" i="0" kern="1200" baseline="0" dirty="0">
                <a:solidFill>
                  <a:schemeClr val="tx1"/>
                </a:solidFill>
                <a:effectLst/>
                <a:latin typeface="Arial" panose="020B0604020202020204" pitchFamily="34" charset="0"/>
                <a:ea typeface="+mn-ea"/>
                <a:cs typeface="Arial" panose="020B0604020202020204" pitchFamily="34" charset="0"/>
              </a:rPr>
              <a:t>(</a:t>
            </a:r>
            <a:r>
              <a:rPr lang="en-GB" sz="1200" b="0" i="0" kern="1200" dirty="0" err="1">
                <a:solidFill>
                  <a:schemeClr val="tx1"/>
                </a:solidFill>
                <a:effectLst/>
                <a:latin typeface="+mn-lt"/>
                <a:ea typeface="+mn-ea"/>
                <a:cs typeface="+mn-cs"/>
              </a:rPr>
              <a:t>Eigenbrod</a:t>
            </a:r>
            <a:r>
              <a:rPr lang="en-GB" sz="1200" b="0" i="0" kern="1200" baseline="0" dirty="0">
                <a:solidFill>
                  <a:schemeClr val="tx1"/>
                </a:solidFill>
                <a:effectLst/>
                <a:latin typeface="+mn-lt"/>
                <a:ea typeface="+mn-ea"/>
                <a:cs typeface="+mn-cs"/>
              </a:rPr>
              <a:t> </a:t>
            </a:r>
            <a:r>
              <a:rPr lang="en-GB" sz="1200" b="0" i="1" kern="1200" baseline="0" dirty="0">
                <a:solidFill>
                  <a:schemeClr val="tx1"/>
                </a:solidFill>
                <a:effectLst/>
                <a:latin typeface="+mn-lt"/>
                <a:ea typeface="+mn-ea"/>
                <a:cs typeface="+mn-cs"/>
              </a:rPr>
              <a:t>et al.</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2010).</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4044960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Models that aim to provide a framework for assessing, mapping or valuing specific ecosystem services</a:t>
            </a:r>
          </a:p>
          <a:p>
            <a:pPr marL="171450" indent="-171450">
              <a:buFont typeface="Arial" panose="020B0604020202020204" pitchFamily="34" charset="0"/>
              <a:buChar char="•"/>
            </a:pPr>
            <a:r>
              <a:rPr lang="en-ZA" dirty="0"/>
              <a:t>Used for modelling ecological processes (and some social processes) and can incorporate economic assessments</a:t>
            </a:r>
          </a:p>
          <a:p>
            <a:pPr marL="171450" indent="-171450">
              <a:buFont typeface="Arial" panose="020B0604020202020204" pitchFamily="34" charset="0"/>
              <a:buChar char="•"/>
            </a:pPr>
            <a:endParaRPr lang="en-ZA" dirty="0"/>
          </a:p>
          <a:p>
            <a:pPr marL="0" indent="0">
              <a:buFont typeface="Arial" panose="020B0604020202020204" pitchFamily="34" charset="0"/>
              <a:buNone/>
            </a:pPr>
            <a:r>
              <a:rPr lang="en-ZA" i="1" dirty="0"/>
              <a:t>[</a:t>
            </a:r>
            <a:r>
              <a:rPr lang="en-ZA" b="1" i="1" dirty="0"/>
              <a:t>Class exercise</a:t>
            </a:r>
          </a:p>
          <a:p>
            <a:pPr marL="0" indent="0">
              <a:buFont typeface="Arial" panose="020B0604020202020204" pitchFamily="34" charset="0"/>
              <a:buNone/>
            </a:pPr>
            <a:r>
              <a:rPr lang="en-ZA" i="1" dirty="0"/>
              <a:t>Before going on to the next slide, ask the students to imagine they are managers of a large area of sloping land with a river at the bottom. Unfortunately, there is a lot of sediment run-off into the river which causes a problem for a hydroelectric dam further downstream. Ask the students to brainstorm what information they would need to minimise sedimentation. </a:t>
            </a:r>
          </a:p>
          <a:p>
            <a:pPr marL="0" indent="0">
              <a:buFont typeface="Arial" panose="020B0604020202020204" pitchFamily="34" charset="0"/>
              <a:buNone/>
            </a:pPr>
            <a:r>
              <a:rPr lang="en-ZA" i="1" dirty="0"/>
              <a:t>Some of the answers are provided on the next slide.]</a:t>
            </a: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216701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The </a:t>
            </a:r>
            <a:r>
              <a:rPr lang="en-GB" sz="1200" b="1" i="0" kern="1200" dirty="0" err="1">
                <a:solidFill>
                  <a:schemeClr val="tx1"/>
                </a:solidFill>
                <a:effectLst/>
                <a:latin typeface="Arial" panose="020B0604020202020204" pitchFamily="34" charset="0"/>
                <a:ea typeface="+mn-ea"/>
                <a:cs typeface="Arial" panose="020B0604020202020204" pitchFamily="34" charset="0"/>
              </a:rPr>
              <a:t>InVest</a:t>
            </a:r>
            <a:r>
              <a:rPr lang="en-GB" sz="1200" b="1" i="0" kern="1200" dirty="0">
                <a:solidFill>
                  <a:schemeClr val="tx1"/>
                </a:solidFill>
                <a:effectLst/>
                <a:latin typeface="Arial" panose="020B0604020202020204" pitchFamily="34" charset="0"/>
                <a:ea typeface="+mn-ea"/>
                <a:cs typeface="Arial" panose="020B0604020202020204" pitchFamily="34" charset="0"/>
              </a:rPr>
              <a:t> Sediment Retention model </a:t>
            </a:r>
            <a:r>
              <a:rPr lang="en-GB" sz="1200" b="0" i="0" kern="1200" dirty="0">
                <a:solidFill>
                  <a:schemeClr val="tx1"/>
                </a:solidFill>
                <a:effectLst/>
                <a:latin typeface="Arial" panose="020B0604020202020204" pitchFamily="34" charset="0"/>
                <a:ea typeface="+mn-ea"/>
                <a:cs typeface="Arial" panose="020B0604020202020204" pitchFamily="34" charset="0"/>
              </a:rPr>
              <a:t>provides the user with a tool for:</a:t>
            </a:r>
          </a:p>
          <a:p>
            <a:pPr marL="171450" lvl="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Calculating the average annual soil loss from each parcel of land, </a:t>
            </a:r>
          </a:p>
          <a:p>
            <a:pPr marL="171450" lvl="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Determining how much of that soil may arrive at a particular point of interest, </a:t>
            </a:r>
          </a:p>
          <a:p>
            <a:pPr marL="171450" lvl="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Estimating the ability of each parcel to retain sediment, and </a:t>
            </a:r>
          </a:p>
          <a:p>
            <a:pPr marL="171450" lvl="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Assessing the cost of removing the accumulated sediment on an annual basis. </a:t>
            </a:r>
          </a:p>
          <a:p>
            <a:pPr marL="0" lvl="0" indent="0">
              <a:buFont typeface="Arial" panose="020B0604020202020204" pitchFamily="34" charset="0"/>
              <a:buNone/>
            </a:pPr>
            <a:endParaRPr lang="en-GB" sz="1200" b="0" i="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The model</a:t>
            </a:r>
            <a:r>
              <a:rPr lang="en-GB" sz="1200" b="0" i="0" kern="1200" baseline="0" dirty="0">
                <a:solidFill>
                  <a:schemeClr val="tx1"/>
                </a:solidFill>
                <a:effectLst/>
                <a:latin typeface="Arial" panose="020B0604020202020204" pitchFamily="34" charset="0"/>
                <a:ea typeface="+mn-ea"/>
                <a:cs typeface="Arial" panose="020B0604020202020204" pitchFamily="34" charset="0"/>
              </a:rPr>
              <a:t> considers important biophysical </a:t>
            </a:r>
            <a:r>
              <a:rPr lang="en-GB" sz="1200" b="0" i="0" kern="1200" dirty="0">
                <a:solidFill>
                  <a:schemeClr val="tx1"/>
                </a:solidFill>
                <a:effectLst/>
                <a:latin typeface="Arial" panose="020B0604020202020204" pitchFamily="34" charset="0"/>
                <a:ea typeface="+mn-ea"/>
                <a:cs typeface="Arial" panose="020B0604020202020204" pitchFamily="34" charset="0"/>
              </a:rPr>
              <a:t>determinants of soil retention capacity including:</a:t>
            </a:r>
          </a:p>
          <a:p>
            <a:pPr marL="171450" lvl="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Land use and land cover</a:t>
            </a:r>
            <a:r>
              <a:rPr lang="en-GB" sz="1200" b="0" i="0" kern="1200" baseline="0" dirty="0">
                <a:solidFill>
                  <a:schemeClr val="tx1"/>
                </a:solidFill>
                <a:effectLst/>
                <a:latin typeface="Arial" panose="020B0604020202020204" pitchFamily="34" charset="0"/>
                <a:ea typeface="+mn-ea"/>
                <a:cs typeface="Arial" panose="020B0604020202020204" pitchFamily="34" charset="0"/>
              </a:rPr>
              <a:t> </a:t>
            </a:r>
            <a:r>
              <a:rPr lang="en-GB" sz="1200" b="0" i="0" kern="1200" dirty="0">
                <a:solidFill>
                  <a:schemeClr val="tx1"/>
                </a:solidFill>
                <a:effectLst/>
                <a:latin typeface="Arial" panose="020B0604020202020204" pitchFamily="34" charset="0"/>
                <a:ea typeface="+mn-ea"/>
                <a:cs typeface="Arial" panose="020B0604020202020204" pitchFamily="34" charset="0"/>
              </a:rPr>
              <a:t>patterns </a:t>
            </a:r>
          </a:p>
          <a:p>
            <a:pPr marL="171450" lvl="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Soil properties</a:t>
            </a:r>
            <a:r>
              <a:rPr lang="en-GB" sz="1200" b="0" i="0" kern="1200" baseline="0" dirty="0">
                <a:solidFill>
                  <a:schemeClr val="tx1"/>
                </a:solidFill>
                <a:effectLst/>
                <a:latin typeface="Arial" panose="020B0604020202020204" pitchFamily="34" charset="0"/>
                <a:ea typeface="+mn-ea"/>
                <a:cs typeface="Arial" panose="020B0604020202020204" pitchFamily="34" charset="0"/>
              </a:rPr>
              <a:t> (erodibility)</a:t>
            </a:r>
            <a:r>
              <a:rPr lang="en-GB" sz="1200" b="0" i="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Digital elevation model (slope), </a:t>
            </a:r>
          </a:p>
          <a:p>
            <a:pPr marL="171450" lvl="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Rainfall and climate data. </a:t>
            </a:r>
          </a:p>
          <a:p>
            <a:pPr marL="0" lvl="0" indent="0">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These</a:t>
            </a:r>
            <a:r>
              <a:rPr lang="en-GB" sz="1200" b="0" i="0" kern="1200" baseline="0" dirty="0">
                <a:solidFill>
                  <a:schemeClr val="tx1"/>
                </a:solidFill>
                <a:effectLst/>
                <a:latin typeface="Arial" panose="020B0604020202020204" pitchFamily="34" charset="0"/>
                <a:ea typeface="+mn-ea"/>
                <a:cs typeface="Arial" panose="020B0604020202020204" pitchFamily="34" charset="0"/>
              </a:rPr>
              <a:t> are modelled a</a:t>
            </a:r>
            <a:r>
              <a:rPr lang="en-GB" sz="1200" b="0" i="0" kern="1200" dirty="0">
                <a:solidFill>
                  <a:schemeClr val="tx1"/>
                </a:solidFill>
                <a:effectLst/>
                <a:latin typeface="Arial" panose="020B0604020202020204" pitchFamily="34" charset="0"/>
                <a:ea typeface="+mn-ea"/>
                <a:cs typeface="Arial" panose="020B0604020202020204" pitchFamily="34" charset="0"/>
              </a:rPr>
              <a:t>t the sub watershed to watershed scale.</a:t>
            </a:r>
            <a:r>
              <a:rPr lang="en-GB" sz="1200" b="0" i="0" kern="1200" baseline="0" dirty="0">
                <a:solidFill>
                  <a:schemeClr val="tx1"/>
                </a:solidFill>
                <a:effectLst/>
                <a:latin typeface="Arial" panose="020B0604020202020204" pitchFamily="34" charset="0"/>
                <a:ea typeface="+mn-ea"/>
                <a:cs typeface="Arial" panose="020B0604020202020204" pitchFamily="34" charset="0"/>
              </a:rPr>
              <a:t> </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419150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The Sediment Retention model is based on the Universal Soil Loss Equation (USLE) </a:t>
            </a:r>
            <a:r>
              <a:rPr lang="en-GB" sz="1200" b="0" i="1" kern="1200" dirty="0">
                <a:solidFill>
                  <a:schemeClr val="tx1"/>
                </a:solidFill>
                <a:effectLst/>
                <a:latin typeface="Arial" panose="020B0604020202020204" pitchFamily="34" charset="0"/>
                <a:ea typeface="+mn-ea"/>
                <a:cs typeface="Arial" panose="020B0604020202020204" pitchFamily="34" charset="0"/>
              </a:rPr>
              <a:t>[see</a:t>
            </a:r>
            <a:r>
              <a:rPr lang="en-GB" sz="1200" b="0" i="1" kern="1200" baseline="0" dirty="0">
                <a:solidFill>
                  <a:schemeClr val="tx1"/>
                </a:solidFill>
                <a:effectLst/>
                <a:latin typeface="Arial" panose="020B0604020202020204" pitchFamily="34" charset="0"/>
                <a:ea typeface="+mn-ea"/>
                <a:cs typeface="Arial" panose="020B0604020202020204" pitchFamily="34" charset="0"/>
              </a:rPr>
              <a:t> next slide]</a:t>
            </a:r>
            <a:r>
              <a:rPr lang="en-GB" sz="1200" b="0" i="0" kern="1200" baseline="0" dirty="0">
                <a:solidFill>
                  <a:schemeClr val="tx1"/>
                </a:solidFill>
                <a:effectLst/>
                <a:latin typeface="Arial" panose="020B0604020202020204" pitchFamily="34" charset="0"/>
                <a:ea typeface="+mn-ea"/>
                <a:cs typeface="Arial" panose="020B0604020202020204" pitchFamily="34" charset="0"/>
              </a:rPr>
              <a:t> which</a:t>
            </a:r>
            <a:r>
              <a:rPr lang="en-GB" sz="1200" b="0" i="0" kern="1200" dirty="0">
                <a:solidFill>
                  <a:schemeClr val="tx1"/>
                </a:solidFill>
                <a:effectLst/>
                <a:latin typeface="Arial" panose="020B0604020202020204" pitchFamily="34" charset="0"/>
                <a:ea typeface="+mn-ea"/>
                <a:cs typeface="Arial" panose="020B0604020202020204" pitchFamily="34" charset="0"/>
              </a:rPr>
              <a:t> provides the foundation of the biophysical step.  </a:t>
            </a:r>
          </a:p>
          <a:p>
            <a:pPr marL="17145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This diagram represents the first four factors in the equation </a:t>
            </a:r>
          </a:p>
          <a:p>
            <a:pPr marL="628650" lvl="1" indent="-171450">
              <a:buFont typeface="Courier New" panose="02070309020205020404" pitchFamily="49" charset="0"/>
              <a:buChar char="o"/>
            </a:pPr>
            <a:r>
              <a:rPr lang="en-GB" sz="1200" b="0" i="0" kern="1200" dirty="0">
                <a:solidFill>
                  <a:schemeClr val="tx1"/>
                </a:solidFill>
                <a:effectLst/>
                <a:latin typeface="Arial" panose="020B0604020202020204" pitchFamily="34" charset="0"/>
                <a:ea typeface="+mn-ea"/>
                <a:cs typeface="Arial" panose="020B0604020202020204" pitchFamily="34" charset="0"/>
              </a:rPr>
              <a:t>Rainfall erosivity, </a:t>
            </a:r>
          </a:p>
          <a:p>
            <a:pPr marL="628650" lvl="1" indent="-171450">
              <a:buFont typeface="Courier New" panose="02070309020205020404" pitchFamily="49" charset="0"/>
              <a:buChar char="o"/>
            </a:pPr>
            <a:r>
              <a:rPr lang="en-GB" sz="1200" b="0" i="0" kern="1200" dirty="0">
                <a:solidFill>
                  <a:schemeClr val="tx1"/>
                </a:solidFill>
                <a:effectLst/>
                <a:latin typeface="Arial" panose="020B0604020202020204" pitchFamily="34" charset="0"/>
                <a:ea typeface="+mn-ea"/>
                <a:cs typeface="Arial" panose="020B0604020202020204" pitchFamily="34" charset="0"/>
              </a:rPr>
              <a:t>Soil erodibility, and the </a:t>
            </a:r>
          </a:p>
          <a:p>
            <a:pPr marL="628650" lvl="1" indent="-171450">
              <a:buFont typeface="Courier New" panose="02070309020205020404" pitchFamily="49" charset="0"/>
              <a:buChar char="o"/>
            </a:pPr>
            <a:r>
              <a:rPr lang="en-GB" sz="1200" b="0" i="0" kern="1200" dirty="0">
                <a:solidFill>
                  <a:schemeClr val="tx1"/>
                </a:solidFill>
                <a:effectLst/>
                <a:latin typeface="Arial" panose="020B0604020202020204" pitchFamily="34" charset="0"/>
                <a:ea typeface="+mn-ea"/>
                <a:cs typeface="Arial" panose="020B0604020202020204" pitchFamily="34" charset="0"/>
              </a:rPr>
              <a:t>Length</a:t>
            </a:r>
          </a:p>
          <a:p>
            <a:pPr marL="628650" lvl="1" indent="-171450">
              <a:buFont typeface="Courier New" panose="02070309020205020404" pitchFamily="49" charset="0"/>
              <a:buChar char="o"/>
            </a:pPr>
            <a:r>
              <a:rPr lang="en-GB" sz="1200" b="0" i="0" kern="1200" dirty="0">
                <a:solidFill>
                  <a:schemeClr val="tx1"/>
                </a:solidFill>
                <a:effectLst/>
                <a:latin typeface="Arial" panose="020B0604020202020204" pitchFamily="34" charset="0"/>
                <a:ea typeface="+mn-ea"/>
                <a:cs typeface="Arial" panose="020B0604020202020204" pitchFamily="34" charset="0"/>
              </a:rPr>
              <a:t>Slope factor.</a:t>
            </a:r>
          </a:p>
          <a:p>
            <a:pPr marL="17145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This part of the model accounts for two key relationships. </a:t>
            </a:r>
          </a:p>
          <a:p>
            <a:pPr marL="628650" lvl="1" indent="-171450">
              <a:buFont typeface="Courier New" panose="02070309020205020404" pitchFamily="49" charset="0"/>
              <a:buChar char="o"/>
            </a:pPr>
            <a:r>
              <a:rPr lang="en-GB" sz="1200" b="0" i="0" kern="1200" dirty="0">
                <a:solidFill>
                  <a:schemeClr val="tx1"/>
                </a:solidFill>
                <a:effectLst/>
                <a:latin typeface="Arial" panose="020B0604020202020204" pitchFamily="34" charset="0"/>
                <a:ea typeface="+mn-ea"/>
                <a:cs typeface="Arial" panose="020B0604020202020204" pitchFamily="34" charset="0"/>
              </a:rPr>
              <a:t>In areas where rainfall intensity is high, there is a high chance that soil particles will become detached and transported by overland runoff. </a:t>
            </a:r>
          </a:p>
          <a:p>
            <a:pPr marL="628650" lvl="1" indent="-171450">
              <a:buFont typeface="Courier New" panose="02070309020205020404" pitchFamily="49" charset="0"/>
              <a:buChar char="o"/>
            </a:pPr>
            <a:r>
              <a:rPr lang="en-GB" sz="1200" b="0" i="0" kern="1200" dirty="0">
                <a:solidFill>
                  <a:schemeClr val="tx1"/>
                </a:solidFill>
                <a:effectLst/>
                <a:latin typeface="Arial" panose="020B0604020202020204" pitchFamily="34" charset="0"/>
                <a:ea typeface="+mn-ea"/>
                <a:cs typeface="Arial" panose="020B0604020202020204" pitchFamily="34" charset="0"/>
              </a:rPr>
              <a:t>In areas where the soil has a high proportion of sand, the erodibility is high which means soil particles are easily detached from the soil pack and transported by overland runoff</a:t>
            </a:r>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271798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From the previous slide, we have noted that the</a:t>
            </a:r>
            <a:r>
              <a:rPr lang="en-GB" sz="1200" b="0" i="0" kern="1200" baseline="0" dirty="0">
                <a:solidFill>
                  <a:schemeClr val="tx1"/>
                </a:solidFill>
                <a:effectLst/>
                <a:latin typeface="Arial" panose="020B0604020202020204" pitchFamily="34" charset="0"/>
                <a:ea typeface="+mn-ea"/>
                <a:cs typeface="Arial" panose="020B0604020202020204" pitchFamily="34" charset="0"/>
              </a:rPr>
              <a:t> </a:t>
            </a:r>
            <a:r>
              <a:rPr lang="en-GB" sz="1200" b="0" i="0" kern="1200" dirty="0">
                <a:solidFill>
                  <a:schemeClr val="tx1"/>
                </a:solidFill>
                <a:effectLst/>
                <a:latin typeface="Arial" panose="020B0604020202020204" pitchFamily="34" charset="0"/>
                <a:ea typeface="+mn-ea"/>
                <a:cs typeface="Arial" panose="020B0604020202020204" pitchFamily="34" charset="0"/>
              </a:rPr>
              <a:t>USLE provides the foundation of the biophysical step of the </a:t>
            </a:r>
            <a:r>
              <a:rPr lang="en-GB" sz="1200" b="0" i="0" kern="1200" dirty="0" err="1">
                <a:solidFill>
                  <a:schemeClr val="tx1"/>
                </a:solidFill>
                <a:effectLst/>
                <a:latin typeface="Arial" panose="020B0604020202020204" pitchFamily="34" charset="0"/>
                <a:ea typeface="+mn-ea"/>
                <a:cs typeface="Arial" panose="020B0604020202020204" pitchFamily="34" charset="0"/>
              </a:rPr>
              <a:t>InVEST</a:t>
            </a:r>
            <a:r>
              <a:rPr lang="en-GB" sz="1200" b="0" i="0" kern="1200" dirty="0">
                <a:solidFill>
                  <a:schemeClr val="tx1"/>
                </a:solidFill>
                <a:effectLst/>
                <a:latin typeface="Arial" panose="020B0604020202020204" pitchFamily="34" charset="0"/>
                <a:ea typeface="+mn-ea"/>
                <a:cs typeface="Arial" panose="020B0604020202020204" pitchFamily="34" charset="0"/>
              </a:rPr>
              <a:t> sediment retention model. </a:t>
            </a:r>
          </a:p>
          <a:p>
            <a:pPr marL="17145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The Slope Length Factor (LS) is the distance from the origin of overland flow along its flow path to the location of either concentrated flow or deposition. </a:t>
            </a:r>
          </a:p>
          <a:p>
            <a:pPr marL="17145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It reflects the indirect relationship between slope and land management (terracing, ditches, buffers, barriers). </a:t>
            </a:r>
          </a:p>
          <a:p>
            <a:pPr marL="17145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The LS factor is essentially the distance that a drop of rain/sediment runs until its energy dissipates.</a:t>
            </a:r>
            <a:r>
              <a:rPr lang="en-GB" sz="1200" b="0" i="0" kern="1200" baseline="0" dirty="0">
                <a:solidFill>
                  <a:schemeClr val="tx1"/>
                </a:solidFill>
                <a:effectLst/>
                <a:latin typeface="Arial" panose="020B0604020202020204" pitchFamily="34" charset="0"/>
                <a:ea typeface="+mn-ea"/>
                <a:cs typeface="Arial" panose="020B0604020202020204" pitchFamily="34" charset="0"/>
              </a:rPr>
              <a:t> </a:t>
            </a:r>
            <a:endParaRPr lang="en-GB"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407386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model provides the option to consider two services associated with the retention of sediments on the landscape; </a:t>
            </a:r>
          </a:p>
          <a:p>
            <a:pPr marL="17145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Improved water quality:</a:t>
            </a:r>
            <a:r>
              <a:rPr lang="en-GB" sz="1200" b="0" i="0" kern="1200" baseline="0" dirty="0">
                <a:solidFill>
                  <a:schemeClr val="tx1"/>
                </a:solidFill>
                <a:effectLst/>
                <a:latin typeface="Arial" panose="020B0604020202020204" pitchFamily="34" charset="0"/>
                <a:ea typeface="+mn-ea"/>
                <a:cs typeface="Arial" panose="020B0604020202020204" pitchFamily="34" charset="0"/>
              </a:rPr>
              <a:t> </a:t>
            </a:r>
            <a:r>
              <a:rPr lang="en-GB" sz="1200" b="0" i="0" kern="1200" dirty="0">
                <a:solidFill>
                  <a:schemeClr val="tx1"/>
                </a:solidFill>
                <a:effectLst/>
                <a:latin typeface="Arial" panose="020B0604020202020204" pitchFamily="34" charset="0"/>
                <a:ea typeface="+mn-ea"/>
                <a:cs typeface="Arial" panose="020B0604020202020204" pitchFamily="34" charset="0"/>
              </a:rPr>
              <a:t>When considering improved water quality, there may be an allowed annual amount of sediment load for the water body of interest (just as in the water purification model for nutrients). This annual load may be specified by national or local drinking water standards.</a:t>
            </a:r>
          </a:p>
          <a:p>
            <a:pPr marL="17145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Avoided sedimentation of reservoirs.</a:t>
            </a:r>
          </a:p>
        </p:txBody>
      </p:sp>
      <p:sp>
        <p:nvSpPr>
          <p:cNvPr id="4" name="Slide Number Placeholder 3"/>
          <p:cNvSpPr>
            <a:spLocks noGrp="1"/>
          </p:cNvSpPr>
          <p:nvPr>
            <p:ph type="sldNum" sz="quarter" idx="10"/>
          </p:nvPr>
        </p:nvSpPr>
        <p:spPr/>
        <p:txBody>
          <a:bodyPr/>
          <a:lstStyle/>
          <a:p>
            <a:fld id="{D536A055-F74D-284E-8E9F-F2FBD7D2465E}" type="slidenum">
              <a:rPr lang="en-US" smtClean="0"/>
              <a:t>16</a:t>
            </a:fld>
            <a:endParaRPr lang="en-US"/>
          </a:p>
        </p:txBody>
      </p:sp>
    </p:spTree>
    <p:extLst>
      <p:ext uri="{BB962C8B-B14F-4D97-AF65-F5344CB8AC3E}">
        <p14:creationId xmlns:p14="http://schemas.microsoft.com/office/powerpoint/2010/main" val="167981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In instances where there is a paucity of</a:t>
            </a:r>
            <a:r>
              <a:rPr lang="en-GB" sz="1200" b="0" i="0" kern="1200" baseline="0" dirty="0">
                <a:solidFill>
                  <a:schemeClr val="tx1"/>
                </a:solidFill>
                <a:effectLst/>
                <a:latin typeface="Arial" panose="020B0604020202020204" pitchFamily="34" charset="0"/>
                <a:ea typeface="+mn-ea"/>
                <a:cs typeface="Arial" panose="020B0604020202020204" pitchFamily="34" charset="0"/>
              </a:rPr>
              <a:t> data</a:t>
            </a:r>
            <a:r>
              <a:rPr lang="en-GB" sz="1200" b="0" i="0" kern="1200" dirty="0">
                <a:solidFill>
                  <a:schemeClr val="tx1"/>
                </a:solidFill>
                <a:effectLst/>
                <a:latin typeface="Arial" panose="020B0604020202020204" pitchFamily="34" charset="0"/>
                <a:ea typeface="+mn-ea"/>
                <a:cs typeface="Arial" panose="020B0604020202020204" pitchFamily="34" charset="0"/>
              </a:rPr>
              <a:t>, proxies (e.g. estimates of a service for a particular land cover type) are frequently used to map</a:t>
            </a:r>
            <a:r>
              <a:rPr lang="en-GB" sz="1200" b="0" i="0" kern="1200" baseline="0" dirty="0">
                <a:solidFill>
                  <a:schemeClr val="tx1"/>
                </a:solidFill>
                <a:effectLst/>
                <a:latin typeface="Arial" panose="020B0604020202020204" pitchFamily="34" charset="0"/>
                <a:ea typeface="+mn-ea"/>
                <a:cs typeface="Arial" panose="020B0604020202020204" pitchFamily="34" charset="0"/>
              </a:rPr>
              <a:t> and model ecosystem services. </a:t>
            </a:r>
            <a:r>
              <a:rPr lang="en-GB" sz="1200" b="0" i="0" kern="1200" dirty="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Such proxy-based models are</a:t>
            </a:r>
            <a:r>
              <a:rPr lang="en-ZA" baseline="0" dirty="0">
                <a:solidFill>
                  <a:schemeClr val="tx1"/>
                </a:solidFill>
                <a:latin typeface="Arial" panose="020B0604020202020204" pitchFamily="34" charset="0"/>
                <a:cs typeface="Arial" panose="020B0604020202020204" pitchFamily="34" charset="0"/>
              </a:rPr>
              <a:t> the </a:t>
            </a:r>
            <a:r>
              <a:rPr lang="en-GB" dirty="0">
                <a:solidFill>
                  <a:schemeClr val="tx1"/>
                </a:solidFill>
                <a:latin typeface="Arial" panose="020B0604020202020204" pitchFamily="34" charset="0"/>
                <a:cs typeface="Arial" panose="020B0604020202020204" pitchFamily="34" charset="0"/>
              </a:rPr>
              <a:t>simplest approach to modelling / representing a service</a:t>
            </a:r>
          </a:p>
          <a:p>
            <a:pPr marL="628650" lvl="1" indent="-171450">
              <a:buFont typeface="Courier New" panose="02070309020205020404" pitchFamily="49" charset="0"/>
              <a:buChar char="o"/>
            </a:pPr>
            <a:r>
              <a:rPr lang="en-GB" sz="1200" b="0" i="0" kern="1200" dirty="0">
                <a:solidFill>
                  <a:schemeClr val="tx1"/>
                </a:solidFill>
                <a:effectLst/>
                <a:latin typeface="Arial" panose="020B0604020202020204" pitchFamily="34" charset="0"/>
                <a:ea typeface="+mn-ea"/>
                <a:cs typeface="Arial" panose="020B0604020202020204" pitchFamily="34" charset="0"/>
              </a:rPr>
              <a:t>These are often based on digital raster land cover maps due to the widespread availability of such data. Examples include ‘spatial value transfer’ (Troy and Wilson 2006), otherwise known as ‘benefits transfer’ (Plummer 2009), where a monetary value for an ecosystem service is assigned to each land cover class based on estimates from prior studies. </a:t>
            </a:r>
            <a:endParaRPr lang="en-GB"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kern="1200" dirty="0">
                <a:solidFill>
                  <a:schemeClr val="tx1"/>
                </a:solidFill>
                <a:effectLst/>
                <a:latin typeface="Arial" panose="020B0604020202020204" pitchFamily="34" charset="0"/>
                <a:ea typeface="+mn-ea"/>
                <a:cs typeface="Arial" panose="020B0604020202020204" pitchFamily="34" charset="0"/>
              </a:rPr>
              <a:t>A number of studies have incorporated existing knowledge about causal relationships from multiple existing datasets into a proxy layer. For example, </a:t>
            </a:r>
          </a:p>
          <a:p>
            <a:pPr marL="628650" lvl="1" indent="-171450">
              <a:buFont typeface="Courier New" panose="02070309020205020404" pitchFamily="49" charset="0"/>
              <a:buChar char="o"/>
            </a:pPr>
            <a:r>
              <a:rPr lang="en-GB" sz="1200" b="0" i="0" kern="1200" dirty="0">
                <a:solidFill>
                  <a:schemeClr val="tx1"/>
                </a:solidFill>
                <a:effectLst/>
                <a:latin typeface="Arial" panose="020B0604020202020204" pitchFamily="34" charset="0"/>
                <a:ea typeface="+mn-ea"/>
                <a:cs typeface="Arial" panose="020B0604020202020204" pitchFamily="34" charset="0"/>
              </a:rPr>
              <a:t>Chan </a:t>
            </a:r>
            <a:r>
              <a:rPr lang="en-GB" sz="1200" b="0" i="1" kern="1200" dirty="0">
                <a:solidFill>
                  <a:schemeClr val="tx1"/>
                </a:solidFill>
                <a:effectLst/>
                <a:latin typeface="Arial" panose="020B0604020202020204" pitchFamily="34" charset="0"/>
                <a:ea typeface="+mn-ea"/>
                <a:cs typeface="Arial" panose="020B0604020202020204" pitchFamily="34" charset="0"/>
              </a:rPr>
              <a:t>et al.</a:t>
            </a:r>
            <a:r>
              <a:rPr lang="en-GB" sz="1200" b="0" i="0" kern="1200" dirty="0">
                <a:solidFill>
                  <a:schemeClr val="tx1"/>
                </a:solidFill>
                <a:effectLst/>
                <a:latin typeface="Arial" panose="020B0604020202020204" pitchFamily="34" charset="0"/>
                <a:ea typeface="+mn-ea"/>
                <a:cs typeface="Arial" panose="020B0604020202020204" pitchFamily="34" charset="0"/>
              </a:rPr>
              <a:t> (2006) weighted land use by its proximity to human population centres when mapping the distribution of flood control and rural recreation services. </a:t>
            </a:r>
          </a:p>
          <a:p>
            <a:pPr marL="628650" lvl="1" indent="-171450">
              <a:buFont typeface="Courier New" panose="02070309020205020404" pitchFamily="49" charset="0"/>
              <a:buChar char="o"/>
            </a:pPr>
            <a:r>
              <a:rPr lang="en-GB" sz="1200" b="0" i="0" kern="1200" dirty="0">
                <a:solidFill>
                  <a:schemeClr val="tx1"/>
                </a:solidFill>
                <a:effectLst/>
                <a:latin typeface="Arial" panose="020B0604020202020204" pitchFamily="34" charset="0"/>
                <a:ea typeface="+mn-ea"/>
                <a:cs typeface="Arial" panose="020B0604020202020204" pitchFamily="34" charset="0"/>
              </a:rPr>
              <a:t>Troy and Wilson (2006) subdivided some land cover classes to account for proximity to settlements (e.g. beach vs. beach near human dwelling). </a:t>
            </a:r>
          </a:p>
          <a:p>
            <a:pPr marL="628650" lvl="1" indent="-171450">
              <a:buFont typeface="Courier New" panose="02070309020205020404" pitchFamily="49" charset="0"/>
              <a:buChar char="o"/>
            </a:pPr>
            <a:r>
              <a:rPr lang="en-GB" sz="1200" b="0" i="0" kern="1200" dirty="0" err="1">
                <a:solidFill>
                  <a:schemeClr val="tx1"/>
                </a:solidFill>
                <a:effectLst/>
                <a:latin typeface="Arial" panose="020B0604020202020204" pitchFamily="34" charset="0"/>
                <a:ea typeface="+mn-ea"/>
                <a:cs typeface="Arial" panose="020B0604020202020204" pitchFamily="34" charset="0"/>
              </a:rPr>
              <a:t>Egoh</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1" kern="1200" dirty="0">
                <a:solidFill>
                  <a:schemeClr val="tx1"/>
                </a:solidFill>
                <a:effectLst/>
                <a:latin typeface="Arial" panose="020B0604020202020204" pitchFamily="34" charset="0"/>
                <a:ea typeface="+mn-ea"/>
                <a:cs typeface="Arial" panose="020B0604020202020204" pitchFamily="34" charset="0"/>
              </a:rPr>
              <a:t>et al.</a:t>
            </a:r>
            <a:r>
              <a:rPr lang="en-GB" sz="1200" b="0" i="0" kern="1200" dirty="0">
                <a:solidFill>
                  <a:schemeClr val="tx1"/>
                </a:solidFill>
                <a:effectLst/>
                <a:latin typeface="Arial" panose="020B0604020202020204" pitchFamily="34" charset="0"/>
                <a:ea typeface="+mn-ea"/>
                <a:cs typeface="Arial" panose="020B0604020202020204" pitchFamily="34" charset="0"/>
              </a:rPr>
              <a:t> (2008) combined maps of soil erosion potential and vegetation cover to create a map of soil retention for South Africa.</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4245375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case study is based in </a:t>
            </a:r>
            <a:r>
              <a:rPr lang="en-GB" dirty="0"/>
              <a:t>Cape Town,</a:t>
            </a:r>
            <a:r>
              <a:rPr lang="en-GB" baseline="0" dirty="0"/>
              <a:t> South Africa, a city which is </a:t>
            </a:r>
            <a:r>
              <a:rPr lang="en-GB" dirty="0"/>
              <a:t>a globally recognised biodiversity hotspot</a:t>
            </a:r>
            <a:r>
              <a:rPr lang="en-GB" baseline="0" dirty="0"/>
              <a:t> but which is facing </a:t>
            </a:r>
            <a:r>
              <a:rPr lang="en-GB" dirty="0"/>
              <a:t>numerous competing land uses. The</a:t>
            </a:r>
            <a:r>
              <a:rPr lang="en-GB" baseline="0" dirty="0"/>
              <a:t> city is plagued with a </a:t>
            </a:r>
            <a:r>
              <a:rPr lang="en-GB" dirty="0"/>
              <a:t>tightly constrained budget</a:t>
            </a:r>
            <a:r>
              <a:rPr lang="en-GB" baseline="0" dirty="0"/>
              <a:t> and aims to establish the </a:t>
            </a:r>
            <a:r>
              <a:rPr lang="en-GB" dirty="0"/>
              <a:t>links between ecosystem services and biodiversity conservation within its municipal area. The next slides will discuss</a:t>
            </a:r>
            <a:r>
              <a:rPr lang="en-GB" baseline="0" dirty="0"/>
              <a:t> the process and the outcome of a study that was commissioned to inform the decisions above.</a:t>
            </a: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215800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study developed and tested a simple and rapid ecosystem service assessment method to determine the contribution of natural vegetation to ecosystem service provision in Cape Town.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a:t>
            </a:r>
            <a:r>
              <a:rPr lang="en-GB" sz="1200" baseline="0" dirty="0">
                <a:latin typeface="Arial" panose="020B0604020202020204" pitchFamily="34" charset="0"/>
                <a:cs typeface="Arial" panose="020B0604020202020204" pitchFamily="34" charset="0"/>
              </a:rPr>
              <a:t> study took a two pronged approach:  </a:t>
            </a:r>
            <a:endParaRPr kumimoji="0" lang="en-US"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1. Land use and land cover change assessment</a:t>
            </a:r>
          </a:p>
          <a:p>
            <a:pPr marL="228600" marR="0" lvl="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Modelled past, present and future scenarios of vegetation cover</a:t>
            </a:r>
          </a:p>
          <a:p>
            <a:pPr marL="228600" marR="0" lvl="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Used available proxy data to quantify four ecosystem services: </a:t>
            </a:r>
            <a:r>
              <a:rPr lang="en-GB" sz="1200" b="0" i="0" u="none" strike="noStrike" kern="1200" baseline="0" dirty="0">
                <a:solidFill>
                  <a:schemeClr val="tx1"/>
                </a:solidFill>
                <a:latin typeface="+mn-lt"/>
                <a:ea typeface="+mn-ea"/>
                <a:cs typeface="+mn-cs"/>
              </a:rPr>
              <a:t>agricultural provision, water run-off regulation, groundwater, and coastal zone protection </a:t>
            </a:r>
            <a:endParaRPr kumimoji="0" lang="en-GB"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Used expert opinion to identify the effects of changes in land class (vegetation cover) on ecosystem services</a:t>
            </a:r>
            <a:endParaRPr kumimoji="0" lang="en-US"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2. Potential contributions of natural vegetation remnants to specific services (pollination, cultural ES, tourism and education)</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Used distance from vegetation remnants to potential beneficiaries as a proxy value for ecosystem services (e.g. distance to farmland gives a proxy value for pollination services) </a:t>
            </a:r>
          </a:p>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200" i="1" baseline="0" dirty="0">
                <a:latin typeface="Arial" panose="020B0604020202020204" pitchFamily="34" charset="0"/>
                <a:cs typeface="Arial" panose="020B0604020202020204" pitchFamily="34" charset="0"/>
              </a:rPr>
              <a:t>[Refer to subsequent slides and O’Farrell et al. (2012) for a detailed methodology]</a:t>
            </a:r>
            <a:endParaRPr kumimoji="0" lang="en-ZA"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28747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In the previous topics, we have seen how ecosystems and ecosystem services are linked to various human wellbeing components and how these are affected either positively or negatively. We have also seen how humans engage in various activities to improve the quality of ecosystems and the ecosystem services,</a:t>
            </a:r>
            <a:r>
              <a:rPr lang="en-GB" baseline="0" dirty="0">
                <a:latin typeface="Arial" panose="020B0604020202020204" pitchFamily="34" charset="0"/>
                <a:cs typeface="Arial" panose="020B0604020202020204" pitchFamily="34" charset="0"/>
              </a:rPr>
              <a:t> often leading to negative impact on the ecosystems and hence the quality of the services. </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Here we would like to turn our attention to how we can map out the linkages between ecosystem services and the target benefits and human beneficiaries; specific ecosystems that are impacted upon by human activities and the process of mapping out possible future impacts based on present and historical data and information. </a:t>
            </a:r>
          </a:p>
          <a:p>
            <a:pPr marL="628650" lvl="1" indent="-171450">
              <a:buFont typeface="Courier New" panose="02070309020205020404" pitchFamily="49" charset="0"/>
              <a:buChar char="o"/>
            </a:pPr>
            <a:r>
              <a:rPr lang="en-GB" dirty="0">
                <a:latin typeface="Arial" panose="020B0604020202020204" pitchFamily="34" charset="0"/>
                <a:cs typeface="Arial" panose="020B0604020202020204" pitchFamily="34" charset="0"/>
              </a:rPr>
              <a:t>We</a:t>
            </a:r>
            <a:r>
              <a:rPr lang="en-GB" baseline="0" dirty="0">
                <a:latin typeface="Arial" panose="020B0604020202020204" pitchFamily="34" charset="0"/>
                <a:cs typeface="Arial" panose="020B0604020202020204" pitchFamily="34" charset="0"/>
              </a:rPr>
              <a:t> begin by looking at models: A</a:t>
            </a:r>
            <a:r>
              <a:rPr lang="en-GB" sz="1200" b="0" i="0" kern="1200" dirty="0">
                <a:solidFill>
                  <a:schemeClr val="tx1"/>
                </a:solidFill>
                <a:effectLst/>
                <a:latin typeface="Arial" panose="020B0604020202020204" pitchFamily="34" charset="0"/>
                <a:ea typeface="+mn-ea"/>
                <a:cs typeface="Arial" panose="020B0604020202020204" pitchFamily="34" charset="0"/>
              </a:rPr>
              <a:t> model is </a:t>
            </a:r>
            <a:r>
              <a:rPr lang="en-GB" sz="1200" b="1" i="0" kern="1200" dirty="0">
                <a:solidFill>
                  <a:schemeClr val="tx1"/>
                </a:solidFill>
                <a:effectLst/>
                <a:latin typeface="Arial" panose="020B0604020202020204" pitchFamily="34" charset="0"/>
                <a:ea typeface="+mn-ea"/>
                <a:cs typeface="Arial" panose="020B0604020202020204" pitchFamily="34" charset="0"/>
              </a:rPr>
              <a:t>not the real world</a:t>
            </a:r>
            <a:r>
              <a:rPr lang="en-GB" sz="1200" b="0" i="0" kern="1200" dirty="0">
                <a:solidFill>
                  <a:schemeClr val="tx1"/>
                </a:solidFill>
                <a:effectLst/>
                <a:latin typeface="Arial" panose="020B0604020202020204" pitchFamily="34" charset="0"/>
                <a:ea typeface="+mn-ea"/>
                <a:cs typeface="Arial" panose="020B0604020202020204" pitchFamily="34" charset="0"/>
              </a:rPr>
              <a:t> but merely a human construct to help us better understand real world systems</a:t>
            </a:r>
          </a:p>
          <a:p>
            <a:pPr marL="628650" lvl="1" indent="-171450">
              <a:buFont typeface="Courier New" panose="02070309020205020404" pitchFamily="49" charset="0"/>
              <a:buChar char="o"/>
            </a:pPr>
            <a:r>
              <a:rPr lang="en-GB" sz="1200" b="0" i="0" kern="1200" baseline="0" dirty="0">
                <a:solidFill>
                  <a:schemeClr val="tx1"/>
                </a:solidFill>
                <a:effectLst/>
                <a:latin typeface="Arial" panose="020B0604020202020204" pitchFamily="34" charset="0"/>
                <a:ea typeface="+mn-ea"/>
                <a:cs typeface="Arial" panose="020B0604020202020204" pitchFamily="34" charset="0"/>
              </a:rPr>
              <a:t>In studying ecosystem services, models offer a useful platform since they…..</a:t>
            </a:r>
            <a:r>
              <a:rPr lang="en-GB" sz="1200" b="0" i="1" kern="1200" baseline="0" dirty="0">
                <a:solidFill>
                  <a:schemeClr val="tx1"/>
                </a:solidFill>
                <a:effectLst/>
                <a:latin typeface="Arial" panose="020B0604020202020204" pitchFamily="34" charset="0"/>
                <a:ea typeface="+mn-ea"/>
                <a:cs typeface="Arial" panose="020B0604020202020204" pitchFamily="34" charset="0"/>
              </a:rPr>
              <a:t>[refer to the slide] </a:t>
            </a:r>
          </a:p>
          <a:p>
            <a:pPr marL="171450" lvl="0" indent="-171450">
              <a:buFont typeface="Arial" panose="020B0604020202020204" pitchFamily="34" charset="0"/>
              <a:buChar char="•"/>
            </a:pPr>
            <a:r>
              <a:rPr lang="en-GB" sz="1200" b="0" i="0" kern="1200" dirty="0">
                <a:solidFill>
                  <a:schemeClr val="tx1"/>
                </a:solidFill>
                <a:effectLst/>
                <a:latin typeface="+mn-lt"/>
                <a:ea typeface="+mn-ea"/>
                <a:cs typeface="+mn-cs"/>
              </a:rPr>
              <a:t>In general all models have an information input, an information processor, and an output of expected results. This can be referred to as a conceptual model…</a:t>
            </a:r>
            <a:r>
              <a:rPr lang="en-GB" sz="1200" b="0" i="1" kern="1200" dirty="0">
                <a:solidFill>
                  <a:schemeClr val="tx1"/>
                </a:solidFill>
                <a:effectLst/>
                <a:latin typeface="+mn-lt"/>
                <a:ea typeface="+mn-ea"/>
                <a:cs typeface="+mn-cs"/>
              </a:rPr>
              <a:t>[see next slide]</a:t>
            </a:r>
            <a:endParaRPr lang="en-GB" i="1" dirty="0"/>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3729928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8667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land use = based on various maps to represent vegetation before colonial settlement</a:t>
            </a:r>
          </a:p>
          <a:p>
            <a:r>
              <a:rPr lang="en-US" dirty="0"/>
              <a:t>Future land use = assumes that all current natural vegetation that is not formally protected will be converted into housing</a:t>
            </a:r>
          </a:p>
        </p:txBody>
      </p:sp>
      <p:sp>
        <p:nvSpPr>
          <p:cNvPr id="4" name="Slide Number Placeholder 3"/>
          <p:cNvSpPr>
            <a:spLocks noGrp="1"/>
          </p:cNvSpPr>
          <p:nvPr>
            <p:ph type="sldNum" sz="quarter" idx="10"/>
          </p:nvPr>
        </p:nvSpPr>
        <p:spPr/>
        <p:txBody>
          <a:bodyPr/>
          <a:lstStyle/>
          <a:p>
            <a:fld id="{D536A055-F74D-284E-8E9F-F2FBD7D2465E}" type="slidenum">
              <a:rPr lang="en-US" smtClean="0"/>
              <a:t>22</a:t>
            </a:fld>
            <a:endParaRPr lang="en-US"/>
          </a:p>
        </p:txBody>
      </p:sp>
    </p:spTree>
    <p:extLst>
      <p:ext uri="{BB962C8B-B14F-4D97-AF65-F5344CB8AC3E}">
        <p14:creationId xmlns:p14="http://schemas.microsoft.com/office/powerpoint/2010/main" val="3003393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23</a:t>
            </a:fld>
            <a:endParaRPr lang="en-US"/>
          </a:p>
        </p:txBody>
      </p:sp>
    </p:spTree>
    <p:extLst>
      <p:ext uri="{BB962C8B-B14F-4D97-AF65-F5344CB8AC3E}">
        <p14:creationId xmlns:p14="http://schemas.microsoft.com/office/powerpoint/2010/main" val="3313887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cap="none" normalizeH="0" baseline="0" dirty="0">
                <a:ln>
                  <a:noFill/>
                </a:ln>
                <a:solidFill>
                  <a:schemeClr val="tx1"/>
                </a:solidFill>
                <a:effectLst/>
                <a:latin typeface="Cambria" panose="02040503050406030204" pitchFamily="18" charset="0"/>
                <a:ea typeface="Times New Roman" pitchFamily="18" charset="0"/>
              </a:rPr>
              <a:t>Scores were rated on a scale from 0 to 10 where 0 represented no service and 10 the maximum potential service.</a:t>
            </a:r>
            <a:endParaRPr kumimoji="0" lang="en-ZA" sz="1200" b="0" i="0" u="none" strike="noStrike" cap="none" normalizeH="0" baseline="0" dirty="0">
              <a:ln>
                <a:noFill/>
              </a:ln>
              <a:solidFill>
                <a:schemeClr val="tx1"/>
              </a:solidFill>
              <a:effectLst/>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24</a:t>
            </a:fld>
            <a:endParaRPr lang="en-US"/>
          </a:p>
        </p:txBody>
      </p:sp>
    </p:spTree>
    <p:extLst>
      <p:ext uri="{BB962C8B-B14F-4D97-AF65-F5344CB8AC3E}">
        <p14:creationId xmlns:p14="http://schemas.microsoft.com/office/powerpoint/2010/main" val="2151253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expert scores, these maps show the value of different parts of the city for soil retention and ground water yield.</a:t>
            </a:r>
          </a:p>
        </p:txBody>
      </p:sp>
      <p:sp>
        <p:nvSpPr>
          <p:cNvPr id="4" name="Slide Number Placeholder 3"/>
          <p:cNvSpPr>
            <a:spLocks noGrp="1"/>
          </p:cNvSpPr>
          <p:nvPr>
            <p:ph type="sldNum" sz="quarter" idx="10"/>
          </p:nvPr>
        </p:nvSpPr>
        <p:spPr/>
        <p:txBody>
          <a:bodyPr/>
          <a:lstStyle/>
          <a:p>
            <a:fld id="{D536A055-F74D-284E-8E9F-F2FBD7D2465E}" type="slidenum">
              <a:rPr lang="en-US" smtClean="0"/>
              <a:t>25</a:t>
            </a:fld>
            <a:endParaRPr lang="en-US"/>
          </a:p>
        </p:txBody>
      </p:sp>
    </p:spTree>
    <p:extLst>
      <p:ext uri="{BB962C8B-B14F-4D97-AF65-F5344CB8AC3E}">
        <p14:creationId xmlns:p14="http://schemas.microsoft.com/office/powerpoint/2010/main" val="2831535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radar diagram shows the different levels (in percentage terms) of ecosystem services provided in three scenarios:</a:t>
            </a:r>
          </a:p>
          <a:p>
            <a:pPr marL="171450" indent="-171450">
              <a:buFont typeface="Arial" panose="020B0604020202020204" pitchFamily="34" charset="0"/>
              <a:buChar char="•"/>
            </a:pPr>
            <a:r>
              <a:rPr lang="en-GB" dirty="0"/>
              <a:t>Potential, i.e. the original vegetation that would have been present in the past</a:t>
            </a:r>
          </a:p>
          <a:p>
            <a:pPr marL="171450" indent="-171450">
              <a:buFont typeface="Arial" panose="020B0604020202020204" pitchFamily="34" charset="0"/>
              <a:buChar char="•"/>
            </a:pPr>
            <a:r>
              <a:rPr lang="en-GB" dirty="0"/>
              <a:t>Current vegetation</a:t>
            </a:r>
          </a:p>
          <a:p>
            <a:pPr marL="171450" indent="-171450">
              <a:buFont typeface="Arial" panose="020B0604020202020204" pitchFamily="34" charset="0"/>
              <a:buChar char="•"/>
            </a:pPr>
            <a:r>
              <a:rPr lang="en-GB" dirty="0"/>
              <a:t>Future vegetation, assuming all currently unprotected areas have been converted to formal housing </a:t>
            </a:r>
          </a:p>
          <a:p>
            <a:pPr marL="0" indent="0">
              <a:buFont typeface="Arial" panose="020B0604020202020204" pitchFamily="34" charset="0"/>
              <a:buNone/>
            </a:pPr>
            <a:r>
              <a:rPr lang="en-GB" dirty="0"/>
              <a:t>Note the large past and future changes in Grazing and Land capability – in line with most agriculture and herding being moved outside the city.</a:t>
            </a:r>
          </a:p>
        </p:txBody>
      </p:sp>
      <p:sp>
        <p:nvSpPr>
          <p:cNvPr id="4" name="Slide Number Placeholder 3"/>
          <p:cNvSpPr>
            <a:spLocks noGrp="1"/>
          </p:cNvSpPr>
          <p:nvPr>
            <p:ph type="sldNum" sz="quarter" idx="10"/>
          </p:nvPr>
        </p:nvSpPr>
        <p:spPr/>
        <p:txBody>
          <a:bodyPr/>
          <a:lstStyle/>
          <a:p>
            <a:fld id="{D536A055-F74D-284E-8E9F-F2FBD7D2465E}" type="slidenum">
              <a:rPr lang="en-US" smtClean="0"/>
              <a:t>26</a:t>
            </a:fld>
            <a:endParaRPr lang="en-US"/>
          </a:p>
        </p:txBody>
      </p:sp>
    </p:spTree>
    <p:extLst>
      <p:ext uri="{BB962C8B-B14F-4D97-AF65-F5344CB8AC3E}">
        <p14:creationId xmlns:p14="http://schemas.microsoft.com/office/powerpoint/2010/main" val="2693532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maps show how close natural vegetation remnants are to schools (left) and agricultural sites (right).</a:t>
            </a:r>
          </a:p>
          <a:p>
            <a:pPr marL="171450" indent="-171450">
              <a:buFont typeface="Arial" panose="020B0604020202020204" pitchFamily="34" charset="0"/>
              <a:buChar char="•"/>
            </a:pPr>
            <a:r>
              <a:rPr lang="en-GB" dirty="0"/>
              <a:t>Very few remnants are within walking distance (set at 1km) of schools. This suggests there are</a:t>
            </a:r>
            <a:r>
              <a:rPr lang="en-GB" sz="1200" b="0" i="0" u="none" strike="noStrike" kern="1200" baseline="0" dirty="0">
                <a:solidFill>
                  <a:schemeClr val="tx1"/>
                </a:solidFill>
                <a:latin typeface="+mn-lt"/>
                <a:ea typeface="+mn-ea"/>
                <a:cs typeface="+mn-cs"/>
              </a:rPr>
              <a:t> diminishing opportunities for the numerous schools in the lowland areas to access natural land and the associated cultural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majority of remnants are within 10km of agricultural land and are therefore a potentially important source of pollinators (some honey bees can fly up to 10km).</a:t>
            </a:r>
          </a:p>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27</a:t>
            </a:fld>
            <a:endParaRPr lang="en-US"/>
          </a:p>
        </p:txBody>
      </p:sp>
    </p:spTree>
    <p:extLst>
      <p:ext uri="{BB962C8B-B14F-4D97-AF65-F5344CB8AC3E}">
        <p14:creationId xmlns:p14="http://schemas.microsoft.com/office/powerpoint/2010/main" val="624908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Cambria" panose="02040503050406030204" pitchFamily="18" charset="0"/>
              </a:rPr>
              <a:t>The study shows that the vegetation remnants are of varying importance for different ecosystem services:</a:t>
            </a:r>
          </a:p>
          <a:p>
            <a:pPr marL="342900" indent="-342900">
              <a:buFont typeface="Arial" panose="020B0604020202020204" pitchFamily="34" charset="0"/>
              <a:buChar char="•"/>
            </a:pPr>
            <a:r>
              <a:rPr lang="en-US" sz="2400" dirty="0">
                <a:latin typeface="Cambria" panose="02040503050406030204" pitchFamily="18" charset="0"/>
              </a:rPr>
              <a:t>Provisioning services like grazing, water and agricultural produce are now largely obtained from outside the city </a:t>
            </a:r>
          </a:p>
          <a:p>
            <a:pPr marL="342900" indent="-342900">
              <a:buFont typeface="Arial" panose="020B0604020202020204" pitchFamily="34" charset="0"/>
              <a:buChar char="•"/>
            </a:pPr>
            <a:r>
              <a:rPr lang="en-US" sz="2400" dirty="0">
                <a:latin typeface="Cambria" panose="02040503050406030204" pitchFamily="18" charset="0"/>
              </a:rPr>
              <a:t>Regulatory services can only be delivered in situ – but buffering capacity is reduced, flood mitigation and coastal protection are compromised</a:t>
            </a:r>
          </a:p>
          <a:p>
            <a:pPr marL="342900" indent="-342900">
              <a:buFont typeface="Arial" panose="020B0604020202020204" pitchFamily="34" charset="0"/>
              <a:buChar char="•"/>
            </a:pPr>
            <a:r>
              <a:rPr lang="en-US" sz="2400" dirty="0">
                <a:latin typeface="Cambria" panose="02040503050406030204" pitchFamily="18" charset="0"/>
              </a:rPr>
              <a:t>Cultural services are important – but there is pronounced loss of services on the lowlands; win-win opportunities with regulating services exist</a:t>
            </a:r>
          </a:p>
          <a:p>
            <a:r>
              <a:rPr lang="en-US" sz="2400" dirty="0">
                <a:latin typeface="Cambria" panose="02040503050406030204" pitchFamily="18" charset="0"/>
              </a:rPr>
              <a:t>The ecosystem services assessment informs arguments for conservation:</a:t>
            </a:r>
          </a:p>
          <a:p>
            <a:pPr marL="342900" lvl="0" indent="-342900">
              <a:buFont typeface="Arial" panose="020B0604020202020204" pitchFamily="34" charset="0"/>
              <a:buChar char="•"/>
            </a:pPr>
            <a:r>
              <a:rPr lang="en-US" sz="2000" dirty="0">
                <a:latin typeface="Cambria" panose="02040503050406030204" pitchFamily="18" charset="0"/>
              </a:rPr>
              <a:t>Highlights the value of a multiple services approach (casting the net wide is good)</a:t>
            </a:r>
          </a:p>
          <a:p>
            <a:pPr marL="342900" lvl="0" indent="-342900">
              <a:buFont typeface="Arial" panose="020B0604020202020204" pitchFamily="34" charset="0"/>
              <a:buChar char="•"/>
            </a:pPr>
            <a:r>
              <a:rPr lang="en-US" sz="2000" dirty="0">
                <a:latin typeface="Cambria" panose="02040503050406030204" pitchFamily="18" charset="0"/>
              </a:rPr>
              <a:t>However, given the high biodiversity value of Cape Town’s vegetation, it would not be appropriate to rely on high ecosystem service values to choose conservation areas</a:t>
            </a:r>
          </a:p>
          <a:p>
            <a:r>
              <a:rPr lang="en-US" sz="2400" dirty="0">
                <a:latin typeface="Cambria" panose="02040503050406030204" pitchFamily="18" charset="0"/>
              </a:rPr>
              <a:t>Value of a simple rapid assessment tool - </a:t>
            </a:r>
            <a:r>
              <a:rPr lang="en-US" sz="2000" dirty="0">
                <a:latin typeface="Cambria" panose="02040503050406030204" pitchFamily="18" charset="0"/>
              </a:rPr>
              <a:t>no training required, quick derivation of the status quo, can direct detailed investigations, rapid scenario generation</a:t>
            </a:r>
          </a:p>
          <a:p>
            <a:endParaRPr lang="en-GB" dirty="0"/>
          </a:p>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28</a:t>
            </a:fld>
            <a:endParaRPr lang="en-US"/>
          </a:p>
        </p:txBody>
      </p:sp>
    </p:spTree>
    <p:extLst>
      <p:ext uri="{BB962C8B-B14F-4D97-AF65-F5344CB8AC3E}">
        <p14:creationId xmlns:p14="http://schemas.microsoft.com/office/powerpoint/2010/main" val="3665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a:solidFill>
                  <a:schemeClr val="tx1"/>
                </a:solidFill>
                <a:latin typeface="Arial" panose="020B0604020202020204" pitchFamily="34" charset="0"/>
                <a:ea typeface="Arial"/>
                <a:cs typeface="Arial" panose="020B0604020202020204" pitchFamily="34" charset="0"/>
                <a:sym typeface="Arial"/>
              </a:rPr>
              <a:t>References cited in the speakers’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chemeClr val="accent1"/>
                </a:solidFill>
                <a:cs typeface="Times New Roman" panose="02020603050405020304" pitchFamily="18" charset="0"/>
              </a:rPr>
              <a:t>Eigenbrod</a:t>
            </a:r>
            <a:r>
              <a:rPr lang="en-GB" sz="1200" dirty="0">
                <a:solidFill>
                  <a:schemeClr val="accent1"/>
                </a:solidFill>
                <a:cs typeface="Times New Roman" panose="02020603050405020304" pitchFamily="18" charset="0"/>
              </a:rPr>
              <a:t>, F. </a:t>
            </a:r>
            <a:r>
              <a:rPr lang="en-GB" sz="1200" i="1" dirty="0">
                <a:solidFill>
                  <a:schemeClr val="accent1"/>
                </a:solidFill>
                <a:cs typeface="Times New Roman" panose="02020603050405020304" pitchFamily="18" charset="0"/>
              </a:rPr>
              <a:t>et al</a:t>
            </a:r>
            <a:r>
              <a:rPr lang="en-GB" sz="1200" dirty="0">
                <a:solidFill>
                  <a:schemeClr val="accent1"/>
                </a:solidFill>
                <a:cs typeface="Times New Roman" panose="02020603050405020304" pitchFamily="18" charset="0"/>
              </a:rPr>
              <a:t>. (2010) The impact of proxy‐based methods on mapping the distribution of ecosystem services. </a:t>
            </a:r>
            <a:r>
              <a:rPr lang="en-GB" sz="1200" i="1" dirty="0">
                <a:solidFill>
                  <a:schemeClr val="accent1"/>
                </a:solidFill>
                <a:cs typeface="Times New Roman" panose="02020603050405020304" pitchFamily="18" charset="0"/>
              </a:rPr>
              <a:t>Journal of Applied Ecology,</a:t>
            </a:r>
            <a:r>
              <a:rPr lang="en-GB" sz="1200" dirty="0">
                <a:solidFill>
                  <a:schemeClr val="accent1"/>
                </a:solidFill>
                <a:cs typeface="Times New Roman" panose="02020603050405020304" pitchFamily="18" charset="0"/>
              </a:rPr>
              <a:t> </a:t>
            </a:r>
            <a:r>
              <a:rPr lang="en-GB" sz="1200" b="1" dirty="0">
                <a:solidFill>
                  <a:schemeClr val="accent1"/>
                </a:solidFill>
                <a:cs typeface="Times New Roman" panose="02020603050405020304" pitchFamily="18" charset="0"/>
              </a:rPr>
              <a:t>47</a:t>
            </a:r>
            <a:r>
              <a:rPr lang="en-GB" sz="1200" b="0" dirty="0">
                <a:solidFill>
                  <a:schemeClr val="accent1"/>
                </a:solidFill>
                <a:cs typeface="Times New Roman" panose="02020603050405020304" pitchFamily="18" charset="0"/>
              </a:rPr>
              <a:t>:</a:t>
            </a:r>
            <a:r>
              <a:rPr lang="en-GB" sz="1200" b="1" dirty="0">
                <a:solidFill>
                  <a:schemeClr val="accent1"/>
                </a:solidFill>
                <a:cs typeface="Times New Roman" panose="02020603050405020304" pitchFamily="18" charset="0"/>
              </a:rPr>
              <a:t> </a:t>
            </a:r>
            <a:r>
              <a:rPr lang="en-GB" sz="1200" dirty="0">
                <a:solidFill>
                  <a:schemeClr val="accent1"/>
                </a:solidFill>
                <a:cs typeface="Times New Roman" panose="02020603050405020304" pitchFamily="18" charset="0"/>
              </a:rPr>
              <a:t>377–385.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accent1"/>
              </a:solidFill>
              <a:cs typeface="Times New Roman" panose="02020603050405020304" pitchFamily="18" charset="0"/>
            </a:endParaRPr>
          </a:p>
          <a:p>
            <a:pPr marL="171450" indent="-171450">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lnSpc>
                <a:spcPct val="100000"/>
              </a:lnSpc>
              <a:spcBef>
                <a:spcPts val="0"/>
              </a:spcBef>
              <a:buClr>
                <a:schemeClr val="accent1">
                  <a:lumMod val="50000"/>
                </a:schemeClr>
              </a:buClr>
            </a:pPr>
            <a:endParaRPr lang="en-GB" sz="1200" dirty="0">
              <a:solidFill>
                <a:schemeClr val="tx1"/>
              </a:solidFill>
              <a:latin typeface="Arial" panose="020B0604020202020204" pitchFamily="34" charset="0"/>
              <a:cs typeface="Arial" panose="020B0604020202020204" pitchFamily="34" charset="0"/>
            </a:endParaRPr>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144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i="1" dirty="0">
              <a:latin typeface="Arial" panose="020B0604020202020204" pitchFamily="34" charset="0"/>
              <a:cs typeface="Arial" panose="020B0604020202020204" pitchFamily="34" charset="0"/>
            </a:endParaRPr>
          </a:p>
        </p:txBody>
      </p:sp>
      <p:sp>
        <p:nvSpPr>
          <p:cNvPr id="251" name="Shape 2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595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Generally, a conceptual model is an external representation</a:t>
            </a:r>
            <a:r>
              <a:rPr lang="en-GB" baseline="0" dirty="0">
                <a:latin typeface="Arial" panose="020B0604020202020204" pitchFamily="34" charset="0"/>
                <a:cs typeface="Arial" panose="020B0604020202020204" pitchFamily="34" charset="0"/>
              </a:rPr>
              <a:t> c</a:t>
            </a:r>
            <a:r>
              <a:rPr lang="en-GB" dirty="0">
                <a:latin typeface="Arial" panose="020B0604020202020204" pitchFamily="34" charset="0"/>
                <a:cs typeface="Arial" panose="020B0604020202020204" pitchFamily="34" charset="0"/>
              </a:rPr>
              <a:t>reated by researchers, teachers, engineers, etc., that facilitates the comprehension or the teaching of systems or states of affairs in the world . </a:t>
            </a:r>
          </a:p>
          <a:p>
            <a:pPr marL="628650" lvl="1" indent="-171450">
              <a:buFont typeface="Courier New" panose="02070309020205020404" pitchFamily="49" charset="0"/>
              <a:buChar char="o"/>
            </a:pPr>
            <a:r>
              <a:rPr lang="en-GB" dirty="0">
                <a:latin typeface="Arial" panose="020B0604020202020204" pitchFamily="34" charset="0"/>
                <a:cs typeface="Arial" panose="020B0604020202020204" pitchFamily="34" charset="0"/>
              </a:rPr>
              <a:t>Specifically, the models are considered:</a:t>
            </a:r>
            <a:r>
              <a:rPr lang="en-GB" baseline="0" dirty="0">
                <a:latin typeface="Arial" panose="020B0604020202020204" pitchFamily="34" charset="0"/>
                <a:cs typeface="Arial" panose="020B0604020202020204" pitchFamily="34" charset="0"/>
              </a:rPr>
              <a:t> </a:t>
            </a:r>
            <a:r>
              <a:rPr lang="en-GB" i="1" baseline="0" dirty="0">
                <a:latin typeface="Arial" panose="020B0604020202020204" pitchFamily="34" charset="0"/>
                <a:cs typeface="Arial" panose="020B0604020202020204" pitchFamily="34" charset="0"/>
              </a:rPr>
              <a:t>……[see slide, points 1-3]</a:t>
            </a:r>
            <a:endParaRPr lang="en-GB"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Conceptual models can be</a:t>
            </a:r>
            <a:r>
              <a:rPr lang="en-GB" baseline="0" dirty="0">
                <a:latin typeface="Arial" panose="020B0604020202020204" pitchFamily="34" charset="0"/>
                <a:cs typeface="Arial" panose="020B0604020202020204" pitchFamily="34" charset="0"/>
              </a:rPr>
              <a:t> represented </a:t>
            </a:r>
            <a:r>
              <a:rPr lang="en-GB" dirty="0">
                <a:latin typeface="Arial" panose="020B0604020202020204" pitchFamily="34" charset="0"/>
                <a:cs typeface="Arial" panose="020B0604020202020204" pitchFamily="34" charset="0"/>
              </a:rPr>
              <a:t>as mathematical formulations, analogies, or as material artefacts.</a:t>
            </a:r>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160062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222113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latin typeface="Arial" panose="020B0604020202020204" pitchFamily="34" charset="0"/>
                <a:cs typeface="Arial" panose="020B0604020202020204" pitchFamily="34" charset="0"/>
              </a:rPr>
              <a:t>[This exercise is meant to encourage</a:t>
            </a:r>
            <a:r>
              <a:rPr lang="en-US" altLang="en-US" i="1" baseline="0" dirty="0">
                <a:latin typeface="Arial" panose="020B0604020202020204" pitchFamily="34" charset="0"/>
                <a:cs typeface="Arial" panose="020B0604020202020204" pitchFamily="34" charset="0"/>
              </a:rPr>
              <a:t> students to </a:t>
            </a:r>
            <a:r>
              <a:rPr lang="en-US" altLang="en-US" i="1" dirty="0">
                <a:latin typeface="Arial" panose="020B0604020202020204" pitchFamily="34" charset="0"/>
                <a:cs typeface="Arial" panose="020B0604020202020204" pitchFamily="34" charset="0"/>
              </a:rPr>
              <a:t>think holistically</a:t>
            </a:r>
            <a:r>
              <a:rPr lang="en-US" altLang="en-US" i="1" baseline="0" dirty="0">
                <a:latin typeface="Arial" panose="020B0604020202020204" pitchFamily="34" charset="0"/>
                <a:cs typeface="Arial" panose="020B0604020202020204" pitchFamily="34" charset="0"/>
              </a:rPr>
              <a:t> by</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emphasising</a:t>
            </a:r>
            <a:r>
              <a:rPr lang="en-US" altLang="en-US" i="1" dirty="0">
                <a:latin typeface="Arial" panose="020B0604020202020204" pitchFamily="34" charset="0"/>
                <a:cs typeface="Arial" panose="020B0604020202020204" pitchFamily="34" charset="0"/>
              </a:rPr>
              <a:t> the </a:t>
            </a:r>
            <a:r>
              <a:rPr lang="en-US" altLang="en-US" b="1" i="1" dirty="0">
                <a:latin typeface="Arial" panose="020B0604020202020204" pitchFamily="34" charset="0"/>
                <a:cs typeface="Arial" panose="020B0604020202020204" pitchFamily="34" charset="0"/>
              </a:rPr>
              <a:t>organic or functional relation between parts and the whole.</a:t>
            </a:r>
          </a:p>
          <a:p>
            <a:pPr marL="0" indent="0">
              <a:buFont typeface="Arial" panose="020B0604020202020204" pitchFamily="34"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ltLang="en-US" i="1" dirty="0">
                <a:latin typeface="Arial" panose="020B0604020202020204" pitchFamily="34" charset="0"/>
                <a:cs typeface="Arial" panose="020B0604020202020204" pitchFamily="34" charset="0"/>
              </a:rPr>
              <a:t>Things to look out for in the newly created models and the process of</a:t>
            </a:r>
            <a:r>
              <a:rPr lang="en-US" altLang="en-US" i="1" baseline="0" dirty="0">
                <a:latin typeface="Arial" panose="020B0604020202020204" pitchFamily="34" charset="0"/>
                <a:cs typeface="Arial" panose="020B0604020202020204" pitchFamily="34" charset="0"/>
              </a:rPr>
              <a:t> model creation: </a:t>
            </a:r>
            <a:endParaRPr lang="en-US" altLang="en-US" i="1" dirty="0">
              <a:latin typeface="Arial" panose="020B0604020202020204" pitchFamily="34" charset="0"/>
              <a:cs typeface="Arial" panose="020B0604020202020204" pitchFamily="34" charset="0"/>
            </a:endParaRPr>
          </a:p>
          <a:p>
            <a:pPr marL="338138" indent="-338138">
              <a:buFont typeface="Arial" panose="020B0604020202020204" pitchFamily="34"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ltLang="en-US" i="1" dirty="0">
                <a:latin typeface="Arial" panose="020B0604020202020204" pitchFamily="34" charset="0"/>
                <a:cs typeface="Arial" panose="020B0604020202020204" pitchFamily="34" charset="0"/>
              </a:rPr>
              <a:t>Models often reflect </a:t>
            </a:r>
            <a:r>
              <a:rPr lang="en-US" altLang="en-US" i="1" dirty="0" err="1">
                <a:latin typeface="Arial" panose="020B0604020202020204" pitchFamily="34" charset="0"/>
                <a:cs typeface="Arial" panose="020B0604020202020204" pitchFamily="34" charset="0"/>
              </a:rPr>
              <a:t>modeller’s</a:t>
            </a:r>
            <a:r>
              <a:rPr lang="en-US" altLang="en-US" i="1" dirty="0">
                <a:latin typeface="Arial" panose="020B0604020202020204" pitchFamily="34" charset="0"/>
                <a:cs typeface="Arial" panose="020B0604020202020204" pitchFamily="34" charset="0"/>
              </a:rPr>
              <a:t> point of view</a:t>
            </a:r>
          </a:p>
          <a:p>
            <a:pPr marL="338138" indent="-338138">
              <a:buFont typeface="Arial" panose="020B0604020202020204" pitchFamily="34"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ltLang="en-US" i="1" dirty="0">
                <a:latin typeface="Arial" panose="020B0604020202020204" pitchFamily="34" charset="0"/>
                <a:cs typeface="Arial" panose="020B0604020202020204" pitchFamily="34" charset="0"/>
              </a:rPr>
              <a:t>Some models are quite specific – single detail</a:t>
            </a:r>
          </a:p>
          <a:p>
            <a:pPr marL="338138" indent="-338138">
              <a:buFont typeface="Arial" panose="020B0604020202020204" pitchFamily="34"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ltLang="en-US" i="1" dirty="0">
                <a:latin typeface="Arial" panose="020B0604020202020204" pitchFamily="34" charset="0"/>
                <a:cs typeface="Arial" panose="020B0604020202020204" pitchFamily="34" charset="0"/>
              </a:rPr>
              <a:t>Some models are quite general/abstract</a:t>
            </a:r>
          </a:p>
          <a:p>
            <a:pPr marL="338138" indent="-338138">
              <a:buFont typeface="Arial" panose="020B0604020202020204" pitchFamily="34"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ltLang="en-US" i="1" dirty="0">
                <a:latin typeface="Arial" panose="020B0604020202020204" pitchFamily="34" charset="0"/>
                <a:cs typeface="Arial" panose="020B0604020202020204" pitchFamily="34" charset="0"/>
              </a:rPr>
              <a:t>Modelling language can differ – natural, picture, song</a:t>
            </a:r>
          </a:p>
          <a:p>
            <a:pPr marL="338138" indent="-338138">
              <a:buFont typeface="Arial" panose="020B0604020202020204" pitchFamily="34"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ltLang="en-US" i="1" dirty="0">
                <a:latin typeface="Arial" panose="020B0604020202020204" pitchFamily="34" charset="0"/>
                <a:cs typeface="Arial" panose="020B0604020202020204" pitchFamily="34" charset="0"/>
              </a:rPr>
              <a:t>Hard if you are not familiar with the situation</a:t>
            </a:r>
          </a:p>
          <a:p>
            <a:pPr marL="338138" indent="-338138">
              <a:buFont typeface="Arial" panose="020B0604020202020204" pitchFamily="34"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ltLang="en-US" i="1" dirty="0">
                <a:latin typeface="Arial" panose="020B0604020202020204" pitchFamily="34" charset="0"/>
                <a:cs typeface="Arial" panose="020B0604020202020204" pitchFamily="34" charset="0"/>
              </a:rPr>
              <a:t>Not everyone in the group contributes the same</a:t>
            </a:r>
          </a:p>
          <a:p>
            <a:pPr marL="338138" indent="-338138">
              <a:buFont typeface="Arial" panose="020B0604020202020204" pitchFamily="34"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ltLang="en-US" i="1" dirty="0">
                <a:latin typeface="Arial" panose="020B0604020202020204" pitchFamily="34" charset="0"/>
                <a:cs typeface="Arial" panose="020B0604020202020204" pitchFamily="34" charset="0"/>
              </a:rPr>
              <a:t>Did someone lead the discussion? </a:t>
            </a:r>
          </a:p>
          <a:p>
            <a:pPr marL="0" indent="0">
              <a:buFont typeface="Arial" panose="020B0604020202020204" pitchFamily="34"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ltLang="en-US" i="1" dirty="0">
                <a:latin typeface="Arial" panose="020B0604020202020204" pitchFamily="34" charset="0"/>
                <a:cs typeface="Arial" panose="020B0604020202020204" pitchFamily="34" charset="0"/>
              </a:rPr>
              <a:t>NB. If students need help thinking of an issue, you could suggest: fish stocks, livestock health, market price of a particular crop, risk of wildfire, risk of poaching]</a:t>
            </a: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394125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9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To improve our understanding of how change in ecosystems affect supply of ecosystem services</a:t>
            </a:r>
          </a:p>
          <a:p>
            <a:pPr marL="171450" indent="-171450">
              <a:spcAft>
                <a:spcPts val="900"/>
              </a:spcAft>
              <a:buFont typeface="Arial" panose="020B0604020202020204" pitchFamily="34" charset="0"/>
              <a:buChar char="•"/>
            </a:pPr>
            <a:r>
              <a:rPr lang="en-ZA" sz="1200" dirty="0">
                <a:solidFill>
                  <a:schemeClr val="tx1"/>
                </a:solidFill>
                <a:latin typeface="Arial" panose="020B0604020202020204" pitchFamily="34" charset="0"/>
                <a:cs typeface="Arial" panose="020B0604020202020204" pitchFamily="34" charset="0"/>
              </a:rPr>
              <a:t>How this in turn is linked to understanding the flow of benefits and human wellbeing</a:t>
            </a:r>
            <a:endParaRPr lang="en-GB" sz="1200" dirty="0">
              <a:solidFill>
                <a:schemeClr val="tx1"/>
              </a:solidFill>
              <a:latin typeface="Arial" panose="020B0604020202020204" pitchFamily="34" charset="0"/>
              <a:cs typeface="Arial" panose="020B0604020202020204" pitchFamily="34" charset="0"/>
            </a:endParaRPr>
          </a:p>
          <a:p>
            <a:pPr marL="171450" indent="-171450">
              <a:spcAft>
                <a:spcPts val="9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To link field measurements to broader ecosystem services – extrapolate to large regions</a:t>
            </a:r>
          </a:p>
          <a:p>
            <a:pPr marL="171450" indent="-171450">
              <a:spcAft>
                <a:spcPts val="9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Provide information on ecosystem services in areas with little data</a:t>
            </a:r>
          </a:p>
          <a:p>
            <a:pPr marL="171450" indent="-171450">
              <a:spcAft>
                <a:spcPts val="9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Allow future scenarios and policy outcomes to be explored</a:t>
            </a:r>
          </a:p>
          <a:p>
            <a:pPr marL="171450" indent="-171450">
              <a:spcAft>
                <a:spcPts val="900"/>
              </a:spcAft>
              <a:buFont typeface="Arial" panose="020B0604020202020204" pitchFamily="34" charset="0"/>
              <a:buChar char="•"/>
            </a:pPr>
            <a:r>
              <a:rPr lang="en-ZA" sz="1200" dirty="0">
                <a:solidFill>
                  <a:schemeClr val="tx1"/>
                </a:solidFill>
                <a:latin typeface="Arial" panose="020B0604020202020204" pitchFamily="34" charset="0"/>
                <a:cs typeface="Arial" panose="020B0604020202020204" pitchFamily="34" charset="0"/>
              </a:rPr>
              <a:t>To prioritise resource allocations</a:t>
            </a:r>
            <a:endParaRPr lang="en-GB"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129372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Possible spatial relationships between Ecosystem Service</a:t>
            </a:r>
            <a:r>
              <a:rPr lang="en-GB" baseline="0" dirty="0">
                <a:latin typeface="Arial" panose="020B0604020202020204" pitchFamily="34" charset="0"/>
                <a:cs typeface="Arial" panose="020B0604020202020204" pitchFamily="34" charset="0"/>
              </a:rPr>
              <a:t> units </a:t>
            </a:r>
            <a:r>
              <a:rPr lang="en-GB" b="1" dirty="0">
                <a:latin typeface="Arial" panose="020B0604020202020204" pitchFamily="34" charset="0"/>
                <a:cs typeface="Arial" panose="020B0604020202020204" pitchFamily="34" charset="0"/>
              </a:rPr>
              <a:t>(ES) </a:t>
            </a:r>
            <a:r>
              <a:rPr lang="en-GB" dirty="0">
                <a:latin typeface="Arial" panose="020B0604020202020204" pitchFamily="34" charset="0"/>
                <a:cs typeface="Arial" panose="020B0604020202020204" pitchFamily="34" charset="0"/>
              </a:rPr>
              <a:t>and service benefit units </a:t>
            </a:r>
            <a:r>
              <a:rPr lang="en-GB" b="1" dirty="0">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b="1" dirty="0">
                <a:latin typeface="Arial" panose="020B0604020202020204" pitchFamily="34" charset="0"/>
                <a:cs typeface="Arial" panose="020B0604020202020204" pitchFamily="34" charset="0"/>
              </a:rPr>
              <a:t>Panel 1</a:t>
            </a:r>
            <a:r>
              <a:rPr lang="en-GB" b="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both the service provision and benefit occur at the same location (e.g. soil formation, provision of raw materials).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b="1" dirty="0">
                <a:latin typeface="Arial" panose="020B0604020202020204" pitchFamily="34" charset="0"/>
                <a:cs typeface="Arial" panose="020B0604020202020204" pitchFamily="34" charset="0"/>
              </a:rPr>
              <a:t>Panel 2:</a:t>
            </a:r>
            <a:r>
              <a:rPr lang="en-GB" dirty="0">
                <a:latin typeface="Arial" panose="020B0604020202020204" pitchFamily="34" charset="0"/>
                <a:cs typeface="Arial" panose="020B0604020202020204" pitchFamily="34" charset="0"/>
              </a:rPr>
              <a:t> the service is provided omni-directionally and benefits the surrounding landscape (e.g. pollination, carbon sequestration).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latin typeface="Arial" panose="020B0604020202020204" pitchFamily="34" charset="0"/>
                <a:cs typeface="Arial" panose="020B0604020202020204" pitchFamily="34" charset="0"/>
              </a:rPr>
              <a:t>Panels 3 and 4 illustrate</a:t>
            </a:r>
            <a:r>
              <a:rPr lang="en-GB" dirty="0">
                <a:latin typeface="Arial" panose="020B0604020202020204" pitchFamily="34" charset="0"/>
                <a:cs typeface="Arial" panose="020B0604020202020204" pitchFamily="34" charset="0"/>
              </a:rPr>
              <a:t> services that have specific directional benefits.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b="1" dirty="0">
                <a:latin typeface="Arial" panose="020B0604020202020204" pitchFamily="34" charset="0"/>
                <a:cs typeface="Arial" panose="020B0604020202020204" pitchFamily="34" charset="0"/>
              </a:rPr>
              <a:t>Panel 3:</a:t>
            </a:r>
            <a:r>
              <a:rPr lang="en-GB" dirty="0">
                <a:latin typeface="Arial" panose="020B0604020202020204" pitchFamily="34" charset="0"/>
                <a:cs typeface="Arial" panose="020B0604020202020204" pitchFamily="34" charset="0"/>
              </a:rPr>
              <a:t> down-slope units benefit from services provided in uphill areas, for example water regulation services provided by forested slopes.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b="1" dirty="0">
                <a:latin typeface="Arial" panose="020B0604020202020204" pitchFamily="34" charset="0"/>
                <a:cs typeface="Arial" panose="020B0604020202020204" pitchFamily="34" charset="0"/>
              </a:rPr>
              <a:t>Panel 4:</a:t>
            </a:r>
            <a:r>
              <a:rPr lang="en-GB" dirty="0">
                <a:latin typeface="Arial" panose="020B0604020202020204" pitchFamily="34" charset="0"/>
                <a:cs typeface="Arial" panose="020B0604020202020204" pitchFamily="34" charset="0"/>
              </a:rPr>
              <a:t> the service provision unit could be coastal wetlands providing storm and flood protection to a coastline (Fisher </a:t>
            </a:r>
            <a:r>
              <a:rPr lang="en-GB" i="1" dirty="0">
                <a:latin typeface="Arial" panose="020B0604020202020204" pitchFamily="34" charset="0"/>
                <a:cs typeface="Arial" panose="020B0604020202020204" pitchFamily="34" charset="0"/>
              </a:rPr>
              <a:t>et al. </a:t>
            </a:r>
            <a:r>
              <a:rPr lang="en-GB" dirty="0">
                <a:latin typeface="Arial" panose="020B0604020202020204" pitchFamily="34" charset="0"/>
                <a:cs typeface="Arial" panose="020B0604020202020204" pitchFamily="34" charset="0"/>
              </a:rPr>
              <a:t>2009)</a:t>
            </a:r>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119595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a:t>
            </a:r>
            <a:r>
              <a:rPr lang="en-GB" baseline="0" dirty="0"/>
              <a:t> the two models in terms of </a:t>
            </a:r>
          </a:p>
          <a:p>
            <a:pPr marL="171450" indent="-171450">
              <a:buFont typeface="Arial" panose="020B0604020202020204" pitchFamily="34" charset="0"/>
              <a:buChar char="•"/>
            </a:pPr>
            <a:r>
              <a:rPr lang="en-GB" baseline="0" dirty="0"/>
              <a:t>Data</a:t>
            </a:r>
          </a:p>
          <a:p>
            <a:pPr marL="171450" indent="-171450">
              <a:buFont typeface="Arial" panose="020B0604020202020204" pitchFamily="34" charset="0"/>
              <a:buChar char="•"/>
            </a:pPr>
            <a:r>
              <a:rPr lang="en-GB" baseline="0" dirty="0"/>
              <a:t>Accuracy</a:t>
            </a:r>
          </a:p>
          <a:p>
            <a:pPr marL="171450" indent="-171450">
              <a:buFont typeface="Arial" panose="020B0604020202020204" pitchFamily="34" charset="0"/>
              <a:buChar char="•"/>
            </a:pPr>
            <a:r>
              <a:rPr lang="en-GB" baseline="0" dirty="0"/>
              <a:t>Utility</a:t>
            </a:r>
          </a:p>
          <a:p>
            <a:pPr marL="171450" indent="-171450">
              <a:buFont typeface="Arial" panose="020B0604020202020204" pitchFamily="34" charset="0"/>
              <a:buChar char="•"/>
            </a:pPr>
            <a:r>
              <a:rPr lang="en-GB" baseline="0" dirty="0"/>
              <a:t>Application</a:t>
            </a:r>
            <a:endParaRPr lang="en-GB" dirty="0"/>
          </a:p>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547148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02" b="2272"/>
          <a:stretch/>
        </p:blipFill>
        <p:spPr>
          <a:xfrm>
            <a:off x="-24466" y="-1"/>
            <a:ext cx="9207785" cy="6116543"/>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spa.ac.uk/files/espa/18_Guide_Ecosystem_Services_web_Feb8.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oregonexplorer.info/content/multiple-facets-ecosystem-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cs typeface="Times New Roman" panose="02020603050405020304" pitchFamily="18" charset="0"/>
              </a:rPr>
              <a:t>Modelling and Mapping Ecosystem Services</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en-US" dirty="0"/>
              <a:t>Topic 09</a:t>
            </a: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3827-33E6-7249-98C7-0C881FB59532}"/>
              </a:ext>
            </a:extLst>
          </p:cNvPr>
          <p:cNvSpPr>
            <a:spLocks noGrp="1"/>
          </p:cNvSpPr>
          <p:nvPr>
            <p:ph type="title"/>
          </p:nvPr>
        </p:nvSpPr>
        <p:spPr>
          <a:xfrm>
            <a:off x="628650" y="84666"/>
            <a:ext cx="7886700" cy="1325563"/>
          </a:xfrm>
        </p:spPr>
        <p:txBody>
          <a:bodyPr>
            <a:normAutofit/>
          </a:bodyPr>
          <a:lstStyle/>
          <a:p>
            <a:r>
              <a:rPr lang="en-US" sz="3200" dirty="0"/>
              <a:t>Modelling ecosystem services: </a:t>
            </a:r>
            <a:br>
              <a:rPr lang="en-US" sz="3200" dirty="0"/>
            </a:br>
            <a:r>
              <a:rPr lang="en-US" sz="3200" dirty="0"/>
              <a:t>Levels of complexity</a:t>
            </a:r>
          </a:p>
        </p:txBody>
      </p:sp>
      <p:pic>
        <p:nvPicPr>
          <p:cNvPr id="5" name="Content Placeholder 4">
            <a:extLst>
              <a:ext uri="{FF2B5EF4-FFF2-40B4-BE49-F238E27FC236}">
                <a16:creationId xmlns:a16="http://schemas.microsoft.com/office/drawing/2014/main" id="{407EB16B-06E2-B547-AB0B-A884A4AC2A3D}"/>
              </a:ext>
            </a:extLst>
          </p:cNvPr>
          <p:cNvPicPr>
            <a:picLocks noGrp="1" noChangeAspect="1"/>
          </p:cNvPicPr>
          <p:nvPr>
            <p:ph idx="1"/>
          </p:nvPr>
        </p:nvPicPr>
        <p:blipFill>
          <a:blip r:embed="rId3"/>
          <a:stretch>
            <a:fillRect/>
          </a:stretch>
        </p:blipFill>
        <p:spPr>
          <a:xfrm>
            <a:off x="1949449" y="1410229"/>
            <a:ext cx="4971971" cy="2594883"/>
          </a:xfrm>
        </p:spPr>
      </p:pic>
      <p:sp>
        <p:nvSpPr>
          <p:cNvPr id="6" name="Rectangle 5">
            <a:extLst>
              <a:ext uri="{FF2B5EF4-FFF2-40B4-BE49-F238E27FC236}">
                <a16:creationId xmlns:a16="http://schemas.microsoft.com/office/drawing/2014/main" id="{C3BAA787-0D67-4D48-A0BC-8723B8C76D7E}"/>
              </a:ext>
            </a:extLst>
          </p:cNvPr>
          <p:cNvSpPr/>
          <p:nvPr/>
        </p:nvSpPr>
        <p:spPr>
          <a:xfrm>
            <a:off x="395536" y="4097291"/>
            <a:ext cx="8424936" cy="1938992"/>
          </a:xfrm>
          <a:prstGeom prst="rect">
            <a:avLst/>
          </a:prstGeom>
        </p:spPr>
        <p:txBody>
          <a:bodyPr wrap="square">
            <a:spAutoFit/>
          </a:bodyPr>
          <a:lstStyle/>
          <a:p>
            <a:pPr marL="174625" indent="-174625">
              <a:spcAft>
                <a:spcPts val="600"/>
              </a:spcAft>
              <a:tabLst>
                <a:tab pos="5834063" algn="l"/>
              </a:tabLst>
            </a:pPr>
            <a:r>
              <a:rPr lang="en-GB" sz="2000" b="1" dirty="0">
                <a:solidFill>
                  <a:schemeClr val="accent1">
                    <a:lumMod val="75000"/>
                  </a:schemeClr>
                </a:solidFill>
                <a:cs typeface="Arial" pitchFamily="34" charset="0"/>
              </a:rPr>
              <a:t>Simple models 	Complex models</a:t>
            </a:r>
          </a:p>
          <a:p>
            <a:pPr marL="174625" indent="-174625">
              <a:spcAft>
                <a:spcPts val="600"/>
              </a:spcAft>
              <a:tabLst>
                <a:tab pos="5834063" algn="l"/>
              </a:tabLst>
            </a:pPr>
            <a:r>
              <a:rPr lang="en-GB" sz="2000" b="1" i="1" dirty="0">
                <a:solidFill>
                  <a:schemeClr val="accent1">
                    <a:lumMod val="75000"/>
                  </a:schemeClr>
                </a:solidFill>
                <a:cs typeface="Arial" pitchFamily="34" charset="0"/>
              </a:rPr>
              <a:t>Less data      </a:t>
            </a:r>
            <a:r>
              <a:rPr lang="en-GB" sz="2000" i="1" dirty="0">
                <a:solidFill>
                  <a:schemeClr val="accent1">
                    <a:lumMod val="75000"/>
                  </a:schemeClr>
                </a:solidFill>
                <a:cs typeface="Arial" pitchFamily="34" charset="0"/>
              </a:rPr>
              <a:t>(type, resolution, frequency, etc)</a:t>
            </a:r>
            <a:r>
              <a:rPr lang="en-GB" sz="2000" b="1" i="1" dirty="0">
                <a:solidFill>
                  <a:schemeClr val="accent1">
                    <a:lumMod val="75000"/>
                  </a:schemeClr>
                </a:solidFill>
                <a:cs typeface="Arial" pitchFamily="34" charset="0"/>
              </a:rPr>
              <a:t>	More data</a:t>
            </a:r>
          </a:p>
          <a:p>
            <a:pPr marL="174625" indent="-174625">
              <a:spcAft>
                <a:spcPts val="600"/>
              </a:spcAft>
              <a:tabLst>
                <a:tab pos="5834063" algn="l"/>
              </a:tabLst>
            </a:pPr>
            <a:r>
              <a:rPr lang="en-GB" sz="2000" b="1" i="1" dirty="0">
                <a:solidFill>
                  <a:schemeClr val="accent1">
                    <a:lumMod val="75000"/>
                  </a:schemeClr>
                </a:solidFill>
                <a:cs typeface="Arial" pitchFamily="34" charset="0"/>
              </a:rPr>
              <a:t>Less accurate   </a:t>
            </a:r>
            <a:r>
              <a:rPr lang="en-GB" sz="2000" i="1" dirty="0">
                <a:solidFill>
                  <a:schemeClr val="accent1">
                    <a:lumMod val="75000"/>
                  </a:schemeClr>
                </a:solidFill>
                <a:cs typeface="Arial" pitchFamily="34" charset="0"/>
              </a:rPr>
              <a:t>(predictions, representation, etc) </a:t>
            </a:r>
            <a:r>
              <a:rPr lang="en-GB" sz="2000" b="1" i="1" dirty="0">
                <a:solidFill>
                  <a:schemeClr val="accent1">
                    <a:lumMod val="75000"/>
                  </a:schemeClr>
                </a:solidFill>
                <a:cs typeface="Arial" pitchFamily="34" charset="0"/>
              </a:rPr>
              <a:t>	More accurate</a:t>
            </a:r>
          </a:p>
          <a:p>
            <a:pPr marL="174625" indent="-174625">
              <a:spcAft>
                <a:spcPts val="600"/>
              </a:spcAft>
              <a:tabLst>
                <a:tab pos="5834063" algn="l"/>
              </a:tabLst>
            </a:pPr>
            <a:r>
              <a:rPr lang="en-GB" sz="2000" b="1" i="1" dirty="0">
                <a:solidFill>
                  <a:schemeClr val="accent1">
                    <a:lumMod val="75000"/>
                  </a:schemeClr>
                </a:solidFill>
                <a:cs typeface="Arial" pitchFamily="34" charset="0"/>
              </a:rPr>
              <a:t>Less utility    </a:t>
            </a:r>
            <a:r>
              <a:rPr lang="en-GB" sz="2000" i="1" dirty="0">
                <a:solidFill>
                  <a:schemeClr val="accent1">
                    <a:lumMod val="75000"/>
                  </a:schemeClr>
                </a:solidFill>
                <a:cs typeface="Arial" pitchFamily="34" charset="0"/>
              </a:rPr>
              <a:t>(scenario/policy assessment, etc)</a:t>
            </a:r>
            <a:r>
              <a:rPr lang="en-GB" sz="2000" b="1" i="1" dirty="0">
                <a:solidFill>
                  <a:schemeClr val="accent1">
                    <a:lumMod val="75000"/>
                  </a:schemeClr>
                </a:solidFill>
                <a:cs typeface="Arial" pitchFamily="34" charset="0"/>
              </a:rPr>
              <a:t>	More utility</a:t>
            </a:r>
          </a:p>
          <a:p>
            <a:pPr marL="174625" indent="-174625">
              <a:spcAft>
                <a:spcPts val="600"/>
              </a:spcAft>
              <a:tabLst>
                <a:tab pos="5834063" algn="l"/>
              </a:tabLst>
            </a:pPr>
            <a:r>
              <a:rPr lang="en-GB" sz="2000" b="1" i="1" dirty="0">
                <a:solidFill>
                  <a:schemeClr val="accent1">
                    <a:lumMod val="75000"/>
                  </a:schemeClr>
                </a:solidFill>
                <a:cs typeface="Arial" pitchFamily="34" charset="0"/>
              </a:rPr>
              <a:t>Greater ease of use    </a:t>
            </a:r>
            <a:r>
              <a:rPr lang="en-GB" sz="2000" i="1" dirty="0">
                <a:solidFill>
                  <a:schemeClr val="accent1">
                    <a:lumMod val="75000"/>
                  </a:schemeClr>
                </a:solidFill>
                <a:cs typeface="Arial" pitchFamily="34" charset="0"/>
              </a:rPr>
              <a:t>(training, software, etc)</a:t>
            </a:r>
            <a:r>
              <a:rPr lang="en-GB" sz="2000" b="1" i="1" dirty="0">
                <a:solidFill>
                  <a:schemeClr val="accent1">
                    <a:lumMod val="75000"/>
                  </a:schemeClr>
                </a:solidFill>
                <a:cs typeface="Arial" pitchFamily="34" charset="0"/>
              </a:rPr>
              <a:t>	Lesser ease of use</a:t>
            </a:r>
          </a:p>
        </p:txBody>
      </p:sp>
      <p:sp>
        <p:nvSpPr>
          <p:cNvPr id="7" name="Left-Right Arrow 6">
            <a:extLst>
              <a:ext uri="{FF2B5EF4-FFF2-40B4-BE49-F238E27FC236}">
                <a16:creationId xmlns:a16="http://schemas.microsoft.com/office/drawing/2014/main" id="{2B3301DD-C6AF-124D-A0AF-2900D11C76BD}"/>
              </a:ext>
            </a:extLst>
          </p:cNvPr>
          <p:cNvSpPr/>
          <p:nvPr/>
        </p:nvSpPr>
        <p:spPr>
          <a:xfrm>
            <a:off x="2400874" y="4242392"/>
            <a:ext cx="3816424"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552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351712" cy="2852737"/>
          </a:xfrm>
        </p:spPr>
        <p:txBody>
          <a:bodyPr>
            <a:normAutofit/>
          </a:bodyPr>
          <a:lstStyle/>
          <a:p>
            <a:pPr>
              <a:lnSpc>
                <a:spcPct val="100000"/>
              </a:lnSpc>
            </a:pPr>
            <a:r>
              <a:rPr lang="en-GB" dirty="0"/>
              <a:t>Process-based models and simpler proxy-based approaches </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35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118531"/>
            <a:ext cx="6851650" cy="1325563"/>
          </a:xfrm>
        </p:spPr>
        <p:txBody>
          <a:bodyPr>
            <a:normAutofit/>
          </a:bodyPr>
          <a:lstStyle/>
          <a:p>
            <a:pPr>
              <a:lnSpc>
                <a:spcPct val="100000"/>
              </a:lnSpc>
            </a:pPr>
            <a:r>
              <a:rPr lang="en-GB" sz="3200" dirty="0">
                <a:cs typeface="Times New Roman" panose="02020603050405020304" pitchFamily="18" charset="0"/>
              </a:rPr>
              <a:t>Process-based models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439951"/>
            <a:ext cx="8274718" cy="4791516"/>
          </a:xfrm>
        </p:spPr>
        <p:txBody>
          <a:bodyPr>
            <a:normAutofit/>
          </a:bodyPr>
          <a:lstStyle/>
          <a:p>
            <a:pPr>
              <a:lnSpc>
                <a:spcPct val="120000"/>
              </a:lnSpc>
            </a:pPr>
            <a:r>
              <a:rPr lang="en-GB" dirty="0">
                <a:solidFill>
                  <a:schemeClr val="accent1"/>
                </a:solidFill>
                <a:cs typeface="Times New Roman" panose="02020603050405020304" pitchFamily="18" charset="0"/>
              </a:rPr>
              <a:t>Models that aim to provide a framework for</a:t>
            </a:r>
          </a:p>
          <a:p>
            <a:pPr lvl="1">
              <a:lnSpc>
                <a:spcPct val="120000"/>
              </a:lnSpc>
              <a:spcBef>
                <a:spcPts val="600"/>
              </a:spcBef>
            </a:pPr>
            <a:r>
              <a:rPr lang="en-GB" dirty="0">
                <a:solidFill>
                  <a:schemeClr val="accent1"/>
                </a:solidFill>
                <a:cs typeface="Times New Roman" panose="02020603050405020304" pitchFamily="18" charset="0"/>
              </a:rPr>
              <a:t>Assessing</a:t>
            </a:r>
          </a:p>
          <a:p>
            <a:pPr lvl="1">
              <a:lnSpc>
                <a:spcPct val="120000"/>
              </a:lnSpc>
              <a:spcBef>
                <a:spcPts val="600"/>
              </a:spcBef>
            </a:pPr>
            <a:r>
              <a:rPr lang="en-GB" dirty="0">
                <a:solidFill>
                  <a:schemeClr val="accent1"/>
                </a:solidFill>
                <a:cs typeface="Times New Roman" panose="02020603050405020304" pitchFamily="18" charset="0"/>
              </a:rPr>
              <a:t>Mapping</a:t>
            </a:r>
          </a:p>
          <a:p>
            <a:pPr lvl="1">
              <a:lnSpc>
                <a:spcPct val="120000"/>
              </a:lnSpc>
              <a:spcBef>
                <a:spcPts val="600"/>
              </a:spcBef>
            </a:pPr>
            <a:r>
              <a:rPr lang="en-GB" dirty="0">
                <a:solidFill>
                  <a:schemeClr val="accent1"/>
                </a:solidFill>
                <a:cs typeface="Times New Roman" panose="02020603050405020304" pitchFamily="18" charset="0"/>
              </a:rPr>
              <a:t>Valuing specific ecosystem services</a:t>
            </a:r>
          </a:p>
          <a:p>
            <a:pPr>
              <a:lnSpc>
                <a:spcPct val="120000"/>
              </a:lnSpc>
            </a:pPr>
            <a:r>
              <a:rPr lang="en-GB" dirty="0">
                <a:solidFill>
                  <a:schemeClr val="accent1"/>
                </a:solidFill>
                <a:cs typeface="Times New Roman" panose="02020603050405020304" pitchFamily="18" charset="0"/>
              </a:rPr>
              <a:t>Often used for modelling </a:t>
            </a:r>
          </a:p>
          <a:p>
            <a:pPr lvl="1">
              <a:lnSpc>
                <a:spcPct val="120000"/>
              </a:lnSpc>
              <a:spcBef>
                <a:spcPts val="600"/>
              </a:spcBef>
            </a:pPr>
            <a:r>
              <a:rPr lang="en-GB" dirty="0">
                <a:solidFill>
                  <a:schemeClr val="accent1"/>
                </a:solidFill>
                <a:cs typeface="Times New Roman" panose="02020603050405020304" pitchFamily="18" charset="0"/>
              </a:rPr>
              <a:t>Ecological processes</a:t>
            </a:r>
          </a:p>
          <a:p>
            <a:pPr lvl="1">
              <a:lnSpc>
                <a:spcPct val="120000"/>
              </a:lnSpc>
              <a:spcBef>
                <a:spcPts val="600"/>
              </a:spcBef>
            </a:pPr>
            <a:r>
              <a:rPr lang="en-GB" dirty="0">
                <a:solidFill>
                  <a:schemeClr val="accent1"/>
                </a:solidFill>
                <a:cs typeface="Times New Roman" panose="02020603050405020304" pitchFamily="18" charset="0"/>
              </a:rPr>
              <a:t>Social processes</a:t>
            </a:r>
          </a:p>
          <a:p>
            <a:pPr lvl="1">
              <a:lnSpc>
                <a:spcPct val="120000"/>
              </a:lnSpc>
              <a:spcBef>
                <a:spcPts val="600"/>
              </a:spcBef>
            </a:pPr>
            <a:r>
              <a:rPr lang="en-GB" dirty="0">
                <a:solidFill>
                  <a:schemeClr val="accent1"/>
                </a:solidFill>
                <a:cs typeface="Times New Roman" panose="02020603050405020304" pitchFamily="18" charset="0"/>
              </a:rPr>
              <a:t>Economic processes</a:t>
            </a:r>
          </a:p>
        </p:txBody>
      </p:sp>
    </p:spTree>
    <p:extLst>
      <p:ext uri="{BB962C8B-B14F-4D97-AF65-F5344CB8AC3E}">
        <p14:creationId xmlns:p14="http://schemas.microsoft.com/office/powerpoint/2010/main" val="397869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1C0C20-1E33-D34A-A787-F9FB397C47C1}"/>
              </a:ext>
            </a:extLst>
          </p:cNvPr>
          <p:cNvPicPr>
            <a:picLocks noChangeAspect="1"/>
          </p:cNvPicPr>
          <p:nvPr/>
        </p:nvPicPr>
        <p:blipFill>
          <a:blip r:embed="rId3"/>
          <a:stretch>
            <a:fillRect/>
          </a:stretch>
        </p:blipFill>
        <p:spPr>
          <a:xfrm>
            <a:off x="317499" y="1482362"/>
            <a:ext cx="1193800" cy="1028700"/>
          </a:xfrm>
          <a:prstGeom prst="rect">
            <a:avLst/>
          </a:prstGeom>
        </p:spPr>
      </p:pic>
      <p:pic>
        <p:nvPicPr>
          <p:cNvPr id="6" name="Picture 5">
            <a:extLst>
              <a:ext uri="{FF2B5EF4-FFF2-40B4-BE49-F238E27FC236}">
                <a16:creationId xmlns:a16="http://schemas.microsoft.com/office/drawing/2014/main" id="{28E72049-1B2E-DD4F-B365-63BBF3F9BBC9}"/>
              </a:ext>
            </a:extLst>
          </p:cNvPr>
          <p:cNvPicPr>
            <a:picLocks noChangeAspect="1"/>
          </p:cNvPicPr>
          <p:nvPr/>
        </p:nvPicPr>
        <p:blipFill>
          <a:blip r:embed="rId4"/>
          <a:stretch>
            <a:fillRect/>
          </a:stretch>
        </p:blipFill>
        <p:spPr>
          <a:xfrm>
            <a:off x="317499" y="2627241"/>
            <a:ext cx="1193800" cy="1028700"/>
          </a:xfrm>
          <a:prstGeom prst="rect">
            <a:avLst/>
          </a:prstGeom>
        </p:spPr>
      </p:pic>
      <p:pic>
        <p:nvPicPr>
          <p:cNvPr id="7" name="Picture 6">
            <a:extLst>
              <a:ext uri="{FF2B5EF4-FFF2-40B4-BE49-F238E27FC236}">
                <a16:creationId xmlns:a16="http://schemas.microsoft.com/office/drawing/2014/main" id="{11F18F50-2CA8-F548-859D-616AAD47C3EF}"/>
              </a:ext>
            </a:extLst>
          </p:cNvPr>
          <p:cNvPicPr>
            <a:picLocks noChangeAspect="1"/>
          </p:cNvPicPr>
          <p:nvPr/>
        </p:nvPicPr>
        <p:blipFill>
          <a:blip r:embed="rId5"/>
          <a:stretch>
            <a:fillRect/>
          </a:stretch>
        </p:blipFill>
        <p:spPr>
          <a:xfrm>
            <a:off x="317499" y="3772120"/>
            <a:ext cx="1193800" cy="1028700"/>
          </a:xfrm>
          <a:prstGeom prst="rect">
            <a:avLst/>
          </a:prstGeom>
        </p:spPr>
      </p:pic>
      <p:pic>
        <p:nvPicPr>
          <p:cNvPr id="8" name="Picture 7">
            <a:extLst>
              <a:ext uri="{FF2B5EF4-FFF2-40B4-BE49-F238E27FC236}">
                <a16:creationId xmlns:a16="http://schemas.microsoft.com/office/drawing/2014/main" id="{CB8F0CB3-27B0-2849-A627-835F57A6B110}"/>
              </a:ext>
            </a:extLst>
          </p:cNvPr>
          <p:cNvPicPr>
            <a:picLocks noChangeAspect="1"/>
          </p:cNvPicPr>
          <p:nvPr/>
        </p:nvPicPr>
        <p:blipFill>
          <a:blip r:embed="rId6"/>
          <a:stretch>
            <a:fillRect/>
          </a:stretch>
        </p:blipFill>
        <p:spPr>
          <a:xfrm>
            <a:off x="317499" y="4916999"/>
            <a:ext cx="1193800" cy="1028700"/>
          </a:xfrm>
          <a:prstGeom prst="rect">
            <a:avLst/>
          </a:prstGeom>
        </p:spPr>
      </p:pic>
      <p:sp>
        <p:nvSpPr>
          <p:cNvPr id="9" name="Content Placeholder 2">
            <a:extLst>
              <a:ext uri="{FF2B5EF4-FFF2-40B4-BE49-F238E27FC236}">
                <a16:creationId xmlns:a16="http://schemas.microsoft.com/office/drawing/2014/main" id="{42D3BB34-78C6-FE43-A381-5523D81B804F}"/>
              </a:ext>
            </a:extLst>
          </p:cNvPr>
          <p:cNvSpPr txBox="1">
            <a:spLocks/>
          </p:cNvSpPr>
          <p:nvPr/>
        </p:nvSpPr>
        <p:spPr>
          <a:xfrm>
            <a:off x="1625600" y="1477084"/>
            <a:ext cx="3318934" cy="1184716"/>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a:solidFill>
                  <a:schemeClr val="accent1"/>
                </a:solidFill>
                <a:cs typeface="Times New Roman" panose="02020603050405020304" pitchFamily="18" charset="0"/>
              </a:rPr>
              <a:t>Land use/Land cover</a:t>
            </a:r>
            <a:br>
              <a:rPr lang="en-GB" sz="2000" b="1" dirty="0">
                <a:solidFill>
                  <a:schemeClr val="accent1"/>
                </a:solidFill>
                <a:cs typeface="Times New Roman" panose="02020603050405020304" pitchFamily="18" charset="0"/>
              </a:rPr>
            </a:br>
            <a:r>
              <a:rPr lang="en-GB" sz="1800" dirty="0">
                <a:solidFill>
                  <a:schemeClr val="accent1"/>
                </a:solidFill>
                <a:cs typeface="Times New Roman" panose="02020603050405020304" pitchFamily="18" charset="0"/>
              </a:rPr>
              <a:t>+ associated factors affecting soil loss and retention</a:t>
            </a:r>
          </a:p>
        </p:txBody>
      </p:sp>
      <p:sp>
        <p:nvSpPr>
          <p:cNvPr id="10" name="Content Placeholder 2">
            <a:extLst>
              <a:ext uri="{FF2B5EF4-FFF2-40B4-BE49-F238E27FC236}">
                <a16:creationId xmlns:a16="http://schemas.microsoft.com/office/drawing/2014/main" id="{43FF51FF-3276-9442-A94A-360FBA88241C}"/>
              </a:ext>
            </a:extLst>
          </p:cNvPr>
          <p:cNvSpPr txBox="1">
            <a:spLocks/>
          </p:cNvSpPr>
          <p:nvPr/>
        </p:nvSpPr>
        <p:spPr>
          <a:xfrm>
            <a:off x="1625600" y="2725635"/>
            <a:ext cx="3318934" cy="49169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a:solidFill>
                  <a:schemeClr val="accent1"/>
                </a:solidFill>
                <a:cs typeface="Times New Roman" panose="02020603050405020304" pitchFamily="18" charset="0"/>
              </a:rPr>
              <a:t>Slope</a:t>
            </a:r>
            <a:endParaRPr lang="en-GB" sz="1800" dirty="0">
              <a:solidFill>
                <a:schemeClr val="accent1"/>
              </a:solidFill>
              <a:cs typeface="Times New Roman" panose="02020603050405020304" pitchFamily="18" charset="0"/>
            </a:endParaRPr>
          </a:p>
        </p:txBody>
      </p:sp>
      <p:sp>
        <p:nvSpPr>
          <p:cNvPr id="11" name="Content Placeholder 2">
            <a:extLst>
              <a:ext uri="{FF2B5EF4-FFF2-40B4-BE49-F238E27FC236}">
                <a16:creationId xmlns:a16="http://schemas.microsoft.com/office/drawing/2014/main" id="{DC2D878D-4659-554D-B9D3-5C96725BF9A9}"/>
              </a:ext>
            </a:extLst>
          </p:cNvPr>
          <p:cNvSpPr txBox="1">
            <a:spLocks/>
          </p:cNvSpPr>
          <p:nvPr/>
        </p:nvSpPr>
        <p:spPr>
          <a:xfrm>
            <a:off x="1625600" y="3852020"/>
            <a:ext cx="3318934" cy="49169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a:solidFill>
                  <a:schemeClr val="accent1"/>
                </a:solidFill>
                <a:cs typeface="Times New Roman" panose="02020603050405020304" pitchFamily="18" charset="0"/>
              </a:rPr>
              <a:t>Rainfall erosivity</a:t>
            </a:r>
            <a:endParaRPr lang="en-GB" sz="1800" dirty="0">
              <a:solidFill>
                <a:schemeClr val="accent1"/>
              </a:solidFill>
              <a:cs typeface="Times New Roman" panose="02020603050405020304" pitchFamily="18" charset="0"/>
            </a:endParaRPr>
          </a:p>
        </p:txBody>
      </p:sp>
      <p:sp>
        <p:nvSpPr>
          <p:cNvPr id="12" name="Content Placeholder 2">
            <a:extLst>
              <a:ext uri="{FF2B5EF4-FFF2-40B4-BE49-F238E27FC236}">
                <a16:creationId xmlns:a16="http://schemas.microsoft.com/office/drawing/2014/main" id="{50636799-7EA5-5947-A18B-B398E4EF1B93}"/>
              </a:ext>
            </a:extLst>
          </p:cNvPr>
          <p:cNvSpPr txBox="1">
            <a:spLocks/>
          </p:cNvSpPr>
          <p:nvPr/>
        </p:nvSpPr>
        <p:spPr>
          <a:xfrm>
            <a:off x="1625600" y="4978087"/>
            <a:ext cx="3318934" cy="49169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a:solidFill>
                  <a:schemeClr val="accent1"/>
                </a:solidFill>
                <a:cs typeface="Times New Roman" panose="02020603050405020304" pitchFamily="18" charset="0"/>
              </a:rPr>
              <a:t>Soil erodibility</a:t>
            </a:r>
            <a:endParaRPr lang="en-GB" sz="1800" dirty="0">
              <a:solidFill>
                <a:schemeClr val="accent1"/>
              </a:solidFill>
              <a:cs typeface="Times New Roman" panose="02020603050405020304" pitchFamily="18" charset="0"/>
            </a:endParaRPr>
          </a:p>
        </p:txBody>
      </p:sp>
      <p:pic>
        <p:nvPicPr>
          <p:cNvPr id="13" name="Picture 12">
            <a:extLst>
              <a:ext uri="{FF2B5EF4-FFF2-40B4-BE49-F238E27FC236}">
                <a16:creationId xmlns:a16="http://schemas.microsoft.com/office/drawing/2014/main" id="{4FEA922F-9698-B347-95FA-A980FCF1F5F2}"/>
              </a:ext>
            </a:extLst>
          </p:cNvPr>
          <p:cNvPicPr>
            <a:picLocks noChangeAspect="1"/>
          </p:cNvPicPr>
          <p:nvPr/>
        </p:nvPicPr>
        <p:blipFill>
          <a:blip r:embed="rId7"/>
          <a:stretch>
            <a:fillRect/>
          </a:stretch>
        </p:blipFill>
        <p:spPr>
          <a:xfrm>
            <a:off x="5058835" y="1482362"/>
            <a:ext cx="1193800" cy="1028700"/>
          </a:xfrm>
          <a:prstGeom prst="rect">
            <a:avLst/>
          </a:prstGeom>
        </p:spPr>
      </p:pic>
      <p:pic>
        <p:nvPicPr>
          <p:cNvPr id="14" name="Picture 13">
            <a:extLst>
              <a:ext uri="{FF2B5EF4-FFF2-40B4-BE49-F238E27FC236}">
                <a16:creationId xmlns:a16="http://schemas.microsoft.com/office/drawing/2014/main" id="{9DD36ED3-7053-9849-B347-FFCF5F987140}"/>
              </a:ext>
            </a:extLst>
          </p:cNvPr>
          <p:cNvPicPr>
            <a:picLocks noChangeAspect="1"/>
          </p:cNvPicPr>
          <p:nvPr/>
        </p:nvPicPr>
        <p:blipFill>
          <a:blip r:embed="rId8"/>
          <a:stretch>
            <a:fillRect/>
          </a:stretch>
        </p:blipFill>
        <p:spPr>
          <a:xfrm>
            <a:off x="5058835" y="2627241"/>
            <a:ext cx="1193800" cy="1028700"/>
          </a:xfrm>
          <a:prstGeom prst="rect">
            <a:avLst/>
          </a:prstGeom>
        </p:spPr>
      </p:pic>
      <p:sp>
        <p:nvSpPr>
          <p:cNvPr id="15" name="Content Placeholder 2">
            <a:extLst>
              <a:ext uri="{FF2B5EF4-FFF2-40B4-BE49-F238E27FC236}">
                <a16:creationId xmlns:a16="http://schemas.microsoft.com/office/drawing/2014/main" id="{A6E4A061-9C47-B348-B195-E5E234D0A8EE}"/>
              </a:ext>
            </a:extLst>
          </p:cNvPr>
          <p:cNvSpPr txBox="1">
            <a:spLocks/>
          </p:cNvSpPr>
          <p:nvPr/>
        </p:nvSpPr>
        <p:spPr>
          <a:xfrm>
            <a:off x="6366936" y="1591100"/>
            <a:ext cx="1625596" cy="49169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a:solidFill>
                  <a:schemeClr val="accent1"/>
                </a:solidFill>
                <a:cs typeface="Times New Roman" panose="02020603050405020304" pitchFamily="18" charset="0"/>
              </a:rPr>
              <a:t>Streams</a:t>
            </a:r>
            <a:endParaRPr lang="en-GB" sz="1800" dirty="0">
              <a:solidFill>
                <a:schemeClr val="accent1"/>
              </a:solidFill>
              <a:cs typeface="Times New Roman" panose="02020603050405020304" pitchFamily="18" charset="0"/>
            </a:endParaRPr>
          </a:p>
        </p:txBody>
      </p:sp>
      <p:sp>
        <p:nvSpPr>
          <p:cNvPr id="16" name="Content Placeholder 2">
            <a:extLst>
              <a:ext uri="{FF2B5EF4-FFF2-40B4-BE49-F238E27FC236}">
                <a16:creationId xmlns:a16="http://schemas.microsoft.com/office/drawing/2014/main" id="{8674C50E-7E80-F540-949A-122A79546C2E}"/>
              </a:ext>
            </a:extLst>
          </p:cNvPr>
          <p:cNvSpPr txBox="1">
            <a:spLocks/>
          </p:cNvSpPr>
          <p:nvPr/>
        </p:nvSpPr>
        <p:spPr>
          <a:xfrm>
            <a:off x="6366936" y="2717485"/>
            <a:ext cx="2125134" cy="49169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a:solidFill>
                  <a:schemeClr val="accent1"/>
                </a:solidFill>
                <a:cs typeface="Times New Roman" panose="02020603050405020304" pitchFamily="18" charset="0"/>
              </a:rPr>
              <a:t>Watersheds</a:t>
            </a:r>
            <a:endParaRPr lang="en-GB" sz="1800" dirty="0">
              <a:solidFill>
                <a:schemeClr val="accent1"/>
              </a:solidFill>
              <a:cs typeface="Times New Roman" panose="02020603050405020304" pitchFamily="18" charset="0"/>
            </a:endParaRPr>
          </a:p>
        </p:txBody>
      </p:sp>
      <p:pic>
        <p:nvPicPr>
          <p:cNvPr id="17" name="Picture 16">
            <a:extLst>
              <a:ext uri="{FF2B5EF4-FFF2-40B4-BE49-F238E27FC236}">
                <a16:creationId xmlns:a16="http://schemas.microsoft.com/office/drawing/2014/main" id="{B44264CA-0165-2540-9AFA-524CF14EFB14}"/>
              </a:ext>
            </a:extLst>
          </p:cNvPr>
          <p:cNvPicPr>
            <a:picLocks noChangeAspect="1"/>
          </p:cNvPicPr>
          <p:nvPr/>
        </p:nvPicPr>
        <p:blipFill>
          <a:blip r:embed="rId7"/>
          <a:stretch>
            <a:fillRect/>
          </a:stretch>
        </p:blipFill>
        <p:spPr>
          <a:xfrm>
            <a:off x="5058835" y="3772120"/>
            <a:ext cx="1193800" cy="1028700"/>
          </a:xfrm>
          <a:prstGeom prst="rect">
            <a:avLst/>
          </a:prstGeom>
        </p:spPr>
      </p:pic>
      <p:sp>
        <p:nvSpPr>
          <p:cNvPr id="19" name="Content Placeholder 2">
            <a:extLst>
              <a:ext uri="{FF2B5EF4-FFF2-40B4-BE49-F238E27FC236}">
                <a16:creationId xmlns:a16="http://schemas.microsoft.com/office/drawing/2014/main" id="{9DF52B22-2531-004F-84F2-D729972C0B15}"/>
              </a:ext>
            </a:extLst>
          </p:cNvPr>
          <p:cNvSpPr txBox="1">
            <a:spLocks/>
          </p:cNvSpPr>
          <p:nvPr/>
        </p:nvSpPr>
        <p:spPr>
          <a:xfrm>
            <a:off x="6366936" y="3655941"/>
            <a:ext cx="2777064" cy="1184716"/>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a:solidFill>
                  <a:schemeClr val="accent1"/>
                </a:solidFill>
                <a:cs typeface="Times New Roman" panose="02020603050405020304" pitchFamily="18" charset="0"/>
              </a:rPr>
              <a:t>Sediment thresholds</a:t>
            </a:r>
            <a:br>
              <a:rPr lang="en-GB" sz="2000" b="1" dirty="0">
                <a:solidFill>
                  <a:schemeClr val="accent1"/>
                </a:solidFill>
                <a:cs typeface="Times New Roman" panose="02020603050405020304" pitchFamily="18" charset="0"/>
              </a:rPr>
            </a:br>
            <a:r>
              <a:rPr lang="en-GB" sz="1800" dirty="0">
                <a:solidFill>
                  <a:schemeClr val="accent1"/>
                </a:solidFill>
                <a:cs typeface="Times New Roman" panose="02020603050405020304" pitchFamily="18" charset="0"/>
              </a:rPr>
              <a:t>(of reservoirs or water</a:t>
            </a:r>
            <a:br>
              <a:rPr lang="en-GB" sz="1800" dirty="0">
                <a:solidFill>
                  <a:schemeClr val="accent1"/>
                </a:solidFill>
                <a:cs typeface="Times New Roman" panose="02020603050405020304" pitchFamily="18" charset="0"/>
              </a:rPr>
            </a:br>
            <a:r>
              <a:rPr lang="en-GB" sz="1800" dirty="0">
                <a:solidFill>
                  <a:schemeClr val="accent1"/>
                </a:solidFill>
                <a:cs typeface="Times New Roman" panose="02020603050405020304" pitchFamily="18" charset="0"/>
              </a:rPr>
              <a:t>quality requirements)</a:t>
            </a:r>
          </a:p>
        </p:txBody>
      </p:sp>
      <p:sp>
        <p:nvSpPr>
          <p:cNvPr id="20" name="TextBox 19">
            <a:extLst>
              <a:ext uri="{FF2B5EF4-FFF2-40B4-BE49-F238E27FC236}">
                <a16:creationId xmlns:a16="http://schemas.microsoft.com/office/drawing/2014/main" id="{CEC89A7C-5E20-4F45-AC2E-1D073E8E03AA}"/>
              </a:ext>
            </a:extLst>
          </p:cNvPr>
          <p:cNvSpPr txBox="1"/>
          <p:nvPr/>
        </p:nvSpPr>
        <p:spPr>
          <a:xfrm>
            <a:off x="6910649" y="5810748"/>
            <a:ext cx="2097888" cy="200055"/>
          </a:xfrm>
          <a:prstGeom prst="rect">
            <a:avLst/>
          </a:prstGeom>
          <a:noFill/>
        </p:spPr>
        <p:txBody>
          <a:bodyPr wrap="square" rtlCol="0">
            <a:spAutoFit/>
          </a:bodyPr>
          <a:lstStyle/>
          <a:p>
            <a:pPr algn="r"/>
            <a:r>
              <a:rPr lang="en-US" sz="700" dirty="0">
                <a:solidFill>
                  <a:srgbClr val="000000">
                    <a:alpha val="70000"/>
                  </a:srgbClr>
                </a:solidFill>
              </a:rPr>
              <a:t>© Natural Capital Project 2013</a:t>
            </a:r>
            <a:endParaRPr lang="en-GB" sz="700" dirty="0">
              <a:solidFill>
                <a:srgbClr val="000000">
                  <a:alpha val="70000"/>
                </a:srgbClr>
              </a:solidFill>
            </a:endParaRPr>
          </a:p>
        </p:txBody>
      </p:sp>
      <p:pic>
        <p:nvPicPr>
          <p:cNvPr id="18" name="Picture 17">
            <a:extLst>
              <a:ext uri="{FF2B5EF4-FFF2-40B4-BE49-F238E27FC236}">
                <a16:creationId xmlns:a16="http://schemas.microsoft.com/office/drawing/2014/main" id="{5A2F3FE3-C880-48F0-83B4-407E9D085F7C}"/>
              </a:ext>
            </a:extLst>
          </p:cNvPr>
          <p:cNvPicPr>
            <a:picLocks noChangeAspect="1"/>
          </p:cNvPicPr>
          <p:nvPr/>
        </p:nvPicPr>
        <p:blipFill>
          <a:blip r:embed="rId9"/>
          <a:stretch>
            <a:fillRect/>
          </a:stretch>
        </p:blipFill>
        <p:spPr>
          <a:xfrm>
            <a:off x="12700" y="49383"/>
            <a:ext cx="9131300" cy="992533"/>
          </a:xfrm>
          <a:prstGeom prst="rect">
            <a:avLst/>
          </a:prstGeom>
        </p:spPr>
      </p:pic>
      <p:sp>
        <p:nvSpPr>
          <p:cNvPr id="21" name="Title 1">
            <a:extLst>
              <a:ext uri="{FF2B5EF4-FFF2-40B4-BE49-F238E27FC236}">
                <a16:creationId xmlns:a16="http://schemas.microsoft.com/office/drawing/2014/main" id="{ACDEB80F-C433-4BC5-BC4A-4A9642143A0D}"/>
              </a:ext>
            </a:extLst>
          </p:cNvPr>
          <p:cNvSpPr txBox="1">
            <a:spLocks/>
          </p:cNvSpPr>
          <p:nvPr/>
        </p:nvSpPr>
        <p:spPr>
          <a:xfrm>
            <a:off x="317499" y="1009155"/>
            <a:ext cx="3975100" cy="569699"/>
          </a:xfrm>
          <a:prstGeom prst="rect">
            <a:avLst/>
          </a:prstGeom>
        </p:spPr>
        <p:txBody>
          <a:bodyPr>
            <a:normAutofit lnSpcReduction="10000"/>
          </a:bodyPr>
          <a:lst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a:lstStyle>
          <a:p>
            <a:pPr>
              <a:lnSpc>
                <a:spcPct val="100000"/>
              </a:lnSpc>
            </a:pPr>
            <a:r>
              <a:rPr lang="en-GB" sz="3200" dirty="0">
                <a:cs typeface="Times New Roman" panose="02020603050405020304" pitchFamily="18" charset="0"/>
              </a:rPr>
              <a:t>Biophysical inputs</a:t>
            </a:r>
            <a:endParaRPr lang="en-US" sz="3200" dirty="0"/>
          </a:p>
        </p:txBody>
      </p:sp>
    </p:spTree>
    <p:extLst>
      <p:ext uri="{BB962C8B-B14F-4D97-AF65-F5344CB8AC3E}">
        <p14:creationId xmlns:p14="http://schemas.microsoft.com/office/powerpoint/2010/main" val="202619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B75781-44FD-3648-99C2-FB0489EB17C9}"/>
              </a:ext>
            </a:extLst>
          </p:cNvPr>
          <p:cNvPicPr>
            <a:picLocks noChangeAspect="1"/>
          </p:cNvPicPr>
          <p:nvPr/>
        </p:nvPicPr>
        <p:blipFill rotWithShape="1">
          <a:blip r:embed="rId3"/>
          <a:srcRect l="291"/>
          <a:stretch/>
        </p:blipFill>
        <p:spPr>
          <a:xfrm>
            <a:off x="455044" y="50800"/>
            <a:ext cx="8478522" cy="6045200"/>
          </a:xfrm>
          <a:prstGeom prst="rect">
            <a:avLst/>
          </a:prstGeom>
        </p:spPr>
      </p:pic>
      <p:sp>
        <p:nvSpPr>
          <p:cNvPr id="5" name="TextBox 4">
            <a:extLst>
              <a:ext uri="{FF2B5EF4-FFF2-40B4-BE49-F238E27FC236}">
                <a16:creationId xmlns:a16="http://schemas.microsoft.com/office/drawing/2014/main" id="{D1AA829A-E18D-E541-9450-BD152B85EBB6}"/>
              </a:ext>
            </a:extLst>
          </p:cNvPr>
          <p:cNvSpPr txBox="1"/>
          <p:nvPr/>
        </p:nvSpPr>
        <p:spPr>
          <a:xfrm>
            <a:off x="6910649" y="5810748"/>
            <a:ext cx="2097888" cy="200055"/>
          </a:xfrm>
          <a:prstGeom prst="rect">
            <a:avLst/>
          </a:prstGeom>
          <a:noFill/>
        </p:spPr>
        <p:txBody>
          <a:bodyPr wrap="square" rtlCol="0">
            <a:spAutoFit/>
          </a:bodyPr>
          <a:lstStyle/>
          <a:p>
            <a:pPr algn="r"/>
            <a:r>
              <a:rPr lang="en-US" sz="700" dirty="0">
                <a:solidFill>
                  <a:srgbClr val="000000">
                    <a:alpha val="70000"/>
                  </a:srgbClr>
                </a:solidFill>
              </a:rPr>
              <a:t>© Natural Capital Project 2013</a:t>
            </a:r>
            <a:endParaRPr lang="en-GB" sz="700" dirty="0">
              <a:solidFill>
                <a:srgbClr val="000000">
                  <a:alpha val="70000"/>
                </a:srgbClr>
              </a:solidFill>
            </a:endParaRPr>
          </a:p>
        </p:txBody>
      </p:sp>
    </p:spTree>
    <p:extLst>
      <p:ext uri="{BB962C8B-B14F-4D97-AF65-F5344CB8AC3E}">
        <p14:creationId xmlns:p14="http://schemas.microsoft.com/office/powerpoint/2010/main" val="97571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5B9BA4-E41C-5E4D-8820-B959AD90B2EB}"/>
              </a:ext>
            </a:extLst>
          </p:cNvPr>
          <p:cNvPicPr>
            <a:picLocks noChangeAspect="1"/>
          </p:cNvPicPr>
          <p:nvPr/>
        </p:nvPicPr>
        <p:blipFill>
          <a:blip r:embed="rId3"/>
          <a:stretch>
            <a:fillRect/>
          </a:stretch>
        </p:blipFill>
        <p:spPr>
          <a:xfrm>
            <a:off x="0" y="50798"/>
            <a:ext cx="9131300" cy="992533"/>
          </a:xfrm>
          <a:prstGeom prst="rect">
            <a:avLst/>
          </a:prstGeom>
        </p:spPr>
      </p:pic>
      <p:sp>
        <p:nvSpPr>
          <p:cNvPr id="20" name="TextBox 19">
            <a:extLst>
              <a:ext uri="{FF2B5EF4-FFF2-40B4-BE49-F238E27FC236}">
                <a16:creationId xmlns:a16="http://schemas.microsoft.com/office/drawing/2014/main" id="{CEC89A7C-5E20-4F45-AC2E-1D073E8E03AA}"/>
              </a:ext>
            </a:extLst>
          </p:cNvPr>
          <p:cNvSpPr txBox="1"/>
          <p:nvPr/>
        </p:nvSpPr>
        <p:spPr>
          <a:xfrm>
            <a:off x="6910649" y="5810748"/>
            <a:ext cx="2097888" cy="200055"/>
          </a:xfrm>
          <a:prstGeom prst="rect">
            <a:avLst/>
          </a:prstGeom>
          <a:noFill/>
        </p:spPr>
        <p:txBody>
          <a:bodyPr wrap="square" rtlCol="0">
            <a:spAutoFit/>
          </a:bodyPr>
          <a:lstStyle/>
          <a:p>
            <a:pPr algn="r"/>
            <a:r>
              <a:rPr lang="en-US" sz="700" dirty="0">
                <a:solidFill>
                  <a:srgbClr val="000000">
                    <a:alpha val="70000"/>
                  </a:srgbClr>
                </a:solidFill>
              </a:rPr>
              <a:t>© Natural Capital Project 2013</a:t>
            </a:r>
            <a:endParaRPr lang="en-GB" sz="700" dirty="0">
              <a:solidFill>
                <a:srgbClr val="000000">
                  <a:alpha val="70000"/>
                </a:srgbClr>
              </a:solidFill>
            </a:endParaRPr>
          </a:p>
        </p:txBody>
      </p:sp>
      <p:pic>
        <p:nvPicPr>
          <p:cNvPr id="4" name="Picture 3">
            <a:extLst>
              <a:ext uri="{FF2B5EF4-FFF2-40B4-BE49-F238E27FC236}">
                <a16:creationId xmlns:a16="http://schemas.microsoft.com/office/drawing/2014/main" id="{60C15D8B-2C55-0C48-BD3E-194E8A6027A5}"/>
              </a:ext>
            </a:extLst>
          </p:cNvPr>
          <p:cNvPicPr>
            <a:picLocks noChangeAspect="1"/>
          </p:cNvPicPr>
          <p:nvPr/>
        </p:nvPicPr>
        <p:blipFill rotWithShape="1">
          <a:blip r:embed="rId4"/>
          <a:srcRect t="22780" b="4792"/>
          <a:stretch/>
        </p:blipFill>
        <p:spPr>
          <a:xfrm>
            <a:off x="298450" y="1168399"/>
            <a:ext cx="8204200" cy="4470401"/>
          </a:xfrm>
          <a:prstGeom prst="rect">
            <a:avLst/>
          </a:prstGeom>
        </p:spPr>
      </p:pic>
    </p:spTree>
    <p:extLst>
      <p:ext uri="{BB962C8B-B14F-4D97-AF65-F5344CB8AC3E}">
        <p14:creationId xmlns:p14="http://schemas.microsoft.com/office/powerpoint/2010/main" val="134199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FC63B3-7CE8-C94E-A43D-93BDE0C8526C}"/>
              </a:ext>
            </a:extLst>
          </p:cNvPr>
          <p:cNvPicPr>
            <a:picLocks noGrp="1" noChangeAspect="1"/>
          </p:cNvPicPr>
          <p:nvPr>
            <p:ph idx="1"/>
          </p:nvPr>
        </p:nvPicPr>
        <p:blipFill>
          <a:blip r:embed="rId3"/>
          <a:stretch>
            <a:fillRect/>
          </a:stretch>
        </p:blipFill>
        <p:spPr>
          <a:xfrm>
            <a:off x="914400" y="1088353"/>
            <a:ext cx="7120908" cy="4929859"/>
          </a:xfrm>
        </p:spPr>
      </p:pic>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1"/>
            <a:ext cx="8058150" cy="1130300"/>
          </a:xfrm>
        </p:spPr>
        <p:txBody>
          <a:bodyPr>
            <a:normAutofit/>
          </a:bodyPr>
          <a:lstStyle/>
          <a:p>
            <a:pPr>
              <a:lnSpc>
                <a:spcPct val="100000"/>
              </a:lnSpc>
            </a:pPr>
            <a:r>
              <a:rPr lang="en-GB" sz="3200" dirty="0">
                <a:cs typeface="Times New Roman" panose="02020603050405020304" pitchFamily="18" charset="0"/>
              </a:rPr>
              <a:t>National land cover retention benefits (example of South Africa)</a:t>
            </a:r>
          </a:p>
        </p:txBody>
      </p:sp>
      <p:pic>
        <p:nvPicPr>
          <p:cNvPr id="6" name="Picture 5">
            <a:extLst>
              <a:ext uri="{FF2B5EF4-FFF2-40B4-BE49-F238E27FC236}">
                <a16:creationId xmlns:a16="http://schemas.microsoft.com/office/drawing/2014/main" id="{75ACD903-1261-8C44-B87D-3FC99D53E875}"/>
              </a:ext>
            </a:extLst>
          </p:cNvPr>
          <p:cNvPicPr>
            <a:picLocks noChangeAspect="1"/>
          </p:cNvPicPr>
          <p:nvPr/>
        </p:nvPicPr>
        <p:blipFill>
          <a:blip r:embed="rId4"/>
          <a:stretch>
            <a:fillRect/>
          </a:stretch>
        </p:blipFill>
        <p:spPr>
          <a:xfrm>
            <a:off x="8127726" y="5350475"/>
            <a:ext cx="858139" cy="606459"/>
          </a:xfrm>
          <a:prstGeom prst="rect">
            <a:avLst/>
          </a:prstGeom>
        </p:spPr>
      </p:pic>
    </p:spTree>
    <p:extLst>
      <p:ext uri="{BB962C8B-B14F-4D97-AF65-F5344CB8AC3E}">
        <p14:creationId xmlns:p14="http://schemas.microsoft.com/office/powerpoint/2010/main" val="36243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60325"/>
            <a:ext cx="7886700" cy="1325563"/>
          </a:xfrm>
        </p:spPr>
        <p:txBody>
          <a:bodyPr>
            <a:normAutofit/>
          </a:bodyPr>
          <a:lstStyle/>
          <a:p>
            <a:pPr>
              <a:lnSpc>
                <a:spcPct val="100000"/>
              </a:lnSpc>
            </a:pPr>
            <a:r>
              <a:rPr lang="en-GB" sz="3200" dirty="0">
                <a:cs typeface="Times New Roman" panose="02020603050405020304" pitchFamily="18" charset="0"/>
              </a:rPr>
              <a:t>Proxy-based models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49" y="1281300"/>
            <a:ext cx="8515351" cy="4769877"/>
          </a:xfrm>
        </p:spPr>
        <p:txBody>
          <a:bodyPr>
            <a:normAutofit fontScale="92500" lnSpcReduction="20000"/>
          </a:bodyPr>
          <a:lstStyle/>
          <a:p>
            <a:pPr>
              <a:lnSpc>
                <a:spcPct val="120000"/>
              </a:lnSpc>
              <a:spcBef>
                <a:spcPts val="300"/>
              </a:spcBef>
            </a:pPr>
            <a:r>
              <a:rPr lang="en-GB" dirty="0">
                <a:solidFill>
                  <a:schemeClr val="accent1"/>
                </a:solidFill>
                <a:cs typeface="Times New Roman" panose="02020603050405020304" pitchFamily="18" charset="0"/>
              </a:rPr>
              <a:t>Simplest approach to modelling or representing a service</a:t>
            </a:r>
          </a:p>
          <a:p>
            <a:pPr>
              <a:lnSpc>
                <a:spcPct val="120000"/>
              </a:lnSpc>
              <a:spcBef>
                <a:spcPts val="300"/>
              </a:spcBef>
            </a:pPr>
            <a:r>
              <a:rPr lang="en-GB" dirty="0">
                <a:solidFill>
                  <a:schemeClr val="accent1"/>
                </a:solidFill>
                <a:cs typeface="Times New Roman" panose="02020603050405020304" pitchFamily="18" charset="0"/>
              </a:rPr>
              <a:t>More commonly available than maps based on primary data</a:t>
            </a:r>
          </a:p>
          <a:p>
            <a:pPr lvl="1">
              <a:lnSpc>
                <a:spcPct val="120000"/>
              </a:lnSpc>
              <a:spcBef>
                <a:spcPts val="300"/>
              </a:spcBef>
            </a:pPr>
            <a:r>
              <a:rPr lang="en-GB" dirty="0">
                <a:solidFill>
                  <a:schemeClr val="accent1"/>
                </a:solidFill>
                <a:cs typeface="Times New Roman" panose="02020603050405020304" pitchFamily="18" charset="0"/>
              </a:rPr>
              <a:t>Often based on digital raster land cover maps, e.g.</a:t>
            </a:r>
          </a:p>
          <a:p>
            <a:pPr lvl="2">
              <a:lnSpc>
                <a:spcPct val="120000"/>
              </a:lnSpc>
              <a:spcBef>
                <a:spcPts val="300"/>
              </a:spcBef>
            </a:pPr>
            <a:r>
              <a:rPr lang="en-GB" dirty="0">
                <a:solidFill>
                  <a:schemeClr val="accent1"/>
                </a:solidFill>
                <a:cs typeface="Times New Roman" panose="02020603050405020304" pitchFamily="18" charset="0"/>
              </a:rPr>
              <a:t>‘spatial value transfer’ (Troy and Wilson 2006) / ‘benefits transfer’ (Plummer 2009), </a:t>
            </a:r>
          </a:p>
          <a:p>
            <a:pPr lvl="1">
              <a:lnSpc>
                <a:spcPct val="120000"/>
              </a:lnSpc>
              <a:spcBef>
                <a:spcPts val="300"/>
              </a:spcBef>
            </a:pPr>
            <a:r>
              <a:rPr lang="en-GB" dirty="0">
                <a:solidFill>
                  <a:schemeClr val="accent1"/>
                </a:solidFill>
                <a:cs typeface="Times New Roman" panose="02020603050405020304" pitchFamily="18" charset="0"/>
              </a:rPr>
              <a:t>May integrate knowledge from multiple existing datasets, e.g. </a:t>
            </a:r>
          </a:p>
          <a:p>
            <a:pPr lvl="2">
              <a:lnSpc>
                <a:spcPct val="120000"/>
              </a:lnSpc>
              <a:spcBef>
                <a:spcPts val="300"/>
              </a:spcBef>
            </a:pPr>
            <a:r>
              <a:rPr lang="en-GB" dirty="0">
                <a:solidFill>
                  <a:schemeClr val="accent1"/>
                </a:solidFill>
                <a:cs typeface="Times New Roman" panose="02020603050405020304" pitchFamily="18" charset="0"/>
              </a:rPr>
              <a:t>Mapping the distribution of flood control and rural recreation services (Chan </a:t>
            </a:r>
            <a:r>
              <a:rPr lang="en-GB" i="1" dirty="0">
                <a:solidFill>
                  <a:schemeClr val="accent1"/>
                </a:solidFill>
                <a:cs typeface="Times New Roman" panose="02020603050405020304" pitchFamily="18" charset="0"/>
              </a:rPr>
              <a:t>et al. </a:t>
            </a:r>
            <a:r>
              <a:rPr lang="en-GB" dirty="0">
                <a:solidFill>
                  <a:schemeClr val="accent1"/>
                </a:solidFill>
                <a:cs typeface="Times New Roman" panose="02020603050405020304" pitchFamily="18" charset="0"/>
              </a:rPr>
              <a:t>2006)</a:t>
            </a:r>
          </a:p>
          <a:p>
            <a:pPr lvl="2">
              <a:lnSpc>
                <a:spcPct val="120000"/>
              </a:lnSpc>
              <a:spcBef>
                <a:spcPts val="300"/>
              </a:spcBef>
            </a:pPr>
            <a:r>
              <a:rPr lang="en-GB" dirty="0">
                <a:solidFill>
                  <a:schemeClr val="accent1"/>
                </a:solidFill>
                <a:cs typeface="Times New Roman" panose="02020603050405020304" pitchFamily="18" charset="0"/>
              </a:rPr>
              <a:t>Accounting for proximity to settlements near water bodies (Troy and Wilson 2006)</a:t>
            </a:r>
          </a:p>
          <a:p>
            <a:pPr lvl="2">
              <a:lnSpc>
                <a:spcPct val="120000"/>
              </a:lnSpc>
              <a:spcBef>
                <a:spcPts val="300"/>
              </a:spcBef>
            </a:pPr>
            <a:r>
              <a:rPr lang="en-GB" dirty="0">
                <a:solidFill>
                  <a:schemeClr val="accent1"/>
                </a:solidFill>
                <a:cs typeface="Times New Roman" panose="02020603050405020304" pitchFamily="18" charset="0"/>
              </a:rPr>
              <a:t>Soil retention in South Africa (</a:t>
            </a:r>
            <a:r>
              <a:rPr lang="en-GB" dirty="0" err="1">
                <a:solidFill>
                  <a:schemeClr val="accent1"/>
                </a:solidFill>
                <a:cs typeface="Times New Roman" panose="02020603050405020304" pitchFamily="18" charset="0"/>
              </a:rPr>
              <a:t>Egoh</a:t>
            </a:r>
            <a:r>
              <a:rPr lang="en-GB" dirty="0">
                <a:solidFill>
                  <a:schemeClr val="accent1"/>
                </a:solidFill>
                <a:cs typeface="Times New Roman" panose="02020603050405020304" pitchFamily="18" charset="0"/>
              </a:rPr>
              <a:t> </a:t>
            </a:r>
            <a:r>
              <a:rPr lang="en-GB" i="1" dirty="0">
                <a:solidFill>
                  <a:schemeClr val="accent1"/>
                </a:solidFill>
                <a:cs typeface="Times New Roman" panose="02020603050405020304" pitchFamily="18" charset="0"/>
              </a:rPr>
              <a:t>et al. </a:t>
            </a:r>
            <a:r>
              <a:rPr lang="en-GB" dirty="0">
                <a:solidFill>
                  <a:schemeClr val="accent1"/>
                </a:solidFill>
                <a:cs typeface="Times New Roman" panose="02020603050405020304" pitchFamily="18" charset="0"/>
              </a:rPr>
              <a:t>2008)</a:t>
            </a:r>
          </a:p>
          <a:p>
            <a:pPr>
              <a:lnSpc>
                <a:spcPct val="120000"/>
              </a:lnSpc>
              <a:spcBef>
                <a:spcPts val="300"/>
              </a:spcBef>
            </a:pPr>
            <a:endParaRPr lang="en-GB"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58114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75E53-CC3C-EB4C-B999-E4A90CD61A40}"/>
              </a:ext>
            </a:extLst>
          </p:cNvPr>
          <p:cNvSpPr>
            <a:spLocks noGrp="1"/>
          </p:cNvSpPr>
          <p:nvPr>
            <p:ph type="title"/>
          </p:nvPr>
        </p:nvSpPr>
        <p:spPr>
          <a:xfrm>
            <a:off x="623888" y="1709739"/>
            <a:ext cx="5649321" cy="2852737"/>
          </a:xfrm>
        </p:spPr>
        <p:txBody>
          <a:bodyPr/>
          <a:lstStyle/>
          <a:p>
            <a:r>
              <a:rPr lang="en-GB" dirty="0"/>
              <a:t>Modelling and mapping ecosystem services in practice</a:t>
            </a:r>
            <a:endParaRPr lang="en-US" dirty="0"/>
          </a:p>
        </p:txBody>
      </p:sp>
      <p:sp>
        <p:nvSpPr>
          <p:cNvPr id="5" name="Text Placeholder 4">
            <a:extLst>
              <a:ext uri="{FF2B5EF4-FFF2-40B4-BE49-F238E27FC236}">
                <a16:creationId xmlns:a16="http://schemas.microsoft.com/office/drawing/2014/main" id="{1E3B7C6D-505B-DD4F-A64F-BD9B10E8F592}"/>
              </a:ext>
            </a:extLst>
          </p:cNvPr>
          <p:cNvSpPr>
            <a:spLocks noGrp="1"/>
          </p:cNvSpPr>
          <p:nvPr>
            <p:ph type="body" idx="1"/>
          </p:nvPr>
        </p:nvSpPr>
        <p:spPr/>
        <p:txBody>
          <a:bodyPr/>
          <a:lstStyle/>
          <a:p>
            <a:r>
              <a:rPr lang="en-GB" dirty="0"/>
              <a:t>Case study of Cape Town</a:t>
            </a:r>
          </a:p>
        </p:txBody>
      </p:sp>
    </p:spTree>
    <p:extLst>
      <p:ext uri="{BB962C8B-B14F-4D97-AF65-F5344CB8AC3E}">
        <p14:creationId xmlns:p14="http://schemas.microsoft.com/office/powerpoint/2010/main" val="245641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r>
              <a:rPr lang="en-GB" sz="3200" dirty="0"/>
              <a:t>Case study: Modelling ecosystem services in Cape Town </a:t>
            </a:r>
            <a:r>
              <a:rPr lang="en-GB" sz="2400" b="0" dirty="0"/>
              <a:t>(O’Farrell </a:t>
            </a:r>
            <a:r>
              <a:rPr lang="en-GB" sz="2400" b="0" i="1" dirty="0"/>
              <a:t>et al.</a:t>
            </a:r>
            <a:r>
              <a:rPr lang="en-GB" sz="2400" b="0" dirty="0"/>
              <a:t> 2012)</a:t>
            </a:r>
            <a:endParaRPr lang="en-GB" sz="32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8082646" cy="4736542"/>
          </a:xfrm>
        </p:spPr>
        <p:txBody>
          <a:bodyPr>
            <a:normAutofit/>
          </a:bodyPr>
          <a:lstStyle/>
          <a:p>
            <a:r>
              <a:rPr lang="en-GB" dirty="0">
                <a:solidFill>
                  <a:schemeClr val="accent1"/>
                </a:solidFill>
                <a:cs typeface="Times New Roman" panose="02020603050405020304" pitchFamily="18" charset="0"/>
              </a:rPr>
              <a:t>Aim</a:t>
            </a:r>
          </a:p>
          <a:p>
            <a:pPr lvl="1"/>
            <a:r>
              <a:rPr lang="en-GB" dirty="0">
                <a:solidFill>
                  <a:schemeClr val="accent1"/>
                </a:solidFill>
                <a:cs typeface="Times New Roman" panose="02020603050405020304" pitchFamily="18" charset="0"/>
              </a:rPr>
              <a:t>To provide information for city planners and biodiversity managers about the value of natural green spaces in terms of provision of ecosystem services</a:t>
            </a:r>
          </a:p>
          <a:p>
            <a:r>
              <a:rPr lang="en-GB" dirty="0">
                <a:solidFill>
                  <a:schemeClr val="accent1"/>
                </a:solidFill>
                <a:cs typeface="Times New Roman" panose="02020603050405020304" pitchFamily="18" charset="0"/>
              </a:rPr>
              <a:t>Method:  </a:t>
            </a:r>
          </a:p>
          <a:p>
            <a:pPr lvl="1"/>
            <a:r>
              <a:rPr lang="en-GB" dirty="0">
                <a:solidFill>
                  <a:schemeClr val="accent1"/>
                </a:solidFill>
                <a:cs typeface="Times New Roman" panose="02020603050405020304" pitchFamily="18" charset="0"/>
              </a:rPr>
              <a:t>Land use and land cover change assessment</a:t>
            </a:r>
          </a:p>
          <a:p>
            <a:pPr lvl="1"/>
            <a:r>
              <a:rPr lang="en-GB" dirty="0">
                <a:solidFill>
                  <a:schemeClr val="accent1"/>
                </a:solidFill>
                <a:cs typeface="Times New Roman" panose="02020603050405020304" pitchFamily="18" charset="0"/>
              </a:rPr>
              <a:t>Potential contributions of natural vegetation remnants to specific ecosystem services</a:t>
            </a:r>
          </a:p>
        </p:txBody>
      </p:sp>
    </p:spTree>
    <p:extLst>
      <p:ext uri="{BB962C8B-B14F-4D97-AF65-F5344CB8AC3E}">
        <p14:creationId xmlns:p14="http://schemas.microsoft.com/office/powerpoint/2010/main" val="223919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212727"/>
            <a:ext cx="7886700" cy="1325563"/>
          </a:xfrm>
        </p:spPr>
        <p:txBody>
          <a:bodyPr>
            <a:normAutofit/>
          </a:bodyPr>
          <a:lstStyle/>
          <a:p>
            <a:r>
              <a:rPr lang="en-GB" sz="3200" dirty="0"/>
              <a:t>Learning outcomes</a:t>
            </a:r>
            <a:endParaRPr lang="en-US" sz="3200" dirty="0"/>
          </a:p>
        </p:txBody>
      </p:sp>
      <p:sp>
        <p:nvSpPr>
          <p:cNvPr id="3" name="Content Placeholder 2">
            <a:extLst>
              <a:ext uri="{FF2B5EF4-FFF2-40B4-BE49-F238E27FC236}">
                <a16:creationId xmlns:a16="http://schemas.microsoft.com/office/drawing/2014/main" id="{A402123F-0DA7-C746-A9A7-E0A395FF41D7}"/>
              </a:ext>
            </a:extLst>
          </p:cNvPr>
          <p:cNvSpPr>
            <a:spLocks noGrp="1"/>
          </p:cNvSpPr>
          <p:nvPr>
            <p:ph idx="1"/>
          </p:nvPr>
        </p:nvSpPr>
        <p:spPr>
          <a:xfrm>
            <a:off x="628650" y="1673226"/>
            <a:ext cx="7736417" cy="3419475"/>
          </a:xfrm>
        </p:spPr>
        <p:txBody>
          <a:bodyPr>
            <a:normAutofit fontScale="92500" lnSpcReduction="10000"/>
          </a:bodyPr>
          <a:lstStyle/>
          <a:p>
            <a:r>
              <a:rPr lang="en-US" dirty="0"/>
              <a:t>Explain why modelling plays a key role in mapping and valuing ecosystem services</a:t>
            </a:r>
          </a:p>
          <a:p>
            <a:r>
              <a:rPr lang="en-US" dirty="0"/>
              <a:t>Compare and contrast the different models used in mapping and valuing ecosystem services (process-based vs proxy-based models)</a:t>
            </a:r>
          </a:p>
          <a:p>
            <a:r>
              <a:rPr lang="en-US" dirty="0"/>
              <a:t>Develop, </a:t>
            </a:r>
            <a:r>
              <a:rPr lang="en-US" dirty="0" err="1"/>
              <a:t>analyse</a:t>
            </a:r>
            <a:r>
              <a:rPr lang="en-US" dirty="0"/>
              <a:t> and assess the performance of simple ecosystem models using appropriate modelling software</a:t>
            </a:r>
          </a:p>
        </p:txBody>
      </p:sp>
    </p:spTree>
    <p:extLst>
      <p:ext uri="{BB962C8B-B14F-4D97-AF65-F5344CB8AC3E}">
        <p14:creationId xmlns:p14="http://schemas.microsoft.com/office/powerpoint/2010/main" val="343676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en-US" sz="2600" dirty="0"/>
              <a:t>Assessing ecosystem services in the City of Cape Town</a:t>
            </a:r>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838627" y="989837"/>
            <a:ext cx="3555572" cy="5006158"/>
          </a:xfrm>
          <a:ln>
            <a:solidFill>
              <a:schemeClr val="accent3"/>
            </a:solid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stretch>
            <a:fillRect/>
          </a:stretch>
        </p:blipFill>
        <p:spPr>
          <a:xfrm>
            <a:off x="4627866" y="982135"/>
            <a:ext cx="3427762" cy="5021563"/>
          </a:xfrm>
          <a:prstGeom prst="rect">
            <a:avLst/>
          </a:prstGeom>
          <a:ln>
            <a:solidFill>
              <a:schemeClr val="accent3"/>
            </a:solidFill>
          </a:ln>
        </p:spPr>
      </p:pic>
    </p:spTree>
    <p:extLst>
      <p:ext uri="{BB962C8B-B14F-4D97-AF65-F5344CB8AC3E}">
        <p14:creationId xmlns:p14="http://schemas.microsoft.com/office/powerpoint/2010/main" val="237489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en-US" sz="2600" dirty="0"/>
              <a:t>Assessing ecosystem services in the City of Cape Town</a:t>
            </a:r>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885619" y="989837"/>
            <a:ext cx="3461588" cy="5006158"/>
          </a:xfrm>
          <a:ln>
            <a:solidFill>
              <a:schemeClr val="accent3"/>
            </a:solid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stretch>
            <a:fillRect/>
          </a:stretch>
        </p:blipFill>
        <p:spPr>
          <a:xfrm>
            <a:off x="4627866" y="964733"/>
            <a:ext cx="3462034" cy="5006802"/>
          </a:xfrm>
          <a:prstGeom prst="rect">
            <a:avLst/>
          </a:prstGeom>
          <a:ln>
            <a:solidFill>
              <a:schemeClr val="accent3"/>
            </a:solidFill>
          </a:ln>
        </p:spPr>
      </p:pic>
    </p:spTree>
    <p:extLst>
      <p:ext uri="{BB962C8B-B14F-4D97-AF65-F5344CB8AC3E}">
        <p14:creationId xmlns:p14="http://schemas.microsoft.com/office/powerpoint/2010/main" val="2859399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en-US" sz="2600" dirty="0"/>
              <a:t>Assessing ecosystem services in the City of Cape Town</a:t>
            </a:r>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7835408" y="1531705"/>
            <a:ext cx="1071530" cy="3345096"/>
          </a:xfrm>
          <a:ln>
            <a:no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52" y="1582686"/>
            <a:ext cx="2333581" cy="3287603"/>
          </a:xfrm>
          <a:prstGeom prst="rect">
            <a:avLst/>
          </a:prstGeom>
          <a:ln>
            <a:solidFill>
              <a:schemeClr val="accent3"/>
            </a:solidFill>
          </a:ln>
        </p:spPr>
      </p:pic>
      <p:sp>
        <p:nvSpPr>
          <p:cNvPr id="5" name="Content Placeholder 2">
            <a:extLst>
              <a:ext uri="{FF2B5EF4-FFF2-40B4-BE49-F238E27FC236}">
                <a16:creationId xmlns:a16="http://schemas.microsoft.com/office/drawing/2014/main" id="{568617DF-FEA2-1749-BA87-B21FB7545260}"/>
              </a:ext>
            </a:extLst>
          </p:cNvPr>
          <p:cNvSpPr txBox="1">
            <a:spLocks/>
          </p:cNvSpPr>
          <p:nvPr/>
        </p:nvSpPr>
        <p:spPr>
          <a:xfrm>
            <a:off x="211554" y="4843217"/>
            <a:ext cx="2267438" cy="1184716"/>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800" dirty="0">
                <a:solidFill>
                  <a:schemeClr val="accent1"/>
                </a:solidFill>
                <a:cs typeface="Times New Roman" panose="02020603050405020304" pitchFamily="18" charset="0"/>
              </a:rPr>
              <a:t>Past land use</a:t>
            </a:r>
          </a:p>
        </p:txBody>
      </p:sp>
      <p:pic>
        <p:nvPicPr>
          <p:cNvPr id="6" name="Content Placeholder 6">
            <a:extLst>
              <a:ext uri="{FF2B5EF4-FFF2-40B4-BE49-F238E27FC236}">
                <a16:creationId xmlns:a16="http://schemas.microsoft.com/office/drawing/2014/main" id="{C2D7B209-76D6-0E46-8B3D-E6B480AA508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53148" y="1597872"/>
            <a:ext cx="2343369" cy="3273924"/>
          </a:xfrm>
          <a:prstGeom prst="rect">
            <a:avLst/>
          </a:prstGeom>
          <a:ln>
            <a:solidFill>
              <a:schemeClr val="accent3"/>
            </a:solidFill>
          </a:ln>
        </p:spPr>
      </p:pic>
      <p:pic>
        <p:nvPicPr>
          <p:cNvPr id="9"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0774" y="1616552"/>
            <a:ext cx="2227996" cy="3260249"/>
          </a:xfrm>
          <a:prstGeom prst="rect">
            <a:avLst/>
          </a:prstGeom>
          <a:ln>
            <a:solidFill>
              <a:schemeClr val="accent3"/>
            </a:solidFill>
          </a:ln>
        </p:spPr>
      </p:pic>
      <p:sp>
        <p:nvSpPr>
          <p:cNvPr id="10" name="Content Placeholder 2">
            <a:extLst>
              <a:ext uri="{FF2B5EF4-FFF2-40B4-BE49-F238E27FC236}">
                <a16:creationId xmlns:a16="http://schemas.microsoft.com/office/drawing/2014/main" id="{568617DF-FEA2-1749-BA87-B21FB7545260}"/>
              </a:ext>
            </a:extLst>
          </p:cNvPr>
          <p:cNvSpPr txBox="1">
            <a:spLocks/>
          </p:cNvSpPr>
          <p:nvPr/>
        </p:nvSpPr>
        <p:spPr>
          <a:xfrm>
            <a:off x="2751550" y="4843220"/>
            <a:ext cx="2267438" cy="1184716"/>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800" dirty="0">
                <a:solidFill>
                  <a:schemeClr val="accent1"/>
                </a:solidFill>
                <a:cs typeface="Times New Roman" panose="02020603050405020304" pitchFamily="18" charset="0"/>
              </a:rPr>
              <a:t>Present land use</a:t>
            </a:r>
          </a:p>
        </p:txBody>
      </p:sp>
      <p:sp>
        <p:nvSpPr>
          <p:cNvPr id="11" name="Content Placeholder 2">
            <a:extLst>
              <a:ext uri="{FF2B5EF4-FFF2-40B4-BE49-F238E27FC236}">
                <a16:creationId xmlns:a16="http://schemas.microsoft.com/office/drawing/2014/main" id="{568617DF-FEA2-1749-BA87-B21FB7545260}"/>
              </a:ext>
            </a:extLst>
          </p:cNvPr>
          <p:cNvSpPr txBox="1">
            <a:spLocks/>
          </p:cNvSpPr>
          <p:nvPr/>
        </p:nvSpPr>
        <p:spPr>
          <a:xfrm>
            <a:off x="5308436" y="4843223"/>
            <a:ext cx="2267438" cy="1184716"/>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800" dirty="0">
                <a:solidFill>
                  <a:schemeClr val="accent1"/>
                </a:solidFill>
                <a:cs typeface="Times New Roman" panose="02020603050405020304" pitchFamily="18" charset="0"/>
              </a:rPr>
              <a:t>Future land use</a:t>
            </a:r>
          </a:p>
        </p:txBody>
      </p:sp>
    </p:spTree>
    <p:extLst>
      <p:ext uri="{BB962C8B-B14F-4D97-AF65-F5344CB8AC3E}">
        <p14:creationId xmlns:p14="http://schemas.microsoft.com/office/powerpoint/2010/main" val="2822303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en-US" sz="2600" dirty="0"/>
              <a:t>Assessing ecosystem services in the City of Cape Town</a:t>
            </a:r>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855639" y="1033549"/>
            <a:ext cx="2887808" cy="4088931"/>
          </a:xfrm>
          <a:ln>
            <a:solidFill>
              <a:schemeClr val="accent3"/>
            </a:solid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stretch>
            <a:fillRect/>
          </a:stretch>
        </p:blipFill>
        <p:spPr>
          <a:xfrm>
            <a:off x="5063314" y="1014464"/>
            <a:ext cx="2888180" cy="4077430"/>
          </a:xfrm>
          <a:prstGeom prst="rect">
            <a:avLst/>
          </a:prstGeom>
          <a:ln>
            <a:solidFill>
              <a:schemeClr val="accent3"/>
            </a:solidFill>
          </a:ln>
        </p:spPr>
      </p:pic>
      <p:sp>
        <p:nvSpPr>
          <p:cNvPr id="5" name="Right Arrow 4">
            <a:extLst>
              <a:ext uri="{FF2B5EF4-FFF2-40B4-BE49-F238E27FC236}">
                <a16:creationId xmlns:a16="http://schemas.microsoft.com/office/drawing/2014/main" id="{FE181CFA-613A-D046-8A6F-5C8E56CEA20F}"/>
              </a:ext>
            </a:extLst>
          </p:cNvPr>
          <p:cNvSpPr/>
          <p:nvPr/>
        </p:nvSpPr>
        <p:spPr>
          <a:xfrm>
            <a:off x="4048506" y="3029600"/>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Content Placeholder 2">
            <a:extLst>
              <a:ext uri="{FF2B5EF4-FFF2-40B4-BE49-F238E27FC236}">
                <a16:creationId xmlns:a16="http://schemas.microsoft.com/office/drawing/2014/main" id="{EC4F9F64-7296-8F47-9AD9-1F9948BF4D10}"/>
              </a:ext>
            </a:extLst>
          </p:cNvPr>
          <p:cNvSpPr txBox="1">
            <a:spLocks/>
          </p:cNvSpPr>
          <p:nvPr/>
        </p:nvSpPr>
        <p:spPr>
          <a:xfrm>
            <a:off x="744809" y="5226188"/>
            <a:ext cx="2998637" cy="41000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GB" sz="1800" dirty="0">
                <a:solidFill>
                  <a:schemeClr val="accent1"/>
                </a:solidFill>
                <a:cs typeface="Times New Roman" panose="02020603050405020304" pitchFamily="18" charset="0"/>
              </a:rPr>
              <a:t>Vegetation types</a:t>
            </a:r>
          </a:p>
        </p:txBody>
      </p:sp>
      <p:sp>
        <p:nvSpPr>
          <p:cNvPr id="9" name="Content Placeholder 2">
            <a:extLst>
              <a:ext uri="{FF2B5EF4-FFF2-40B4-BE49-F238E27FC236}">
                <a16:creationId xmlns:a16="http://schemas.microsoft.com/office/drawing/2014/main" id="{8FE1013C-000B-A141-85AE-006CAEBD903F}"/>
              </a:ext>
            </a:extLst>
          </p:cNvPr>
          <p:cNvSpPr txBox="1">
            <a:spLocks/>
          </p:cNvSpPr>
          <p:nvPr/>
        </p:nvSpPr>
        <p:spPr>
          <a:xfrm>
            <a:off x="4695378" y="5226188"/>
            <a:ext cx="3624052" cy="782726"/>
          </a:xfrm>
          <a:prstGeom prst="rect">
            <a:avLst/>
          </a:prstGeom>
        </p:spPr>
        <p:txBody>
          <a:bodyPr>
            <a:no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GB" sz="1800" dirty="0">
                <a:solidFill>
                  <a:schemeClr val="accent1"/>
                </a:solidFill>
                <a:cs typeface="Times New Roman" panose="02020603050405020304" pitchFamily="18" charset="0"/>
              </a:rPr>
              <a:t>Vegetation types with services values / measures / proxies</a:t>
            </a:r>
          </a:p>
          <a:p>
            <a:pPr marL="0" indent="0" algn="ctr">
              <a:lnSpc>
                <a:spcPct val="120000"/>
              </a:lnSpc>
              <a:spcBef>
                <a:spcPts val="0"/>
              </a:spcBef>
              <a:buNone/>
            </a:pPr>
            <a:endParaRPr lang="en-GB" sz="18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715488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628650" y="59960"/>
            <a:ext cx="7886700" cy="1136079"/>
          </a:xfrm>
        </p:spPr>
        <p:txBody>
          <a:bodyPr>
            <a:noAutofit/>
          </a:bodyPr>
          <a:lstStyle/>
          <a:p>
            <a:r>
              <a:rPr lang="en-US" sz="2800" dirty="0"/>
              <a:t>Ecosystem services scored for different </a:t>
            </a:r>
            <a:br>
              <a:rPr lang="en-US" sz="2800" dirty="0"/>
            </a:br>
            <a:r>
              <a:rPr lang="en-US" sz="2800" dirty="0"/>
              <a:t>land-use classes based on expert opinion</a:t>
            </a:r>
          </a:p>
        </p:txBody>
      </p:sp>
      <p:graphicFrame>
        <p:nvGraphicFramePr>
          <p:cNvPr id="4" name="Table 3">
            <a:extLst>
              <a:ext uri="{FF2B5EF4-FFF2-40B4-BE49-F238E27FC236}">
                <a16:creationId xmlns:a16="http://schemas.microsoft.com/office/drawing/2014/main" id="{8B221CBA-1630-2C45-BE70-0EFAB4E88AA1}"/>
              </a:ext>
            </a:extLst>
          </p:cNvPr>
          <p:cNvGraphicFramePr>
            <a:graphicFrameLocks noGrp="1"/>
          </p:cNvGraphicFramePr>
          <p:nvPr>
            <p:extLst>
              <p:ext uri="{D42A27DB-BD31-4B8C-83A1-F6EECF244321}">
                <p14:modId xmlns:p14="http://schemas.microsoft.com/office/powerpoint/2010/main" val="2685453671"/>
              </p:ext>
            </p:extLst>
          </p:nvPr>
        </p:nvGraphicFramePr>
        <p:xfrm>
          <a:off x="767211" y="1196039"/>
          <a:ext cx="7222548" cy="4800029"/>
        </p:xfrm>
        <a:graphic>
          <a:graphicData uri="http://schemas.openxmlformats.org/drawingml/2006/table">
            <a:tbl>
              <a:tblPr/>
              <a:tblGrid>
                <a:gridCol w="2106846">
                  <a:extLst>
                    <a:ext uri="{9D8B030D-6E8A-4147-A177-3AD203B41FA5}">
                      <a16:colId xmlns:a16="http://schemas.microsoft.com/office/drawing/2014/main" val="2027134939"/>
                    </a:ext>
                  </a:extLst>
                </a:gridCol>
                <a:gridCol w="511478">
                  <a:extLst>
                    <a:ext uri="{9D8B030D-6E8A-4147-A177-3AD203B41FA5}">
                      <a16:colId xmlns:a16="http://schemas.microsoft.com/office/drawing/2014/main" val="3166129569"/>
                    </a:ext>
                  </a:extLst>
                </a:gridCol>
                <a:gridCol w="511478">
                  <a:extLst>
                    <a:ext uri="{9D8B030D-6E8A-4147-A177-3AD203B41FA5}">
                      <a16:colId xmlns:a16="http://schemas.microsoft.com/office/drawing/2014/main" val="234206953"/>
                    </a:ext>
                  </a:extLst>
                </a:gridCol>
                <a:gridCol w="511478">
                  <a:extLst>
                    <a:ext uri="{9D8B030D-6E8A-4147-A177-3AD203B41FA5}">
                      <a16:colId xmlns:a16="http://schemas.microsoft.com/office/drawing/2014/main" val="2670132305"/>
                    </a:ext>
                  </a:extLst>
                </a:gridCol>
                <a:gridCol w="511478">
                  <a:extLst>
                    <a:ext uri="{9D8B030D-6E8A-4147-A177-3AD203B41FA5}">
                      <a16:colId xmlns:a16="http://schemas.microsoft.com/office/drawing/2014/main" val="4256248138"/>
                    </a:ext>
                  </a:extLst>
                </a:gridCol>
                <a:gridCol w="511478">
                  <a:extLst>
                    <a:ext uri="{9D8B030D-6E8A-4147-A177-3AD203B41FA5}">
                      <a16:colId xmlns:a16="http://schemas.microsoft.com/office/drawing/2014/main" val="3993517376"/>
                    </a:ext>
                  </a:extLst>
                </a:gridCol>
                <a:gridCol w="512400">
                  <a:extLst>
                    <a:ext uri="{9D8B030D-6E8A-4147-A177-3AD203B41FA5}">
                      <a16:colId xmlns:a16="http://schemas.microsoft.com/office/drawing/2014/main" val="694397469"/>
                    </a:ext>
                  </a:extLst>
                </a:gridCol>
                <a:gridCol w="511478">
                  <a:extLst>
                    <a:ext uri="{9D8B030D-6E8A-4147-A177-3AD203B41FA5}">
                      <a16:colId xmlns:a16="http://schemas.microsoft.com/office/drawing/2014/main" val="2840186070"/>
                    </a:ext>
                  </a:extLst>
                </a:gridCol>
                <a:gridCol w="511478">
                  <a:extLst>
                    <a:ext uri="{9D8B030D-6E8A-4147-A177-3AD203B41FA5}">
                      <a16:colId xmlns:a16="http://schemas.microsoft.com/office/drawing/2014/main" val="2289084749"/>
                    </a:ext>
                  </a:extLst>
                </a:gridCol>
                <a:gridCol w="511478">
                  <a:extLst>
                    <a:ext uri="{9D8B030D-6E8A-4147-A177-3AD203B41FA5}">
                      <a16:colId xmlns:a16="http://schemas.microsoft.com/office/drawing/2014/main" val="3993553830"/>
                    </a:ext>
                  </a:extLst>
                </a:gridCol>
                <a:gridCol w="511478">
                  <a:extLst>
                    <a:ext uri="{9D8B030D-6E8A-4147-A177-3AD203B41FA5}">
                      <a16:colId xmlns:a16="http://schemas.microsoft.com/office/drawing/2014/main" val="3212875012"/>
                    </a:ext>
                  </a:extLst>
                </a:gridCol>
              </a:tblGrid>
              <a:tr h="2231053">
                <a:tc>
                  <a:txBody>
                    <a:bodyPr/>
                    <a:lstStyle/>
                    <a:p>
                      <a:pPr>
                        <a:lnSpc>
                          <a:spcPct val="115000"/>
                        </a:lnSpc>
                        <a:spcAft>
                          <a:spcPts val="0"/>
                        </a:spcAft>
                      </a:pPr>
                      <a:r>
                        <a:rPr lang="en-US" sz="1100" dirty="0">
                          <a:solidFill>
                            <a:srgbClr val="000000"/>
                          </a:solidFill>
                          <a:latin typeface="+mn-lt"/>
                          <a:ea typeface="Times New Roman"/>
                        </a:rPr>
                        <a:t> Ecosystem service</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Natural vegetation  good condition</a:t>
                      </a:r>
                    </a:p>
                    <a:p>
                      <a:pPr>
                        <a:lnSpc>
                          <a:spcPct val="115000"/>
                        </a:lnSpc>
                        <a:spcAft>
                          <a:spcPts val="0"/>
                        </a:spcAft>
                      </a:pPr>
                      <a:r>
                        <a:rPr lang="en-US" sz="1100" dirty="0">
                          <a:solidFill>
                            <a:srgbClr val="000000"/>
                          </a:solidFill>
                          <a:latin typeface="+mn-lt"/>
                          <a:ea typeface="Times New Roman"/>
                        </a:rPr>
                        <a:t> (High)</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Natural vegetation average</a:t>
                      </a:r>
                    </a:p>
                    <a:p>
                      <a:pPr>
                        <a:lnSpc>
                          <a:spcPct val="115000"/>
                        </a:lnSpc>
                        <a:spcAft>
                          <a:spcPts val="0"/>
                        </a:spcAft>
                      </a:pPr>
                      <a:r>
                        <a:rPr lang="en-US" sz="1100" dirty="0">
                          <a:solidFill>
                            <a:srgbClr val="000000"/>
                          </a:solidFill>
                          <a:latin typeface="+mn-lt"/>
                          <a:ea typeface="Times New Roman"/>
                        </a:rPr>
                        <a:t> condition (Medium)</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Natural vegetation poor condition</a:t>
                      </a:r>
                    </a:p>
                    <a:p>
                      <a:pPr>
                        <a:lnSpc>
                          <a:spcPct val="115000"/>
                        </a:lnSpc>
                        <a:spcAft>
                          <a:spcPts val="0"/>
                        </a:spcAft>
                      </a:pPr>
                      <a:r>
                        <a:rPr lang="en-US" sz="1100" dirty="0">
                          <a:solidFill>
                            <a:srgbClr val="000000"/>
                          </a:solidFill>
                          <a:latin typeface="+mn-lt"/>
                          <a:ea typeface="Times New Roman"/>
                        </a:rPr>
                        <a:t> (Poor)</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Cultivated</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Forest Plantations</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Urban / Built-(up industrial)</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Urban / Built-up (Formal housing)</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Urban / Built-up (Informal housing) </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Urban / Built-up (smallholdings)</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Mines &amp; Quarries</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7609664"/>
                  </a:ext>
                </a:extLst>
              </a:tr>
              <a:tr h="278882">
                <a:tc>
                  <a:txBody>
                    <a:bodyPr/>
                    <a:lstStyle/>
                    <a:p>
                      <a:pPr>
                        <a:lnSpc>
                          <a:spcPct val="115000"/>
                        </a:lnSpc>
                        <a:spcAft>
                          <a:spcPts val="0"/>
                        </a:spcAft>
                      </a:pPr>
                      <a:r>
                        <a:rPr lang="en-US" sz="1200" dirty="0">
                          <a:solidFill>
                            <a:srgbClr val="000000"/>
                          </a:solidFill>
                          <a:latin typeface="+mn-lt"/>
                          <a:ea typeface="Times New Roman"/>
                        </a:rPr>
                        <a:t>Land capability</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8</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139013291"/>
                  </a:ext>
                </a:extLst>
              </a:tr>
              <a:tr h="278882">
                <a:tc>
                  <a:txBody>
                    <a:bodyPr/>
                    <a:lstStyle/>
                    <a:p>
                      <a:pPr>
                        <a:lnSpc>
                          <a:spcPct val="115000"/>
                        </a:lnSpc>
                        <a:spcAft>
                          <a:spcPts val="0"/>
                        </a:spcAft>
                      </a:pPr>
                      <a:r>
                        <a:rPr lang="en-US" sz="1200" dirty="0">
                          <a:solidFill>
                            <a:srgbClr val="000000"/>
                          </a:solidFill>
                          <a:latin typeface="+mn-lt"/>
                          <a:ea typeface="Times New Roman"/>
                        </a:rPr>
                        <a:t>Grazing</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6</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3</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extLst>
                  <a:ext uri="{0D108BD9-81ED-4DB2-BD59-A6C34878D82A}">
                    <a16:rowId xmlns:a16="http://schemas.microsoft.com/office/drawing/2014/main" val="980887034"/>
                  </a:ext>
                </a:extLst>
              </a:tr>
              <a:tr h="278882">
                <a:tc>
                  <a:txBody>
                    <a:bodyPr/>
                    <a:lstStyle/>
                    <a:p>
                      <a:pPr>
                        <a:lnSpc>
                          <a:spcPct val="115000"/>
                        </a:lnSpc>
                        <a:spcAft>
                          <a:spcPts val="0"/>
                        </a:spcAft>
                      </a:pPr>
                      <a:r>
                        <a:rPr lang="en-US" sz="1200" dirty="0">
                          <a:solidFill>
                            <a:srgbClr val="000000"/>
                          </a:solidFill>
                          <a:latin typeface="+mn-lt"/>
                          <a:ea typeface="Times New Roman"/>
                        </a:rPr>
                        <a:t>Flood mitigation</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9</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7</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5</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9</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5</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3</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8</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extLst>
                  <a:ext uri="{0D108BD9-81ED-4DB2-BD59-A6C34878D82A}">
                    <a16:rowId xmlns:a16="http://schemas.microsoft.com/office/drawing/2014/main" val="2534143152"/>
                  </a:ext>
                </a:extLst>
              </a:tr>
              <a:tr h="278882">
                <a:tc>
                  <a:txBody>
                    <a:bodyPr/>
                    <a:lstStyle/>
                    <a:p>
                      <a:pPr>
                        <a:lnSpc>
                          <a:spcPct val="115000"/>
                        </a:lnSpc>
                        <a:spcAft>
                          <a:spcPts val="0"/>
                        </a:spcAft>
                      </a:pPr>
                      <a:r>
                        <a:rPr lang="en-US" sz="1200" dirty="0">
                          <a:solidFill>
                            <a:srgbClr val="000000"/>
                          </a:solidFill>
                          <a:latin typeface="+mn-lt"/>
                          <a:ea typeface="Times New Roman"/>
                        </a:rPr>
                        <a:t>Soil retention</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8</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7</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7</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a:solidFill>
                            <a:srgbClr val="000000"/>
                          </a:solidFill>
                          <a:latin typeface="+mn-lt"/>
                          <a:ea typeface="Times New Roman"/>
                        </a:rPr>
                        <a:t>9</a:t>
                      </a:r>
                      <a:endParaRPr lang="en-ZA" sz="120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a:solidFill>
                            <a:srgbClr val="000000"/>
                          </a:solidFill>
                          <a:latin typeface="+mn-lt"/>
                          <a:ea typeface="Times New Roman"/>
                        </a:rPr>
                        <a:t>5</a:t>
                      </a:r>
                      <a:endParaRPr lang="en-ZA" sz="120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extLst>
                  <a:ext uri="{0D108BD9-81ED-4DB2-BD59-A6C34878D82A}">
                    <a16:rowId xmlns:a16="http://schemas.microsoft.com/office/drawing/2014/main" val="426824590"/>
                  </a:ext>
                </a:extLst>
              </a:tr>
              <a:tr h="278882">
                <a:tc>
                  <a:txBody>
                    <a:bodyPr/>
                    <a:lstStyle/>
                    <a:p>
                      <a:pPr>
                        <a:lnSpc>
                          <a:spcPct val="115000"/>
                        </a:lnSpc>
                        <a:spcAft>
                          <a:spcPts val="0"/>
                        </a:spcAft>
                      </a:pPr>
                      <a:r>
                        <a:rPr lang="en-US" sz="1200">
                          <a:solidFill>
                            <a:srgbClr val="000000"/>
                          </a:solidFill>
                          <a:latin typeface="+mn-lt"/>
                          <a:ea typeface="Times New Roman"/>
                        </a:rPr>
                        <a:t>Critical infiltration</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8</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5</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8</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8</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8</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extLst>
                  <a:ext uri="{0D108BD9-81ED-4DB2-BD59-A6C34878D82A}">
                    <a16:rowId xmlns:a16="http://schemas.microsoft.com/office/drawing/2014/main" val="2238914054"/>
                  </a:ext>
                </a:extLst>
              </a:tr>
              <a:tr h="278882">
                <a:tc>
                  <a:txBody>
                    <a:bodyPr/>
                    <a:lstStyle/>
                    <a:p>
                      <a:pPr>
                        <a:lnSpc>
                          <a:spcPct val="115000"/>
                        </a:lnSpc>
                        <a:spcAft>
                          <a:spcPts val="0"/>
                        </a:spcAft>
                      </a:pPr>
                      <a:r>
                        <a:rPr lang="en-US" sz="1200">
                          <a:solidFill>
                            <a:srgbClr val="000000"/>
                          </a:solidFill>
                          <a:latin typeface="+mn-lt"/>
                          <a:ea typeface="Times New Roman"/>
                        </a:rPr>
                        <a:t>Coastal zone protection</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8</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2</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7</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5</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3</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2</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3</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extLst>
                  <a:ext uri="{0D108BD9-81ED-4DB2-BD59-A6C34878D82A}">
                    <a16:rowId xmlns:a16="http://schemas.microsoft.com/office/drawing/2014/main" val="393784027"/>
                  </a:ext>
                </a:extLst>
              </a:tr>
              <a:tr h="337920">
                <a:tc>
                  <a:txBody>
                    <a:bodyPr/>
                    <a:lstStyle/>
                    <a:p>
                      <a:pPr>
                        <a:lnSpc>
                          <a:spcPct val="115000"/>
                        </a:lnSpc>
                        <a:spcAft>
                          <a:spcPts val="0"/>
                        </a:spcAft>
                      </a:pPr>
                      <a:r>
                        <a:rPr lang="en-US" sz="1200">
                          <a:solidFill>
                            <a:srgbClr val="000000"/>
                          </a:solidFill>
                          <a:latin typeface="+mn-lt"/>
                          <a:ea typeface="Times New Roman"/>
                        </a:rPr>
                        <a:t>Groundwater recharge</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9</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7</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7</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2</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6</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4</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6</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extLst>
                  <a:ext uri="{0D108BD9-81ED-4DB2-BD59-A6C34878D82A}">
                    <a16:rowId xmlns:a16="http://schemas.microsoft.com/office/drawing/2014/main" val="1977342137"/>
                  </a:ext>
                </a:extLst>
              </a:tr>
              <a:tr h="278882">
                <a:tc>
                  <a:txBody>
                    <a:bodyPr/>
                    <a:lstStyle/>
                    <a:p>
                      <a:pPr>
                        <a:lnSpc>
                          <a:spcPct val="115000"/>
                        </a:lnSpc>
                        <a:spcAft>
                          <a:spcPts val="0"/>
                        </a:spcAft>
                      </a:pPr>
                      <a:r>
                        <a:rPr lang="en-US" sz="1200" dirty="0">
                          <a:solidFill>
                            <a:srgbClr val="000000"/>
                          </a:solidFill>
                          <a:latin typeface="+mn-lt"/>
                          <a:ea typeface="Times New Roman"/>
                        </a:rPr>
                        <a:t>Ground water yield</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7</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2</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6</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4</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extLst>
                  <a:ext uri="{0D108BD9-81ED-4DB2-BD59-A6C34878D82A}">
                    <a16:rowId xmlns:a16="http://schemas.microsoft.com/office/drawing/2014/main" val="3987775402"/>
                  </a:ext>
                </a:extLst>
              </a:tr>
              <a:tr h="278882">
                <a:tc>
                  <a:txBody>
                    <a:bodyPr/>
                    <a:lstStyle/>
                    <a:p>
                      <a:pPr>
                        <a:lnSpc>
                          <a:spcPct val="115000"/>
                        </a:lnSpc>
                        <a:spcAft>
                          <a:spcPts val="0"/>
                        </a:spcAft>
                      </a:pPr>
                      <a:r>
                        <a:rPr lang="en-US" sz="1200">
                          <a:solidFill>
                            <a:srgbClr val="000000"/>
                          </a:solidFill>
                          <a:latin typeface="+mn-lt"/>
                          <a:ea typeface="Times New Roman"/>
                        </a:rPr>
                        <a:t>Ground water quality</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6</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4</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7</a:t>
                      </a:r>
                      <a:endParaRPr lang="en-ZA" sz="1200" dirty="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990822"/>
                  </a:ext>
                </a:extLst>
              </a:tr>
            </a:tbl>
          </a:graphicData>
        </a:graphic>
      </p:graphicFrame>
    </p:spTree>
    <p:extLst>
      <p:ext uri="{BB962C8B-B14F-4D97-AF65-F5344CB8AC3E}">
        <p14:creationId xmlns:p14="http://schemas.microsoft.com/office/powerpoint/2010/main" val="364497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en-US" sz="2600" dirty="0"/>
              <a:t>Assessing ecosystem services in the City of Cape Town</a:t>
            </a:r>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779489" y="908270"/>
            <a:ext cx="3567718" cy="5019961"/>
          </a:xfrm>
          <a:ln>
            <a:solidFill>
              <a:schemeClr val="accent3"/>
            </a:solid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stretch>
            <a:fillRect/>
          </a:stretch>
        </p:blipFill>
        <p:spPr>
          <a:xfrm>
            <a:off x="4521722" y="908270"/>
            <a:ext cx="3537980" cy="5012138"/>
          </a:xfrm>
          <a:prstGeom prst="rect">
            <a:avLst/>
          </a:prstGeom>
          <a:ln>
            <a:solidFill>
              <a:schemeClr val="accent3"/>
            </a:solidFill>
          </a:ln>
        </p:spPr>
      </p:pic>
    </p:spTree>
    <p:extLst>
      <p:ext uri="{BB962C8B-B14F-4D97-AF65-F5344CB8AC3E}">
        <p14:creationId xmlns:p14="http://schemas.microsoft.com/office/powerpoint/2010/main" val="3042502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628649" y="21479"/>
            <a:ext cx="8244417" cy="1069227"/>
          </a:xfrm>
        </p:spPr>
        <p:txBody>
          <a:bodyPr>
            <a:normAutofit/>
          </a:bodyPr>
          <a:lstStyle/>
          <a:p>
            <a:r>
              <a:rPr lang="en-US" sz="3200" dirty="0"/>
              <a:t>Provisioning and regulating services</a:t>
            </a:r>
          </a:p>
        </p:txBody>
      </p:sp>
      <p:pic>
        <p:nvPicPr>
          <p:cNvPr id="4" name="Content Placeholder 3" descr="Picture26.png"/>
          <p:cNvPicPr>
            <a:picLocks noGrp="1" noChangeAspect="1"/>
          </p:cNvPicPr>
          <p:nvPr>
            <p:ph idx="1"/>
          </p:nvPr>
        </p:nvPicPr>
        <p:blipFill>
          <a:blip r:embed="rId3">
            <a:extLst>
              <a:ext uri="{28A0092B-C50C-407E-A947-70E740481C1C}">
                <a14:useLocalDpi xmlns:a14="http://schemas.microsoft.com/office/drawing/2010/main" val="0"/>
              </a:ext>
            </a:extLst>
          </a:blip>
          <a:srcRect t="-6363" b="-6363"/>
          <a:stretch>
            <a:fillRect/>
          </a:stretch>
        </p:blipFill>
        <p:spPr>
          <a:xfrm>
            <a:off x="494178" y="1299555"/>
            <a:ext cx="8244417" cy="4548702"/>
          </a:xfrm>
        </p:spPr>
      </p:pic>
    </p:spTree>
    <p:extLst>
      <p:ext uri="{BB962C8B-B14F-4D97-AF65-F5344CB8AC3E}">
        <p14:creationId xmlns:p14="http://schemas.microsoft.com/office/powerpoint/2010/main" val="1913037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en-US" sz="2600" dirty="0"/>
              <a:t>Assessing ecosystem services in the City of Cape Town</a:t>
            </a:r>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838627" y="982135"/>
            <a:ext cx="3555572" cy="5021563"/>
          </a:xfrm>
          <a:ln>
            <a:solidFill>
              <a:schemeClr val="accent3"/>
            </a:solid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stretch>
            <a:fillRect/>
          </a:stretch>
        </p:blipFill>
        <p:spPr>
          <a:xfrm>
            <a:off x="4991313" y="982136"/>
            <a:ext cx="3555572" cy="5021561"/>
          </a:xfrm>
          <a:prstGeom prst="rect">
            <a:avLst/>
          </a:prstGeom>
          <a:ln>
            <a:solidFill>
              <a:schemeClr val="accent3"/>
            </a:solidFill>
          </a:ln>
        </p:spPr>
      </p:pic>
    </p:spTree>
    <p:extLst>
      <p:ext uri="{BB962C8B-B14F-4D97-AF65-F5344CB8AC3E}">
        <p14:creationId xmlns:p14="http://schemas.microsoft.com/office/powerpoint/2010/main" val="217150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628649" y="365126"/>
            <a:ext cx="8515351" cy="1325563"/>
          </a:xfrm>
        </p:spPr>
        <p:txBody>
          <a:bodyPr>
            <a:noAutofit/>
          </a:bodyPr>
          <a:lstStyle/>
          <a:p>
            <a:r>
              <a:rPr lang="en-US" sz="3200" dirty="0"/>
              <a:t>Cape Town: Some conclusions regarding simple approaches to ecosystem service assessment</a:t>
            </a:r>
          </a:p>
        </p:txBody>
      </p:sp>
      <p:sp>
        <p:nvSpPr>
          <p:cNvPr id="3" name="Content Placeholder 2">
            <a:extLst>
              <a:ext uri="{FF2B5EF4-FFF2-40B4-BE49-F238E27FC236}">
                <a16:creationId xmlns:a16="http://schemas.microsoft.com/office/drawing/2014/main" id="{D41C2961-66F3-8D42-B26E-2D15EE4138B9}"/>
              </a:ext>
            </a:extLst>
          </p:cNvPr>
          <p:cNvSpPr>
            <a:spLocks noGrp="1"/>
          </p:cNvSpPr>
          <p:nvPr>
            <p:ph idx="1"/>
          </p:nvPr>
        </p:nvSpPr>
        <p:spPr>
          <a:xfrm>
            <a:off x="628650" y="1825625"/>
            <a:ext cx="7886700" cy="4168775"/>
          </a:xfrm>
        </p:spPr>
        <p:txBody>
          <a:bodyPr>
            <a:normAutofit fontScale="92500" lnSpcReduction="10000"/>
          </a:bodyPr>
          <a:lstStyle/>
          <a:p>
            <a:r>
              <a:rPr lang="en-US" dirty="0"/>
              <a:t>Natural vegetation remnants vary in importance for ecosystem services</a:t>
            </a:r>
          </a:p>
          <a:p>
            <a:pPr lvl="1"/>
            <a:r>
              <a:rPr lang="en-US" dirty="0"/>
              <a:t>Provisioning – declining importance  </a:t>
            </a:r>
          </a:p>
          <a:p>
            <a:pPr lvl="1"/>
            <a:r>
              <a:rPr lang="en-US" dirty="0"/>
              <a:t>Regulatory – very important but being eroded </a:t>
            </a:r>
          </a:p>
          <a:p>
            <a:pPr lvl="1"/>
            <a:r>
              <a:rPr lang="en-US" dirty="0"/>
              <a:t>Cultural – potential for greater importance </a:t>
            </a:r>
          </a:p>
          <a:p>
            <a:r>
              <a:rPr lang="en-US" dirty="0"/>
              <a:t>Arguments for conservation</a:t>
            </a:r>
          </a:p>
          <a:p>
            <a:r>
              <a:rPr lang="en-US" dirty="0"/>
              <a:t>Value of a simple rapid assessment tool</a:t>
            </a:r>
          </a:p>
          <a:p>
            <a:r>
              <a:rPr lang="en-US" dirty="0"/>
              <a:t>“Introduction to” tool and getting conversations going between departments </a:t>
            </a:r>
          </a:p>
        </p:txBody>
      </p:sp>
    </p:spTree>
    <p:extLst>
      <p:ext uri="{BB962C8B-B14F-4D97-AF65-F5344CB8AC3E}">
        <p14:creationId xmlns:p14="http://schemas.microsoft.com/office/powerpoint/2010/main" val="16356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86561"/>
            <a:ext cx="7886700" cy="7626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References</a:t>
            </a:r>
            <a:endParaRPr dirty="0"/>
          </a:p>
        </p:txBody>
      </p:sp>
      <p:sp>
        <p:nvSpPr>
          <p:cNvPr id="241" name="Shape 241"/>
          <p:cNvSpPr txBox="1"/>
          <p:nvPr/>
        </p:nvSpPr>
        <p:spPr>
          <a:xfrm>
            <a:off x="526472" y="949234"/>
            <a:ext cx="8409709" cy="51190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4"/>
              </a:buClr>
              <a:buSzPts val="1300"/>
              <a:buFont typeface="Arial"/>
              <a:buNone/>
            </a:pPr>
            <a:r>
              <a:rPr lang="en-GB" sz="1400" b="1" dirty="0">
                <a:solidFill>
                  <a:schemeClr val="accent1"/>
                </a:solidFill>
                <a:ea typeface="Arial"/>
                <a:cs typeface="Arial"/>
                <a:sym typeface="Arial"/>
              </a:rPr>
              <a:t>Key readings</a:t>
            </a:r>
            <a:endParaRPr sz="1400" dirty="0"/>
          </a:p>
          <a:p>
            <a:pPr marL="228600" lvl="0" indent="-228600">
              <a:spcBef>
                <a:spcPts val="600"/>
              </a:spcBef>
              <a:buClr>
                <a:srgbClr val="C3D600"/>
              </a:buClr>
              <a:buSzPts val="1200"/>
              <a:buFont typeface="Arial"/>
              <a:buChar char="•"/>
            </a:pPr>
            <a:r>
              <a:rPr lang="en-GB" sz="1400" dirty="0" err="1">
                <a:solidFill>
                  <a:schemeClr val="accent1"/>
                </a:solidFill>
                <a:cs typeface="Times New Roman" panose="02020603050405020304" pitchFamily="18" charset="0"/>
              </a:rPr>
              <a:t>Bagstad</a:t>
            </a:r>
            <a:r>
              <a:rPr lang="en-GB" sz="1400" dirty="0">
                <a:solidFill>
                  <a:schemeClr val="accent1"/>
                </a:solidFill>
                <a:cs typeface="Times New Roman" panose="02020603050405020304" pitchFamily="18" charset="0"/>
              </a:rPr>
              <a:t>, K.J. </a:t>
            </a:r>
            <a:r>
              <a:rPr lang="en-GB" sz="1400" i="1" dirty="0">
                <a:solidFill>
                  <a:schemeClr val="accent1"/>
                </a:solidFill>
                <a:cs typeface="Times New Roman" panose="02020603050405020304" pitchFamily="18" charset="0"/>
              </a:rPr>
              <a:t>et al</a:t>
            </a:r>
            <a:r>
              <a:rPr lang="en-GB" sz="1400" dirty="0">
                <a:solidFill>
                  <a:schemeClr val="accent1"/>
                </a:solidFill>
                <a:cs typeface="Times New Roman" panose="02020603050405020304" pitchFamily="18" charset="0"/>
              </a:rPr>
              <a:t>. (2013) Spatial dynamics of ecosystem service flows: a comprehensive approach to quantifying actual services</a:t>
            </a:r>
            <a:r>
              <a:rPr lang="en-GB" sz="1400" i="1" dirty="0">
                <a:solidFill>
                  <a:schemeClr val="accent1"/>
                </a:solidFill>
                <a:cs typeface="Times New Roman" panose="02020603050405020304" pitchFamily="18" charset="0"/>
              </a:rPr>
              <a:t>. Ecosystem Services</a:t>
            </a:r>
            <a:r>
              <a:rPr lang="en-GB" sz="1400" dirty="0">
                <a:solidFill>
                  <a:schemeClr val="accent1"/>
                </a:solidFill>
                <a:cs typeface="Times New Roman" panose="02020603050405020304" pitchFamily="18" charset="0"/>
              </a:rPr>
              <a:t> </a:t>
            </a:r>
            <a:r>
              <a:rPr lang="en-GB" sz="1400" b="1" dirty="0">
                <a:solidFill>
                  <a:schemeClr val="accent1"/>
                </a:solidFill>
                <a:cs typeface="Times New Roman" panose="02020603050405020304" pitchFamily="18" charset="0"/>
              </a:rPr>
              <a:t>4</a:t>
            </a:r>
            <a:r>
              <a:rPr lang="en-GB" sz="1400" dirty="0">
                <a:solidFill>
                  <a:schemeClr val="accent1"/>
                </a:solidFill>
                <a:cs typeface="Times New Roman" panose="02020603050405020304" pitchFamily="18" charset="0"/>
              </a:rPr>
              <a:t>:</a:t>
            </a:r>
            <a:r>
              <a:rPr lang="en-GB" sz="1400" b="1" dirty="0">
                <a:solidFill>
                  <a:schemeClr val="accent1"/>
                </a:solidFill>
                <a:cs typeface="Times New Roman" panose="02020603050405020304" pitchFamily="18" charset="0"/>
              </a:rPr>
              <a:t> </a:t>
            </a:r>
            <a:r>
              <a:rPr lang="en-GB" sz="1400" dirty="0">
                <a:solidFill>
                  <a:schemeClr val="accent1"/>
                </a:solidFill>
                <a:cs typeface="Times New Roman" panose="02020603050405020304" pitchFamily="18" charset="0"/>
              </a:rPr>
              <a:t>117-125.</a:t>
            </a:r>
          </a:p>
          <a:p>
            <a:pPr marL="228600" lvl="0" indent="-228600">
              <a:spcBef>
                <a:spcPts val="600"/>
              </a:spcBef>
              <a:buClr>
                <a:srgbClr val="C3D600"/>
              </a:buClr>
              <a:buSzPts val="1200"/>
              <a:buFont typeface="Arial"/>
              <a:buChar char="•"/>
            </a:pPr>
            <a:r>
              <a:rPr lang="en-GB" sz="1400" dirty="0">
                <a:solidFill>
                  <a:schemeClr val="accent1"/>
                </a:solidFill>
                <a:cs typeface="Times New Roman" panose="02020603050405020304" pitchFamily="18" charset="0"/>
              </a:rPr>
              <a:t>Chan, K.M.A. </a:t>
            </a:r>
            <a:r>
              <a:rPr lang="en-GB" sz="1400" i="1" dirty="0">
                <a:solidFill>
                  <a:schemeClr val="accent1"/>
                </a:solidFill>
                <a:cs typeface="Times New Roman" panose="02020603050405020304" pitchFamily="18" charset="0"/>
              </a:rPr>
              <a:t>et al</a:t>
            </a:r>
            <a:r>
              <a:rPr lang="en-GB" sz="1400" dirty="0">
                <a:solidFill>
                  <a:schemeClr val="accent1"/>
                </a:solidFill>
                <a:cs typeface="Times New Roman" panose="02020603050405020304" pitchFamily="18" charset="0"/>
              </a:rPr>
              <a:t>. (2006) Conservation planning for ecosystem services. </a:t>
            </a:r>
            <a:r>
              <a:rPr lang="en-GB" sz="1400" i="1" dirty="0" err="1">
                <a:solidFill>
                  <a:schemeClr val="accent1"/>
                </a:solidFill>
                <a:cs typeface="Times New Roman" panose="02020603050405020304" pitchFamily="18" charset="0"/>
              </a:rPr>
              <a:t>Plos</a:t>
            </a:r>
            <a:r>
              <a:rPr lang="en-GB" sz="1400" i="1" dirty="0">
                <a:solidFill>
                  <a:schemeClr val="accent1"/>
                </a:solidFill>
                <a:cs typeface="Times New Roman" panose="02020603050405020304" pitchFamily="18" charset="0"/>
              </a:rPr>
              <a:t> Biology</a:t>
            </a:r>
            <a:r>
              <a:rPr lang="en-GB" sz="1400" dirty="0">
                <a:solidFill>
                  <a:schemeClr val="accent1"/>
                </a:solidFill>
                <a:cs typeface="Times New Roman" panose="02020603050405020304" pitchFamily="18" charset="0"/>
              </a:rPr>
              <a:t> </a:t>
            </a:r>
            <a:r>
              <a:rPr lang="en-GB" sz="1400" b="1" dirty="0">
                <a:solidFill>
                  <a:schemeClr val="accent1"/>
                </a:solidFill>
                <a:cs typeface="Times New Roman" panose="02020603050405020304" pitchFamily="18" charset="0"/>
              </a:rPr>
              <a:t>4</a:t>
            </a:r>
            <a:r>
              <a:rPr lang="en-GB" sz="1400" dirty="0">
                <a:solidFill>
                  <a:schemeClr val="accent1"/>
                </a:solidFill>
                <a:cs typeface="Times New Roman" panose="02020603050405020304" pitchFamily="18" charset="0"/>
              </a:rPr>
              <a:t>:</a:t>
            </a:r>
            <a:r>
              <a:rPr lang="en-GB" sz="1400" b="1" dirty="0">
                <a:solidFill>
                  <a:schemeClr val="accent1"/>
                </a:solidFill>
                <a:cs typeface="Times New Roman" panose="02020603050405020304" pitchFamily="18" charset="0"/>
              </a:rPr>
              <a:t> </a:t>
            </a:r>
            <a:r>
              <a:rPr lang="en-GB" sz="1400" dirty="0">
                <a:solidFill>
                  <a:schemeClr val="accent1"/>
                </a:solidFill>
                <a:cs typeface="Times New Roman" panose="02020603050405020304" pitchFamily="18" charset="0"/>
              </a:rPr>
              <a:t>2138-2152.</a:t>
            </a:r>
          </a:p>
          <a:p>
            <a:pPr marL="228600" lvl="0" indent="-228600">
              <a:spcBef>
                <a:spcPts val="600"/>
              </a:spcBef>
              <a:buClr>
                <a:srgbClr val="C3D600"/>
              </a:buClr>
              <a:buSzPts val="1200"/>
              <a:buFont typeface="Arial"/>
              <a:buChar char="•"/>
            </a:pPr>
            <a:r>
              <a:rPr lang="en-GB" sz="1400" dirty="0">
                <a:solidFill>
                  <a:schemeClr val="accent1"/>
                </a:solidFill>
                <a:cs typeface="Times New Roman" panose="02020603050405020304" pitchFamily="18" charset="0"/>
              </a:rPr>
              <a:t>O’Farrell, P. </a:t>
            </a:r>
            <a:r>
              <a:rPr lang="en-GB" sz="1400" i="1" dirty="0">
                <a:solidFill>
                  <a:schemeClr val="accent1"/>
                </a:solidFill>
                <a:cs typeface="Times New Roman" panose="02020603050405020304" pitchFamily="18" charset="0"/>
              </a:rPr>
              <a:t>et al</a:t>
            </a:r>
            <a:r>
              <a:rPr lang="en-GB" sz="1400" dirty="0">
                <a:solidFill>
                  <a:schemeClr val="accent1"/>
                </a:solidFill>
                <a:cs typeface="Times New Roman" panose="02020603050405020304" pitchFamily="18" charset="0"/>
              </a:rPr>
              <a:t>. (2012) Insights and opportunities offered by a rapid ecosystem service assessment in promoting a conservation agenda in an urban biodiversity hotspot. </a:t>
            </a:r>
            <a:r>
              <a:rPr lang="en-GB" sz="1400" i="1" dirty="0">
                <a:solidFill>
                  <a:schemeClr val="accent1"/>
                </a:solidFill>
                <a:cs typeface="Times New Roman" panose="02020603050405020304" pitchFamily="18" charset="0"/>
              </a:rPr>
              <a:t>Ecology and Society</a:t>
            </a:r>
            <a:r>
              <a:rPr lang="en-GB" sz="1400" dirty="0">
                <a:solidFill>
                  <a:schemeClr val="accent1"/>
                </a:solidFill>
                <a:cs typeface="Times New Roman" panose="02020603050405020304" pitchFamily="18" charset="0"/>
              </a:rPr>
              <a:t> </a:t>
            </a:r>
            <a:r>
              <a:rPr lang="en-GB" sz="1400" b="1" dirty="0">
                <a:solidFill>
                  <a:schemeClr val="accent1"/>
                </a:solidFill>
                <a:cs typeface="Times New Roman" panose="02020603050405020304" pitchFamily="18" charset="0"/>
              </a:rPr>
              <a:t>17</a:t>
            </a:r>
            <a:r>
              <a:rPr lang="en-GB" sz="1400" dirty="0">
                <a:solidFill>
                  <a:schemeClr val="accent1"/>
                </a:solidFill>
                <a:cs typeface="Times New Roman" panose="02020603050405020304" pitchFamily="18" charset="0"/>
              </a:rPr>
              <a:t>: 27.</a:t>
            </a:r>
          </a:p>
          <a:p>
            <a:pPr marL="228600" lvl="0" indent="-228600">
              <a:spcBef>
                <a:spcPts val="600"/>
              </a:spcBef>
              <a:buClr>
                <a:srgbClr val="C3D600"/>
              </a:buClr>
              <a:buSzPts val="1200"/>
              <a:buFont typeface="Arial"/>
              <a:buChar char="•"/>
            </a:pPr>
            <a:r>
              <a:rPr lang="en-GB" sz="1400" dirty="0">
                <a:solidFill>
                  <a:schemeClr val="accent1"/>
                </a:solidFill>
                <a:cs typeface="Times New Roman" panose="02020603050405020304" pitchFamily="18" charset="0"/>
              </a:rPr>
              <a:t>Plummer, M.L. (2009) Assessing beneﬁt transfer for the valuation of ecosystem services. </a:t>
            </a:r>
            <a:r>
              <a:rPr lang="en-GB" sz="1400" i="1" dirty="0">
                <a:solidFill>
                  <a:schemeClr val="accent1"/>
                </a:solidFill>
                <a:cs typeface="Times New Roman" panose="02020603050405020304" pitchFamily="18" charset="0"/>
              </a:rPr>
              <a:t>Frontiers in Ecology and the Environment</a:t>
            </a:r>
            <a:r>
              <a:rPr lang="en-GB" sz="1400" dirty="0">
                <a:solidFill>
                  <a:schemeClr val="accent1"/>
                </a:solidFill>
                <a:cs typeface="Times New Roman" panose="02020603050405020304" pitchFamily="18" charset="0"/>
              </a:rPr>
              <a:t> </a:t>
            </a:r>
            <a:r>
              <a:rPr lang="en-GB" sz="1400" b="1" dirty="0">
                <a:solidFill>
                  <a:schemeClr val="accent1"/>
                </a:solidFill>
                <a:cs typeface="Times New Roman" panose="02020603050405020304" pitchFamily="18" charset="0"/>
              </a:rPr>
              <a:t>7</a:t>
            </a:r>
            <a:r>
              <a:rPr lang="en-GB" sz="1400" dirty="0">
                <a:solidFill>
                  <a:schemeClr val="accent1"/>
                </a:solidFill>
                <a:cs typeface="Times New Roman" panose="02020603050405020304" pitchFamily="18" charset="0"/>
              </a:rPr>
              <a:t>:</a:t>
            </a:r>
            <a:r>
              <a:rPr lang="en-GB" sz="1400" b="1" dirty="0">
                <a:solidFill>
                  <a:schemeClr val="accent1"/>
                </a:solidFill>
                <a:cs typeface="Times New Roman" panose="02020603050405020304" pitchFamily="18" charset="0"/>
              </a:rPr>
              <a:t> </a:t>
            </a:r>
            <a:r>
              <a:rPr lang="en-GB" sz="1400" dirty="0">
                <a:solidFill>
                  <a:schemeClr val="accent1"/>
                </a:solidFill>
                <a:cs typeface="Times New Roman" panose="02020603050405020304" pitchFamily="18" charset="0"/>
              </a:rPr>
              <a:t>38-45.</a:t>
            </a:r>
          </a:p>
          <a:p>
            <a:pPr>
              <a:spcBef>
                <a:spcPts val="600"/>
              </a:spcBef>
              <a:buClr>
                <a:schemeClr val="accent4"/>
              </a:buClr>
              <a:buSzPts val="1200"/>
            </a:pPr>
            <a:endParaRPr lang="en-GB" sz="800" dirty="0">
              <a:solidFill>
                <a:schemeClr val="accent1"/>
              </a:solidFill>
              <a:cs typeface="Times New Roman" panose="02020603050405020304" pitchFamily="18" charset="0"/>
            </a:endParaRPr>
          </a:p>
          <a:p>
            <a:pPr>
              <a:spcBef>
                <a:spcPts val="600"/>
              </a:spcBef>
              <a:buClr>
                <a:schemeClr val="accent4"/>
              </a:buClr>
              <a:buSzPts val="1200"/>
            </a:pPr>
            <a:r>
              <a:rPr lang="en-GB" sz="1400" b="1" dirty="0">
                <a:solidFill>
                  <a:schemeClr val="accent1"/>
                </a:solidFill>
                <a:cs typeface="Times New Roman" panose="02020603050405020304" pitchFamily="18" charset="0"/>
              </a:rPr>
              <a:t>Other readings</a:t>
            </a:r>
          </a:p>
          <a:p>
            <a:pPr marL="228600" indent="-228600">
              <a:spcBef>
                <a:spcPts val="600"/>
              </a:spcBef>
              <a:buClr>
                <a:schemeClr val="accent4"/>
              </a:buClr>
              <a:buSzPts val="1200"/>
              <a:buFont typeface="Arial"/>
              <a:buChar char="•"/>
            </a:pPr>
            <a:r>
              <a:rPr lang="en-GB" sz="1400" dirty="0" err="1">
                <a:solidFill>
                  <a:schemeClr val="accent1"/>
                </a:solidFill>
                <a:cs typeface="Times New Roman" panose="02020603050405020304" pitchFamily="18" charset="0"/>
              </a:rPr>
              <a:t>Egoh</a:t>
            </a:r>
            <a:r>
              <a:rPr lang="en-GB" sz="1400" dirty="0">
                <a:solidFill>
                  <a:schemeClr val="accent1"/>
                </a:solidFill>
                <a:cs typeface="Times New Roman" panose="02020603050405020304" pitchFamily="18" charset="0"/>
              </a:rPr>
              <a:t>, B. </a:t>
            </a:r>
            <a:r>
              <a:rPr lang="en-GB" sz="1400" i="1" dirty="0">
                <a:solidFill>
                  <a:schemeClr val="accent1"/>
                </a:solidFill>
                <a:cs typeface="Times New Roman" panose="02020603050405020304" pitchFamily="18" charset="0"/>
              </a:rPr>
              <a:t>et al</a:t>
            </a:r>
            <a:r>
              <a:rPr lang="en-GB" sz="1400" dirty="0">
                <a:solidFill>
                  <a:schemeClr val="accent1"/>
                </a:solidFill>
                <a:cs typeface="Times New Roman" panose="02020603050405020304" pitchFamily="18" charset="0"/>
              </a:rPr>
              <a:t>. (2008) Mapping ecosystem services for planning and management. </a:t>
            </a:r>
            <a:r>
              <a:rPr lang="en-GB" sz="1400" i="1" dirty="0">
                <a:solidFill>
                  <a:schemeClr val="accent1"/>
                </a:solidFill>
                <a:cs typeface="Times New Roman" panose="02020603050405020304" pitchFamily="18" charset="0"/>
              </a:rPr>
              <a:t>Agriculture Ecosystems and Environment</a:t>
            </a:r>
            <a:r>
              <a:rPr lang="en-GB" sz="1400" dirty="0">
                <a:solidFill>
                  <a:schemeClr val="accent1"/>
                </a:solidFill>
                <a:cs typeface="Times New Roman" panose="02020603050405020304" pitchFamily="18" charset="0"/>
              </a:rPr>
              <a:t> </a:t>
            </a:r>
            <a:r>
              <a:rPr lang="en-GB" sz="1400" b="1" dirty="0">
                <a:solidFill>
                  <a:schemeClr val="accent1"/>
                </a:solidFill>
                <a:cs typeface="Times New Roman" panose="02020603050405020304" pitchFamily="18" charset="0"/>
              </a:rPr>
              <a:t>127</a:t>
            </a:r>
            <a:r>
              <a:rPr lang="en-GB" sz="1400" dirty="0">
                <a:solidFill>
                  <a:schemeClr val="accent1"/>
                </a:solidFill>
                <a:cs typeface="Times New Roman" panose="02020603050405020304" pitchFamily="18" charset="0"/>
              </a:rPr>
              <a:t>:</a:t>
            </a:r>
            <a:r>
              <a:rPr lang="en-GB" sz="1400" b="1" dirty="0">
                <a:solidFill>
                  <a:schemeClr val="accent1"/>
                </a:solidFill>
                <a:cs typeface="Times New Roman" panose="02020603050405020304" pitchFamily="18" charset="0"/>
              </a:rPr>
              <a:t> </a:t>
            </a:r>
            <a:r>
              <a:rPr lang="en-GB" sz="1400" dirty="0">
                <a:solidFill>
                  <a:schemeClr val="accent1"/>
                </a:solidFill>
                <a:cs typeface="Times New Roman" panose="02020603050405020304" pitchFamily="18" charset="0"/>
              </a:rPr>
              <a:t>135-140.</a:t>
            </a:r>
          </a:p>
          <a:p>
            <a:pPr marL="228600" indent="-228600">
              <a:spcBef>
                <a:spcPts val="600"/>
              </a:spcBef>
              <a:buClr>
                <a:schemeClr val="accent4"/>
              </a:buClr>
              <a:buSzPts val="1200"/>
              <a:buFont typeface="Arial"/>
              <a:buChar char="•"/>
            </a:pPr>
            <a:r>
              <a:rPr lang="en-GB" sz="1400" dirty="0">
                <a:solidFill>
                  <a:schemeClr val="accent1"/>
                </a:solidFill>
                <a:cs typeface="Times New Roman" panose="02020603050405020304" pitchFamily="18" charset="0"/>
              </a:rPr>
              <a:t>Fisher, B., Turner, R.K. and </a:t>
            </a:r>
            <a:r>
              <a:rPr lang="en-GB" sz="1400" dirty="0" err="1">
                <a:solidFill>
                  <a:schemeClr val="accent1"/>
                </a:solidFill>
                <a:cs typeface="Times New Roman" panose="02020603050405020304" pitchFamily="18" charset="0"/>
              </a:rPr>
              <a:t>Morling</a:t>
            </a:r>
            <a:r>
              <a:rPr lang="en-GB" sz="1400" dirty="0">
                <a:solidFill>
                  <a:schemeClr val="accent1"/>
                </a:solidFill>
                <a:cs typeface="Times New Roman" panose="02020603050405020304" pitchFamily="18" charset="0"/>
              </a:rPr>
              <a:t>, P. (2009) Defining and classifying ecosystem services for decision making. </a:t>
            </a:r>
            <a:r>
              <a:rPr lang="en-GB" sz="1400" i="1" dirty="0">
                <a:solidFill>
                  <a:schemeClr val="accent1"/>
                </a:solidFill>
                <a:cs typeface="Times New Roman" panose="02020603050405020304" pitchFamily="18" charset="0"/>
              </a:rPr>
              <a:t>Ecological Economics</a:t>
            </a:r>
            <a:r>
              <a:rPr lang="en-GB" sz="1400" dirty="0">
                <a:solidFill>
                  <a:schemeClr val="accent1"/>
                </a:solidFill>
                <a:cs typeface="Times New Roman" panose="02020603050405020304" pitchFamily="18" charset="0"/>
              </a:rPr>
              <a:t> </a:t>
            </a:r>
            <a:r>
              <a:rPr lang="en-GB" sz="1400" b="1" dirty="0">
                <a:solidFill>
                  <a:schemeClr val="accent1"/>
                </a:solidFill>
                <a:cs typeface="Times New Roman" panose="02020603050405020304" pitchFamily="18" charset="0"/>
              </a:rPr>
              <a:t>68</a:t>
            </a:r>
            <a:r>
              <a:rPr lang="en-GB" sz="1400" dirty="0">
                <a:solidFill>
                  <a:schemeClr val="accent1"/>
                </a:solidFill>
                <a:cs typeface="Times New Roman" panose="02020603050405020304" pitchFamily="18" charset="0"/>
              </a:rPr>
              <a:t>:</a:t>
            </a:r>
            <a:r>
              <a:rPr lang="en-GB" sz="1400" b="1" dirty="0">
                <a:solidFill>
                  <a:schemeClr val="accent1"/>
                </a:solidFill>
                <a:cs typeface="Times New Roman" panose="02020603050405020304" pitchFamily="18" charset="0"/>
              </a:rPr>
              <a:t> </a:t>
            </a:r>
            <a:r>
              <a:rPr lang="en-GB" sz="1400" dirty="0">
                <a:solidFill>
                  <a:schemeClr val="accent1"/>
                </a:solidFill>
                <a:cs typeface="Times New Roman" panose="02020603050405020304" pitchFamily="18" charset="0"/>
              </a:rPr>
              <a:t>643-653.</a:t>
            </a:r>
          </a:p>
          <a:p>
            <a:pPr marL="228600" indent="-228600">
              <a:spcBef>
                <a:spcPts val="600"/>
              </a:spcBef>
              <a:buClr>
                <a:schemeClr val="accent4"/>
              </a:buClr>
              <a:buSzPts val="1200"/>
              <a:buFont typeface="Arial"/>
              <a:buChar char="•"/>
            </a:pPr>
            <a:r>
              <a:rPr lang="en-GB" sz="1400" dirty="0" err="1">
                <a:solidFill>
                  <a:schemeClr val="accent1"/>
                </a:solidFill>
                <a:cs typeface="Times New Roman" panose="02020603050405020304" pitchFamily="18" charset="0"/>
              </a:rPr>
              <a:t>Greca</a:t>
            </a:r>
            <a:r>
              <a:rPr lang="en-GB" sz="1400" dirty="0">
                <a:solidFill>
                  <a:schemeClr val="accent1"/>
                </a:solidFill>
                <a:cs typeface="Times New Roman" panose="02020603050405020304" pitchFamily="18" charset="0"/>
              </a:rPr>
              <a:t>, I.M. and Moreira, M.A. (2000) Mental models, conceptual models, and modelling. </a:t>
            </a:r>
            <a:r>
              <a:rPr lang="en-GB" sz="1400" i="1" dirty="0">
                <a:solidFill>
                  <a:schemeClr val="accent1"/>
                </a:solidFill>
                <a:cs typeface="Times New Roman" panose="02020603050405020304" pitchFamily="18" charset="0"/>
              </a:rPr>
              <a:t>Int. J. Sci. Educ.</a:t>
            </a:r>
            <a:r>
              <a:rPr lang="en-GB" sz="1400" dirty="0">
                <a:solidFill>
                  <a:schemeClr val="accent1"/>
                </a:solidFill>
                <a:cs typeface="Times New Roman" panose="02020603050405020304" pitchFamily="18" charset="0"/>
              </a:rPr>
              <a:t> </a:t>
            </a:r>
            <a:r>
              <a:rPr lang="en-GB" sz="1400" b="1" dirty="0">
                <a:solidFill>
                  <a:schemeClr val="accent1"/>
                </a:solidFill>
                <a:cs typeface="Times New Roman" panose="02020603050405020304" pitchFamily="18" charset="0"/>
              </a:rPr>
              <a:t>22</a:t>
            </a:r>
            <a:r>
              <a:rPr lang="en-GB" sz="1400" dirty="0">
                <a:solidFill>
                  <a:schemeClr val="accent1"/>
                </a:solidFill>
                <a:cs typeface="Times New Roman" panose="02020603050405020304" pitchFamily="18" charset="0"/>
              </a:rPr>
              <a:t>(1): 1- 11.</a:t>
            </a:r>
          </a:p>
          <a:p>
            <a:pPr marL="228600" indent="-228600">
              <a:spcBef>
                <a:spcPts val="600"/>
              </a:spcBef>
              <a:buClr>
                <a:schemeClr val="accent4"/>
              </a:buClr>
              <a:buSzPts val="1200"/>
              <a:buFont typeface="Arial"/>
              <a:buChar char="•"/>
            </a:pPr>
            <a:r>
              <a:rPr lang="en-GB" sz="1400" dirty="0" err="1">
                <a:solidFill>
                  <a:schemeClr val="accent1"/>
                </a:solidFill>
                <a:cs typeface="Times New Roman" panose="02020603050405020304" pitchFamily="18" charset="0"/>
              </a:rPr>
              <a:t>Tallis</a:t>
            </a:r>
            <a:r>
              <a:rPr lang="en-GB" sz="1400" dirty="0">
                <a:solidFill>
                  <a:schemeClr val="accent1"/>
                </a:solidFill>
                <a:cs typeface="Times New Roman" panose="02020603050405020304" pitchFamily="18" charset="0"/>
              </a:rPr>
              <a:t>, H.T., </a:t>
            </a:r>
            <a:r>
              <a:rPr lang="en-GB" sz="1400" i="1" dirty="0">
                <a:solidFill>
                  <a:schemeClr val="accent1"/>
                </a:solidFill>
                <a:cs typeface="Times New Roman" panose="02020603050405020304" pitchFamily="18" charset="0"/>
              </a:rPr>
              <a:t>et al</a:t>
            </a:r>
            <a:r>
              <a:rPr lang="en-GB" sz="1400" dirty="0">
                <a:solidFill>
                  <a:schemeClr val="accent1"/>
                </a:solidFill>
                <a:cs typeface="Times New Roman" panose="02020603050405020304" pitchFamily="18" charset="0"/>
              </a:rPr>
              <a:t>. (2011) </a:t>
            </a:r>
            <a:r>
              <a:rPr lang="en-GB" sz="1400" dirty="0" err="1">
                <a:solidFill>
                  <a:schemeClr val="accent1"/>
                </a:solidFill>
                <a:cs typeface="Times New Roman" panose="02020603050405020304" pitchFamily="18" charset="0"/>
              </a:rPr>
              <a:t>InVEST</a:t>
            </a:r>
            <a:r>
              <a:rPr lang="en-GB" sz="1400" dirty="0">
                <a:solidFill>
                  <a:schemeClr val="accent1"/>
                </a:solidFill>
                <a:cs typeface="Times New Roman" panose="02020603050405020304" pitchFamily="18" charset="0"/>
              </a:rPr>
              <a:t> 2.1 beta user’s guide. the natural capital project. </a:t>
            </a:r>
          </a:p>
          <a:p>
            <a:pPr marL="228600" indent="-228600">
              <a:spcBef>
                <a:spcPts val="600"/>
              </a:spcBef>
              <a:buClr>
                <a:schemeClr val="accent4"/>
              </a:buClr>
              <a:buSzPts val="1200"/>
              <a:buFont typeface="Arial"/>
              <a:buChar char="•"/>
            </a:pPr>
            <a:r>
              <a:rPr lang="en-GB" sz="1400" dirty="0">
                <a:solidFill>
                  <a:schemeClr val="accent1"/>
                </a:solidFill>
                <a:cs typeface="Times New Roman" panose="02020603050405020304" pitchFamily="18" charset="0"/>
              </a:rPr>
              <a:t>Troy, A. and Wilson, M.A. (2006) Mapping ecosystem services: practical challenges and opportunities in linking GIS and value transfer. </a:t>
            </a:r>
            <a:r>
              <a:rPr lang="en-GB" sz="1400" i="1" dirty="0">
                <a:solidFill>
                  <a:schemeClr val="accent1"/>
                </a:solidFill>
                <a:cs typeface="Times New Roman" panose="02020603050405020304" pitchFamily="18" charset="0"/>
              </a:rPr>
              <a:t>Ecological Economics</a:t>
            </a:r>
            <a:r>
              <a:rPr lang="en-GB" sz="1400" dirty="0">
                <a:solidFill>
                  <a:schemeClr val="accent1"/>
                </a:solidFill>
                <a:cs typeface="Times New Roman" panose="02020603050405020304" pitchFamily="18" charset="0"/>
              </a:rPr>
              <a:t> </a:t>
            </a:r>
            <a:r>
              <a:rPr lang="en-GB" sz="1400" b="1" dirty="0">
                <a:solidFill>
                  <a:schemeClr val="accent1"/>
                </a:solidFill>
                <a:cs typeface="Times New Roman" panose="02020603050405020304" pitchFamily="18" charset="0"/>
              </a:rPr>
              <a:t>60</a:t>
            </a:r>
            <a:r>
              <a:rPr lang="en-GB" sz="1400" dirty="0">
                <a:solidFill>
                  <a:schemeClr val="accent1"/>
                </a:solidFill>
                <a:cs typeface="Times New Roman" panose="02020603050405020304" pitchFamily="18" charset="0"/>
              </a:rPr>
              <a:t>:</a:t>
            </a:r>
            <a:r>
              <a:rPr lang="en-GB" sz="1400" b="1" dirty="0">
                <a:solidFill>
                  <a:schemeClr val="accent1"/>
                </a:solidFill>
                <a:cs typeface="Times New Roman" panose="02020603050405020304" pitchFamily="18" charset="0"/>
              </a:rPr>
              <a:t> </a:t>
            </a:r>
            <a:r>
              <a:rPr lang="en-GB" sz="1400" dirty="0">
                <a:solidFill>
                  <a:schemeClr val="accent1"/>
                </a:solidFill>
                <a:cs typeface="Times New Roman" panose="02020603050405020304" pitchFamily="18" charset="0"/>
              </a:rPr>
              <a:t>435-449</a:t>
            </a:r>
          </a:p>
        </p:txBody>
      </p:sp>
    </p:spTree>
    <p:extLst>
      <p:ext uri="{BB962C8B-B14F-4D97-AF65-F5344CB8AC3E}">
        <p14:creationId xmlns:p14="http://schemas.microsoft.com/office/powerpoint/2010/main" val="416632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196175"/>
            <a:ext cx="8210550" cy="1325563"/>
          </a:xfrm>
        </p:spPr>
        <p:txBody>
          <a:bodyPr>
            <a:normAutofit/>
          </a:bodyPr>
          <a:lstStyle/>
          <a:p>
            <a:r>
              <a:rPr lang="en-GB" sz="3200" dirty="0"/>
              <a:t>What are ecosystem service models?</a:t>
            </a:r>
            <a:endParaRPr lang="en-US" sz="3200" dirty="0"/>
          </a:p>
        </p:txBody>
      </p:sp>
      <p:sp>
        <p:nvSpPr>
          <p:cNvPr id="3" name="Content Placeholder 2">
            <a:extLst>
              <a:ext uri="{FF2B5EF4-FFF2-40B4-BE49-F238E27FC236}">
                <a16:creationId xmlns:a16="http://schemas.microsoft.com/office/drawing/2014/main" id="{A402123F-0DA7-C746-A9A7-E0A395FF41D7}"/>
              </a:ext>
            </a:extLst>
          </p:cNvPr>
          <p:cNvSpPr>
            <a:spLocks noGrp="1"/>
          </p:cNvSpPr>
          <p:nvPr>
            <p:ph idx="1"/>
          </p:nvPr>
        </p:nvSpPr>
        <p:spPr>
          <a:xfrm>
            <a:off x="628650" y="1552312"/>
            <a:ext cx="8210550" cy="3419475"/>
          </a:xfrm>
        </p:spPr>
        <p:txBody>
          <a:bodyPr>
            <a:normAutofit fontScale="92500" lnSpcReduction="20000"/>
          </a:bodyPr>
          <a:lstStyle/>
          <a:p>
            <a:r>
              <a:rPr lang="en-US" dirty="0"/>
              <a:t>Simplified representations of reality</a:t>
            </a:r>
          </a:p>
          <a:p>
            <a:r>
              <a:rPr lang="en-US" dirty="0"/>
              <a:t>Represent the processes in ecosystems that result in services</a:t>
            </a:r>
          </a:p>
          <a:p>
            <a:r>
              <a:rPr lang="en-US" dirty="0"/>
              <a:t>Can be conceptual or computer based</a:t>
            </a:r>
          </a:p>
          <a:p>
            <a:r>
              <a:rPr lang="en-US" dirty="0"/>
              <a:t>Very often focused on creating spatial outputs</a:t>
            </a:r>
          </a:p>
          <a:p>
            <a:r>
              <a:rPr lang="en-US" dirty="0"/>
              <a:t>Processes can be captured by sets of equations or proxy variables or simply identified as positive or negative</a:t>
            </a:r>
          </a:p>
        </p:txBody>
      </p:sp>
    </p:spTree>
    <p:extLst>
      <p:ext uri="{BB962C8B-B14F-4D97-AF65-F5344CB8AC3E}">
        <p14:creationId xmlns:p14="http://schemas.microsoft.com/office/powerpoint/2010/main" val="1180449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28650" y="123289"/>
            <a:ext cx="7886700" cy="11609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Class exercise for further </a:t>
            </a:r>
            <a:r>
              <a:rPr lang="en-GB" sz="3200" dirty="0"/>
              <a:t>d</a:t>
            </a:r>
            <a:r>
              <a:rPr lang="en-GB" sz="3200" b="1" i="0" u="none" strike="noStrike" cap="none" dirty="0">
                <a:solidFill>
                  <a:schemeClr val="accent1"/>
                </a:solidFill>
                <a:latin typeface="Arial"/>
                <a:ea typeface="Arial"/>
                <a:cs typeface="Arial"/>
                <a:sym typeface="Arial"/>
              </a:rPr>
              <a:t>iscussion</a:t>
            </a:r>
            <a:endParaRPr sz="3200" b="1" i="0" u="none" strike="noStrike" cap="none" dirty="0">
              <a:solidFill>
                <a:schemeClr val="accent1"/>
              </a:solidFill>
              <a:latin typeface="Arial"/>
              <a:ea typeface="Arial"/>
              <a:cs typeface="Arial"/>
              <a:sym typeface="Arial"/>
            </a:endParaRPr>
          </a:p>
        </p:txBody>
      </p:sp>
      <p:sp>
        <p:nvSpPr>
          <p:cNvPr id="254" name="Shape 254"/>
          <p:cNvSpPr txBox="1">
            <a:spLocks noGrp="1"/>
          </p:cNvSpPr>
          <p:nvPr>
            <p:ph type="body" idx="1"/>
          </p:nvPr>
        </p:nvSpPr>
        <p:spPr>
          <a:xfrm>
            <a:off x="628650" y="1131869"/>
            <a:ext cx="8098255" cy="4507521"/>
          </a:xfrm>
          <a:prstGeom prst="rect">
            <a:avLst/>
          </a:prstGeom>
          <a:noFill/>
          <a:ln>
            <a:noFill/>
          </a:ln>
        </p:spPr>
        <p:txBody>
          <a:bodyPr spcFirstLastPara="1" wrap="square" lIns="91425" tIns="45700" rIns="91425" bIns="45700" anchor="t" anchorCtr="0">
            <a:noAutofit/>
          </a:bodyPr>
          <a:lstStyle/>
          <a:p>
            <a:r>
              <a:rPr lang="en-GB" sz="2400" dirty="0"/>
              <a:t>Identify a situation in your country, town or region in which decision-makers might need information about a specific set of ecosystem services. Based on your knowledge of the data that might be available, work through the 5 steps in Bullock and Ding (2018) and decide which ecosystem service model would be most useful for the decision-makers. </a:t>
            </a:r>
          </a:p>
          <a:p>
            <a:r>
              <a:rPr lang="en-GB" sz="2400" dirty="0"/>
              <a:t>Bullock, J.M. and Ding, H. (2018) A guide to select ecosystem service models for decision-making. WRI, CEH and ESPA. Available at: </a:t>
            </a:r>
            <a:endParaRPr lang="en-GB" sz="2400" dirty="0">
              <a:hlinkClick r:id="rId3"/>
            </a:endParaRPr>
          </a:p>
          <a:p>
            <a:pPr lvl="1"/>
            <a:r>
              <a:rPr lang="en-GB" dirty="0">
                <a:hlinkClick r:id="rId3"/>
              </a:rPr>
              <a:t>https://www.espa.ac.uk/files/espa/18_Guide_Ecosystem_Services_web_Feb8.pdf</a:t>
            </a:r>
            <a:r>
              <a:rPr lang="en-GB" dirty="0"/>
              <a:t> </a:t>
            </a:r>
          </a:p>
          <a:p>
            <a:pPr lvl="1"/>
            <a:r>
              <a:rPr lang="en-GB" b="1" dirty="0">
                <a:solidFill>
                  <a:schemeClr val="accent1"/>
                </a:solidFill>
                <a:latin typeface="Arial"/>
                <a:ea typeface="Arial"/>
                <a:cs typeface="Arial"/>
                <a:sym typeface="Arial"/>
              </a:rPr>
              <a:t> </a:t>
            </a:r>
          </a:p>
        </p:txBody>
      </p:sp>
    </p:spTree>
    <p:extLst>
      <p:ext uri="{BB962C8B-B14F-4D97-AF65-F5344CB8AC3E}">
        <p14:creationId xmlns:p14="http://schemas.microsoft.com/office/powerpoint/2010/main" val="186791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325818"/>
            <a:ext cx="8210550" cy="721260"/>
          </a:xfrm>
        </p:spPr>
        <p:txBody>
          <a:bodyPr>
            <a:normAutofit/>
          </a:bodyPr>
          <a:lstStyle/>
          <a:p>
            <a:r>
              <a:rPr lang="en-GB" sz="3200" dirty="0"/>
              <a:t>What is a conceptual model?</a:t>
            </a:r>
            <a:endParaRPr lang="en-US" sz="3200" dirty="0"/>
          </a:p>
        </p:txBody>
      </p:sp>
      <p:sp>
        <p:nvSpPr>
          <p:cNvPr id="4" name="Content Placeholder 3">
            <a:extLst>
              <a:ext uri="{FF2B5EF4-FFF2-40B4-BE49-F238E27FC236}">
                <a16:creationId xmlns:a16="http://schemas.microsoft.com/office/drawing/2014/main" id="{FCE32170-B7F4-8340-833F-2A2A3B0F0C70}"/>
              </a:ext>
            </a:extLst>
          </p:cNvPr>
          <p:cNvSpPr>
            <a:spLocks noGrp="1"/>
          </p:cNvSpPr>
          <p:nvPr>
            <p:ph idx="1"/>
          </p:nvPr>
        </p:nvSpPr>
        <p:spPr>
          <a:xfrm>
            <a:off x="628650" y="1317626"/>
            <a:ext cx="7886700" cy="4351338"/>
          </a:xfrm>
        </p:spPr>
        <p:txBody>
          <a:bodyPr>
            <a:normAutofit lnSpcReduction="10000"/>
          </a:bodyPr>
          <a:lstStyle/>
          <a:p>
            <a:pPr marL="0" indent="0">
              <a:buNone/>
            </a:pPr>
            <a:r>
              <a:rPr lang="en-GB" altLang="en-US" b="1" i="1" kern="0" dirty="0">
                <a:solidFill>
                  <a:schemeClr val="accent1"/>
                </a:solidFill>
                <a:cs typeface="Times New Roman" panose="02020603050405020304" pitchFamily="18" charset="0"/>
              </a:rPr>
              <a:t>“….. precise and complete representations </a:t>
            </a:r>
            <a:br>
              <a:rPr lang="en-GB" altLang="en-US" b="1" i="1" kern="0" dirty="0">
                <a:solidFill>
                  <a:schemeClr val="accent1"/>
                </a:solidFill>
                <a:cs typeface="Times New Roman" panose="02020603050405020304" pitchFamily="18" charset="0"/>
              </a:rPr>
            </a:br>
            <a:r>
              <a:rPr lang="en-GB" altLang="en-US" b="1" i="1" kern="0" dirty="0">
                <a:solidFill>
                  <a:schemeClr val="accent1"/>
                </a:solidFill>
                <a:cs typeface="Times New Roman" panose="02020603050405020304" pitchFamily="18" charset="0"/>
              </a:rPr>
              <a:t>that are coherent with scientifically accepted knowledge”</a:t>
            </a:r>
            <a:r>
              <a:rPr lang="en-GB" altLang="en-US" sz="2000" b="1" i="1" kern="0" dirty="0">
                <a:solidFill>
                  <a:schemeClr val="accent1"/>
                </a:solidFill>
                <a:cs typeface="Times New Roman" panose="02020603050405020304" pitchFamily="18" charset="0"/>
              </a:rPr>
              <a:t> </a:t>
            </a:r>
            <a:r>
              <a:rPr lang="en-GB" altLang="en-US" sz="2000" kern="0" dirty="0">
                <a:solidFill>
                  <a:schemeClr val="accent1"/>
                </a:solidFill>
                <a:cs typeface="Times New Roman" panose="02020603050405020304" pitchFamily="18" charset="0"/>
              </a:rPr>
              <a:t>(</a:t>
            </a:r>
            <a:r>
              <a:rPr lang="en-GB" altLang="en-US" sz="2000" kern="0" dirty="0" err="1">
                <a:solidFill>
                  <a:schemeClr val="accent1"/>
                </a:solidFill>
                <a:cs typeface="Times New Roman" panose="02020603050405020304" pitchFamily="18" charset="0"/>
              </a:rPr>
              <a:t>Greca</a:t>
            </a:r>
            <a:r>
              <a:rPr lang="en-GB" altLang="en-US" sz="2000" kern="0" dirty="0">
                <a:solidFill>
                  <a:schemeClr val="accent1"/>
                </a:solidFill>
                <a:cs typeface="Times New Roman" panose="02020603050405020304" pitchFamily="18" charset="0"/>
              </a:rPr>
              <a:t> and Moreira 2000)</a:t>
            </a:r>
            <a:endParaRPr lang="en-GB" altLang="en-US" sz="2400" kern="0" dirty="0">
              <a:solidFill>
                <a:schemeClr val="accent1"/>
              </a:solidFill>
              <a:cs typeface="Times New Roman" panose="02020603050405020304" pitchFamily="18" charset="0"/>
            </a:endParaRPr>
          </a:p>
          <a:p>
            <a:r>
              <a:rPr lang="en-US" dirty="0"/>
              <a:t>a mental model of how things in our surrounding environment work</a:t>
            </a:r>
          </a:p>
          <a:p>
            <a:r>
              <a:rPr lang="en-US" dirty="0"/>
              <a:t>based on information received through scientific data and observations</a:t>
            </a:r>
          </a:p>
          <a:p>
            <a:r>
              <a:rPr lang="en-US" dirty="0"/>
              <a:t>important diagnostic tool, widely used in meteorology</a:t>
            </a:r>
          </a:p>
        </p:txBody>
      </p:sp>
    </p:spTree>
    <p:extLst>
      <p:ext uri="{BB962C8B-B14F-4D97-AF65-F5344CB8AC3E}">
        <p14:creationId xmlns:p14="http://schemas.microsoft.com/office/powerpoint/2010/main" val="136914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77260"/>
            <a:ext cx="8210550" cy="1325563"/>
          </a:xfrm>
        </p:spPr>
        <p:txBody>
          <a:bodyPr>
            <a:normAutofit/>
          </a:bodyPr>
          <a:lstStyle/>
          <a:p>
            <a:r>
              <a:rPr lang="en-GB" sz="3200" dirty="0"/>
              <a:t>Conceptual model for understanding ecosystem services</a:t>
            </a:r>
          </a:p>
        </p:txBody>
      </p:sp>
      <p:pic>
        <p:nvPicPr>
          <p:cNvPr id="5" name="Content Placeholder 4">
            <a:extLst>
              <a:ext uri="{FF2B5EF4-FFF2-40B4-BE49-F238E27FC236}">
                <a16:creationId xmlns:a16="http://schemas.microsoft.com/office/drawing/2014/main" id="{E528353C-F952-5346-B736-CF437E8BD9C7}"/>
              </a:ext>
            </a:extLst>
          </p:cNvPr>
          <p:cNvPicPr>
            <a:picLocks noGrp="1" noChangeAspect="1"/>
          </p:cNvPicPr>
          <p:nvPr>
            <p:ph idx="1"/>
          </p:nvPr>
        </p:nvPicPr>
        <p:blipFill>
          <a:blip r:embed="rId3"/>
          <a:stretch>
            <a:fillRect/>
          </a:stretch>
        </p:blipFill>
        <p:spPr>
          <a:xfrm>
            <a:off x="1212113" y="1205539"/>
            <a:ext cx="6763487" cy="4754994"/>
          </a:xfrm>
        </p:spPr>
      </p:pic>
    </p:spTree>
    <p:extLst>
      <p:ext uri="{BB962C8B-B14F-4D97-AF65-F5344CB8AC3E}">
        <p14:creationId xmlns:p14="http://schemas.microsoft.com/office/powerpoint/2010/main" val="275126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314326"/>
            <a:ext cx="8210550" cy="1325563"/>
          </a:xfrm>
        </p:spPr>
        <p:txBody>
          <a:bodyPr>
            <a:normAutofit/>
          </a:bodyPr>
          <a:lstStyle/>
          <a:p>
            <a:r>
              <a:rPr lang="en-GB" sz="3200" dirty="0"/>
              <a:t>Class Exercise: </a:t>
            </a:r>
            <a:br>
              <a:rPr lang="en-GB" sz="3200" dirty="0"/>
            </a:br>
            <a:r>
              <a:rPr lang="en-GB" sz="3200" dirty="0"/>
              <a:t>Imagine a Conceptual Model</a:t>
            </a:r>
          </a:p>
        </p:txBody>
      </p:sp>
      <p:sp>
        <p:nvSpPr>
          <p:cNvPr id="3" name="Content Placeholder 2">
            <a:extLst>
              <a:ext uri="{FF2B5EF4-FFF2-40B4-BE49-F238E27FC236}">
                <a16:creationId xmlns:a16="http://schemas.microsoft.com/office/drawing/2014/main" id="{A402123F-0DA7-C746-A9A7-E0A395FF41D7}"/>
              </a:ext>
            </a:extLst>
          </p:cNvPr>
          <p:cNvSpPr>
            <a:spLocks noGrp="1"/>
          </p:cNvSpPr>
          <p:nvPr>
            <p:ph idx="1"/>
          </p:nvPr>
        </p:nvSpPr>
        <p:spPr>
          <a:xfrm>
            <a:off x="628650" y="1774825"/>
            <a:ext cx="8210550" cy="3419475"/>
          </a:xfrm>
        </p:spPr>
        <p:txBody>
          <a:bodyPr>
            <a:normAutofit/>
          </a:bodyPr>
          <a:lstStyle/>
          <a:p>
            <a:r>
              <a:rPr lang="en-US" altLang="en-US" dirty="0">
                <a:ea typeface="ＭＳ Ｐゴシック" panose="020B0600070205080204" pitchFamily="34" charset="-128"/>
              </a:rPr>
              <a:t>Working in groups of three or four come up with various conceptual models for an issue of your interest (make sure everyone contributes)</a:t>
            </a:r>
          </a:p>
        </p:txBody>
      </p:sp>
    </p:spTree>
    <p:extLst>
      <p:ext uri="{BB962C8B-B14F-4D97-AF65-F5344CB8AC3E}">
        <p14:creationId xmlns:p14="http://schemas.microsoft.com/office/powerpoint/2010/main" val="249345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Considerations when modelling to map </a:t>
            </a:r>
            <a:br>
              <a:rPr lang="en-GB" dirty="0"/>
            </a:br>
            <a:r>
              <a:rPr lang="en-GB" dirty="0"/>
              <a:t>ecosystem services</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4C4FA-CFFF-4E4D-A37F-3970D1AC032F}"/>
              </a:ext>
            </a:extLst>
          </p:cNvPr>
          <p:cNvSpPr>
            <a:spLocks noGrp="1"/>
          </p:cNvSpPr>
          <p:nvPr>
            <p:ph sz="half" idx="1"/>
          </p:nvPr>
        </p:nvSpPr>
        <p:spPr>
          <a:xfrm>
            <a:off x="381511" y="1594022"/>
            <a:ext cx="4017494" cy="3361037"/>
          </a:xfrm>
        </p:spPr>
        <p:txBody>
          <a:bodyPr>
            <a:normAutofit fontScale="92500" lnSpcReduction="10000"/>
          </a:bodyPr>
          <a:lstStyle/>
          <a:p>
            <a:pPr marL="285750" indent="-285750"/>
            <a:r>
              <a:rPr lang="en-US" sz="2400" dirty="0"/>
              <a:t>Change in ecosystem services</a:t>
            </a:r>
          </a:p>
          <a:p>
            <a:pPr marL="285750" indent="-285750"/>
            <a:r>
              <a:rPr lang="en-US" sz="2400" dirty="0"/>
              <a:t>Flow of benefits and human wellbeing</a:t>
            </a:r>
          </a:p>
          <a:p>
            <a:pPr marL="285750" indent="-285750"/>
            <a:r>
              <a:rPr lang="en-US" sz="2400" dirty="0"/>
              <a:t>Extrapolation to large regions</a:t>
            </a:r>
          </a:p>
          <a:p>
            <a:pPr marL="285750" indent="-285750"/>
            <a:r>
              <a:rPr lang="en-US" sz="2400" dirty="0"/>
              <a:t>Limited data</a:t>
            </a:r>
          </a:p>
          <a:p>
            <a:pPr marL="285750" indent="-285750"/>
            <a:r>
              <a:rPr lang="en-US" sz="2400" dirty="0"/>
              <a:t>Future scenarios and policy</a:t>
            </a:r>
          </a:p>
          <a:p>
            <a:pPr marL="285750" indent="-285750"/>
            <a:r>
              <a:rPr lang="en-US" sz="2400" dirty="0"/>
              <a:t>Resource allocations</a:t>
            </a:r>
          </a:p>
        </p:txBody>
      </p:sp>
      <p:sp>
        <p:nvSpPr>
          <p:cNvPr id="3" name="Title 2">
            <a:extLst>
              <a:ext uri="{FF2B5EF4-FFF2-40B4-BE49-F238E27FC236}">
                <a16:creationId xmlns:a16="http://schemas.microsoft.com/office/drawing/2014/main" id="{9075C427-4247-5749-9DB6-2AC23CEA2F8A}"/>
              </a:ext>
            </a:extLst>
          </p:cNvPr>
          <p:cNvSpPr>
            <a:spLocks noGrp="1"/>
          </p:cNvSpPr>
          <p:nvPr>
            <p:ph type="title" idx="4294967295"/>
          </p:nvPr>
        </p:nvSpPr>
        <p:spPr>
          <a:xfrm>
            <a:off x="432481" y="225425"/>
            <a:ext cx="8575595" cy="1240174"/>
          </a:xfrm>
        </p:spPr>
        <p:txBody>
          <a:bodyPr>
            <a:normAutofit/>
          </a:bodyPr>
          <a:lstStyle/>
          <a:p>
            <a:r>
              <a:rPr lang="en-US" sz="3200" dirty="0"/>
              <a:t>Why do we create models to map ecosystem services?</a:t>
            </a:r>
          </a:p>
        </p:txBody>
      </p:sp>
      <p:pic>
        <p:nvPicPr>
          <p:cNvPr id="6" name="Content Placeholder 5">
            <a:extLst>
              <a:ext uri="{FF2B5EF4-FFF2-40B4-BE49-F238E27FC236}">
                <a16:creationId xmlns:a16="http://schemas.microsoft.com/office/drawing/2014/main" id="{E44F3A7F-7887-0A45-ACB0-94BE2A4737F6}"/>
              </a:ext>
            </a:extLst>
          </p:cNvPr>
          <p:cNvPicPr>
            <a:picLocks noGrp="1" noChangeAspect="1"/>
          </p:cNvPicPr>
          <p:nvPr>
            <p:ph sz="half" idx="2"/>
          </p:nvPr>
        </p:nvPicPr>
        <p:blipFill>
          <a:blip r:embed="rId3"/>
          <a:stretch>
            <a:fillRect/>
          </a:stretch>
        </p:blipFill>
        <p:spPr>
          <a:xfrm>
            <a:off x="4720277" y="1465486"/>
            <a:ext cx="3983455" cy="4479874"/>
          </a:xfrm>
        </p:spPr>
      </p:pic>
    </p:spTree>
    <p:extLst>
      <p:ext uri="{BB962C8B-B14F-4D97-AF65-F5344CB8AC3E}">
        <p14:creationId xmlns:p14="http://schemas.microsoft.com/office/powerpoint/2010/main" val="120440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B5673-62EC-7548-91A5-489CE4565F5F}"/>
              </a:ext>
            </a:extLst>
          </p:cNvPr>
          <p:cNvSpPr>
            <a:spLocks noGrp="1"/>
          </p:cNvSpPr>
          <p:nvPr>
            <p:ph type="title"/>
          </p:nvPr>
        </p:nvSpPr>
        <p:spPr>
          <a:xfrm>
            <a:off x="628650" y="67732"/>
            <a:ext cx="7886700" cy="1325563"/>
          </a:xfrm>
        </p:spPr>
        <p:txBody>
          <a:bodyPr>
            <a:normAutofit fontScale="90000"/>
          </a:bodyPr>
          <a:lstStyle/>
          <a:p>
            <a:r>
              <a:rPr lang="en-US" dirty="0"/>
              <a:t>Understanding the spatial flow of benefits </a:t>
            </a:r>
            <a:r>
              <a:rPr lang="en-US" sz="2700" b="0" dirty="0"/>
              <a:t>(Fisher </a:t>
            </a:r>
            <a:r>
              <a:rPr lang="en-US" sz="2700" b="0" i="1" dirty="0"/>
              <a:t>et al. </a:t>
            </a:r>
            <a:r>
              <a:rPr lang="en-US" sz="2700" b="0" dirty="0"/>
              <a:t>2009; </a:t>
            </a:r>
            <a:r>
              <a:rPr lang="en-US" sz="2700" b="0" dirty="0" err="1"/>
              <a:t>Bagstad</a:t>
            </a:r>
            <a:r>
              <a:rPr lang="en-US" sz="2700" b="0" dirty="0"/>
              <a:t> </a:t>
            </a:r>
            <a:r>
              <a:rPr lang="en-US" sz="2700" b="0" i="1" dirty="0"/>
              <a:t>et al</a:t>
            </a:r>
            <a:r>
              <a:rPr lang="en-US" sz="2700" b="0" dirty="0"/>
              <a:t>. 2013)</a:t>
            </a:r>
            <a:endParaRPr lang="en-US" b="0" dirty="0"/>
          </a:p>
        </p:txBody>
      </p:sp>
      <p:pic>
        <p:nvPicPr>
          <p:cNvPr id="3" name="Content Placeholder 2">
            <a:extLst>
              <a:ext uri="{FF2B5EF4-FFF2-40B4-BE49-F238E27FC236}">
                <a16:creationId xmlns:a16="http://schemas.microsoft.com/office/drawing/2014/main" id="{2563D294-6434-5F48-B473-F22F2576ACB2}"/>
              </a:ext>
            </a:extLst>
          </p:cNvPr>
          <p:cNvPicPr>
            <a:picLocks noGrp="1" noChangeAspect="1"/>
          </p:cNvPicPr>
          <p:nvPr>
            <p:ph idx="1"/>
          </p:nvPr>
        </p:nvPicPr>
        <p:blipFill>
          <a:blip r:embed="rId3"/>
          <a:stretch>
            <a:fillRect/>
          </a:stretch>
        </p:blipFill>
        <p:spPr>
          <a:xfrm>
            <a:off x="1591733" y="1427161"/>
            <a:ext cx="6045200" cy="4399710"/>
          </a:xfrm>
        </p:spPr>
      </p:pic>
      <p:sp>
        <p:nvSpPr>
          <p:cNvPr id="5" name="TextBox 4">
            <a:extLst>
              <a:ext uri="{FF2B5EF4-FFF2-40B4-BE49-F238E27FC236}">
                <a16:creationId xmlns:a16="http://schemas.microsoft.com/office/drawing/2014/main" id="{CEC89A7C-5E20-4F45-AC2E-1D073E8E03AA}"/>
              </a:ext>
            </a:extLst>
          </p:cNvPr>
          <p:cNvSpPr txBox="1"/>
          <p:nvPr/>
        </p:nvSpPr>
        <p:spPr>
          <a:xfrm>
            <a:off x="2698750" y="5867898"/>
            <a:ext cx="6309787" cy="200055"/>
          </a:xfrm>
          <a:prstGeom prst="rect">
            <a:avLst/>
          </a:prstGeom>
          <a:noFill/>
        </p:spPr>
        <p:txBody>
          <a:bodyPr wrap="square" rtlCol="0">
            <a:spAutoFit/>
          </a:bodyPr>
          <a:lstStyle/>
          <a:p>
            <a:pPr algn="r"/>
            <a:r>
              <a:rPr lang="en-US" sz="700" dirty="0">
                <a:solidFill>
                  <a:srgbClr val="000000">
                    <a:alpha val="70000"/>
                  </a:srgbClr>
                </a:solidFill>
              </a:rPr>
              <a:t>Christopher, T. (2012) © Institute for Natural Resources (</a:t>
            </a:r>
            <a:r>
              <a:rPr lang="en-US" sz="700" dirty="0">
                <a:solidFill>
                  <a:srgbClr val="000000">
                    <a:alpha val="70000"/>
                  </a:srgbClr>
                </a:solidFill>
                <a:hlinkClick r:id="rId4"/>
              </a:rPr>
              <a:t>http://oregonexplorer.info/content/multiple-facets-ecosystem-services</a:t>
            </a:r>
            <a:r>
              <a:rPr lang="en-US" sz="700" dirty="0">
                <a:solidFill>
                  <a:srgbClr val="000000">
                    <a:alpha val="70000"/>
                  </a:srgbClr>
                </a:solidFill>
              </a:rPr>
              <a:t>)</a:t>
            </a:r>
            <a:endParaRPr lang="en-GB" sz="700" dirty="0">
              <a:solidFill>
                <a:srgbClr val="000000">
                  <a:alpha val="70000"/>
                </a:srgbClr>
              </a:solidFill>
            </a:endParaRPr>
          </a:p>
        </p:txBody>
      </p:sp>
    </p:spTree>
    <p:extLst>
      <p:ext uri="{BB962C8B-B14F-4D97-AF65-F5344CB8AC3E}">
        <p14:creationId xmlns:p14="http://schemas.microsoft.com/office/powerpoint/2010/main" val="200392239"/>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2547</TotalTime>
  <Words>3241</Words>
  <Application>Microsoft Office PowerPoint</Application>
  <PresentationFormat>On-screen Show (4:3)</PresentationFormat>
  <Paragraphs>369</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Cambria</vt:lpstr>
      <vt:lpstr>Courier New</vt:lpstr>
      <vt:lpstr>LucidaGrande</vt:lpstr>
      <vt:lpstr>Times New Roman</vt:lpstr>
      <vt:lpstr>Office Theme</vt:lpstr>
      <vt:lpstr>Modelling and Mapping Ecosystem Services</vt:lpstr>
      <vt:lpstr>Learning outcomes</vt:lpstr>
      <vt:lpstr>What are ecosystem service models?</vt:lpstr>
      <vt:lpstr>What is a conceptual model?</vt:lpstr>
      <vt:lpstr>Conceptual model for understanding ecosystem services</vt:lpstr>
      <vt:lpstr>Class Exercise:  Imagine a Conceptual Model</vt:lpstr>
      <vt:lpstr>Considerations when modelling to map  ecosystem services</vt:lpstr>
      <vt:lpstr>Why do we create models to map ecosystem services?</vt:lpstr>
      <vt:lpstr>Understanding the spatial flow of benefits (Fisher et al. 2009; Bagstad et al. 2013)</vt:lpstr>
      <vt:lpstr>Modelling ecosystem services:  Levels of complexity</vt:lpstr>
      <vt:lpstr>Process-based models and simpler proxy-based approaches </vt:lpstr>
      <vt:lpstr>Process-based models</vt:lpstr>
      <vt:lpstr>PowerPoint Presentation</vt:lpstr>
      <vt:lpstr>PowerPoint Presentation</vt:lpstr>
      <vt:lpstr>PowerPoint Presentation</vt:lpstr>
      <vt:lpstr>National land cover retention benefits (example of South Africa)</vt:lpstr>
      <vt:lpstr>Proxy-based models</vt:lpstr>
      <vt:lpstr>Modelling and mapping ecosystem services in practice</vt:lpstr>
      <vt:lpstr>Case study: Modelling ecosystem services in Cape Town (O’Farrell et al. 2012)</vt:lpstr>
      <vt:lpstr>Assessing ecosystem services in the City of Cape Town</vt:lpstr>
      <vt:lpstr>Assessing ecosystem services in the City of Cape Town</vt:lpstr>
      <vt:lpstr>Assessing ecosystem services in the City of Cape Town</vt:lpstr>
      <vt:lpstr>Assessing ecosystem services in the City of Cape Town</vt:lpstr>
      <vt:lpstr>Ecosystem services scored for different  land-use classes based on expert opinion</vt:lpstr>
      <vt:lpstr>Assessing ecosystem services in the City of Cape Town</vt:lpstr>
      <vt:lpstr>Provisioning and regulating services</vt:lpstr>
      <vt:lpstr>Assessing ecosystem services in the City of Cape Town</vt:lpstr>
      <vt:lpstr>Cape Town: Some conclusions regarding simple approaches to ecosystem service assessment</vt:lpstr>
      <vt:lpstr>References</vt:lpstr>
      <vt:lpstr>Class exercise for further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469</cp:revision>
  <dcterms:created xsi:type="dcterms:W3CDTF">2017-06-01T13:54:47Z</dcterms:created>
  <dcterms:modified xsi:type="dcterms:W3CDTF">2018-12-12T21:47:00Z</dcterms:modified>
</cp:coreProperties>
</file>