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7" r:id="rId2"/>
    <p:sldId id="284" r:id="rId3"/>
    <p:sldId id="258" r:id="rId4"/>
    <p:sldId id="260" r:id="rId5"/>
    <p:sldId id="285" r:id="rId6"/>
    <p:sldId id="262" r:id="rId7"/>
    <p:sldId id="286" r:id="rId8"/>
    <p:sldId id="287" r:id="rId9"/>
    <p:sldId id="266" r:id="rId10"/>
    <p:sldId id="268" r:id="rId11"/>
    <p:sldId id="288" r:id="rId12"/>
    <p:sldId id="265" r:id="rId13"/>
    <p:sldId id="289" r:id="rId14"/>
    <p:sldId id="269" r:id="rId15"/>
    <p:sldId id="290" r:id="rId16"/>
    <p:sldId id="291" r:id="rId17"/>
    <p:sldId id="292" r:id="rId18"/>
    <p:sldId id="293" r:id="rId19"/>
    <p:sldId id="294" r:id="rId20"/>
    <p:sldId id="301" r:id="rId21"/>
    <p:sldId id="302" r:id="rId22"/>
    <p:sldId id="296" r:id="rId23"/>
    <p:sldId id="276" r:id="rId24"/>
    <p:sldId id="281" r:id="rId25"/>
    <p:sldId id="299" r:id="rId26"/>
    <p:sldId id="300" r:id="rId27"/>
    <p:sldId id="29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1" autoAdjust="0"/>
    <p:restoredTop sz="67772" autoAdjust="0"/>
  </p:normalViewPr>
  <p:slideViewPr>
    <p:cSldViewPr snapToGrid="0">
      <p:cViewPr varScale="1">
        <p:scale>
          <a:sx n="45" d="100"/>
          <a:sy n="45" d="100"/>
        </p:scale>
        <p:origin x="19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824CC48B-FAA3-46C9-A339-71E8A1F8FDD9}"/>
    <pc:docChg chg="modSld">
      <pc:chgData name="Schreckenberg, Kate" userId="8b45ddae-23f1-407e-8d90-04d8d4e05fa6" providerId="ADAL" clId="{824CC48B-FAA3-46C9-A339-71E8A1F8FDD9}" dt="2018-12-13T23:39:53.824" v="4" actId="6549"/>
      <pc:docMkLst>
        <pc:docMk/>
      </pc:docMkLst>
      <pc:sldChg chg="modNotesTx">
        <pc:chgData name="Schreckenberg, Kate" userId="8b45ddae-23f1-407e-8d90-04d8d4e05fa6" providerId="ADAL" clId="{824CC48B-FAA3-46C9-A339-71E8A1F8FDD9}" dt="2018-12-13T23:39:53.824" v="4" actId="6549"/>
        <pc:sldMkLst>
          <pc:docMk/>
          <pc:sldMk cId="3225243328"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88459A-E082-9249-AE8D-4441C5AFA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90B866-BF31-DD42-9D58-1DC5F749B6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978997-BE7A-F844-906E-6D200B0AC9FD}" type="datetimeFigureOut">
              <a:rPr lang="en-US" smtClean="0"/>
              <a:t>12/13/2018</a:t>
            </a:fld>
            <a:endParaRPr lang="en-US"/>
          </a:p>
        </p:txBody>
      </p:sp>
      <p:sp>
        <p:nvSpPr>
          <p:cNvPr id="4" name="Footer Placeholder 3">
            <a:extLst>
              <a:ext uri="{FF2B5EF4-FFF2-40B4-BE49-F238E27FC236}">
                <a16:creationId xmlns:a16="http://schemas.microsoft.com/office/drawing/2014/main" id="{D2F4B8A7-8BAC-AC47-BF34-9B6B6745BC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23FC77-F71E-4A47-A331-57E34EB9CD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18DBA-1E1D-4249-8054-00FECB2B0623}" type="slidenum">
              <a:rPr lang="en-US" smtClean="0"/>
              <a:t>‹#›</a:t>
            </a:fld>
            <a:endParaRPr lang="en-US"/>
          </a:p>
        </p:txBody>
      </p:sp>
    </p:spTree>
    <p:extLst>
      <p:ext uri="{BB962C8B-B14F-4D97-AF65-F5344CB8AC3E}">
        <p14:creationId xmlns:p14="http://schemas.microsoft.com/office/powerpoint/2010/main" val="3310425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knea.unep-wcmc.org/Home/tabid/38/Default.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53718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To date the main ecosystem</a:t>
            </a:r>
            <a:r>
              <a:rPr lang="en-GB" altLang="en-US" baseline="0" dirty="0">
                <a:latin typeface="Arial" panose="020B0604020202020204" pitchFamily="34" charset="0"/>
              </a:rPr>
              <a:t> services </a:t>
            </a:r>
            <a:r>
              <a:rPr lang="en-GB" altLang="en-US" dirty="0">
                <a:latin typeface="Arial" panose="020B0604020202020204" pitchFamily="34" charset="0"/>
              </a:rPr>
              <a:t>that have been included in PES schemes are:</a:t>
            </a:r>
          </a:p>
          <a:p>
            <a:pPr marL="228600" indent="-228600">
              <a:buAutoNum type="arabicPeriod"/>
            </a:pPr>
            <a:r>
              <a:rPr lang="en-GB" altLang="en-US" dirty="0">
                <a:latin typeface="Arial" panose="020B0604020202020204" pitchFamily="34" charset="0"/>
              </a:rPr>
              <a:t>Carbon stocks, e.g. through tree planting to sequester carbon, or policies to reduce land uses that cause carbon emissions.</a:t>
            </a:r>
          </a:p>
          <a:p>
            <a:pPr marL="228600" indent="-228600">
              <a:buAutoNum type="arabicPeriod"/>
            </a:pPr>
            <a:r>
              <a:rPr lang="en-GB" altLang="en-US" dirty="0">
                <a:latin typeface="Arial" panose="020B0604020202020204" pitchFamily="34" charset="0"/>
              </a:rPr>
              <a:t>Water quality and quantity. This may involve changes in farming systems to reduce water pollution, and forestry activities to reduce siltation in watersheds which may affects downstream power plants, irrigators, etc. Possibly the most famous watershed scheme is the New York Watershed system in which New York City water users pay farmers in the surrounding catchment to modify their farming systems to maintain water quality.</a:t>
            </a:r>
          </a:p>
          <a:p>
            <a:pPr marL="228600" indent="-228600">
              <a:buAutoNum type="arabicPeriod"/>
            </a:pPr>
            <a:r>
              <a:rPr lang="en-GB" altLang="en-US" dirty="0">
                <a:latin typeface="Arial" panose="020B0604020202020204" pitchFamily="34" charset="0"/>
              </a:rPr>
              <a:t>Biodiversity, e.g. through protecting areas.</a:t>
            </a:r>
          </a:p>
          <a:p>
            <a:pPr marL="228600" indent="-228600">
              <a:buAutoNum type="arabicPeriod"/>
            </a:pPr>
            <a:r>
              <a:rPr lang="en-GB" altLang="en-US" dirty="0">
                <a:latin typeface="Arial" panose="020B0604020202020204" pitchFamily="34" charset="0"/>
              </a:rPr>
              <a:t>Landscape beauty: Natural areas provide aesthetic beauty, which is treasured by most human societies. Local land-use practices can enhance or destroy scenic beauty, affecting local quality of life and affecting nature-based tourism opportunities. Tourism companies and even private foundations are paying local farmers or other landowners to preserve this valuable environmental service. </a:t>
            </a:r>
          </a:p>
          <a:p>
            <a:endParaRPr lang="en-GB" altLang="en-US" dirty="0">
              <a:latin typeface="Arial" panose="020B0604020202020204" pitchFamily="34" charset="0"/>
            </a:endParaRPr>
          </a:p>
          <a:p>
            <a:r>
              <a:rPr lang="en-GB" altLang="en-US" dirty="0">
                <a:latin typeface="Arial" panose="020B0604020202020204" pitchFamily="34" charset="0"/>
              </a:rPr>
              <a:t>There is growing interest in having bundled ecosystem services, e.g. forests can provide biodiversity, carbon, recreation and possibly water. Do we need separate PES schemes for each of these or can we have a single scheme to cover all the activities? Problems of bundles: Some services are rival (e.g. trees and water, or fast-growing monocultures for carbon and biodiversity), while some are local and others global and therefore appeal to different buyers.</a:t>
            </a:r>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2167013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err="1">
                <a:solidFill>
                  <a:schemeClr val="tx1"/>
                </a:solidFill>
                <a:latin typeface="+mn-lt"/>
                <a:ea typeface="+mn-ea"/>
                <a:cs typeface="+mn-cs"/>
              </a:rPr>
              <a:t>Pagiola’s</a:t>
            </a:r>
            <a:r>
              <a:rPr lang="en-GB" sz="1200" b="0" i="0" u="none" strike="noStrike" kern="1200" baseline="0" dirty="0">
                <a:solidFill>
                  <a:schemeClr val="tx1"/>
                </a:solidFill>
                <a:latin typeface="+mn-lt"/>
                <a:ea typeface="+mn-ea"/>
                <a:cs typeface="+mn-cs"/>
              </a:rPr>
              <a:t> basic figure provides the logic underlying PES: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Under the current policy structures, the value of ecosystem services is not included in private decisions making conservation economically unattractive.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The private gains of existing management are higher than conservation.  But often result in high societal costs (externalities).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PES proposes transfers from the costs/losses from externalities to make conservation more attractive.</a:t>
            </a: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338732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latin typeface="Arial" panose="020B0604020202020204" pitchFamily="34" charset="0"/>
                <a:cs typeface="Arial" panose="020B0604020202020204" pitchFamily="34" charset="0"/>
              </a:rPr>
              <a:t>While PES and CT look very similar, there are differences:</a:t>
            </a:r>
          </a:p>
          <a:p>
            <a:pPr marL="171450" indent="-1714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CTs and PES have the same starting point: the assumption that direct, conditional incentives are the most effective way to change behavior. </a:t>
            </a:r>
          </a:p>
          <a:p>
            <a:pPr marL="171450" indent="-1714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However, although many PES schemes have rural development as an objective, they have struggled to implement mechanisms to engage the poor and alleviate poverty. In contrast, CTs have made great strides in promoting social protection and income stability, but their environmental impact has been limited. </a:t>
            </a:r>
          </a:p>
          <a:p>
            <a:pPr marL="171450" indent="-171450">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This slide highlights the differences between CTs and PES, but also suggests that there is significant scope for developing hybrid </a:t>
            </a:r>
            <a:r>
              <a:rPr lang="en-US" dirty="0" err="1">
                <a:solidFill>
                  <a:schemeClr val="tx2"/>
                </a:solidFill>
                <a:latin typeface="Arial" panose="020B0604020202020204" pitchFamily="34" charset="0"/>
                <a:cs typeface="Arial" panose="020B0604020202020204" pitchFamily="34" charset="0"/>
              </a:rPr>
              <a:t>programmes</a:t>
            </a:r>
            <a:r>
              <a:rPr lang="en-US" dirty="0">
                <a:solidFill>
                  <a:schemeClr val="tx2"/>
                </a:solidFill>
                <a:latin typeface="Arial" panose="020B0604020202020204" pitchFamily="34" charset="0"/>
                <a:cs typeface="Arial" panose="020B0604020202020204" pitchFamily="34" charset="0"/>
              </a:rPr>
              <a:t> that take advantage of model complementarities. Indeed, such hybrids are already being tested in the Bolsa Floresta (Brazil), </a:t>
            </a:r>
            <a:r>
              <a:rPr lang="en-US" i="0" dirty="0" err="1">
                <a:solidFill>
                  <a:schemeClr val="tx2"/>
                </a:solidFill>
                <a:latin typeface="Arial" panose="020B0604020202020204" pitchFamily="34" charset="0"/>
                <a:cs typeface="Arial" panose="020B0604020202020204" pitchFamily="34" charset="0"/>
              </a:rPr>
              <a:t>Watershared</a:t>
            </a:r>
            <a:r>
              <a:rPr lang="en-US" i="0" dirty="0">
                <a:solidFill>
                  <a:schemeClr val="tx2"/>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(Bolivia) and </a:t>
            </a:r>
            <a:r>
              <a:rPr lang="en-US" dirty="0" err="1">
                <a:solidFill>
                  <a:schemeClr val="tx2"/>
                </a:solidFill>
                <a:latin typeface="Arial" panose="020B0604020202020204" pitchFamily="34" charset="0"/>
                <a:cs typeface="Arial" panose="020B0604020202020204" pitchFamily="34" charset="0"/>
              </a:rPr>
              <a:t>Jatka</a:t>
            </a:r>
            <a:r>
              <a:rPr lang="en-US" dirty="0">
                <a:solidFill>
                  <a:schemeClr val="tx2"/>
                </a:solidFill>
                <a:latin typeface="Arial" panose="020B0604020202020204" pitchFamily="34" charset="0"/>
                <a:cs typeface="Arial" panose="020B0604020202020204" pitchFamily="34" charset="0"/>
              </a:rPr>
              <a:t> (Bangladesh) conservation </a:t>
            </a:r>
            <a:r>
              <a:rPr lang="en-US" dirty="0" err="1">
                <a:solidFill>
                  <a:schemeClr val="tx2"/>
                </a:solidFill>
                <a:latin typeface="Arial" panose="020B0604020202020204" pitchFamily="34" charset="0"/>
                <a:cs typeface="Arial" panose="020B0604020202020204" pitchFamily="34" charset="0"/>
              </a:rPr>
              <a:t>programmes</a:t>
            </a:r>
            <a:r>
              <a:rPr lang="en-US" dirty="0">
                <a:solidFill>
                  <a:schemeClr val="tx2"/>
                </a:solidFill>
                <a:latin typeface="Arial" panose="020B0604020202020204" pitchFamily="34" charset="0"/>
                <a:cs typeface="Arial" panose="020B0604020202020204" pitchFamily="34" charset="0"/>
              </a:rPr>
              <a:t>. </a:t>
            </a:r>
          </a:p>
          <a:p>
            <a:r>
              <a:rPr lang="en-US" dirty="0">
                <a:solidFill>
                  <a:schemeClr val="tx2"/>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208096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Examples</a:t>
            </a:r>
            <a:r>
              <a:rPr lang="en-GB" sz="1200" kern="1200" baseline="0" dirty="0">
                <a:solidFill>
                  <a:schemeClr val="tx1"/>
                </a:solidFill>
                <a:effectLst/>
                <a:latin typeface="+mn-lt"/>
                <a:ea typeface="+mn-ea"/>
                <a:cs typeface="+mn-cs"/>
              </a:rPr>
              <a:t> of CTs/PES exist in Bangladesh, Brazil, China, Costa Rica, Uganda, Kenya and Mexico (all described in Porras and Asquith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Cambria" panose="02040503050406030204" pitchFamily="18" charset="0"/>
              </a:rPr>
              <a:t>Environmental Public Works Programme, South Africa</a:t>
            </a:r>
            <a:r>
              <a:rPr lang="en-US" sz="1200" dirty="0">
                <a:latin typeface="Cambria" panose="02040503050406030204" pitchFamily="18" charset="0"/>
              </a:rPr>
              <a:t>: A social Conditional Transfer based </a:t>
            </a:r>
            <a:r>
              <a:rPr lang="en-US" sz="1200" b="0" dirty="0">
                <a:latin typeface="Cambria" panose="02040503050406030204" pitchFamily="18" charset="0"/>
              </a:rPr>
              <a:t>on US$33 million</a:t>
            </a:r>
            <a:r>
              <a:rPr lang="en-US" sz="1200" dirty="0">
                <a:latin typeface="Cambria" panose="02040503050406030204" pitchFamily="18" charset="0"/>
              </a:rPr>
              <a:t>/year from central government’s Social Responsibility and Environmental portfolio.</a:t>
            </a:r>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239266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slides </a:t>
            </a:r>
            <a:r>
              <a:rPr lang="en-US" dirty="0" err="1"/>
              <a:t>summarise</a:t>
            </a:r>
            <a:r>
              <a:rPr lang="en-US" dirty="0"/>
              <a:t> five key conditions that helped existing CT and PES </a:t>
            </a:r>
            <a:r>
              <a:rPr lang="en-US" dirty="0" err="1"/>
              <a:t>programmes</a:t>
            </a:r>
            <a:r>
              <a:rPr lang="en-US" dirty="0"/>
              <a:t> emerge and thrive. They are drawn from descriptions of how PES has been implemented in practice (e.g. Asquith and Wunder (2008), as well as practical knowledge of CT/PES practitioners and researchers shared at an international workshop (Porras </a:t>
            </a:r>
            <a:r>
              <a:rPr lang="en-US" i="1" dirty="0"/>
              <a:t>et al. </a:t>
            </a:r>
            <a:r>
              <a:rPr lang="en-US" dirty="0"/>
              <a:t>2016; Porras </a:t>
            </a:r>
            <a:r>
              <a:rPr lang="en-US" i="1" dirty="0"/>
              <a:t>et al. </a:t>
            </a:r>
            <a:r>
              <a:rPr lang="en-US" dirty="0"/>
              <a:t>2017).</a:t>
            </a:r>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3094497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For national programmes, pegging contributions to tax allocations can be a softer (and often more doable) form of earmarking. For example, in Costa Rica and Mexico, allocations are linked to fuel and water tax collection and are written into national law.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Large countries like China, Mexico, India and Brazil use match contributions from national government with those from provincial/local budgets. This can help leverage funding from the private sector –almost 80% of Bolsa Floresta in Brazil is from private sources, which include Coca-Cola, Samsung, Abril Media Group and Marriott International working as a REDD+ project and selling voluntary over-the-counter carbon offsets (Virgilio Viana pers. comm.).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Combining revenues from taxes, voluntary contributions and donor funding has been successfully used in Costa Rica.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Useful innovations to manage these financial flows include developing secure finance management systems, such as creating independent trust funds, and diversifying the portfolio of economic instruments for capitalization.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Importantly, the link to social protection has significantly increased the resources available for environmental management. This has occurred at large scale in South Africa through the Working for Water programme.</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4236657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Political support is important, but ultimately sustainable finance will determine whether a programme emerges and reaches sufficient scale.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Making financing sustainable is critical if projects and programmes are to take the step from one-off, usually donor-funded pilots, to a programme with financial stability that allows for replication and scaling-up.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Grants and other forms of donor-funding have been very useful to kick-start projects like </a:t>
            </a:r>
            <a:r>
              <a:rPr lang="en-GB" sz="1200" i="1" kern="1200" dirty="0" err="1">
                <a:solidFill>
                  <a:schemeClr val="tx1"/>
                </a:solidFill>
                <a:effectLst/>
                <a:latin typeface="+mn-lt"/>
                <a:ea typeface="+mn-ea"/>
                <a:cs typeface="+mn-cs"/>
              </a:rPr>
              <a:t>Watershared</a:t>
            </a:r>
            <a:r>
              <a:rPr lang="en-GB" sz="1200" kern="1200" dirty="0">
                <a:solidFill>
                  <a:schemeClr val="tx1"/>
                </a:solidFill>
                <a:effectLst/>
                <a:latin typeface="+mn-lt"/>
                <a:ea typeface="+mn-ea"/>
                <a:cs typeface="+mn-cs"/>
              </a:rPr>
              <a:t>, and to partially cover entry costs to international carbon markets (technical studies, registration fees,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But it is important to have a clear strategy for ongoing revenues. Local governments and water users in Bolivia now provide 80% of </a:t>
            </a:r>
            <a:r>
              <a:rPr lang="en-GB" sz="1200" i="1" kern="1200" dirty="0" err="1">
                <a:solidFill>
                  <a:schemeClr val="tx1"/>
                </a:solidFill>
                <a:effectLst/>
                <a:latin typeface="+mn-lt"/>
                <a:ea typeface="+mn-ea"/>
                <a:cs typeface="+mn-cs"/>
              </a:rPr>
              <a:t>Watershared</a:t>
            </a:r>
            <a:r>
              <a:rPr lang="en-GB" sz="1200" kern="1200" dirty="0">
                <a:solidFill>
                  <a:schemeClr val="tx1"/>
                </a:solidFill>
                <a:effectLst/>
                <a:latin typeface="+mn-lt"/>
                <a:ea typeface="+mn-ea"/>
                <a:cs typeface="+mn-cs"/>
              </a:rPr>
              <a:t> payments (Asquith 2016), and sales from carbon offsets generate important revenues in Mexico, Uganda and Kenya.</a:t>
            </a:r>
          </a:p>
        </p:txBody>
      </p:sp>
      <p:sp>
        <p:nvSpPr>
          <p:cNvPr id="4" name="Slide Number Placeholder 3"/>
          <p:cNvSpPr>
            <a:spLocks noGrp="1"/>
          </p:cNvSpPr>
          <p:nvPr>
            <p:ph type="sldNum" sz="quarter" idx="10"/>
          </p:nvPr>
        </p:nvSpPr>
        <p:spPr/>
        <p:txBody>
          <a:bodyPr/>
          <a:lstStyle/>
          <a:p>
            <a:fld id="{D536A055-F74D-284E-8E9F-F2FBD7D2465E}" type="slidenum">
              <a:rPr lang="en-US" smtClean="0"/>
              <a:t>16</a:t>
            </a:fld>
            <a:endParaRPr lang="en-US"/>
          </a:p>
        </p:txBody>
      </p:sp>
    </p:spTree>
    <p:extLst>
      <p:ext uri="{BB962C8B-B14F-4D97-AF65-F5344CB8AC3E}">
        <p14:creationId xmlns:p14="http://schemas.microsoft.com/office/powerpoint/2010/main" val="354622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The design of PES schemes could follow a business approach, based around the business canvas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Arial" panose="020B0604020202020204" pitchFamily="34" charset="0"/>
                <a:ea typeface="+mn-ea"/>
                <a:cs typeface="Arial" panose="020B0604020202020204" pitchFamily="34" charset="0"/>
              </a:rPr>
              <a:t>This is a business tool used to visualise all the building blocks of starting a business, including customers, route to market, value proposition and finance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In the next slide, we will look at the business canvas for the </a:t>
            </a:r>
            <a:r>
              <a:rPr lang="en-GB" sz="1200" kern="1200" dirty="0" err="1">
                <a:solidFill>
                  <a:schemeClr val="tx1"/>
                </a:solidFill>
                <a:effectLst/>
                <a:latin typeface="Arial" panose="020B0604020202020204" pitchFamily="34" charset="0"/>
                <a:ea typeface="+mn-ea"/>
                <a:cs typeface="Arial" panose="020B0604020202020204" pitchFamily="34" charset="0"/>
              </a:rPr>
              <a:t>Bolsa</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Florest</a:t>
            </a:r>
            <a:r>
              <a:rPr lang="en-GB" dirty="0" err="1">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274325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Brazil’s Bolsa Floresta Programme (BFP) </a:t>
            </a:r>
          </a:p>
          <a:p>
            <a:r>
              <a:rPr lang="en-GB" dirty="0"/>
              <a:t>The BFP is a public policy, instituted by the Government of Amazonas state, Brazil, in 2007. It</a:t>
            </a:r>
            <a:r>
              <a:rPr lang="en-GB" sz="1200" b="0" i="0" u="none" strike="noStrike" kern="1200" baseline="0" dirty="0">
                <a:solidFill>
                  <a:schemeClr val="tx1"/>
                </a:solidFill>
                <a:latin typeface="+mn-lt"/>
                <a:ea typeface="+mn-ea"/>
                <a:cs typeface="+mn-cs"/>
              </a:rPr>
              <a:t> combines multiple streams of funding from the public and private sector to make transfers at household and community level to conserve forests and improve people’s wellbeing in sustainable development reserves in the Amazon. </a:t>
            </a:r>
            <a:r>
              <a:rPr lang="en-GB" dirty="0"/>
              <a:t>It combines conditional transfers and PES. </a:t>
            </a:r>
            <a:r>
              <a:rPr lang="en-GB" sz="1200" b="0" i="0" u="none" strike="noStrike" kern="1200" baseline="0" dirty="0">
                <a:solidFill>
                  <a:schemeClr val="tx1"/>
                </a:solidFill>
                <a:latin typeface="+mn-lt"/>
                <a:ea typeface="+mn-ea"/>
                <a:cs typeface="+mn-cs"/>
              </a:rPr>
              <a:t>To join the programme, there are conditions: riverine participants should not deforest pristine forest, should send their children to school, and should live at the reserve for at least two years. </a:t>
            </a:r>
            <a:endParaRPr lang="en-GB" dirty="0"/>
          </a:p>
          <a:p>
            <a:endParaRPr lang="en-GB" dirty="0"/>
          </a:p>
          <a:p>
            <a:r>
              <a:rPr lang="en-GB" b="1" dirty="0"/>
              <a:t>Targeting and prioritisation. </a:t>
            </a:r>
            <a:r>
              <a:rPr lang="en-GB" b="0" dirty="0"/>
              <a:t>Within the BFP, areas are prioritised as follows:</a:t>
            </a:r>
            <a:r>
              <a:rPr lang="en-GB" dirty="0"/>
              <a:t> </a:t>
            </a:r>
          </a:p>
          <a:p>
            <a:pPr marL="171450" lvl="0" indent="-171450">
              <a:buFont typeface="Arial" panose="020B0604020202020204" pitchFamily="34" charset="0"/>
              <a:buChar char="•"/>
            </a:pPr>
            <a:r>
              <a:rPr lang="en-GB" dirty="0"/>
              <a:t>identification of relevant areas, focusing on Sustainable Use Protected Area as well as the presence of potential providers (e.g. forest guardians and riverine communities, for environmental services) in the area;</a:t>
            </a:r>
          </a:p>
          <a:p>
            <a:pPr marL="171450" lvl="0" indent="-171450">
              <a:buFont typeface="Arial" panose="020B0604020202020204" pitchFamily="34" charset="0"/>
              <a:buChar char="•"/>
            </a:pPr>
            <a:r>
              <a:rPr lang="en-GB" dirty="0"/>
              <a:t>Identification of critical areas where the risk of reduced provision of ecosystem services is high</a:t>
            </a:r>
          </a:p>
          <a:p>
            <a:pPr lvl="0"/>
            <a:endParaRPr lang="en-US" b="1" dirty="0"/>
          </a:p>
          <a:p>
            <a:r>
              <a:rPr lang="en-US" b="1" dirty="0"/>
              <a:t>Type of transfers: </a:t>
            </a:r>
            <a:r>
              <a:rPr lang="en-GB" sz="1200" b="0" i="0" u="none" strike="noStrike" kern="1200" baseline="0" dirty="0">
                <a:solidFill>
                  <a:schemeClr val="tx1"/>
                </a:solidFill>
                <a:latin typeface="+mn-lt"/>
                <a:ea typeface="+mn-ea"/>
                <a:cs typeface="+mn-cs"/>
              </a:rPr>
              <a:t>It involves a mix of direct cash rewards and community-based investments in income-generating activities, social empowerment and capacity building, and social infrastructure. </a:t>
            </a:r>
            <a:r>
              <a:rPr lang="en-US" dirty="0"/>
              <a:t>The structure of BFP began with three components considered fundamental for quality of income: community infrastructure, cash reward, and community empowerment. After 2008, following a series of workshops and consultations, the programme was re-</a:t>
            </a:r>
            <a:r>
              <a:rPr lang="en-US" dirty="0" err="1"/>
              <a:t>organised</a:t>
            </a:r>
            <a:r>
              <a:rPr lang="en-US" dirty="0"/>
              <a:t>, with additional components aimed at promoting </a:t>
            </a:r>
            <a:r>
              <a:rPr lang="en-GB" dirty="0"/>
              <a:t>sustainable income, supporting grassroots organisations and social investments (education, transportation, health, and communication). </a:t>
            </a:r>
          </a:p>
          <a:p>
            <a:endParaRPr lang="en-GB" b="1" dirty="0"/>
          </a:p>
          <a:p>
            <a:r>
              <a:rPr lang="en-US" b="1" dirty="0"/>
              <a:t>The </a:t>
            </a:r>
            <a:r>
              <a:rPr lang="en-US" b="1" dirty="0" err="1"/>
              <a:t>programme’s</a:t>
            </a:r>
            <a:r>
              <a:rPr lang="en-US" b="1" dirty="0"/>
              <a:t> theory of change is </a:t>
            </a:r>
            <a:r>
              <a:rPr lang="en-US" dirty="0"/>
              <a:t>based on four points: </a:t>
            </a:r>
          </a:p>
          <a:p>
            <a:pPr marL="228600" indent="-228600">
              <a:buAutoNum type="arabicParenR"/>
            </a:pPr>
            <a:r>
              <a:rPr lang="en-US" dirty="0"/>
              <a:t>Intermediate results that should be achieved by the providers in terms of changes in practices, </a:t>
            </a:r>
          </a:p>
          <a:p>
            <a:pPr marL="228600" indent="-228600">
              <a:buAutoNum type="arabicParenR"/>
            </a:pPr>
            <a:r>
              <a:rPr lang="en-US" dirty="0"/>
              <a:t>Direct results anticipated from rewards foreseen in the scheme; </a:t>
            </a:r>
          </a:p>
          <a:p>
            <a:pPr marL="228600" indent="-228600">
              <a:buAutoNum type="arabicParenR"/>
            </a:pPr>
            <a:r>
              <a:rPr lang="en-US" dirty="0"/>
              <a:t>Complementary actions to be realized by the leader of the scheme or partners; and </a:t>
            </a:r>
          </a:p>
          <a:p>
            <a:pPr marL="228600" indent="-228600">
              <a:buAutoNum type="arabicParenR"/>
            </a:pPr>
            <a:r>
              <a:rPr lang="en-US" dirty="0"/>
              <a:t>Complementary actions outside the governability of the scheme. </a:t>
            </a: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3599729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GB" altLang="en-US" dirty="0"/>
              <a:t>T</a:t>
            </a:r>
            <a:r>
              <a:rPr lang="en-GB" altLang="en-US" baseline="0" dirty="0"/>
              <a:t>ools and systems can include different types of: </a:t>
            </a:r>
          </a:p>
          <a:p>
            <a:pPr marL="228600" lvl="0" indent="-228600" eaLnBrk="1" hangingPunct="1">
              <a:buFont typeface="Arial" panose="020B0604020202020204" pitchFamily="34" charset="0"/>
              <a:buChar char="•"/>
            </a:pPr>
            <a:r>
              <a:rPr lang="en-GB" altLang="en-US" baseline="0" dirty="0"/>
              <a:t>Prohibition</a:t>
            </a:r>
          </a:p>
          <a:p>
            <a:pPr marL="228600" lvl="0" indent="-228600" eaLnBrk="1" hangingPunct="1">
              <a:buFont typeface="Arial" panose="020B0604020202020204" pitchFamily="34" charset="0"/>
              <a:buChar char="•"/>
            </a:pPr>
            <a:r>
              <a:rPr lang="en-GB" altLang="en-US" baseline="0" dirty="0"/>
              <a:t>Institutions and tools</a:t>
            </a:r>
          </a:p>
          <a:p>
            <a:pPr marL="228600" lvl="0" indent="-228600" eaLnBrk="1" hangingPunct="1">
              <a:buFont typeface="Arial" panose="020B0604020202020204" pitchFamily="34" charset="0"/>
              <a:buChar char="•"/>
            </a:pPr>
            <a:r>
              <a:rPr lang="en-GB" altLang="en-US" baseline="0" dirty="0"/>
              <a:t>Rewards</a:t>
            </a:r>
            <a:endParaRPr lang="en-GB" altLang="en-US" dirty="0"/>
          </a:p>
          <a:p>
            <a:pPr marL="228600" indent="-228600" eaLnBrk="1" hangingPunct="1"/>
            <a:r>
              <a:rPr lang="en-GB" altLang="en-US" dirty="0"/>
              <a:t>We can examine these in three case studies from </a:t>
            </a:r>
            <a:r>
              <a:rPr lang="en-GB" altLang="en-US" baseline="0" dirty="0"/>
              <a:t>Costa Rica, South America and East Africa (Uganda and Kenya). </a:t>
            </a:r>
          </a:p>
          <a:p>
            <a:pPr marL="228600" indent="-228600" eaLnBrk="1" hangingPunct="1"/>
            <a:endParaRPr lang="en-GB" altLang="en-US" dirty="0"/>
          </a:p>
          <a:p>
            <a:pPr marL="228600" indent="-228600" eaLnBrk="1" hangingPunct="1"/>
            <a:r>
              <a:rPr lang="en-GB" altLang="en-US" b="1" dirty="0"/>
              <a:t>The basis of the Costa Rica PES programme</a:t>
            </a:r>
          </a:p>
          <a:p>
            <a:pPr marL="228600" indent="-228600" eaLnBrk="1" hangingPunct="1">
              <a:buFontTx/>
              <a:buAutoNum type="arabicParenR"/>
            </a:pPr>
            <a:r>
              <a:rPr lang="en-GB" altLang="en-US" dirty="0"/>
              <a:t>Financial sustainability is assured by drawing on fuel tax revenues, as well as by allowing the managing institutions to capture payments from direct users (make international sales, deals with local users, etc.)</a:t>
            </a:r>
          </a:p>
          <a:p>
            <a:pPr marL="228600" indent="-228600" eaLnBrk="1" hangingPunct="1">
              <a:buFontTx/>
              <a:buAutoNum type="arabicParenR"/>
            </a:pPr>
            <a:r>
              <a:rPr lang="en-GB" altLang="en-US" dirty="0"/>
              <a:t>Legal framework: </a:t>
            </a:r>
            <a:r>
              <a:rPr lang="en-GB" sz="1200" b="0" i="0" u="none" strike="noStrike" kern="1200" baseline="0" dirty="0">
                <a:solidFill>
                  <a:schemeClr val="tx1"/>
                </a:solidFill>
                <a:latin typeface="+mn-lt"/>
                <a:ea typeface="+mn-ea"/>
                <a:cs typeface="+mn-cs"/>
              </a:rPr>
              <a:t>Forest Law 7575 provides the backbone of the PES programme. It states that forest ecosystems are providers of biodiversity protection, water protection, landscape beauty and carbon sequestration and recognises that forest owners should be compensated for these services</a:t>
            </a:r>
            <a:endParaRPr lang="en-GB" altLang="en-US" dirty="0"/>
          </a:p>
          <a:p>
            <a:pPr marL="228600" indent="-228600" eaLnBrk="1" hangingPunct="1">
              <a:buFontTx/>
              <a:buAutoNum type="arabicParenR"/>
            </a:pPr>
            <a:r>
              <a:rPr lang="en-GB" altLang="en-US" dirty="0"/>
              <a:t>Institutional framework to administer the programme, allows for the financial and technical groups to work together. </a:t>
            </a:r>
          </a:p>
          <a:p>
            <a:pPr marL="228600" indent="-228600" eaLnBrk="1" hangingPunct="1">
              <a:buFontTx/>
              <a:buAutoNum type="arabicParenR"/>
            </a:pPr>
            <a:r>
              <a:rPr lang="en-GB" altLang="en-US" dirty="0"/>
              <a:t>Political support from the highest to the lowest levels – the Programme has ‘survived’ several changes in administration and political parties</a:t>
            </a:r>
          </a:p>
          <a:p>
            <a:pPr marL="228600" indent="-228600" eaLnBrk="1" hangingPunct="1">
              <a:buFontTx/>
              <a:buAutoNum type="arabicParenR"/>
            </a:pPr>
            <a:r>
              <a:rPr lang="en-GB" altLang="en-US" dirty="0"/>
              <a:t>Participation of civil society has been key at all stages, and provides important feedback to the programme</a:t>
            </a:r>
          </a:p>
          <a:p>
            <a:pPr marL="228600" indent="-228600" eaLnBrk="1" hangingPunct="1">
              <a:buFontTx/>
              <a:buAutoNum type="arabicParenR"/>
            </a:pPr>
            <a:r>
              <a:rPr lang="en-GB" altLang="en-US" dirty="0"/>
              <a:t>Transparency and credibility from monitoring, administration, forest ‘regents’, audits, GIS, etc.</a:t>
            </a:r>
          </a:p>
          <a:p>
            <a:pPr marL="228600" indent="-228600" eaLnBrk="1" hangingPunct="1">
              <a:buFontTx/>
              <a:buAutoNum type="arabicParenR"/>
            </a:pPr>
            <a:endParaRPr lang="en-GB" altLang="en-US" dirty="0"/>
          </a:p>
          <a:p>
            <a:pPr marL="0" indent="0" eaLnBrk="1" hangingPunct="1">
              <a:buFontTx/>
              <a:buNone/>
            </a:pPr>
            <a:r>
              <a:rPr lang="en-GB" altLang="en-US" dirty="0"/>
              <a:t>Porras </a:t>
            </a:r>
            <a:r>
              <a:rPr lang="en-GB" altLang="en-US" i="1" dirty="0"/>
              <a:t>et al. </a:t>
            </a:r>
            <a:r>
              <a:rPr lang="en-GB" altLang="en-US" dirty="0"/>
              <a:t>(2013) outline how the Costa Rica PES scheme made several changes to increase participation by smaller landowners, e.g.:</a:t>
            </a:r>
          </a:p>
          <a:p>
            <a:pPr marL="171450" indent="-171450" eaLnBrk="1" hangingPunct="1">
              <a:buFont typeface="Arial" panose="020B0604020202020204" pitchFamily="34" charset="0"/>
              <a:buChar char="•"/>
            </a:pPr>
            <a:r>
              <a:rPr lang="en-GB" altLang="en-US" dirty="0"/>
              <a:t>Weighting applications from small landowners higher than others</a:t>
            </a:r>
          </a:p>
          <a:p>
            <a:pPr marL="171450" indent="-171450" eaLnBrk="1" hangingPunct="1">
              <a:buFont typeface="Arial" panose="020B0604020202020204" pitchFamily="34" charset="0"/>
              <a:buChar char="•"/>
            </a:pPr>
            <a:r>
              <a:rPr lang="en-GB" altLang="en-US" dirty="0"/>
              <a:t>Reducing transaction costs for small landowners by providing group contracts and simplifying the contracts and the application process</a:t>
            </a:r>
          </a:p>
          <a:p>
            <a:pPr marL="171450" indent="-171450" eaLnBrk="1" hangingPunct="1">
              <a:buFont typeface="Arial" panose="020B0604020202020204" pitchFamily="34" charset="0"/>
              <a:buChar char="•"/>
            </a:pPr>
            <a:r>
              <a:rPr lang="en-GB" altLang="en-US" dirty="0"/>
              <a:t>Including asset-building activities like agroforestry and reforestation in addition to the original focus on use-constraining activities like forest protection</a:t>
            </a:r>
          </a:p>
          <a:p>
            <a:pPr marL="171450" indent="-171450" eaLnBrk="1" hangingPunct="1">
              <a:buFont typeface="Arial" panose="020B0604020202020204" pitchFamily="34" charset="0"/>
              <a:buChar char="•"/>
            </a:pPr>
            <a:endParaRPr lang="en-GB" alt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363646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2</a:t>
            </a:fld>
            <a:endParaRPr lang="en-US"/>
          </a:p>
        </p:txBody>
      </p:sp>
    </p:spTree>
    <p:extLst>
      <p:ext uri="{BB962C8B-B14F-4D97-AF65-F5344CB8AC3E}">
        <p14:creationId xmlns:p14="http://schemas.microsoft.com/office/powerpoint/2010/main" val="419269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2"/>
                </a:solidFill>
                <a:latin typeface="Arial" panose="020B0604020202020204" pitchFamily="34" charset="0"/>
                <a:cs typeface="Arial" panose="020B0604020202020204" pitchFamily="34" charset="0"/>
              </a:rPr>
              <a:t>The principles of a Watershared agreement</a:t>
            </a:r>
            <a:r>
              <a:rPr lang="en-GB" sz="1200" b="1" baseline="0" dirty="0">
                <a:solidFill>
                  <a:schemeClr val="tx2"/>
                </a:solidFill>
                <a:latin typeface="Arial" panose="020B0604020202020204" pitchFamily="34" charset="0"/>
                <a:cs typeface="Arial" panose="020B0604020202020204" pitchFamily="34" charset="0"/>
              </a:rPr>
              <a:t> </a:t>
            </a:r>
            <a:endParaRPr lang="en-GB" sz="1200" b="0" baseline="0" dirty="0">
              <a:solidFill>
                <a:schemeClr val="tx2"/>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2"/>
                </a:solidFill>
                <a:latin typeface="Arial" panose="020B0604020202020204" pitchFamily="34" charset="0"/>
                <a:cs typeface="Arial" panose="020B0604020202020204" pitchFamily="34" charset="0"/>
              </a:rPr>
              <a:t>The development NGO, the Municipal Government and the Water Cooperative each invest in – and play a decision-making role in – the Water Fund.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2"/>
                </a:solidFill>
                <a:latin typeface="Arial" panose="020B0604020202020204" pitchFamily="34" charset="0"/>
                <a:cs typeface="Arial" panose="020B0604020202020204" pitchFamily="34" charset="0"/>
              </a:rPr>
              <a:t>The three-institution board of the Water Fund decides annually how money will be spent: in annual payments, in-kind support, land purchases, etc.  These compensation payments are paid to upstream landowners, who in turn sign contracts to guarantee land use, and (supposedly) provision of the water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2"/>
                </a:solidFill>
                <a:latin typeface="Arial" panose="020B0604020202020204" pitchFamily="34" charset="0"/>
                <a:cs typeface="Arial" panose="020B0604020202020204" pitchFamily="34" charset="0"/>
              </a:rPr>
              <a:t>Conflict resolution is by negotiation, not prohibition or regulation.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2"/>
                </a:solidFill>
                <a:latin typeface="Arial" panose="020B0604020202020204" pitchFamily="34" charset="0"/>
                <a:cs typeface="Arial" panose="020B0604020202020204" pitchFamily="34" charset="0"/>
              </a:rPr>
              <a:t>The system is financially sustainable with long-term downstream contributions, supported by NGO/donor contributions.</a:t>
            </a:r>
          </a:p>
          <a:p>
            <a:pPr marL="171450" indent="-1714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Positive rewards act as social recognitions of the mutual benefits of upstream protection. The activities and target areas follow simple, clear guidelines to understand hydrological linkages. </a:t>
            </a:r>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400487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2"/>
                </a:solidFill>
                <a:effectLst/>
                <a:latin typeface="Arial" panose="020B0604020202020204" pitchFamily="34" charset="0"/>
                <a:ea typeface="+mn-ea"/>
                <a:cs typeface="Arial" panose="020B0604020202020204" pitchFamily="34" charset="0"/>
              </a:rPr>
              <a:t>Plan Vivo carbon offset projects in Kenya and Uganda</a:t>
            </a:r>
          </a:p>
          <a:p>
            <a:r>
              <a:rPr lang="en-GB" sz="1200" kern="1200" dirty="0">
                <a:solidFill>
                  <a:schemeClr val="tx2"/>
                </a:solidFill>
                <a:effectLst/>
                <a:latin typeface="Arial" panose="020B0604020202020204" pitchFamily="34" charset="0"/>
                <a:ea typeface="+mn-ea"/>
                <a:cs typeface="Arial" panose="020B0604020202020204" pitchFamily="34" charset="0"/>
              </a:rPr>
              <a:t>Any growing tree can fix and reduce carbon emissions. But it takes a series of extra steps to make this action into a commodity that can be traded in carbon markets: </a:t>
            </a:r>
          </a:p>
          <a:p>
            <a:r>
              <a:rPr lang="en-GB" sz="1200" kern="1200" dirty="0">
                <a:solidFill>
                  <a:schemeClr val="tx2"/>
                </a:solidFill>
                <a:effectLst/>
                <a:latin typeface="Arial" panose="020B0604020202020204" pitchFamily="34" charset="0"/>
                <a:ea typeface="+mn-ea"/>
                <a:cs typeface="Arial" panose="020B0604020202020204" pitchFamily="34" charset="0"/>
              </a:rPr>
              <a:t>1 and 2: A project developer works with smallholders, communities and supporting agencies to develop a project idea note (PIN). </a:t>
            </a:r>
          </a:p>
          <a:p>
            <a:r>
              <a:rPr lang="en-GB" sz="1200" kern="1200" dirty="0">
                <a:solidFill>
                  <a:schemeClr val="tx2"/>
                </a:solidFill>
                <a:effectLst/>
                <a:latin typeface="Arial" panose="020B0604020202020204" pitchFamily="34" charset="0"/>
                <a:ea typeface="+mn-ea"/>
                <a:cs typeface="Arial" panose="020B0604020202020204" pitchFamily="34" charset="0"/>
              </a:rPr>
              <a:t>3 and 4: The PIN is is submitted to Plan Vivo where it is initially checked against the eligibility criteria set out by the Plan Vivo Standard. Amongst other key aspects, the Plan Vivo Standard has a particular focus on whether the project secures land tenure or carbon rights for participating communities and uses native or naturalised species in its project activities. </a:t>
            </a:r>
          </a:p>
          <a:p>
            <a:r>
              <a:rPr lang="en-GB" sz="1200" kern="1200" dirty="0">
                <a:solidFill>
                  <a:schemeClr val="tx2"/>
                </a:solidFill>
                <a:effectLst/>
                <a:latin typeface="Arial" panose="020B0604020202020204" pitchFamily="34" charset="0"/>
                <a:ea typeface="+mn-ea"/>
                <a:cs typeface="Arial" panose="020B0604020202020204" pitchFamily="34" charset="0"/>
              </a:rPr>
              <a:t>5: Through the submission of annual reports, projects can demonstrate compliance with their project design and monitoring targets, which will lead to the issuing of valid carbon certificates. </a:t>
            </a:r>
          </a:p>
          <a:p>
            <a:r>
              <a:rPr lang="en-GB" sz="1200" kern="1200" dirty="0">
                <a:solidFill>
                  <a:schemeClr val="tx2"/>
                </a:solidFill>
                <a:effectLst/>
                <a:latin typeface="Arial" panose="020B0604020202020204" pitchFamily="34" charset="0"/>
                <a:ea typeface="+mn-ea"/>
                <a:cs typeface="Arial" panose="020B0604020202020204" pitchFamily="34" charset="0"/>
              </a:rPr>
              <a:t>6: Regular third-party evaluation takes place to ensure the validity and permanence of carbon sequestration rates and that the proper dispersal of funds to communities in an equitable benefit sharing that is fair and transparent.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2"/>
                </a:solidFill>
                <a:effectLst/>
                <a:latin typeface="Arial" panose="020B0604020202020204" pitchFamily="34" charset="0"/>
                <a:ea typeface="+mn-ea"/>
                <a:cs typeface="Arial" panose="020B0604020202020204" pitchFamily="34" charset="0"/>
              </a:rPr>
              <a:t>7. The project developer is able to sell the certificates in voluntary carbon markets.</a:t>
            </a:r>
          </a:p>
        </p:txBody>
      </p:sp>
      <p:sp>
        <p:nvSpPr>
          <p:cNvPr id="4" name="Slide Number Placeholder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Continuing our Africa examples….</a:t>
            </a:r>
          </a:p>
          <a:p>
            <a:endParaRPr lang="en-GB" dirty="0"/>
          </a:p>
          <a:p>
            <a:r>
              <a:rPr lang="en-GB" sz="1200" kern="1200" dirty="0">
                <a:solidFill>
                  <a:schemeClr val="tx1"/>
                </a:solidFill>
                <a:effectLst/>
                <a:latin typeface="+mn-lt"/>
                <a:ea typeface="+mn-ea"/>
                <a:cs typeface="+mn-cs"/>
              </a:rPr>
              <a:t>Monitoring and evaluation (M&amp;E) becomes the tool by which projects prove the existence of a carbon offset and its co-benefits. International certification bodies such as the Plan Vivo Foundation or the Gold Standard act as independent agents that ensure transparency and credibility of these transactions. Monitoring is important along the chain for several reasons: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farmers, it checks compliance of agreed activities, and provides useful feedback to them on the quality of their activities – for example, how well their trees are growing.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project managers, it helps align incentives and triggers payments.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transferring technology, capacity and feedback related to the activities promoted from project developers to farmers, creating a wider community of practice and sharing lessons and strategies with other smallholder projects.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validating assumptions for model development.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supporting transparency and credibility for buyers to foster sales. </a:t>
            </a:r>
          </a:p>
          <a:p>
            <a:r>
              <a:rPr lang="en-GB" sz="1200" kern="1200" dirty="0">
                <a:solidFill>
                  <a:schemeClr val="tx1"/>
                </a:solidFill>
                <a:effectLst/>
                <a:latin typeface="+mn-lt"/>
                <a:ea typeface="+mn-ea"/>
                <a:cs typeface="+mn-cs"/>
              </a:rPr>
              <a:t>Community monitoring plays an important role in REDD+ projects in monitoring carbon stocks. For example, communities can provide a large workforce to facilitate collection of large amounts of data at large scales; they can bring their local skills and knowledge to complement expertise and they can provide ecological data where there are gaps in academic studies. The cost of hiring local labour is, for the most part, relatively cheap.</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22</a:t>
            </a:fld>
            <a:endParaRPr lang="en-US"/>
          </a:p>
        </p:txBody>
      </p:sp>
    </p:spTree>
    <p:extLst>
      <p:ext uri="{BB962C8B-B14F-4D97-AF65-F5344CB8AC3E}">
        <p14:creationId xmlns:p14="http://schemas.microsoft.com/office/powerpoint/2010/main" val="153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Sustainable Development Goals (SDGs) are a universal set of targets and indicators which UN member states are expected to </a:t>
            </a:r>
            <a:r>
              <a:rPr lang="en-GB" sz="1200" kern="1200">
                <a:solidFill>
                  <a:schemeClr val="tx1"/>
                </a:solidFill>
                <a:effectLst/>
                <a:latin typeface="+mn-lt"/>
                <a:ea typeface="+mn-ea"/>
                <a:cs typeface="+mn-cs"/>
              </a:rPr>
              <a:t>incorporate into </a:t>
            </a:r>
            <a:r>
              <a:rPr lang="en-GB" sz="1200" kern="1200" dirty="0">
                <a:solidFill>
                  <a:schemeClr val="tx1"/>
                </a:solidFill>
                <a:effectLst/>
                <a:latin typeface="+mn-lt"/>
                <a:ea typeface="+mn-ea"/>
                <a:cs typeface="+mn-cs"/>
              </a:rPr>
              <a:t>their agendas and political policies by 2030. They include a commitment to end poverty and hunger, improve health and education, make cities more sustainable, combat climate change and protect oceans and forests. The investment required will run into trillions of US dollars. This will mean forming partnerships across the whole spectrum of society: government, the private sector, international and local NGOs, and communities. </a:t>
            </a:r>
          </a:p>
          <a:p>
            <a:r>
              <a:rPr lang="en-GB" sz="1200" kern="1200" dirty="0">
                <a:solidFill>
                  <a:schemeClr val="tx1"/>
                </a:solidFill>
                <a:effectLst/>
                <a:latin typeface="+mn-lt"/>
                <a:ea typeface="+mn-ea"/>
                <a:cs typeface="+mn-cs"/>
              </a:rPr>
              <a:t>The mutually beneficial, ethical partnerships promoted by Plan Vivo are well placed to support the implementation of at least seven of the SDGs, as shown on the slide.</a:t>
            </a:r>
          </a:p>
        </p:txBody>
      </p:sp>
      <p:sp>
        <p:nvSpPr>
          <p:cNvPr id="4" name="Slide Number Placeholder 3"/>
          <p:cNvSpPr>
            <a:spLocks noGrp="1"/>
          </p:cNvSpPr>
          <p:nvPr>
            <p:ph type="sldNum" sz="quarter" idx="10"/>
          </p:nvPr>
        </p:nvSpPr>
        <p:spPr/>
        <p:txBody>
          <a:bodyPr/>
          <a:lstStyle/>
          <a:p>
            <a:fld id="{D536A055-F74D-284E-8E9F-F2FBD7D2465E}" type="slidenum">
              <a:rPr lang="en-US" smtClean="0"/>
              <a:t>23</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400" b="0" i="0" u="none" strike="noStrike" kern="1200" baseline="0" dirty="0">
                <a:solidFill>
                  <a:schemeClr val="tx1"/>
                </a:solidFill>
                <a:latin typeface="+mn-lt"/>
                <a:ea typeface="+mn-ea"/>
                <a:cs typeface="+mn-cs"/>
              </a:rPr>
              <a:t>Menton and Bennett (2018) discuss some of the concerns in the literature about PES, and provide this summary of lessons learned for ensuring that PES schemes are pro-poor:</a:t>
            </a:r>
          </a:p>
          <a:p>
            <a:pPr marL="171450" indent="-171450">
              <a:buFont typeface="Arial" panose="020B0604020202020204" pitchFamily="34" charset="0"/>
              <a:buChar char="•"/>
            </a:pPr>
            <a:r>
              <a:rPr lang="en-GB" sz="2400" b="0" i="0" u="none" strike="noStrike" kern="1200" baseline="0" dirty="0">
                <a:solidFill>
                  <a:schemeClr val="tx1"/>
                </a:solidFill>
                <a:latin typeface="+mn-lt"/>
                <a:ea typeface="+mn-ea"/>
                <a:cs typeface="+mn-cs"/>
              </a:rPr>
              <a:t>Context: Rather than apply generic blue-prints, it is important to work with existing institutions in order to design locally adapted PES but also recognise how existing power structures and social norms embedded within those institutions can influence pro-poor/equity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atin typeface="Arial" panose="020B0604020202020204" pitchFamily="34" charset="0"/>
                <a:cs typeface="Arial" panose="020B0604020202020204" pitchFamily="34" charset="0"/>
              </a:rPr>
              <a:t>Language: ‘PES’ is used as an umbrella terms for so many different types of interventions that it is easy for stakeholders to speak at cross-purposes. It is very important to clarify objectives in relation to social and environmental outcomes, particularly for the poorest and most marginalised. </a:t>
            </a:r>
          </a:p>
          <a:p>
            <a:pPr marL="171450" indent="-171450">
              <a:buFont typeface="Arial" panose="020B0604020202020204" pitchFamily="34" charset="0"/>
              <a:buChar char="•"/>
            </a:pPr>
            <a:r>
              <a:rPr lang="en-GB" sz="2400" dirty="0">
                <a:latin typeface="Arial" panose="020B0604020202020204" pitchFamily="34" charset="0"/>
                <a:cs typeface="Arial" panose="020B0604020202020204" pitchFamily="34" charset="0"/>
              </a:rPr>
              <a:t>Equitable outcomes: Projects must address both direct and indirect impacts on the poorest, e.g. are poor land owners able to participate? Do they need formal land tenure? Are the transaction costs of participating too high? Are the payments sufficient to overcome the opportunity costs (of the required behaviour change)? </a:t>
            </a:r>
            <a:endParaRPr lang="en-GB" altLang="en-US" sz="2400" dirty="0">
              <a:solidFill>
                <a:schemeClr val="tx1"/>
              </a:solidFill>
              <a:latin typeface="Arial" panose="020B0604020202020204" pitchFamily="34" charset="0"/>
            </a:endParaRPr>
          </a:p>
          <a:p>
            <a:pPr marL="171450" indent="-171450">
              <a:buFont typeface="Arial" panose="020B0604020202020204" pitchFamily="34" charset="0"/>
              <a:buChar char="•"/>
            </a:pPr>
            <a:r>
              <a:rPr lang="en-GB" sz="2400" b="0" i="0" u="none" strike="noStrike" kern="1200" baseline="0" dirty="0">
                <a:solidFill>
                  <a:schemeClr val="tx1"/>
                </a:solidFill>
                <a:latin typeface="+mn-lt"/>
                <a:ea typeface="+mn-ea"/>
                <a:cs typeface="+mn-cs"/>
              </a:rPr>
              <a:t>Power matters: To achieve </a:t>
            </a:r>
            <a:r>
              <a:rPr lang="en-GB" sz="2400" dirty="0"/>
              <a:t>long-term sustainability and local legitimacy, PES schemes must recognise and address the roles </a:t>
            </a:r>
            <a:r>
              <a:rPr lang="en-GB" sz="2400" dirty="0">
                <a:solidFill>
                  <a:schemeClr val="accent1">
                    <a:lumMod val="50000"/>
                  </a:schemeClr>
                </a:solidFill>
                <a:latin typeface="Arial" panose="020B0604020202020204" pitchFamily="34" charset="0"/>
                <a:cs typeface="Arial" panose="020B0604020202020204" pitchFamily="34" charset="0"/>
              </a:rPr>
              <a:t>of both informal and formal institutions in influencing how ecosystems are managed and who can access and benefit from PES schemes.</a:t>
            </a:r>
          </a:p>
        </p:txBody>
      </p:sp>
      <p:sp>
        <p:nvSpPr>
          <p:cNvPr id="4" name="Slide Number Placeholder 3"/>
          <p:cNvSpPr>
            <a:spLocks noGrp="1"/>
          </p:cNvSpPr>
          <p:nvPr>
            <p:ph type="sldNum" sz="quarter" idx="10"/>
          </p:nvPr>
        </p:nvSpPr>
        <p:spPr/>
        <p:txBody>
          <a:bodyPr/>
          <a:lstStyle/>
          <a:p>
            <a:fld id="{D536A055-F74D-284E-8E9F-F2FBD7D2465E}" type="slidenum">
              <a:rPr lang="en-US" smtClean="0"/>
              <a:t>24</a:t>
            </a:fld>
            <a:endParaRPr lang="en-US"/>
          </a:p>
        </p:txBody>
      </p:sp>
    </p:spTree>
    <p:extLst>
      <p:ext uri="{BB962C8B-B14F-4D97-AF65-F5344CB8AC3E}">
        <p14:creationId xmlns:p14="http://schemas.microsoft.com/office/powerpoint/2010/main" val="531588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a:solidFill>
                  <a:schemeClr val="tx1"/>
                </a:solidFill>
                <a:latin typeface="Arial" panose="020B0604020202020204" pitchFamily="34" charset="0"/>
                <a:ea typeface="Arial"/>
                <a:cs typeface="Arial" panose="020B0604020202020204" pitchFamily="34" charset="0"/>
                <a:sym typeface="Arial"/>
              </a:rPr>
              <a:t>References cited in the speakers’ notes:</a:t>
            </a:r>
          </a:p>
          <a:p>
            <a:pPr marL="171450" indent="-171450">
              <a:lnSpc>
                <a:spcPct val="100000"/>
              </a:lnSpc>
              <a:spcBef>
                <a:spcPts val="0"/>
              </a:spcBef>
              <a:buClr>
                <a:schemeClr val="accent1">
                  <a:lumMod val="50000"/>
                </a:schemeClr>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Asquith, N. and </a:t>
            </a:r>
            <a:r>
              <a:rPr lang="en-GB" sz="1200" dirty="0" err="1">
                <a:solidFill>
                  <a:schemeClr val="tx1"/>
                </a:solidFill>
                <a:latin typeface="Arial" panose="020B0604020202020204" pitchFamily="34" charset="0"/>
                <a:cs typeface="Arial" panose="020B0604020202020204" pitchFamily="34" charset="0"/>
              </a:rPr>
              <a:t>Wunder</a:t>
            </a:r>
            <a:r>
              <a:rPr lang="en-GB" sz="1200" dirty="0">
                <a:solidFill>
                  <a:schemeClr val="tx1"/>
                </a:solidFill>
                <a:latin typeface="Arial" panose="020B0604020202020204" pitchFamily="34" charset="0"/>
                <a:cs typeface="Arial" panose="020B0604020202020204" pitchFamily="34" charset="0"/>
              </a:rPr>
              <a:t>, S. (2008) </a:t>
            </a:r>
            <a:r>
              <a:rPr lang="en-GB" sz="1200" i="1" dirty="0">
                <a:solidFill>
                  <a:schemeClr val="tx1"/>
                </a:solidFill>
                <a:latin typeface="Arial" panose="020B0604020202020204" pitchFamily="34" charset="0"/>
                <a:cs typeface="Arial" panose="020B0604020202020204" pitchFamily="34" charset="0"/>
              </a:rPr>
              <a:t>Payments for watershed services: the Bellagio Conversations. </a:t>
            </a:r>
            <a:r>
              <a:rPr lang="en-GB" sz="1200" dirty="0">
                <a:solidFill>
                  <a:schemeClr val="tx1"/>
                </a:solidFill>
                <a:latin typeface="Arial" panose="020B0604020202020204" pitchFamily="34" charset="0"/>
                <a:cs typeface="Arial" panose="020B0604020202020204" pitchFamily="34" charset="0"/>
              </a:rPr>
              <a:t>IIED, London.</a:t>
            </a:r>
          </a:p>
          <a:p>
            <a:pPr marL="171450" indent="-171450">
              <a:lnSpc>
                <a:spcPct val="100000"/>
              </a:lnSpc>
              <a:spcBef>
                <a:spcPts val="0"/>
              </a:spcBef>
              <a:buClr>
                <a:schemeClr val="accent1">
                  <a:lumMod val="50000"/>
                </a:schemeClr>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Porras, I., Barton, D.N, Miranda, M. and </a:t>
            </a:r>
            <a:r>
              <a:rPr lang="en-GB" sz="1200" dirty="0" err="1">
                <a:solidFill>
                  <a:schemeClr val="tx1"/>
                </a:solidFill>
                <a:latin typeface="Arial" panose="020B0604020202020204" pitchFamily="34" charset="0"/>
                <a:cs typeface="Arial" panose="020B0604020202020204" pitchFamily="34" charset="0"/>
              </a:rPr>
              <a:t>Chacón-Cascante</a:t>
            </a:r>
            <a:r>
              <a:rPr lang="en-GB" sz="1200" dirty="0">
                <a:solidFill>
                  <a:schemeClr val="tx1"/>
                </a:solidFill>
                <a:latin typeface="Arial" panose="020B0604020202020204" pitchFamily="34" charset="0"/>
                <a:cs typeface="Arial" panose="020B0604020202020204" pitchFamily="34" charset="0"/>
              </a:rPr>
              <a:t>, A. (2013) Learning from 20 years of Payments for Ecosystem Services in Costa Rica. IIED, London. Available at http://pubs.iied.org/16514IIED/</a:t>
            </a:r>
          </a:p>
          <a:p>
            <a:pPr marL="171450" indent="-171450">
              <a:lnSpc>
                <a:spcPct val="100000"/>
              </a:lnSpc>
              <a:spcBef>
                <a:spcPts val="0"/>
              </a:spcBef>
              <a:buClr>
                <a:schemeClr val="accent1">
                  <a:lumMod val="50000"/>
                </a:schemeClr>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Porras, I., Steele, P. and </a:t>
            </a:r>
            <a:r>
              <a:rPr lang="en-GB" sz="1200" dirty="0" err="1">
                <a:solidFill>
                  <a:schemeClr val="tx1"/>
                </a:solidFill>
                <a:latin typeface="Arial" panose="020B0604020202020204" pitchFamily="34" charset="0"/>
                <a:cs typeface="Arial" panose="020B0604020202020204" pitchFamily="34" charset="0"/>
              </a:rPr>
              <a:t>Essam</a:t>
            </a:r>
            <a:r>
              <a:rPr lang="en-GB" sz="1200" dirty="0">
                <a:solidFill>
                  <a:schemeClr val="tx1"/>
                </a:solidFill>
                <a:latin typeface="Arial" panose="020B0604020202020204" pitchFamily="34" charset="0"/>
                <a:cs typeface="Arial" panose="020B0604020202020204" pitchFamily="34" charset="0"/>
              </a:rPr>
              <a:t>, Y.M. (2016) </a:t>
            </a:r>
            <a:r>
              <a:rPr lang="en-GB" sz="1200" i="1" dirty="0">
                <a:solidFill>
                  <a:schemeClr val="tx1"/>
                </a:solidFill>
                <a:latin typeface="Arial" panose="020B0604020202020204" pitchFamily="34" charset="0"/>
                <a:cs typeface="Arial" panose="020B0604020202020204" pitchFamily="34" charset="0"/>
              </a:rPr>
              <a:t>Upscaling solutions: The role of conditional transfers for poverty reduction and ecosystem management. </a:t>
            </a:r>
            <a:r>
              <a:rPr lang="en-GB" sz="1200" dirty="0">
                <a:solidFill>
                  <a:schemeClr val="tx1"/>
                </a:solidFill>
                <a:latin typeface="Arial" panose="020B0604020202020204" pitchFamily="34" charset="0"/>
                <a:cs typeface="Arial" panose="020B0604020202020204" pitchFamily="34" charset="0"/>
              </a:rPr>
              <a:t>IIED, London.</a:t>
            </a:r>
            <a:endParaRPr lang="en-US" sz="1200" dirty="0">
              <a:solidFill>
                <a:schemeClr val="tx1"/>
              </a:solidFill>
              <a:latin typeface="Arial" panose="020B0604020202020204" pitchFamily="34" charset="0"/>
              <a:cs typeface="Arial" panose="020B0604020202020204" pitchFamily="34" charset="0"/>
            </a:endParaRPr>
          </a:p>
          <a:p>
            <a:pPr marL="171450" indent="-171450">
              <a:lnSpc>
                <a:spcPct val="100000"/>
              </a:lnSpc>
              <a:spcBef>
                <a:spcPts val="0"/>
              </a:spcBef>
              <a:buClr>
                <a:schemeClr val="accent1">
                  <a:lumMod val="50000"/>
                </a:schemeClr>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Porras, I. </a:t>
            </a:r>
            <a:r>
              <a:rPr lang="en-GB" sz="1200" i="1" dirty="0">
                <a:solidFill>
                  <a:schemeClr val="tx1"/>
                </a:solidFill>
                <a:latin typeface="Arial" panose="020B0604020202020204" pitchFamily="34" charset="0"/>
                <a:cs typeface="Arial" panose="020B0604020202020204" pitchFamily="34" charset="0"/>
              </a:rPr>
              <a:t>et al. </a:t>
            </a:r>
            <a:r>
              <a:rPr lang="en-GB" sz="1200" i="0" dirty="0">
                <a:solidFill>
                  <a:schemeClr val="tx1"/>
                </a:solidFill>
                <a:latin typeface="Arial" panose="020B0604020202020204" pitchFamily="34" charset="0"/>
                <a:cs typeface="Arial" panose="020B0604020202020204" pitchFamily="34" charset="0"/>
              </a:rPr>
              <a:t>(</a:t>
            </a:r>
            <a:r>
              <a:rPr lang="en-GB" sz="1200" dirty="0">
                <a:solidFill>
                  <a:schemeClr val="tx1"/>
                </a:solidFill>
                <a:latin typeface="Arial" panose="020B0604020202020204" pitchFamily="34" charset="0"/>
                <a:cs typeface="Arial" panose="020B0604020202020204" pitchFamily="34" charset="0"/>
              </a:rPr>
              <a:t>2017) Policy workshop: Conditional transfers for poverty reduction and ecosystem management. Cambridge, UK.</a:t>
            </a:r>
          </a:p>
          <a:p>
            <a:pPr marL="171450" marR="0" lvl="0" indent="-171450" algn="l" defTabSz="914400" rtl="0" eaLnBrk="1" fontAlgn="auto" latinLnBrk="0" hangingPunct="1">
              <a:lnSpc>
                <a:spcPct val="100000"/>
              </a:lnSpc>
              <a:spcBef>
                <a:spcPts val="0"/>
              </a:spcBef>
              <a:spcAft>
                <a:spcPts val="0"/>
              </a:spcAft>
              <a:buClr>
                <a:schemeClr val="accent1">
                  <a:lumMod val="50000"/>
                </a:schemeClr>
              </a:buClr>
              <a:buSzTx/>
              <a:buFont typeface="Arial" panose="020B0604020202020204" pitchFamily="34" charset="0"/>
              <a:buChar char="•"/>
              <a:tabLst/>
              <a:defRPr/>
            </a:pPr>
            <a:r>
              <a:rPr lang="en-GB" sz="1200" dirty="0" err="1">
                <a:solidFill>
                  <a:schemeClr val="accent1"/>
                </a:solidFill>
                <a:cs typeface="Times New Roman" panose="02020603050405020304" pitchFamily="18" charset="0"/>
              </a:rPr>
              <a:t>Schröter</a:t>
            </a:r>
            <a:r>
              <a:rPr lang="en-GB" sz="1200" dirty="0">
                <a:solidFill>
                  <a:schemeClr val="accent1"/>
                </a:solidFill>
                <a:cs typeface="Times New Roman" panose="02020603050405020304" pitchFamily="18" charset="0"/>
              </a:rPr>
              <a:t>, M. </a:t>
            </a:r>
            <a:r>
              <a:rPr lang="en-GB" sz="1200" i="1" dirty="0">
                <a:solidFill>
                  <a:schemeClr val="accent1"/>
                </a:solidFill>
                <a:cs typeface="Times New Roman" panose="02020603050405020304" pitchFamily="18" charset="0"/>
              </a:rPr>
              <a:t>et al.</a:t>
            </a:r>
            <a:r>
              <a:rPr lang="en-GB" sz="1200" dirty="0">
                <a:solidFill>
                  <a:schemeClr val="accent1"/>
                </a:solidFill>
                <a:cs typeface="Times New Roman" panose="02020603050405020304" pitchFamily="18" charset="0"/>
              </a:rPr>
              <a:t> (2014) Ecosystem services as a contested concept: A synthesis of critique and counter-arguments. </a:t>
            </a:r>
            <a:r>
              <a:rPr lang="en-GB" sz="1200" i="1" dirty="0">
                <a:solidFill>
                  <a:schemeClr val="accent1"/>
                </a:solidFill>
                <a:cs typeface="Times New Roman" panose="02020603050405020304" pitchFamily="18" charset="0"/>
              </a:rPr>
              <a:t>Conservation Letters </a:t>
            </a:r>
            <a:r>
              <a:rPr lang="en-GB" sz="1200" b="1" dirty="0">
                <a:solidFill>
                  <a:schemeClr val="accent1"/>
                </a:solidFill>
                <a:cs typeface="Times New Roman" panose="02020603050405020304" pitchFamily="18" charset="0"/>
              </a:rPr>
              <a:t>7</a:t>
            </a:r>
            <a:r>
              <a:rPr lang="en-GB" sz="1200" b="0" dirty="0">
                <a:solidFill>
                  <a:schemeClr val="accent1"/>
                </a:solidFill>
                <a:cs typeface="Times New Roman" panose="02020603050405020304" pitchFamily="18" charset="0"/>
              </a:rPr>
              <a:t>:</a:t>
            </a:r>
            <a:r>
              <a:rPr lang="en-GB" sz="1200" b="1" dirty="0">
                <a:solidFill>
                  <a:schemeClr val="accent1"/>
                </a:solidFill>
                <a:cs typeface="Times New Roman" panose="02020603050405020304" pitchFamily="18" charset="0"/>
              </a:rPr>
              <a:t> </a:t>
            </a:r>
            <a:r>
              <a:rPr lang="en-GB" sz="1200" dirty="0">
                <a:solidFill>
                  <a:schemeClr val="accent1"/>
                </a:solidFill>
                <a:cs typeface="Times New Roman" panose="02020603050405020304" pitchFamily="18" charset="0"/>
              </a:rPr>
              <a:t>514-523.</a:t>
            </a:r>
          </a:p>
          <a:p>
            <a:pPr marL="171450" indent="-171450">
              <a:lnSpc>
                <a:spcPct val="100000"/>
              </a:lnSpc>
              <a:spcBef>
                <a:spcPts val="0"/>
              </a:spcBef>
              <a:buClr>
                <a:schemeClr val="accent1">
                  <a:lumMod val="50000"/>
                </a:schemeClr>
              </a:buClr>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Wunder</a:t>
            </a:r>
            <a:r>
              <a:rPr lang="en-GB" sz="1200" dirty="0">
                <a:solidFill>
                  <a:schemeClr val="tx1"/>
                </a:solidFill>
                <a:latin typeface="Arial" panose="020B0604020202020204" pitchFamily="34" charset="0"/>
                <a:cs typeface="Arial" panose="020B0604020202020204" pitchFamily="34" charset="0"/>
              </a:rPr>
              <a:t>, S. (2015) Revisiting the concept of payments for environmental services. </a:t>
            </a:r>
            <a:r>
              <a:rPr lang="en-GB" sz="1200" i="1" dirty="0">
                <a:solidFill>
                  <a:schemeClr val="tx1"/>
                </a:solidFill>
                <a:latin typeface="Arial" panose="020B0604020202020204" pitchFamily="34" charset="0"/>
                <a:cs typeface="Arial" panose="020B0604020202020204" pitchFamily="34" charset="0"/>
              </a:rPr>
              <a:t>Ecological Economics, </a:t>
            </a:r>
            <a:r>
              <a:rPr lang="en-GB" sz="1200" b="1" dirty="0">
                <a:solidFill>
                  <a:schemeClr val="tx1"/>
                </a:solidFill>
                <a:latin typeface="Arial" panose="020B0604020202020204" pitchFamily="34" charset="0"/>
                <a:cs typeface="Arial" panose="020B0604020202020204" pitchFamily="34" charset="0"/>
              </a:rPr>
              <a:t>117</a:t>
            </a:r>
            <a:r>
              <a:rPr lang="en-GB" sz="1200" b="0" dirty="0">
                <a:solidFill>
                  <a:schemeClr val="tx1"/>
                </a:solidFill>
                <a:latin typeface="Arial" panose="020B0604020202020204" pitchFamily="34" charset="0"/>
                <a:cs typeface="Arial" panose="020B0604020202020204" pitchFamily="34" charset="0"/>
              </a:rPr>
              <a:t>:</a:t>
            </a:r>
            <a:r>
              <a:rPr lang="en-GB" sz="1200" b="1"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234-243.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accent1"/>
              </a:solidFill>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accent1"/>
                </a:solidFill>
                <a:cs typeface="Times New Roman" panose="02020603050405020304" pitchFamily="18" charset="0"/>
              </a:rPr>
              <a:t>For more training materials and case studies on PES and CTs, go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Porras, I. and Asquith, N. (eds) (2018) Ecosystems, poverty alleviation and conditional transfers. IIED, London. Available at: </a:t>
            </a:r>
            <a:r>
              <a:rPr lang="en-GB" sz="1200" dirty="0">
                <a:solidFill>
                  <a:schemeClr val="accent1"/>
                </a:solidFill>
                <a:cs typeface="Times New Roman" panose="02020603050405020304" pitchFamily="18" charset="0"/>
              </a:rPr>
              <a:t>http://pubs.iied.org/16639IIED/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ea typeface="Arial"/>
                <a:cs typeface="Times New Roman" panose="02020603050405020304" pitchFamily="18" charset="0"/>
                <a:sym typeface="Arial"/>
              </a:rPr>
              <a:t>Many case studies from different countries available at: </a:t>
            </a:r>
            <a:r>
              <a:rPr lang="en-GB" sz="1200" dirty="0">
                <a:solidFill>
                  <a:schemeClr val="accent1"/>
                </a:solidFill>
                <a:cs typeface="Times New Roman" panose="02020603050405020304" pitchFamily="18" charset="0"/>
              </a:rPr>
              <a:t>https://www.iied.org/conditional-transfers-for-poverty-reduction-ecosystem-management</a:t>
            </a:r>
            <a:endParaRPr lang="en-GB" sz="1200" dirty="0">
              <a:solidFill>
                <a:schemeClr val="accent1"/>
              </a:solidFil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accent1"/>
              </a:solidFill>
              <a:cs typeface="Times New Roman" panose="02020603050405020304" pitchFamily="18" charset="0"/>
            </a:endParaRPr>
          </a:p>
          <a:p>
            <a:pPr marL="171450" indent="-171450">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a:lnSpc>
                <a:spcPct val="100000"/>
              </a:lnSpc>
              <a:spcBef>
                <a:spcPts val="0"/>
              </a:spcBef>
              <a:buClr>
                <a:schemeClr val="accent1">
                  <a:lumMod val="50000"/>
                </a:schemeClr>
              </a:buClr>
            </a:pPr>
            <a:endParaRPr lang="en-GB" sz="1200" dirty="0">
              <a:solidFill>
                <a:schemeClr val="tx1"/>
              </a:solidFill>
              <a:latin typeface="Arial" panose="020B0604020202020204" pitchFamily="34" charset="0"/>
              <a:cs typeface="Arial" panose="020B0604020202020204" pitchFamily="34" charset="0"/>
            </a:endParaRPr>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144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i="1" dirty="0">
              <a:latin typeface="Arial" panose="020B0604020202020204" pitchFamily="34" charset="0"/>
              <a:cs typeface="Arial" panose="020B0604020202020204" pitchFamily="34" charset="0"/>
            </a:endParaRPr>
          </a:p>
        </p:txBody>
      </p:sp>
      <p:sp>
        <p:nvSpPr>
          <p:cNvPr id="251" name="Shape 2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595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kern="1200" dirty="0">
                <a:solidFill>
                  <a:schemeClr val="tx1"/>
                </a:solidFill>
                <a:effectLst/>
                <a:latin typeface="Arial" panose="020B0604020202020204" pitchFamily="34" charset="0"/>
                <a:ea typeface="+mn-ea"/>
                <a:cs typeface="Arial" panose="020B0604020202020204" pitchFamily="34" charset="0"/>
              </a:rPr>
              <a:t>Following the Millennium Ecosystem Assessment (2005), the UK was the</a:t>
            </a:r>
            <a:r>
              <a:rPr lang="en-GB" sz="1200" b="0" i="0" kern="1200" baseline="0" dirty="0">
                <a:solidFill>
                  <a:schemeClr val="tx1"/>
                </a:solidFill>
                <a:effectLst/>
                <a:latin typeface="Arial" panose="020B0604020202020204" pitchFamily="34" charset="0"/>
                <a:ea typeface="+mn-ea"/>
                <a:cs typeface="Arial" panose="020B0604020202020204" pitchFamily="34" charset="0"/>
              </a:rPr>
              <a:t> first country to undertake a national ecosystem assessment. </a:t>
            </a:r>
          </a:p>
          <a:p>
            <a:pPr marL="171450" lvl="0" indent="-171450">
              <a:buFont typeface="Arial" panose="020B0604020202020204" pitchFamily="34" charset="0"/>
              <a:buChar char="•"/>
            </a:pPr>
            <a:r>
              <a:rPr lang="en-GB" sz="1200" b="0" i="0" kern="1200" baseline="0" dirty="0">
                <a:solidFill>
                  <a:schemeClr val="tx1"/>
                </a:solidFill>
                <a:effectLst/>
                <a:latin typeface="Arial" panose="020B0604020202020204" pitchFamily="34" charset="0"/>
                <a:ea typeface="+mn-ea"/>
                <a:cs typeface="Arial" panose="020B0604020202020204" pitchFamily="34" charset="0"/>
              </a:rPr>
              <a:t>The left-hand column shows the different kinds of </a:t>
            </a:r>
            <a:r>
              <a:rPr lang="en-GB" sz="1200" b="1" i="0" kern="1200" baseline="0" dirty="0">
                <a:solidFill>
                  <a:schemeClr val="tx1"/>
                </a:solidFill>
                <a:effectLst/>
                <a:latin typeface="Arial" panose="020B0604020202020204" pitchFamily="34" charset="0"/>
                <a:ea typeface="+mn-ea"/>
                <a:cs typeface="Arial" panose="020B0604020202020204" pitchFamily="34" charset="0"/>
              </a:rPr>
              <a:t>ecosystem processes</a:t>
            </a:r>
            <a:r>
              <a:rPr lang="en-GB" sz="1200" b="0" i="0" kern="1200" baseline="0" dirty="0">
                <a:solidFill>
                  <a:schemeClr val="tx1"/>
                </a:solidFill>
                <a:effectLst/>
                <a:latin typeface="Arial" panose="020B0604020202020204" pitchFamily="34" charset="0"/>
                <a:ea typeface="+mn-ea"/>
                <a:cs typeface="Arial" panose="020B0604020202020204" pitchFamily="34" charset="0"/>
              </a:rPr>
              <a:t> which contribute to achievement of the ecosystem services.</a:t>
            </a:r>
          </a:p>
          <a:p>
            <a:pPr marL="171450" lvl="0" indent="-171450">
              <a:buFont typeface="Arial" panose="020B0604020202020204" pitchFamily="34" charset="0"/>
              <a:buChar char="•"/>
            </a:pPr>
            <a:r>
              <a:rPr lang="en-GB" sz="1200" b="0" i="0" kern="1200" baseline="0" dirty="0">
                <a:solidFill>
                  <a:schemeClr val="tx1"/>
                </a:solidFill>
                <a:effectLst/>
                <a:latin typeface="Arial" panose="020B0604020202020204" pitchFamily="34" charset="0"/>
                <a:ea typeface="+mn-ea"/>
                <a:cs typeface="Arial" panose="020B0604020202020204" pitchFamily="34" charset="0"/>
              </a:rPr>
              <a:t>Next column – colours indicate whether ES are </a:t>
            </a:r>
            <a:r>
              <a:rPr lang="en-GB" sz="1200" b="1" i="0" kern="1200" baseline="0" dirty="0">
                <a:solidFill>
                  <a:schemeClr val="tx1"/>
                </a:solidFill>
                <a:effectLst/>
                <a:latin typeface="Arial" panose="020B0604020202020204" pitchFamily="34" charset="0"/>
                <a:ea typeface="+mn-ea"/>
                <a:cs typeface="Arial" panose="020B0604020202020204" pitchFamily="34" charset="0"/>
              </a:rPr>
              <a:t>regulating, provisioning or cultural</a:t>
            </a:r>
            <a:r>
              <a:rPr lang="en-GB" sz="1200" b="0" i="0" kern="1200" baseline="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b="0" i="0" kern="1200" baseline="0" dirty="0">
                <a:solidFill>
                  <a:schemeClr val="tx1"/>
                </a:solidFill>
                <a:effectLst/>
                <a:latin typeface="Arial" panose="020B0604020202020204" pitchFamily="34" charset="0"/>
                <a:ea typeface="+mn-ea"/>
                <a:cs typeface="Arial" panose="020B0604020202020204" pitchFamily="34" charset="0"/>
              </a:rPr>
              <a:t>To turn these ecosystem services into the final ‘goods’ that people use you need some </a:t>
            </a:r>
            <a:r>
              <a:rPr lang="en-GB" sz="1200" b="1" i="0" kern="1200" baseline="0" dirty="0">
                <a:solidFill>
                  <a:schemeClr val="tx1"/>
                </a:solidFill>
                <a:effectLst/>
                <a:latin typeface="Arial" panose="020B0604020202020204" pitchFamily="34" charset="0"/>
                <a:ea typeface="+mn-ea"/>
                <a:cs typeface="Arial" panose="020B0604020202020204" pitchFamily="34" charset="0"/>
              </a:rPr>
              <a:t>capital input</a:t>
            </a:r>
            <a:r>
              <a:rPr lang="en-GB" sz="1200" b="0" i="0" kern="1200" baseline="0" dirty="0">
                <a:solidFill>
                  <a:schemeClr val="tx1"/>
                </a:solidFill>
                <a:effectLst/>
                <a:latin typeface="Arial" panose="020B0604020202020204" pitchFamily="34" charset="0"/>
                <a:ea typeface="+mn-ea"/>
                <a:cs typeface="Arial" panose="020B0604020202020204" pitchFamily="34" charset="0"/>
              </a:rPr>
              <a:t>. This can be financial or labour input, e.g. the need for a boat/net to catch fish from the river and make it available for a person to eat.</a:t>
            </a:r>
          </a:p>
          <a:p>
            <a:pPr marL="171450" lvl="0" indent="-171450">
              <a:buFont typeface="Arial" panose="020B0604020202020204" pitchFamily="34" charset="0"/>
              <a:buChar char="•"/>
            </a:pPr>
            <a:r>
              <a:rPr lang="en-GB" sz="1200" b="0" i="0" kern="1200" baseline="0" dirty="0">
                <a:solidFill>
                  <a:schemeClr val="tx1"/>
                </a:solidFill>
                <a:effectLst/>
                <a:latin typeface="Arial" panose="020B0604020202020204" pitchFamily="34" charset="0"/>
                <a:ea typeface="+mn-ea"/>
                <a:cs typeface="Arial" panose="020B0604020202020204" pitchFamily="34" charset="0"/>
              </a:rPr>
              <a:t>Note that at the bottom of each column, there is an ‘</a:t>
            </a:r>
            <a:r>
              <a:rPr lang="en-GB" sz="1200" b="1" i="0" kern="1200" baseline="0" dirty="0">
                <a:solidFill>
                  <a:schemeClr val="tx1"/>
                </a:solidFill>
                <a:effectLst/>
                <a:latin typeface="Arial" panose="020B0604020202020204" pitchFamily="34" charset="0"/>
                <a:ea typeface="+mn-ea"/>
                <a:cs typeface="Arial" panose="020B0604020202020204" pitchFamily="34" charset="0"/>
              </a:rPr>
              <a:t>undiscovered service</a:t>
            </a:r>
            <a:r>
              <a:rPr lang="en-GB" sz="1200" b="0" i="0" kern="1200" baseline="0" dirty="0">
                <a:solidFill>
                  <a:schemeClr val="tx1"/>
                </a:solidFill>
                <a:effectLst/>
                <a:latin typeface="Arial" panose="020B0604020202020204" pitchFamily="34" charset="0"/>
                <a:ea typeface="+mn-ea"/>
                <a:cs typeface="Arial" panose="020B0604020202020204" pitchFamily="34" charset="0"/>
              </a:rPr>
              <a:t>’. This acknowledges the fact that we do not have complete knowledge about the services provided by any one ecosystem.</a:t>
            </a:r>
          </a:p>
          <a:p>
            <a:pPr marL="171450" lvl="0" indent="-171450">
              <a:buFont typeface="Arial" panose="020B0604020202020204" pitchFamily="34" charset="0"/>
              <a:buChar char="•"/>
            </a:pPr>
            <a:r>
              <a:rPr lang="en-GB" sz="1200" b="0" i="0" kern="1200" baseline="0" dirty="0">
                <a:solidFill>
                  <a:schemeClr val="tx1"/>
                </a:solidFill>
                <a:effectLst/>
                <a:latin typeface="Arial" panose="020B0604020202020204" pitchFamily="34" charset="0"/>
                <a:ea typeface="+mn-ea"/>
                <a:cs typeface="Arial" panose="020B0604020202020204" pitchFamily="34" charset="0"/>
              </a:rPr>
              <a:t>The most important part of the diagram is the final set of columns which comprise the ‘</a:t>
            </a:r>
            <a:r>
              <a:rPr lang="en-GB" sz="1200" b="1" i="0" kern="1200" baseline="0" dirty="0">
                <a:solidFill>
                  <a:schemeClr val="tx1"/>
                </a:solidFill>
                <a:effectLst/>
                <a:latin typeface="Arial" panose="020B0604020202020204" pitchFamily="34" charset="0"/>
                <a:ea typeface="+mn-ea"/>
                <a:cs typeface="Arial" panose="020B0604020202020204" pitchFamily="34" charset="0"/>
              </a:rPr>
              <a:t>wellbeing value</a:t>
            </a:r>
            <a:r>
              <a:rPr lang="en-GB" sz="1200" b="0" i="0" kern="1200" baseline="0" dirty="0">
                <a:solidFill>
                  <a:schemeClr val="tx1"/>
                </a:solidFill>
                <a:effectLst/>
                <a:latin typeface="Arial" panose="020B0604020202020204" pitchFamily="34" charset="0"/>
                <a:ea typeface="+mn-ea"/>
                <a:cs typeface="Arial" panose="020B0604020202020204" pitchFamily="34" charset="0"/>
              </a:rPr>
              <a:t>’. This approach highlights that ecosystem services cannot only be measured in cash value but may also have a less tangible health value (indicated by a positive or negative trend) and an even less tangible shared (or cultural) value (indicated by a smiley/sad face). Although it is important to have monetary values for ES to discuss with decision-makers, we need to be aware that there are many values which are not easy to put a monetary value 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dirty="0">
                <a:latin typeface="Arial" panose="020B0604020202020204" pitchFamily="34" charset="0"/>
                <a:cs typeface="Arial" panose="020B0604020202020204" pitchFamily="34" charset="0"/>
              </a:rPr>
              <a:t>UK National Ecosystem Assessment </a:t>
            </a:r>
            <a:r>
              <a:rPr lang="en-GB" altLang="en-US" sz="1200" u="sng" dirty="0">
                <a:latin typeface="Arial" panose="020B0604020202020204" pitchFamily="34" charset="0"/>
                <a:cs typeface="Arial" panose="020B0604020202020204" pitchFamily="34" charset="0"/>
                <a:hlinkClick r:id="rId3"/>
              </a:rPr>
              <a:t>http://uknea.unep-wcmc.org/Home/tabid/38/Default.aspx</a:t>
            </a:r>
            <a:r>
              <a:rPr lang="en-GB" altLang="en-US" sz="1200" dirty="0">
                <a:latin typeface="Arial" panose="020B0604020202020204" pitchFamily="34" charset="0"/>
                <a:cs typeface="Arial" panose="020B0604020202020204" pitchFamily="34" charset="0"/>
              </a:rPr>
              <a:t> </a:t>
            </a:r>
          </a:p>
          <a:p>
            <a:endParaRPr lang="en-GB"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2"/>
                </a:solidFill>
                <a:latin typeface="Arial" panose="020B0604020202020204" pitchFamily="34" charset="0"/>
                <a:cs typeface="Arial" panose="020B0604020202020204" pitchFamily="34" charset="0"/>
              </a:rPr>
              <a:t>Valuing ecosystem services is a difficult</a:t>
            </a:r>
            <a:r>
              <a:rPr lang="en-GB" baseline="0" dirty="0">
                <a:solidFill>
                  <a:schemeClr val="tx2"/>
                </a:solidFill>
                <a:latin typeface="Arial" panose="020B0604020202020204" pitchFamily="34" charset="0"/>
                <a:cs typeface="Arial" panose="020B0604020202020204" pitchFamily="34" charset="0"/>
              </a:rPr>
              <a:t> business. The diagram shows a spectrum from </a:t>
            </a:r>
            <a:r>
              <a:rPr lang="en-GB" b="1" baseline="0" dirty="0">
                <a:solidFill>
                  <a:schemeClr val="tx2"/>
                </a:solidFill>
                <a:latin typeface="Arial" panose="020B0604020202020204" pitchFamily="34" charset="0"/>
                <a:cs typeface="Arial" panose="020B0604020202020204" pitchFamily="34" charset="0"/>
              </a:rPr>
              <a:t>direct uses </a:t>
            </a:r>
            <a:r>
              <a:rPr lang="en-GB" baseline="0" dirty="0">
                <a:solidFill>
                  <a:schemeClr val="tx2"/>
                </a:solidFill>
                <a:latin typeface="Arial" panose="020B0604020202020204" pitchFamily="34" charset="0"/>
                <a:cs typeface="Arial" panose="020B0604020202020204" pitchFamily="34" charset="0"/>
              </a:rPr>
              <a:t>(easily valued in monetary terms) to </a:t>
            </a:r>
            <a:r>
              <a:rPr lang="en-GB" b="1" baseline="0" dirty="0">
                <a:solidFill>
                  <a:schemeClr val="tx2"/>
                </a:solidFill>
                <a:latin typeface="Arial" panose="020B0604020202020204" pitchFamily="34" charset="0"/>
                <a:cs typeface="Arial" panose="020B0604020202020204" pitchFamily="34" charset="0"/>
              </a:rPr>
              <a:t>existence value </a:t>
            </a:r>
            <a:r>
              <a:rPr lang="en-GB" baseline="0" dirty="0">
                <a:solidFill>
                  <a:schemeClr val="tx2"/>
                </a:solidFill>
                <a:latin typeface="Arial" panose="020B0604020202020204" pitchFamily="34" charset="0"/>
                <a:cs typeface="Arial" panose="020B0604020202020204" pitchFamily="34" charset="0"/>
              </a:rPr>
              <a:t>(very hard to put a monetary value 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solidFill>
                  <a:schemeClr val="tx2"/>
                </a:solidFill>
                <a:latin typeface="Arial" panose="020B0604020202020204" pitchFamily="34" charset="0"/>
                <a:cs typeface="Arial" panose="020B0604020202020204" pitchFamily="34" charset="0"/>
              </a:rPr>
              <a:t>How you value the ecosystem services depends on the perspective of the people doing the valuing and what they consider to be important.</a:t>
            </a:r>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8299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tx2"/>
                </a:solidFill>
                <a:latin typeface="Arial" panose="020B0604020202020204" pitchFamily="34" charset="0"/>
                <a:cs typeface="Arial" panose="020B0604020202020204" pitchFamily="34" charset="0"/>
              </a:rPr>
              <a:t>Different people value different ecosystem</a:t>
            </a:r>
            <a:r>
              <a:rPr lang="en-GB" sz="1200" baseline="0" dirty="0">
                <a:solidFill>
                  <a:schemeClr val="tx2"/>
                </a:solidFill>
                <a:latin typeface="Arial" panose="020B0604020202020204" pitchFamily="34" charset="0"/>
                <a:cs typeface="Arial" panose="020B0604020202020204" pitchFamily="34" charset="0"/>
              </a:rPr>
              <a:t> services</a:t>
            </a:r>
            <a:r>
              <a:rPr lang="en-GB" sz="1200" dirty="0">
                <a:solidFill>
                  <a:schemeClr val="tx2"/>
                </a:solidFill>
                <a:latin typeface="Arial" panose="020B0604020202020204" pitchFamily="34" charset="0"/>
                <a:cs typeface="Arial" panose="020B0604020202020204" pitchFamily="34" charset="0"/>
              </a:rPr>
              <a:t>. Issues of power are very important in determining who decides which value (e.g. of trees in this cartoon) to prioritise.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2"/>
                </a:solidFill>
                <a:latin typeface="Arial" panose="020B0604020202020204" pitchFamily="34" charset="0"/>
                <a:cs typeface="Arial" panose="020B0604020202020204" pitchFamily="34" charset="0"/>
              </a:rPr>
              <a:t>It is important to note that there is a critical area of debate which argues that we shouldn’t put a monetary value on nature at all. By putting a monetary value on ecosystem</a:t>
            </a:r>
            <a:r>
              <a:rPr lang="en-GB" sz="1200" baseline="0" dirty="0">
                <a:solidFill>
                  <a:schemeClr val="tx2"/>
                </a:solidFill>
                <a:latin typeface="Arial" panose="020B0604020202020204" pitchFamily="34" charset="0"/>
                <a:cs typeface="Arial" panose="020B0604020202020204" pitchFamily="34" charset="0"/>
              </a:rPr>
              <a:t> services </a:t>
            </a:r>
            <a:r>
              <a:rPr lang="en-GB" sz="1200" dirty="0">
                <a:solidFill>
                  <a:schemeClr val="tx2"/>
                </a:solidFill>
                <a:latin typeface="Arial" panose="020B0604020202020204" pitchFamily="34" charset="0"/>
                <a:cs typeface="Arial" panose="020B0604020202020204" pitchFamily="34" charset="0"/>
              </a:rPr>
              <a:t>we end up commodifying nature.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2"/>
                </a:solidFill>
                <a:latin typeface="Arial" panose="020B0604020202020204" pitchFamily="34" charset="0"/>
                <a:cs typeface="Arial" panose="020B0604020202020204" pitchFamily="34" charset="0"/>
              </a:rPr>
              <a:t>There is a risk that environment is seen only in monetary terms which may be based on just a few easy-to-value ecosystem</a:t>
            </a:r>
            <a:r>
              <a:rPr lang="en-GB" sz="1200" baseline="0" dirty="0">
                <a:solidFill>
                  <a:schemeClr val="tx2"/>
                </a:solidFill>
                <a:latin typeface="Arial" panose="020B0604020202020204" pitchFamily="34" charset="0"/>
                <a:cs typeface="Arial" panose="020B0604020202020204" pitchFamily="34" charset="0"/>
              </a:rPr>
              <a:t> services, </a:t>
            </a:r>
            <a:r>
              <a:rPr lang="en-GB" sz="1200" dirty="0">
                <a:solidFill>
                  <a:schemeClr val="tx2"/>
                </a:solidFill>
                <a:latin typeface="Arial" panose="020B0604020202020204" pitchFamily="34" charset="0"/>
                <a:cs typeface="Arial" panose="020B0604020202020204" pitchFamily="34" charset="0"/>
              </a:rPr>
              <a:t>ignoring many others unvalued ones.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2"/>
                </a:solidFill>
                <a:latin typeface="Arial" panose="020B0604020202020204" pitchFamily="34" charset="0"/>
                <a:cs typeface="Arial" panose="020B0604020202020204" pitchFamily="34" charset="0"/>
              </a:rPr>
              <a:t>Paying people may also undermine their intrinsic interest in contributing to environmental activities</a:t>
            </a:r>
            <a:r>
              <a:rPr lang="en-GB" sz="1200" baseline="0" dirty="0">
                <a:solidFill>
                  <a:schemeClr val="tx2"/>
                </a:solidFill>
                <a:latin typeface="Arial" panose="020B0604020202020204" pitchFamily="34" charset="0"/>
                <a:cs typeface="Arial" panose="020B0604020202020204" pitchFamily="34" charset="0"/>
              </a:rPr>
              <a:t> (</a:t>
            </a:r>
            <a:r>
              <a:rPr lang="en-GB" sz="1200" dirty="0" err="1">
                <a:solidFill>
                  <a:schemeClr val="tx2"/>
                </a:solidFill>
                <a:latin typeface="Arial" panose="020B0604020202020204" pitchFamily="34" charset="0"/>
                <a:cs typeface="Arial" panose="020B0604020202020204" pitchFamily="34" charset="0"/>
              </a:rPr>
              <a:t>Schröter</a:t>
            </a:r>
            <a:r>
              <a:rPr lang="en-GB" sz="1200" baseline="0" dirty="0">
                <a:solidFill>
                  <a:schemeClr val="tx2"/>
                </a:solidFill>
                <a:latin typeface="Arial" panose="020B0604020202020204" pitchFamily="34" charset="0"/>
                <a:cs typeface="Arial" panose="020B0604020202020204" pitchFamily="34" charset="0"/>
              </a:rPr>
              <a:t> </a:t>
            </a:r>
            <a:r>
              <a:rPr lang="en-GB" sz="1200" i="1" dirty="0">
                <a:solidFill>
                  <a:schemeClr val="tx2"/>
                </a:solidFill>
                <a:latin typeface="Arial" panose="020B0604020202020204" pitchFamily="34" charset="0"/>
                <a:cs typeface="Arial" panose="020B0604020202020204" pitchFamily="34" charset="0"/>
              </a:rPr>
              <a:t>et al. </a:t>
            </a:r>
            <a:r>
              <a:rPr lang="en-GB" sz="1200" dirty="0">
                <a:solidFill>
                  <a:schemeClr val="tx2"/>
                </a:solidFill>
                <a:latin typeface="Arial" panose="020B0604020202020204" pitchFamily="34" charset="0"/>
                <a:cs typeface="Arial" panose="020B0604020202020204" pitchFamily="34" charset="0"/>
              </a:rPr>
              <a:t>2014)</a:t>
            </a:r>
            <a:endParaRPr lang="en-GB" baseline="0" dirty="0"/>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286280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latin typeface="Arial" panose="020B0604020202020204" pitchFamily="34" charset="0"/>
                <a:ea typeface="+mn-ea"/>
                <a:cs typeface="Arial" panose="020B0604020202020204" pitchFamily="34" charset="0"/>
              </a:rPr>
              <a:t>Conditional transfers (CT), such as guaranteed job schemes, pensions and food transfers, have been used for achieving social objectives and raising the living standards of vulnerable people. Conditional transfers are also used to pursue environmental objectives, for example promoting agroforestry or forest protection with incentives such as environmental subsidies and payments for ecosystem services (PES). </a:t>
            </a:r>
          </a:p>
          <a:p>
            <a:pPr marL="285750" indent="-285750">
              <a:buFont typeface="Arial" panose="020B0604020202020204" pitchFamily="34" charset="0"/>
              <a:buChar char="•"/>
            </a:pPr>
            <a:r>
              <a:rPr lang="en-GB" sz="1200" b="1" dirty="0">
                <a:solidFill>
                  <a:schemeClr val="tx2"/>
                </a:solidFill>
                <a:latin typeface="Arial" panose="020B0604020202020204" pitchFamily="34" charset="0"/>
                <a:cs typeface="Arial" panose="020B0604020202020204" pitchFamily="34" charset="0"/>
              </a:rPr>
              <a:t>Economic incentives </a:t>
            </a:r>
            <a:r>
              <a:rPr lang="en-GB" sz="1200" b="0" dirty="0">
                <a:solidFill>
                  <a:schemeClr val="tx2"/>
                </a:solidFill>
                <a:latin typeface="Arial" panose="020B0604020202020204" pitchFamily="34" charset="0"/>
                <a:cs typeface="Arial" panose="020B0604020202020204" pitchFamily="34" charset="0"/>
              </a:rPr>
              <a:t>include</a:t>
            </a:r>
            <a:r>
              <a:rPr lang="en-GB" sz="1200" b="0" baseline="0" dirty="0">
                <a:solidFill>
                  <a:schemeClr val="tx2"/>
                </a:solidFill>
                <a:latin typeface="Arial" panose="020B0604020202020204" pitchFamily="34" charset="0"/>
                <a:cs typeface="Arial" panose="020B0604020202020204" pitchFamily="34" charset="0"/>
              </a:rPr>
              <a:t> a whole set of incentives that aim at m</a:t>
            </a:r>
            <a:r>
              <a:rPr lang="en-GB" sz="1200" dirty="0">
                <a:solidFill>
                  <a:schemeClr val="tx2"/>
                </a:solidFill>
                <a:latin typeface="Arial" panose="020B0604020202020204" pitchFamily="34" charset="0"/>
                <a:cs typeface="Arial" panose="020B0604020202020204" pitchFamily="34" charset="0"/>
              </a:rPr>
              <a:t>otivating</a:t>
            </a:r>
            <a:r>
              <a:rPr lang="en-GB" sz="1200" baseline="0" dirty="0">
                <a:solidFill>
                  <a:schemeClr val="tx2"/>
                </a:solidFill>
                <a:latin typeface="Arial" panose="020B0604020202020204" pitchFamily="34" charset="0"/>
                <a:cs typeface="Arial" panose="020B0604020202020204" pitchFamily="34" charset="0"/>
              </a:rPr>
              <a:t> </a:t>
            </a:r>
            <a:r>
              <a:rPr lang="en-GB" sz="1200" dirty="0">
                <a:solidFill>
                  <a:schemeClr val="tx2"/>
                </a:solidFill>
                <a:latin typeface="Arial" panose="020B0604020202020204" pitchFamily="34" charset="0"/>
                <a:cs typeface="Arial" panose="020B0604020202020204" pitchFamily="34" charset="0"/>
              </a:rPr>
              <a:t>people to behave in certain ways.</a:t>
            </a:r>
            <a:r>
              <a:rPr lang="en-GB" sz="1200" baseline="0" dirty="0">
                <a:solidFill>
                  <a:schemeClr val="tx2"/>
                </a:solidFill>
                <a:latin typeface="Arial" panose="020B0604020202020204" pitchFamily="34" charset="0"/>
                <a:cs typeface="Arial" panose="020B0604020202020204" pitchFamily="34" charset="0"/>
              </a:rPr>
              <a:t> In the diagram above these include </a:t>
            </a:r>
            <a:r>
              <a:rPr lang="en-GB" sz="1200" b="1" baseline="0" dirty="0">
                <a:solidFill>
                  <a:schemeClr val="tx2"/>
                </a:solidFill>
                <a:latin typeface="Arial" panose="020B0604020202020204" pitchFamily="34" charset="0"/>
                <a:cs typeface="Arial" panose="020B0604020202020204" pitchFamily="34" charset="0"/>
              </a:rPr>
              <a:t>conditional and unconditional transfers </a:t>
            </a:r>
            <a:r>
              <a:rPr lang="en-GB" sz="1200" baseline="0" dirty="0">
                <a:solidFill>
                  <a:schemeClr val="tx2"/>
                </a:solidFill>
                <a:latin typeface="Arial" panose="020B0604020202020204" pitchFamily="34" charset="0"/>
                <a:cs typeface="Arial" panose="020B0604020202020204" pitchFamily="34" charset="0"/>
              </a:rPr>
              <a:t>and in some instances, subsidies. </a:t>
            </a:r>
          </a:p>
          <a:p>
            <a:pPr marL="285750" lvl="0" indent="-285750">
              <a:buFont typeface="Arial" panose="020B0604020202020204" pitchFamily="34" charset="0"/>
              <a:buChar char="•"/>
            </a:pPr>
            <a:r>
              <a:rPr lang="en-GB" sz="1200" b="1" dirty="0">
                <a:solidFill>
                  <a:schemeClr val="tx2"/>
                </a:solidFill>
                <a:latin typeface="Arial" panose="020B0604020202020204" pitchFamily="34" charset="0"/>
                <a:cs typeface="Arial" panose="020B0604020202020204" pitchFamily="34" charset="0"/>
              </a:rPr>
              <a:t>Conditional transfers </a:t>
            </a:r>
            <a:r>
              <a:rPr lang="en-GB" sz="1200" dirty="0">
                <a:solidFill>
                  <a:schemeClr val="tx2"/>
                </a:solidFill>
                <a:latin typeface="Arial" panose="020B0604020202020204" pitchFamily="34" charset="0"/>
                <a:cs typeface="Arial" panose="020B0604020202020204" pitchFamily="34" charset="0"/>
              </a:rPr>
              <a:t>(CTs) introduce “conditionality” to the incentive.</a:t>
            </a:r>
          </a:p>
          <a:p>
            <a:pPr marL="285750" indent="-285750">
              <a:buFont typeface="Arial" panose="020B0604020202020204" pitchFamily="34" charset="0"/>
              <a:buChar char="•"/>
            </a:pPr>
            <a:r>
              <a:rPr lang="en-GB" sz="1200" b="1" dirty="0">
                <a:solidFill>
                  <a:schemeClr val="tx2"/>
                </a:solidFill>
                <a:latin typeface="Arial" panose="020B0604020202020204" pitchFamily="34" charset="0"/>
                <a:cs typeface="Arial" panose="020B0604020202020204" pitchFamily="34" charset="0"/>
              </a:rPr>
              <a:t>Economic ‘disincentives’</a:t>
            </a:r>
            <a:r>
              <a:rPr lang="en-GB" sz="1200" b="1" baseline="0" dirty="0">
                <a:solidFill>
                  <a:schemeClr val="tx2"/>
                </a:solidFill>
                <a:latin typeface="Arial" panose="020B0604020202020204" pitchFamily="34" charset="0"/>
                <a:cs typeface="Arial" panose="020B0604020202020204" pitchFamily="34" charset="0"/>
              </a:rPr>
              <a:t> </a:t>
            </a:r>
            <a:r>
              <a:rPr lang="en-GB" sz="1200" b="0" baseline="0" dirty="0">
                <a:solidFill>
                  <a:schemeClr val="tx2"/>
                </a:solidFill>
                <a:latin typeface="Arial" panose="020B0604020202020204" pitchFamily="34" charset="0"/>
                <a:cs typeface="Arial" panose="020B0604020202020204" pitchFamily="34" charset="0"/>
              </a:rPr>
              <a:t>Unlike the incentives, disincentives aim </a:t>
            </a:r>
            <a:r>
              <a:rPr lang="en-GB" sz="1200" dirty="0">
                <a:solidFill>
                  <a:schemeClr val="tx2"/>
                </a:solidFill>
                <a:latin typeface="Arial" panose="020B0604020202020204" pitchFamily="34" charset="0"/>
                <a:cs typeface="Arial" panose="020B0604020202020204" pitchFamily="34" charset="0"/>
              </a:rPr>
              <a:t>at curbing negative behaviour</a:t>
            </a:r>
            <a:r>
              <a:rPr lang="en-GB" sz="1200" baseline="0" dirty="0">
                <a:solidFill>
                  <a:schemeClr val="tx2"/>
                </a:solidFill>
                <a:latin typeface="Arial" panose="020B0604020202020204" pitchFamily="34" charset="0"/>
                <a:cs typeface="Arial" panose="020B0604020202020204" pitchFamily="34" charset="0"/>
              </a:rPr>
              <a:t> by imposing certain </a:t>
            </a:r>
            <a:r>
              <a:rPr lang="en-GB" sz="1200" b="1" baseline="0" dirty="0">
                <a:solidFill>
                  <a:schemeClr val="tx2"/>
                </a:solidFill>
                <a:latin typeface="Arial" panose="020B0604020202020204" pitchFamily="34" charset="0"/>
                <a:cs typeface="Arial" panose="020B0604020202020204" pitchFamily="34" charset="0"/>
              </a:rPr>
              <a:t>charges and taxes </a:t>
            </a:r>
            <a:r>
              <a:rPr lang="en-GB" sz="1200" baseline="0" dirty="0">
                <a:solidFill>
                  <a:schemeClr val="tx2"/>
                </a:solidFill>
                <a:latin typeface="Arial" panose="020B0604020202020204" pitchFamily="34" charset="0"/>
                <a:cs typeface="Arial" panose="020B0604020202020204" pitchFamily="34" charset="0"/>
              </a:rPr>
              <a:t>on people. </a:t>
            </a:r>
            <a:endParaRPr lang="en-GB" sz="12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solidFill>
                  <a:schemeClr val="tx2"/>
                </a:solidFill>
                <a:latin typeface="Arial" panose="020B0604020202020204" pitchFamily="34" charset="0"/>
                <a:cs typeface="Arial" panose="020B0604020202020204" pitchFamily="34" charset="0"/>
              </a:rPr>
              <a:t>‘</a:t>
            </a:r>
            <a:r>
              <a:rPr lang="en-GB" sz="1200" b="1" dirty="0">
                <a:solidFill>
                  <a:schemeClr val="tx2"/>
                </a:solidFill>
                <a:latin typeface="Arial" panose="020B0604020202020204" pitchFamily="34" charset="0"/>
                <a:cs typeface="Arial" panose="020B0604020202020204" pitchFamily="34" charset="0"/>
              </a:rPr>
              <a:t>PES-like’ </a:t>
            </a:r>
            <a:r>
              <a:rPr lang="en-GB" sz="1200" dirty="0">
                <a:solidFill>
                  <a:schemeClr val="tx2"/>
                </a:solidFill>
                <a:latin typeface="Arial" panose="020B0604020202020204" pitchFamily="34" charset="0"/>
                <a:cs typeface="Arial" panose="020B0604020202020204" pitchFamily="34" charset="0"/>
              </a:rPr>
              <a:t>deals involve various types of institutional arrangements that</a:t>
            </a:r>
            <a:r>
              <a:rPr lang="en-GB" sz="1200" baseline="0" dirty="0">
                <a:solidFill>
                  <a:schemeClr val="tx2"/>
                </a:solidFill>
                <a:latin typeface="Arial" panose="020B0604020202020204" pitchFamily="34" charset="0"/>
                <a:cs typeface="Arial" panose="020B0604020202020204" pitchFamily="34" charset="0"/>
              </a:rPr>
              <a:t> </a:t>
            </a:r>
            <a:r>
              <a:rPr lang="en-GB" sz="1200" dirty="0">
                <a:solidFill>
                  <a:schemeClr val="tx2"/>
                </a:solidFill>
                <a:latin typeface="Arial" panose="020B0604020202020204" pitchFamily="34" charset="0"/>
                <a:cs typeface="Arial" panose="020B0604020202020204" pitchFamily="34" charset="0"/>
              </a:rPr>
              <a:t>often have conditional and/or unconditional components, </a:t>
            </a:r>
          </a:p>
          <a:p>
            <a:pPr marL="285750" indent="-285750">
              <a:buFont typeface="Arial" panose="020B0604020202020204" pitchFamily="34" charset="0"/>
              <a:buChar char="•"/>
            </a:pPr>
            <a:r>
              <a:rPr lang="en-GB" sz="1200" dirty="0">
                <a:solidFill>
                  <a:schemeClr val="tx2"/>
                </a:solidFill>
                <a:latin typeface="Arial" panose="020B0604020202020204" pitchFamily="34" charset="0"/>
                <a:cs typeface="Arial" panose="020B0604020202020204" pitchFamily="34" charset="0"/>
              </a:rPr>
              <a:t>As we are going to see in the next slides, PES (e.g. defined by </a:t>
            </a:r>
            <a:r>
              <a:rPr lang="en-GB" sz="1200" dirty="0" err="1">
                <a:solidFill>
                  <a:schemeClr val="tx2"/>
                </a:solidFill>
                <a:latin typeface="Arial" panose="020B0604020202020204" pitchFamily="34" charset="0"/>
                <a:cs typeface="Arial" panose="020B0604020202020204" pitchFamily="34" charset="0"/>
              </a:rPr>
              <a:t>Wunder</a:t>
            </a:r>
            <a:r>
              <a:rPr lang="en-GB" sz="1200" dirty="0">
                <a:solidFill>
                  <a:schemeClr val="tx2"/>
                </a:solidFill>
                <a:latin typeface="Arial" panose="020B0604020202020204" pitchFamily="34" charset="0"/>
                <a:cs typeface="Arial" panose="020B0604020202020204" pitchFamily="34" charset="0"/>
              </a:rPr>
              <a:t> 2005) are thus a subcomponent of these CT agreements</a:t>
            </a:r>
            <a:r>
              <a:rPr lang="en-GB" sz="1200" baseline="0" dirty="0">
                <a:solidFill>
                  <a:schemeClr val="tx2"/>
                </a:solidFill>
                <a:latin typeface="Arial" panose="020B0604020202020204" pitchFamily="34" charset="0"/>
                <a:cs typeface="Arial" panose="020B0604020202020204" pitchFamily="34" charset="0"/>
              </a:rPr>
              <a:t> and essentially are a</a:t>
            </a:r>
            <a:r>
              <a:rPr lang="en-GB" sz="1200" dirty="0">
                <a:solidFill>
                  <a:schemeClr val="tx2"/>
                </a:solidFill>
                <a:latin typeface="Arial" panose="020B0604020202020204" pitchFamily="34" charset="0"/>
                <a:cs typeface="Arial" panose="020B0604020202020204" pitchFamily="34" charset="0"/>
              </a:rPr>
              <a:t> form of CT used to introduce positive rewards for better environmental management.</a:t>
            </a: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284122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solidFill>
                  <a:schemeClr val="tx2"/>
                </a:solidFill>
                <a:latin typeface="Arial" panose="020B0604020202020204" pitchFamily="34" charset="0"/>
              </a:rPr>
              <a:t>PES schemes were developed – as a market-based approach to environmental governance – to fill what seemed to be a governance gap. Regulatory approaches seemed to be failing to achieve environmental conservation so PES theory argues that a market-based approach may be more effective. </a:t>
            </a:r>
          </a:p>
          <a:p>
            <a:r>
              <a:rPr lang="en-GB" altLang="en-US" dirty="0">
                <a:solidFill>
                  <a:schemeClr val="tx2"/>
                </a:solidFill>
                <a:latin typeface="Arial" panose="020B0604020202020204" pitchFamily="34" charset="0"/>
              </a:rPr>
              <a:t>However, it is important to note that PES can help in securing only those environmental services for which environmental service users are willing to pay. </a:t>
            </a:r>
          </a:p>
          <a:p>
            <a:r>
              <a:rPr lang="en-GB" altLang="en-US" dirty="0">
                <a:solidFill>
                  <a:schemeClr val="tx2"/>
                </a:solidFill>
                <a:latin typeface="Arial" panose="020B0604020202020204" pitchFamily="34" charset="0"/>
              </a:rPr>
              <a:t>The slide shows the best-known definition of PES provided by Sven </a:t>
            </a:r>
            <a:r>
              <a:rPr lang="en-GB" altLang="en-US" dirty="0" err="1">
                <a:solidFill>
                  <a:schemeClr val="tx2"/>
                </a:solidFill>
                <a:latin typeface="Arial" panose="020B0604020202020204" pitchFamily="34" charset="0"/>
              </a:rPr>
              <a:t>Wunder</a:t>
            </a:r>
            <a:r>
              <a:rPr lang="en-GB" altLang="en-US" dirty="0">
                <a:solidFill>
                  <a:schemeClr val="tx2"/>
                </a:solidFill>
                <a:latin typeface="Arial" panose="020B0604020202020204" pitchFamily="34" charset="0"/>
              </a:rPr>
              <a:t> in 2005 (though he recently updated his definition in </a:t>
            </a:r>
            <a:r>
              <a:rPr lang="en-GB" altLang="en-US" dirty="0" err="1">
                <a:solidFill>
                  <a:schemeClr val="tx2"/>
                </a:solidFill>
                <a:latin typeface="Arial" panose="020B0604020202020204" pitchFamily="34" charset="0"/>
              </a:rPr>
              <a:t>Wunder</a:t>
            </a:r>
            <a:r>
              <a:rPr lang="en-GB" altLang="en-US" dirty="0">
                <a:solidFill>
                  <a:schemeClr val="tx2"/>
                </a:solidFill>
                <a:latin typeface="Arial" panose="020B0604020202020204" pitchFamily="34" charset="0"/>
              </a:rPr>
              <a:t>, 2015). </a:t>
            </a:r>
            <a:endParaRPr lang="en-GB" altLang="en-US" i="1" dirty="0">
              <a:solidFill>
                <a:schemeClr val="tx2"/>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374111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0" dirty="0">
                <a:latin typeface="Arial" panose="020B0604020202020204" pitchFamily="34" charset="0"/>
              </a:rPr>
              <a:t>There are 3 other requirements for PES schemes:</a:t>
            </a:r>
          </a:p>
          <a:p>
            <a:pPr marL="228600" indent="-228600">
              <a:buAutoNum type="arabicPeriod"/>
            </a:pPr>
            <a:r>
              <a:rPr lang="en-GB" altLang="en-US" b="1" dirty="0">
                <a:latin typeface="Arial" panose="020B0604020202020204" pitchFamily="34" charset="0"/>
              </a:rPr>
              <a:t>Additionality</a:t>
            </a:r>
            <a:r>
              <a:rPr lang="en-GB" altLang="en-US" dirty="0">
                <a:latin typeface="Arial" panose="020B0604020202020204" pitchFamily="34" charset="0"/>
              </a:rPr>
              <a:t>, which requires that the payment should yield environmental benefits that would have not have been realised without it. The 3 graphs show different </a:t>
            </a:r>
            <a:r>
              <a:rPr lang="en-GB" altLang="en-US" dirty="0" err="1">
                <a:latin typeface="Arial" panose="020B0604020202020204" pitchFamily="34" charset="0"/>
              </a:rPr>
              <a:t>additionality</a:t>
            </a:r>
            <a:r>
              <a:rPr lang="en-GB" altLang="en-US" dirty="0">
                <a:latin typeface="Arial" panose="020B0604020202020204" pitchFamily="34" charset="0"/>
              </a:rPr>
              <a:t> scenarios depending on the baseline, e.g. the top graph shows a baseline (in this case of carbon stock) over time, where introduction of payments lead to an increase in carbon stocks. In the middle graph, the baseline is declining and the introduction of a payment scheme cannot reverse the decline, but can ameliorate the situation slightly. In the bottom graph, the baseline is already improving but payments can increase the rate of change.</a:t>
            </a:r>
          </a:p>
          <a:p>
            <a:pPr marL="228600" indent="-228600">
              <a:buAutoNum type="arabicPeriod"/>
            </a:pPr>
            <a:r>
              <a:rPr lang="en-GB" altLang="en-US" b="1" dirty="0">
                <a:latin typeface="Arial" panose="020B0604020202020204" pitchFamily="34" charset="0"/>
              </a:rPr>
              <a:t>Leakage </a:t>
            </a:r>
            <a:r>
              <a:rPr lang="en-GB" altLang="en-US" dirty="0">
                <a:latin typeface="Arial" panose="020B0604020202020204" pitchFamily="34" charset="0"/>
              </a:rPr>
              <a:t>happens when a landowner receiving a payment simply shifts the activity that causes the environmental problem to another piece of land that is not under contract.</a:t>
            </a:r>
          </a:p>
          <a:p>
            <a:pPr marL="228600" indent="-228600">
              <a:buAutoNum type="arabicPeriod"/>
            </a:pPr>
            <a:r>
              <a:rPr lang="en-GB" altLang="en-US" b="1" dirty="0">
                <a:latin typeface="Arial" panose="020B0604020202020204" pitchFamily="34" charset="0"/>
              </a:rPr>
              <a:t>Permanence </a:t>
            </a:r>
            <a:r>
              <a:rPr lang="en-GB" altLang="en-US" dirty="0">
                <a:latin typeface="Arial" panose="020B0604020202020204" pitchFamily="34" charset="0"/>
              </a:rPr>
              <a:t>refers to the sustainability of the environmental service. </a:t>
            </a:r>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2894754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t="11096" b="2352"/>
          <a:stretch/>
        </p:blipFill>
        <p:spPr>
          <a:xfrm>
            <a:off x="0" y="45719"/>
            <a:ext cx="9144000" cy="6070823"/>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64374"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3176"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image" Target="../media/image16.png"/><Relationship Id="rId10" Type="http://schemas.openxmlformats.org/officeDocument/2006/relationships/image" Target="../media/image27.png"/><Relationship Id="rId4" Type="http://schemas.openxmlformats.org/officeDocument/2006/relationships/image" Target="../media/image24.jpe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spa.ac.uk/files/espa/ESPA%20PES%20Brief.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oi.org/10.5751/ES-08462-21023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1" y="3073083"/>
            <a:ext cx="8380325" cy="2387600"/>
          </a:xfrm>
        </p:spPr>
        <p:txBody>
          <a:bodyPr>
            <a:normAutofit/>
          </a:bodyPr>
          <a:lstStyle/>
          <a:p>
            <a:r>
              <a:rPr lang="en-GB" altLang="en-US" sz="3600" dirty="0">
                <a:cs typeface="Times New Roman" panose="02020603050405020304" pitchFamily="18" charset="0"/>
              </a:rPr>
              <a:t>Payment for Ecosystem Services, Ecosystems and Poverty Alleviation</a:t>
            </a:r>
            <a:endParaRPr lang="en-US" sz="3600"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a:xfrm>
            <a:off x="1143000" y="5552758"/>
            <a:ext cx="6858000" cy="533465"/>
          </a:xfrm>
        </p:spPr>
        <p:txBody>
          <a:bodyPr/>
          <a:lstStyle/>
          <a:p>
            <a:r>
              <a:rPr lang="en-US" dirty="0"/>
              <a:t>Topic 08</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rPr>
              <a:t>© </a:t>
            </a:r>
            <a:r>
              <a:rPr lang="en-US" sz="700" dirty="0" err="1">
                <a:solidFill>
                  <a:schemeClr val="bg1">
                    <a:alpha val="70000"/>
                  </a:schemeClr>
                </a:solidFill>
                <a:ea typeface="Calibri"/>
                <a:cs typeface="Calibri"/>
              </a:rPr>
              <a:t>Natura</a:t>
            </a:r>
            <a:r>
              <a:rPr lang="en-US" sz="700" dirty="0">
                <a:solidFill>
                  <a:schemeClr val="bg1">
                    <a:alpha val="70000"/>
                  </a:schemeClr>
                </a:solidFill>
                <a:ea typeface="Calibri"/>
                <a:cs typeface="Calibri"/>
              </a:rPr>
              <a:t> Bolivia</a:t>
            </a:r>
            <a:endParaRPr lang="en-GB" sz="700" dirty="0">
              <a:solidFill>
                <a:schemeClr val="bg1">
                  <a:alpha val="70000"/>
                </a:schemeClr>
              </a:solidFill>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9730"/>
            <a:ext cx="7886700" cy="1193945"/>
          </a:xfrm>
        </p:spPr>
        <p:txBody>
          <a:bodyPr>
            <a:normAutofit/>
          </a:bodyPr>
          <a:lstStyle/>
          <a:p>
            <a:pPr>
              <a:lnSpc>
                <a:spcPct val="100000"/>
              </a:lnSpc>
            </a:pPr>
            <a:r>
              <a:rPr lang="en-GB" sz="3200" dirty="0">
                <a:cs typeface="Times New Roman" panose="02020603050405020304" pitchFamily="18" charset="0"/>
              </a:rPr>
              <a:t>4 main services included in PES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223675"/>
            <a:ext cx="8274718" cy="5018614"/>
          </a:xfrm>
        </p:spPr>
        <p:txBody>
          <a:bodyPr>
            <a:normAutofit lnSpcReduction="10000"/>
          </a:bodyPr>
          <a:lstStyle/>
          <a:p>
            <a:pPr>
              <a:lnSpc>
                <a:spcPct val="120000"/>
              </a:lnSpc>
              <a:spcBef>
                <a:spcPts val="600"/>
              </a:spcBef>
            </a:pPr>
            <a:r>
              <a:rPr lang="en-GB" sz="2400" dirty="0">
                <a:solidFill>
                  <a:schemeClr val="accent1"/>
                </a:solidFill>
                <a:cs typeface="Times New Roman" panose="02020603050405020304" pitchFamily="18" charset="0"/>
              </a:rPr>
              <a:t>Carbon stocks </a:t>
            </a:r>
          </a:p>
          <a:p>
            <a:pPr>
              <a:lnSpc>
                <a:spcPct val="120000"/>
              </a:lnSpc>
              <a:spcBef>
                <a:spcPts val="600"/>
              </a:spcBef>
            </a:pPr>
            <a:r>
              <a:rPr lang="en-GB" sz="2400" dirty="0">
                <a:solidFill>
                  <a:schemeClr val="accent1"/>
                </a:solidFill>
                <a:cs typeface="Times New Roman" panose="02020603050405020304" pitchFamily="18" charset="0"/>
              </a:rPr>
              <a:t>Water quality and quantity </a:t>
            </a:r>
          </a:p>
          <a:p>
            <a:pPr lvl="1">
              <a:lnSpc>
                <a:spcPct val="120000"/>
              </a:lnSpc>
              <a:spcBef>
                <a:spcPts val="600"/>
              </a:spcBef>
            </a:pPr>
            <a:r>
              <a:rPr lang="en-GB" sz="2000" dirty="0">
                <a:solidFill>
                  <a:schemeClr val="accent1"/>
                </a:solidFill>
                <a:cs typeface="Times New Roman" panose="02020603050405020304" pitchFamily="18" charset="0"/>
              </a:rPr>
              <a:t>Regulation of hydrological flow and control of soil erosion by wetlands or forests </a:t>
            </a:r>
          </a:p>
          <a:p>
            <a:pPr lvl="1">
              <a:lnSpc>
                <a:spcPct val="120000"/>
              </a:lnSpc>
              <a:spcBef>
                <a:spcPts val="600"/>
              </a:spcBef>
            </a:pPr>
            <a:r>
              <a:rPr lang="en-GB" sz="2000" dirty="0">
                <a:solidFill>
                  <a:schemeClr val="accent1"/>
                </a:solidFill>
                <a:cs typeface="Times New Roman" panose="02020603050405020304" pitchFamily="18" charset="0"/>
              </a:rPr>
              <a:t>Protection of water quality (e.g. no  agricultural chemicals, </a:t>
            </a:r>
            <a:br>
              <a:rPr lang="en-GB" sz="2000" dirty="0">
                <a:solidFill>
                  <a:schemeClr val="accent1"/>
                </a:solidFill>
                <a:cs typeface="Times New Roman" panose="02020603050405020304" pitchFamily="18" charset="0"/>
              </a:rPr>
            </a:br>
            <a:r>
              <a:rPr lang="en-GB" sz="2000" dirty="0">
                <a:solidFill>
                  <a:schemeClr val="accent1"/>
                </a:solidFill>
                <a:cs typeface="Times New Roman" panose="02020603050405020304" pitchFamily="18" charset="0"/>
              </a:rPr>
              <a:t>no siltation)  </a:t>
            </a:r>
          </a:p>
          <a:p>
            <a:pPr>
              <a:lnSpc>
                <a:spcPct val="120000"/>
              </a:lnSpc>
              <a:spcBef>
                <a:spcPts val="600"/>
              </a:spcBef>
            </a:pPr>
            <a:r>
              <a:rPr lang="en-GB" sz="2400" dirty="0">
                <a:solidFill>
                  <a:schemeClr val="accent1"/>
                </a:solidFill>
                <a:cs typeface="Times New Roman" panose="02020603050405020304" pitchFamily="18" charset="0"/>
              </a:rPr>
              <a:t>Biodiversity</a:t>
            </a:r>
          </a:p>
          <a:p>
            <a:pPr>
              <a:lnSpc>
                <a:spcPct val="120000"/>
              </a:lnSpc>
              <a:spcBef>
                <a:spcPts val="600"/>
              </a:spcBef>
            </a:pPr>
            <a:r>
              <a:rPr lang="en-GB" sz="2400" dirty="0">
                <a:solidFill>
                  <a:schemeClr val="accent1"/>
                </a:solidFill>
                <a:cs typeface="Times New Roman" panose="02020603050405020304" pitchFamily="18" charset="0"/>
              </a:rPr>
              <a:t>Landscape beauty and recreation</a:t>
            </a:r>
          </a:p>
          <a:p>
            <a:pPr>
              <a:lnSpc>
                <a:spcPct val="120000"/>
              </a:lnSpc>
              <a:spcBef>
                <a:spcPts val="600"/>
              </a:spcBef>
            </a:pPr>
            <a:r>
              <a:rPr lang="en-GB" sz="2400" dirty="0">
                <a:solidFill>
                  <a:schemeClr val="accent1"/>
                </a:solidFill>
                <a:cs typeface="Times New Roman" panose="02020603050405020304" pitchFamily="18" charset="0"/>
              </a:rPr>
              <a:t>…and ‘bundled services’</a:t>
            </a:r>
          </a:p>
          <a:p>
            <a:pPr lvl="1">
              <a:lnSpc>
                <a:spcPct val="120000"/>
              </a:lnSpc>
              <a:spcBef>
                <a:spcPts val="600"/>
              </a:spcBef>
            </a:pPr>
            <a:r>
              <a:rPr lang="en-GB" sz="2000" dirty="0">
                <a:solidFill>
                  <a:schemeClr val="accent1"/>
                </a:solidFill>
                <a:cs typeface="Times New Roman" panose="02020603050405020304" pitchFamily="18" charset="0"/>
              </a:rPr>
              <a:t>Recognise multiple services provided by one ecosystem</a:t>
            </a:r>
          </a:p>
          <a:p>
            <a:pPr lvl="1">
              <a:lnSpc>
                <a:spcPct val="120000"/>
              </a:lnSpc>
              <a:spcBef>
                <a:spcPts val="600"/>
              </a:spcBef>
            </a:pPr>
            <a:r>
              <a:rPr lang="en-GB" sz="2000" dirty="0">
                <a:solidFill>
                  <a:schemeClr val="accent1"/>
                </a:solidFill>
                <a:cs typeface="Times New Roman" panose="02020603050405020304" pitchFamily="18" charset="0"/>
              </a:rPr>
              <a:t>Reduce transaction costs</a:t>
            </a:r>
            <a:endParaRPr lang="en-GB" sz="28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97869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6C06-E690-9E4C-B92E-CBE1DEAD7061}"/>
              </a:ext>
            </a:extLst>
          </p:cNvPr>
          <p:cNvSpPr>
            <a:spLocks noGrp="1"/>
          </p:cNvSpPr>
          <p:nvPr>
            <p:ph type="title"/>
          </p:nvPr>
        </p:nvSpPr>
        <p:spPr>
          <a:xfrm>
            <a:off x="628650" y="89506"/>
            <a:ext cx="7886700" cy="1092092"/>
          </a:xfrm>
        </p:spPr>
        <p:txBody>
          <a:bodyPr>
            <a:normAutofit/>
          </a:bodyPr>
          <a:lstStyle/>
          <a:p>
            <a:r>
              <a:rPr lang="en-US" sz="3200" dirty="0"/>
              <a:t>PES and externalities</a:t>
            </a:r>
          </a:p>
        </p:txBody>
      </p:sp>
      <p:sp>
        <p:nvSpPr>
          <p:cNvPr id="3" name="Content Placeholder 2">
            <a:extLst>
              <a:ext uri="{FF2B5EF4-FFF2-40B4-BE49-F238E27FC236}">
                <a16:creationId xmlns:a16="http://schemas.microsoft.com/office/drawing/2014/main" id="{6F4F35F3-E742-F94E-844F-94FA9C5257CE}"/>
              </a:ext>
            </a:extLst>
          </p:cNvPr>
          <p:cNvSpPr>
            <a:spLocks noGrp="1"/>
          </p:cNvSpPr>
          <p:nvPr>
            <p:ph idx="1"/>
          </p:nvPr>
        </p:nvSpPr>
        <p:spPr>
          <a:xfrm>
            <a:off x="6208986" y="1193691"/>
            <a:ext cx="2912222" cy="4809211"/>
          </a:xfrm>
        </p:spPr>
        <p:txBody>
          <a:bodyPr>
            <a:noAutofit/>
          </a:bodyPr>
          <a:lstStyle/>
          <a:p>
            <a:pPr marL="360000" indent="-360000">
              <a:spcBef>
                <a:spcPts val="600"/>
              </a:spcBef>
              <a:buFont typeface="+mj-lt"/>
              <a:buAutoNum type="arabicPeriod"/>
            </a:pPr>
            <a:r>
              <a:rPr lang="en-GB" sz="1800" dirty="0"/>
              <a:t>Existing payoffs do </a:t>
            </a:r>
            <a:br>
              <a:rPr lang="en-GB" sz="1800" dirty="0"/>
            </a:br>
            <a:r>
              <a:rPr lang="en-GB" sz="1800" dirty="0"/>
              <a:t>not reflect value of ES, making conservation unattractive</a:t>
            </a:r>
          </a:p>
          <a:p>
            <a:pPr marL="360000" indent="-360000">
              <a:spcBef>
                <a:spcPts val="600"/>
              </a:spcBef>
              <a:buFont typeface="+mj-lt"/>
              <a:buAutoNum type="arabicPeriod"/>
            </a:pPr>
            <a:r>
              <a:rPr lang="en-GB" sz="1800" dirty="0"/>
              <a:t>Lack of ES provision results in negative environmental externality</a:t>
            </a:r>
          </a:p>
          <a:p>
            <a:pPr marL="360000" indent="-360000">
              <a:spcBef>
                <a:spcPts val="600"/>
              </a:spcBef>
              <a:buFont typeface="+mj-lt"/>
              <a:buAutoNum type="arabicPeriod"/>
            </a:pPr>
            <a:r>
              <a:rPr lang="en-GB" sz="1800" dirty="0"/>
              <a:t>‘User-pay’ principle suggests that those who benefit from ES pay for their provision</a:t>
            </a:r>
          </a:p>
          <a:p>
            <a:pPr marL="360000" indent="-360000">
              <a:spcBef>
                <a:spcPts val="600"/>
              </a:spcBef>
              <a:buFont typeface="+mj-lt"/>
              <a:buAutoNum type="arabicPeriod"/>
            </a:pPr>
            <a:r>
              <a:rPr lang="en-GB" sz="1800" dirty="0"/>
              <a:t>The incentive from ES (‘provider gets’) helps make conservation more attractive</a:t>
            </a:r>
          </a:p>
          <a:p>
            <a:pPr marL="360000" indent="-360000">
              <a:buFont typeface="+mj-lt"/>
              <a:buAutoNum type="arabicPeriod"/>
            </a:pPr>
            <a:endParaRPr lang="en-US" sz="1200" dirty="0"/>
          </a:p>
        </p:txBody>
      </p:sp>
      <p:sp>
        <p:nvSpPr>
          <p:cNvPr id="4" name="TextBox 3">
            <a:extLst>
              <a:ext uri="{FF2B5EF4-FFF2-40B4-BE49-F238E27FC236}">
                <a16:creationId xmlns:a16="http://schemas.microsoft.com/office/drawing/2014/main" id="{F39A88D2-19C0-9949-9CB9-F187165DD87E}"/>
              </a:ext>
            </a:extLst>
          </p:cNvPr>
          <p:cNvSpPr txBox="1"/>
          <p:nvPr/>
        </p:nvSpPr>
        <p:spPr>
          <a:xfrm>
            <a:off x="518160" y="5730240"/>
            <a:ext cx="5613386" cy="307777"/>
          </a:xfrm>
          <a:prstGeom prst="rect">
            <a:avLst/>
          </a:prstGeom>
          <a:noFill/>
        </p:spPr>
        <p:txBody>
          <a:bodyPr wrap="square" rtlCol="0">
            <a:spAutoFit/>
          </a:bodyPr>
          <a:lstStyle/>
          <a:p>
            <a:pPr algn="r"/>
            <a:r>
              <a:rPr lang="en-US" sz="1400" dirty="0">
                <a:solidFill>
                  <a:srgbClr val="000000">
                    <a:alpha val="70000"/>
                  </a:srgbClr>
                </a:solidFill>
              </a:rPr>
              <a:t>Source: Adapted from: </a:t>
            </a:r>
            <a:r>
              <a:rPr lang="en-US" sz="1400" dirty="0" err="1">
                <a:solidFill>
                  <a:srgbClr val="000000">
                    <a:alpha val="70000"/>
                  </a:srgbClr>
                </a:solidFill>
              </a:rPr>
              <a:t>Pagiola</a:t>
            </a:r>
            <a:r>
              <a:rPr lang="en-US" sz="1400" dirty="0">
                <a:solidFill>
                  <a:srgbClr val="000000">
                    <a:alpha val="70000"/>
                  </a:srgbClr>
                </a:solidFill>
              </a:rPr>
              <a:t> and </a:t>
            </a:r>
            <a:r>
              <a:rPr lang="en-US" sz="1400" dirty="0" err="1">
                <a:solidFill>
                  <a:srgbClr val="000000">
                    <a:alpha val="70000"/>
                  </a:srgbClr>
                </a:solidFill>
              </a:rPr>
              <a:t>Platais</a:t>
            </a:r>
            <a:r>
              <a:rPr lang="en-US" sz="1400" dirty="0">
                <a:solidFill>
                  <a:srgbClr val="000000">
                    <a:alpha val="70000"/>
                  </a:srgbClr>
                </a:solidFill>
              </a:rPr>
              <a:t>, 2007; Engel </a:t>
            </a:r>
            <a:r>
              <a:rPr lang="en-US" sz="1400" i="1" dirty="0">
                <a:solidFill>
                  <a:srgbClr val="000000">
                    <a:alpha val="70000"/>
                  </a:srgbClr>
                </a:solidFill>
              </a:rPr>
              <a:t>et al. </a:t>
            </a:r>
            <a:r>
              <a:rPr lang="en-US" sz="1400" dirty="0">
                <a:solidFill>
                  <a:srgbClr val="000000">
                    <a:alpha val="70000"/>
                  </a:srgbClr>
                </a:solidFill>
              </a:rPr>
              <a:t>2008</a:t>
            </a:r>
          </a:p>
        </p:txBody>
      </p:sp>
      <p:pic>
        <p:nvPicPr>
          <p:cNvPr id="5" name="Picture 4"/>
          <p:cNvPicPr>
            <a:picLocks noChangeAspect="1"/>
          </p:cNvPicPr>
          <p:nvPr/>
        </p:nvPicPr>
        <p:blipFill>
          <a:blip r:embed="rId3"/>
          <a:stretch>
            <a:fillRect/>
          </a:stretch>
        </p:blipFill>
        <p:spPr>
          <a:xfrm>
            <a:off x="143682" y="1306861"/>
            <a:ext cx="5987864" cy="4109318"/>
          </a:xfrm>
          <a:prstGeom prst="rect">
            <a:avLst/>
          </a:prstGeom>
        </p:spPr>
      </p:pic>
    </p:spTree>
    <p:extLst>
      <p:ext uri="{BB962C8B-B14F-4D97-AF65-F5344CB8AC3E}">
        <p14:creationId xmlns:p14="http://schemas.microsoft.com/office/powerpoint/2010/main" val="326606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39700"/>
            <a:ext cx="7886700" cy="1325563"/>
          </a:xfrm>
        </p:spPr>
        <p:txBody>
          <a:bodyPr>
            <a:noAutofit/>
          </a:bodyPr>
          <a:lstStyle/>
          <a:p>
            <a:r>
              <a:rPr lang="en-GB" sz="3200" dirty="0"/>
              <a:t>Comparing Conditional Transfers and Payments for Ecosystem Services</a:t>
            </a:r>
            <a:endParaRPr lang="en-GB" sz="3200" dirty="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7C1FFCB5-D292-7D41-B630-3C417A99F501}"/>
              </a:ext>
            </a:extLst>
          </p:cNvPr>
          <p:cNvGraphicFramePr>
            <a:graphicFrameLocks noGrp="1"/>
          </p:cNvGraphicFramePr>
          <p:nvPr>
            <p:ph idx="1"/>
            <p:extLst>
              <p:ext uri="{D42A27DB-BD31-4B8C-83A1-F6EECF244321}">
                <p14:modId xmlns:p14="http://schemas.microsoft.com/office/powerpoint/2010/main" val="4256313578"/>
              </p:ext>
            </p:extLst>
          </p:nvPr>
        </p:nvGraphicFramePr>
        <p:xfrm>
          <a:off x="688610" y="1725970"/>
          <a:ext cx="7729676" cy="3799455"/>
        </p:xfrm>
        <a:graphic>
          <a:graphicData uri="http://schemas.openxmlformats.org/drawingml/2006/table">
            <a:tbl>
              <a:tblPr firstRow="1" bandRow="1">
                <a:tableStyleId>{5C22544A-7EE6-4342-B048-85BDC9FD1C3A}</a:tableStyleId>
              </a:tblPr>
              <a:tblGrid>
                <a:gridCol w="3864838">
                  <a:extLst>
                    <a:ext uri="{9D8B030D-6E8A-4147-A177-3AD203B41FA5}">
                      <a16:colId xmlns:a16="http://schemas.microsoft.com/office/drawing/2014/main" val="1365327120"/>
                    </a:ext>
                  </a:extLst>
                </a:gridCol>
                <a:gridCol w="3864838">
                  <a:extLst>
                    <a:ext uri="{9D8B030D-6E8A-4147-A177-3AD203B41FA5}">
                      <a16:colId xmlns:a16="http://schemas.microsoft.com/office/drawing/2014/main" val="3996760152"/>
                    </a:ext>
                  </a:extLst>
                </a:gridCol>
              </a:tblGrid>
              <a:tr h="469296">
                <a:tc>
                  <a:txBody>
                    <a:bodyPr/>
                    <a:lstStyle/>
                    <a:p>
                      <a:r>
                        <a:rPr lang="en-US" sz="1600" dirty="0"/>
                        <a:t>Conditional Social Transfers tend to:</a:t>
                      </a:r>
                    </a:p>
                  </a:txBody>
                  <a:tcPr>
                    <a:solidFill>
                      <a:schemeClr val="accent6"/>
                    </a:solidFill>
                  </a:tcPr>
                </a:tc>
                <a:tc>
                  <a:txBody>
                    <a:bodyPr/>
                    <a:lstStyle/>
                    <a:p>
                      <a:r>
                        <a:rPr lang="en-US" sz="1600" dirty="0"/>
                        <a:t>PES tend to:</a:t>
                      </a:r>
                    </a:p>
                  </a:txBody>
                  <a:tcPr>
                    <a:solidFill>
                      <a:schemeClr val="accent6"/>
                    </a:solidFill>
                  </a:tcPr>
                </a:tc>
                <a:extLst>
                  <a:ext uri="{0D108BD9-81ED-4DB2-BD59-A6C34878D82A}">
                    <a16:rowId xmlns:a16="http://schemas.microsoft.com/office/drawing/2014/main" val="1279657526"/>
                  </a:ext>
                </a:extLst>
              </a:tr>
              <a:tr h="6557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rPr>
                        <a:t>Have a clear social objective and are able to focus on the poor and ultra-poor</a:t>
                      </a:r>
                    </a:p>
                  </a:txBody>
                  <a:tcPr>
                    <a:solidFill>
                      <a:schemeClr val="accent4">
                        <a:alpha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rPr>
                        <a:t>Have rural development as a secondary objective, but often as an afterthought</a:t>
                      </a:r>
                    </a:p>
                  </a:txBody>
                  <a:tcPr>
                    <a:solidFill>
                      <a:schemeClr val="accent4">
                        <a:alpha val="10000"/>
                      </a:schemeClr>
                    </a:solidFill>
                  </a:tcPr>
                </a:tc>
                <a:extLst>
                  <a:ext uri="{0D108BD9-81ED-4DB2-BD59-A6C34878D82A}">
                    <a16:rowId xmlns:a16="http://schemas.microsoft.com/office/drawing/2014/main" val="4059432935"/>
                  </a:ext>
                </a:extLst>
              </a:tr>
              <a:tr h="92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rPr>
                        <a:t>Support direct, one-off interventions with short-term impacts, which may not change long-term </a:t>
                      </a:r>
                      <a:r>
                        <a:rPr lang="en-GB" sz="1600" noProof="0" dirty="0">
                          <a:solidFill>
                            <a:schemeClr val="accent1"/>
                          </a:solidFill>
                        </a:rPr>
                        <a:t>behaviour</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rPr>
                        <a:t>Provide continuous low-level support that can change social norms and </a:t>
                      </a:r>
                      <a:r>
                        <a:rPr lang="en-US" sz="1600" dirty="0" err="1">
                          <a:solidFill>
                            <a:schemeClr val="accent1"/>
                          </a:solidFill>
                        </a:rPr>
                        <a:t>behaviour</a:t>
                      </a:r>
                      <a:r>
                        <a:rPr lang="en-US" sz="1600" dirty="0">
                          <a:solidFill>
                            <a:schemeClr val="accent1"/>
                          </a:solidFill>
                        </a:rPr>
                        <a:t> over the long term</a:t>
                      </a:r>
                    </a:p>
                  </a:txBody>
                  <a:tcPr>
                    <a:solidFill>
                      <a:schemeClr val="bg1"/>
                    </a:solidFill>
                  </a:tcPr>
                </a:tc>
                <a:extLst>
                  <a:ext uri="{0D108BD9-81ED-4DB2-BD59-A6C34878D82A}">
                    <a16:rowId xmlns:a16="http://schemas.microsoft.com/office/drawing/2014/main" val="189160433"/>
                  </a:ext>
                </a:extLst>
              </a:tr>
              <a:tr h="92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rPr>
                        <a:t>Provide tangible benefits to the ultra-poor, including people without land</a:t>
                      </a:r>
                    </a:p>
                  </a:txBody>
                  <a:tcPr>
                    <a:solidFill>
                      <a:schemeClr val="accent4">
                        <a:alpha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rPr>
                        <a:t>Support landowners and land managers, </a:t>
                      </a:r>
                      <a:br>
                        <a:rPr lang="en-US" sz="1600" dirty="0">
                          <a:solidFill>
                            <a:schemeClr val="accent1"/>
                          </a:solidFill>
                        </a:rPr>
                      </a:br>
                      <a:r>
                        <a:rPr lang="en-US" sz="1600" dirty="0">
                          <a:solidFill>
                            <a:schemeClr val="accent1"/>
                          </a:solidFill>
                        </a:rPr>
                        <a:t>and so cannot effectively alleviate extreme poverty</a:t>
                      </a:r>
                    </a:p>
                  </a:txBody>
                  <a:tcPr>
                    <a:solidFill>
                      <a:schemeClr val="accent4">
                        <a:alpha val="10000"/>
                      </a:schemeClr>
                    </a:solidFill>
                  </a:tcPr>
                </a:tc>
                <a:extLst>
                  <a:ext uri="{0D108BD9-81ED-4DB2-BD59-A6C34878D82A}">
                    <a16:rowId xmlns:a16="http://schemas.microsoft.com/office/drawing/2014/main" val="1976353297"/>
                  </a:ext>
                </a:extLst>
              </a:tr>
              <a:tr h="6557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rPr>
                        <a:t>Undertake environmental projects at large scale, but struggle to do so efficiently.</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rPr>
                        <a:t>Have environmental objectives as their primary goal</a:t>
                      </a:r>
                    </a:p>
                  </a:txBody>
                  <a:tcPr>
                    <a:solidFill>
                      <a:schemeClr val="bg1"/>
                    </a:solidFill>
                  </a:tcPr>
                </a:tc>
                <a:extLst>
                  <a:ext uri="{0D108BD9-81ED-4DB2-BD59-A6C34878D82A}">
                    <a16:rowId xmlns:a16="http://schemas.microsoft.com/office/drawing/2014/main" val="4234559542"/>
                  </a:ext>
                </a:extLst>
              </a:tr>
            </a:tbl>
          </a:graphicData>
        </a:graphic>
      </p:graphicFrame>
      <p:sp>
        <p:nvSpPr>
          <p:cNvPr id="2" name="TextBox 1">
            <a:extLst>
              <a:ext uri="{FF2B5EF4-FFF2-40B4-BE49-F238E27FC236}">
                <a16:creationId xmlns:a16="http://schemas.microsoft.com/office/drawing/2014/main" id="{A4A455FA-0137-46CC-B686-7A40914C357B}"/>
              </a:ext>
            </a:extLst>
          </p:cNvPr>
          <p:cNvSpPr txBox="1"/>
          <p:nvPr/>
        </p:nvSpPr>
        <p:spPr>
          <a:xfrm>
            <a:off x="4815840" y="5709920"/>
            <a:ext cx="3602446" cy="369332"/>
          </a:xfrm>
          <a:prstGeom prst="rect">
            <a:avLst/>
          </a:prstGeom>
          <a:noFill/>
        </p:spPr>
        <p:txBody>
          <a:bodyPr wrap="square" rtlCol="0">
            <a:spAutoFit/>
          </a:bodyPr>
          <a:lstStyle/>
          <a:p>
            <a:r>
              <a:rPr lang="en-GB" dirty="0">
                <a:solidFill>
                  <a:schemeClr val="accent1"/>
                </a:solidFill>
              </a:rPr>
              <a:t>Source: Porras and Asquith 2018</a:t>
            </a:r>
          </a:p>
        </p:txBody>
      </p:sp>
    </p:spTree>
    <p:extLst>
      <p:ext uri="{BB962C8B-B14F-4D97-AF65-F5344CB8AC3E}">
        <p14:creationId xmlns:p14="http://schemas.microsoft.com/office/powerpoint/2010/main" val="182078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56CE-19D2-0E45-8D4D-A15ADBFFE8D3}"/>
              </a:ext>
            </a:extLst>
          </p:cNvPr>
          <p:cNvSpPr>
            <a:spLocks noGrp="1"/>
          </p:cNvSpPr>
          <p:nvPr>
            <p:ph type="title"/>
          </p:nvPr>
        </p:nvSpPr>
        <p:spPr>
          <a:xfrm>
            <a:off x="628650" y="419361"/>
            <a:ext cx="7886700" cy="887309"/>
          </a:xfrm>
        </p:spPr>
        <p:txBody>
          <a:bodyPr>
            <a:noAutofit/>
          </a:bodyPr>
          <a:lstStyle/>
          <a:p>
            <a:pPr>
              <a:spcAft>
                <a:spcPts val="600"/>
              </a:spcAft>
            </a:pPr>
            <a:r>
              <a:rPr lang="en-US" sz="3200" dirty="0"/>
              <a:t>Example of a Conditional Transfer</a:t>
            </a:r>
            <a:br>
              <a:rPr lang="en-US" sz="3200" dirty="0"/>
            </a:br>
            <a:endParaRPr lang="en-US" sz="3200" dirty="0"/>
          </a:p>
        </p:txBody>
      </p:sp>
      <p:sp>
        <p:nvSpPr>
          <p:cNvPr id="3" name="Content Placeholder 2">
            <a:extLst>
              <a:ext uri="{FF2B5EF4-FFF2-40B4-BE49-F238E27FC236}">
                <a16:creationId xmlns:a16="http://schemas.microsoft.com/office/drawing/2014/main" id="{05BE150C-08AF-8C48-99E1-8A4E18D5A527}"/>
              </a:ext>
            </a:extLst>
          </p:cNvPr>
          <p:cNvSpPr>
            <a:spLocks noGrp="1"/>
          </p:cNvSpPr>
          <p:nvPr>
            <p:ph idx="1"/>
          </p:nvPr>
        </p:nvSpPr>
        <p:spPr>
          <a:xfrm>
            <a:off x="628650" y="1161705"/>
            <a:ext cx="8210550" cy="4674044"/>
          </a:xfrm>
        </p:spPr>
        <p:txBody>
          <a:bodyPr>
            <a:normAutofit fontScale="77500" lnSpcReduction="20000"/>
          </a:bodyPr>
          <a:lstStyle/>
          <a:p>
            <a:pPr marL="0" indent="0">
              <a:buNone/>
            </a:pPr>
            <a:r>
              <a:rPr lang="en-US" b="1" dirty="0"/>
              <a:t>Environmental Public Works </a:t>
            </a:r>
            <a:r>
              <a:rPr lang="en-US" b="1" dirty="0" err="1"/>
              <a:t>Programme</a:t>
            </a:r>
            <a:r>
              <a:rPr lang="en-US" b="1" dirty="0"/>
              <a:t>, South Africa</a:t>
            </a:r>
            <a:br>
              <a:rPr lang="en-US" b="1" dirty="0"/>
            </a:br>
            <a:endParaRPr lang="en-US" b="1" dirty="0"/>
          </a:p>
          <a:p>
            <a:r>
              <a:rPr lang="en-US" dirty="0"/>
              <a:t>Provides jobs for vulnerable groups</a:t>
            </a:r>
          </a:p>
          <a:p>
            <a:pPr lvl="1"/>
            <a:r>
              <a:rPr lang="en-US" dirty="0"/>
              <a:t>Low income workers</a:t>
            </a:r>
          </a:p>
          <a:p>
            <a:pPr lvl="1"/>
            <a:r>
              <a:rPr lang="en-US" dirty="0"/>
              <a:t>Single-parent families</a:t>
            </a:r>
          </a:p>
          <a:p>
            <a:pPr lvl="1"/>
            <a:r>
              <a:rPr lang="en-US" dirty="0"/>
              <a:t>HIV/Aids affected people</a:t>
            </a:r>
          </a:p>
          <a:p>
            <a:r>
              <a:rPr lang="en-US" dirty="0"/>
              <a:t>Alleviates poverty through provision of</a:t>
            </a:r>
          </a:p>
          <a:p>
            <a:pPr lvl="1"/>
            <a:r>
              <a:rPr lang="en-US" dirty="0"/>
              <a:t>Temporary work</a:t>
            </a:r>
          </a:p>
          <a:p>
            <a:pPr lvl="1"/>
            <a:r>
              <a:rPr lang="en-US" dirty="0"/>
              <a:t>Skills development</a:t>
            </a:r>
          </a:p>
          <a:p>
            <a:r>
              <a:rPr lang="en-US" dirty="0"/>
              <a:t>Impact</a:t>
            </a:r>
          </a:p>
          <a:p>
            <a:pPr lvl="1"/>
            <a:r>
              <a:rPr lang="en-US" dirty="0"/>
              <a:t>About 30,000 jobs/year  </a:t>
            </a:r>
          </a:p>
          <a:p>
            <a:pPr lvl="1"/>
            <a:r>
              <a:rPr lang="en-US" dirty="0"/>
              <a:t>About 1 million hectares of invasive alien species cleared </a:t>
            </a:r>
          </a:p>
        </p:txBody>
      </p:sp>
    </p:spTree>
    <p:extLst>
      <p:ext uri="{BB962C8B-B14F-4D97-AF65-F5344CB8AC3E}">
        <p14:creationId xmlns:p14="http://schemas.microsoft.com/office/powerpoint/2010/main" val="214817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GB" dirty="0"/>
              <a:t>Enabling conditions for PES</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35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80062-FF98-5742-9D54-2CCE60DCA391}"/>
              </a:ext>
            </a:extLst>
          </p:cNvPr>
          <p:cNvSpPr>
            <a:spLocks noGrp="1"/>
          </p:cNvSpPr>
          <p:nvPr>
            <p:ph type="title"/>
          </p:nvPr>
        </p:nvSpPr>
        <p:spPr>
          <a:xfrm>
            <a:off x="628650" y="62284"/>
            <a:ext cx="7886700" cy="1325563"/>
          </a:xfrm>
        </p:spPr>
        <p:txBody>
          <a:bodyPr>
            <a:normAutofit/>
          </a:bodyPr>
          <a:lstStyle/>
          <a:p>
            <a:pPr marL="742950" indent="-742950">
              <a:buClr>
                <a:schemeClr val="accent4"/>
              </a:buClr>
              <a:buFont typeface="+mj-lt"/>
              <a:buAutoNum type="arabicPeriod"/>
            </a:pPr>
            <a:r>
              <a:rPr lang="en-US" sz="3200" dirty="0"/>
              <a:t>Political support</a:t>
            </a:r>
          </a:p>
        </p:txBody>
      </p:sp>
      <p:sp>
        <p:nvSpPr>
          <p:cNvPr id="5" name="Content Placeholder 4">
            <a:extLst>
              <a:ext uri="{FF2B5EF4-FFF2-40B4-BE49-F238E27FC236}">
                <a16:creationId xmlns:a16="http://schemas.microsoft.com/office/drawing/2014/main" id="{B69E5D25-6DC9-8042-BF88-F85E742FF94D}"/>
              </a:ext>
            </a:extLst>
          </p:cNvPr>
          <p:cNvSpPr>
            <a:spLocks noGrp="1"/>
          </p:cNvSpPr>
          <p:nvPr>
            <p:ph idx="1"/>
          </p:nvPr>
        </p:nvSpPr>
        <p:spPr>
          <a:xfrm>
            <a:off x="628650" y="1387847"/>
            <a:ext cx="7886700" cy="4351338"/>
          </a:xfrm>
        </p:spPr>
        <p:txBody>
          <a:bodyPr>
            <a:normAutofit/>
          </a:bodyPr>
          <a:lstStyle/>
          <a:p>
            <a:pPr marL="0" indent="0">
              <a:buNone/>
            </a:pPr>
            <a:r>
              <a:rPr lang="en-US" sz="2400" dirty="0"/>
              <a:t>Contributions from national governments can help leverage funding from private sources.</a:t>
            </a:r>
          </a:p>
          <a:p>
            <a:r>
              <a:rPr lang="en-US" sz="2400" dirty="0"/>
              <a:t>Revenues from taxes</a:t>
            </a:r>
          </a:p>
          <a:p>
            <a:r>
              <a:rPr lang="en-US" sz="2400" dirty="0"/>
              <a:t>Voluntary contributions and </a:t>
            </a:r>
          </a:p>
          <a:p>
            <a:r>
              <a:rPr lang="en-US" sz="2400" dirty="0"/>
              <a:t>Donor funding </a:t>
            </a:r>
          </a:p>
          <a:p>
            <a:r>
              <a:rPr lang="en-US" sz="2400" dirty="0"/>
              <a:t>Independent trust funds</a:t>
            </a:r>
          </a:p>
        </p:txBody>
      </p:sp>
    </p:spTree>
    <p:extLst>
      <p:ext uri="{BB962C8B-B14F-4D97-AF65-F5344CB8AC3E}">
        <p14:creationId xmlns:p14="http://schemas.microsoft.com/office/powerpoint/2010/main" val="302376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80062-FF98-5742-9D54-2CCE60DCA391}"/>
              </a:ext>
            </a:extLst>
          </p:cNvPr>
          <p:cNvSpPr>
            <a:spLocks noGrp="1"/>
          </p:cNvSpPr>
          <p:nvPr>
            <p:ph type="title"/>
          </p:nvPr>
        </p:nvSpPr>
        <p:spPr>
          <a:xfrm>
            <a:off x="628650" y="218589"/>
            <a:ext cx="7886700" cy="1000124"/>
          </a:xfrm>
        </p:spPr>
        <p:txBody>
          <a:bodyPr>
            <a:normAutofit/>
          </a:bodyPr>
          <a:lstStyle/>
          <a:p>
            <a:pPr marL="742950" indent="-742950">
              <a:buClr>
                <a:schemeClr val="accent4"/>
              </a:buClr>
              <a:buFont typeface="+mj-lt"/>
              <a:buAutoNum type="arabicPeriod" startAt="2"/>
            </a:pPr>
            <a:r>
              <a:rPr lang="en-US" sz="3200" dirty="0"/>
              <a:t>Sustainable financing</a:t>
            </a:r>
          </a:p>
        </p:txBody>
      </p:sp>
      <p:sp>
        <p:nvSpPr>
          <p:cNvPr id="5" name="Content Placeholder 4">
            <a:extLst>
              <a:ext uri="{FF2B5EF4-FFF2-40B4-BE49-F238E27FC236}">
                <a16:creationId xmlns:a16="http://schemas.microsoft.com/office/drawing/2014/main" id="{B69E5D25-6DC9-8042-BF88-F85E742FF94D}"/>
              </a:ext>
            </a:extLst>
          </p:cNvPr>
          <p:cNvSpPr>
            <a:spLocks noGrp="1"/>
          </p:cNvSpPr>
          <p:nvPr>
            <p:ph idx="1"/>
          </p:nvPr>
        </p:nvSpPr>
        <p:spPr>
          <a:xfrm>
            <a:off x="998560" y="1184186"/>
            <a:ext cx="8145440" cy="859382"/>
          </a:xfrm>
        </p:spPr>
        <p:txBody>
          <a:bodyPr>
            <a:normAutofit/>
          </a:bodyPr>
          <a:lstStyle/>
          <a:p>
            <a:pPr marL="0" indent="0">
              <a:buNone/>
            </a:pPr>
            <a:r>
              <a:rPr lang="en-US" sz="2400" b="1" dirty="0">
                <a:cs typeface="Calibri" panose="020F0502020204030204" pitchFamily="34" charset="0"/>
              </a:rPr>
              <a:t>Government budget</a:t>
            </a:r>
            <a:r>
              <a:rPr lang="en-US" sz="2400" dirty="0">
                <a:cs typeface="Calibri" panose="020F0502020204030204" pitchFamily="34" charset="0"/>
              </a:rPr>
              <a:t> (New taxes, re-pricing, earmarking, fiscal reform, linking directly to social protection)</a:t>
            </a:r>
            <a:endParaRPr lang="en-GB" sz="2400" dirty="0">
              <a:cs typeface="Calibri" panose="020F0502020204030204" pitchFamily="34" charset="0"/>
            </a:endParaRPr>
          </a:p>
        </p:txBody>
      </p:sp>
      <p:sp>
        <p:nvSpPr>
          <p:cNvPr id="6" name="Block Arc 5"/>
          <p:cNvSpPr/>
          <p:nvPr/>
        </p:nvSpPr>
        <p:spPr>
          <a:xfrm>
            <a:off x="-6435685" y="-171231"/>
            <a:ext cx="7434917" cy="7434917"/>
          </a:xfrm>
          <a:prstGeom prst="blockArc">
            <a:avLst>
              <a:gd name="adj1" fmla="val 18900000"/>
              <a:gd name="adj2" fmla="val 2700000"/>
              <a:gd name="adj3" fmla="val 291"/>
            </a:avLst>
          </a:prstGeom>
        </p:spPr>
        <p:style>
          <a:lnRef idx="2">
            <a:schemeClr val="accent4">
              <a:shade val="60000"/>
              <a:hueOff val="0"/>
              <a:satOff val="0"/>
              <a:lumOff val="0"/>
              <a:alphaOff val="0"/>
            </a:schemeClr>
          </a:lnRef>
          <a:fillRef idx="0">
            <a:schemeClr val="accent4">
              <a:hueOff val="0"/>
              <a:satOff val="0"/>
              <a:lumOff val="0"/>
              <a:alphaOff val="0"/>
            </a:schemeClr>
          </a:fillRef>
          <a:effectRef idx="0">
            <a:schemeClr val="accent4">
              <a:hueOff val="0"/>
              <a:satOff val="0"/>
              <a:lumOff val="0"/>
              <a:alphaOff val="0"/>
            </a:schemeClr>
          </a:effectRef>
          <a:fontRef idx="minor">
            <a:schemeClr val="tx1">
              <a:hueOff val="0"/>
              <a:satOff val="0"/>
              <a:lumOff val="0"/>
              <a:alphaOff val="0"/>
            </a:schemeClr>
          </a:fontRef>
        </p:style>
      </p:sp>
      <p:sp>
        <p:nvSpPr>
          <p:cNvPr id="7" name="Oval 6"/>
          <p:cNvSpPr/>
          <p:nvPr/>
        </p:nvSpPr>
        <p:spPr>
          <a:xfrm>
            <a:off x="97528" y="1238250"/>
            <a:ext cx="805318" cy="805318"/>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Oval 7"/>
          <p:cNvSpPr/>
          <p:nvPr/>
        </p:nvSpPr>
        <p:spPr>
          <a:xfrm>
            <a:off x="525389" y="2565524"/>
            <a:ext cx="805318" cy="805318"/>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Oval 8"/>
          <p:cNvSpPr/>
          <p:nvPr/>
        </p:nvSpPr>
        <p:spPr>
          <a:xfrm>
            <a:off x="525389" y="3840439"/>
            <a:ext cx="805318" cy="805318"/>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Oval 9"/>
          <p:cNvSpPr/>
          <p:nvPr/>
        </p:nvSpPr>
        <p:spPr>
          <a:xfrm>
            <a:off x="96795" y="5115354"/>
            <a:ext cx="805318" cy="805318"/>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Content Placeholder 4">
            <a:extLst>
              <a:ext uri="{FF2B5EF4-FFF2-40B4-BE49-F238E27FC236}">
                <a16:creationId xmlns:a16="http://schemas.microsoft.com/office/drawing/2014/main" id="{B69E5D25-6DC9-8042-BF88-F85E742FF94D}"/>
              </a:ext>
            </a:extLst>
          </p:cNvPr>
          <p:cNvSpPr txBox="1">
            <a:spLocks/>
          </p:cNvSpPr>
          <p:nvPr/>
        </p:nvSpPr>
        <p:spPr>
          <a:xfrm>
            <a:off x="1467473" y="2316080"/>
            <a:ext cx="7500681" cy="130944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dirty="0">
                <a:cs typeface="Calibri" panose="020F0502020204030204" pitchFamily="34" charset="0"/>
              </a:rPr>
              <a:t>Direct deals </a:t>
            </a:r>
            <a:r>
              <a:rPr lang="en-US" sz="2400" dirty="0">
                <a:cs typeface="Calibri" panose="020F0502020204030204" pitchFamily="34" charset="0"/>
              </a:rPr>
              <a:t>(Voluntary contributions following negotiation (e.g. water funds) and sales directly in market (e.g. carbon offsets))</a:t>
            </a:r>
            <a:endParaRPr lang="en-GB" sz="2400" dirty="0">
              <a:cs typeface="Calibri" panose="020F0502020204030204" pitchFamily="34" charset="0"/>
            </a:endParaRPr>
          </a:p>
        </p:txBody>
      </p:sp>
      <p:sp>
        <p:nvSpPr>
          <p:cNvPr id="12" name="Content Placeholder 4">
            <a:extLst>
              <a:ext uri="{FF2B5EF4-FFF2-40B4-BE49-F238E27FC236}">
                <a16:creationId xmlns:a16="http://schemas.microsoft.com/office/drawing/2014/main" id="{B69E5D25-6DC9-8042-BF88-F85E742FF94D}"/>
              </a:ext>
            </a:extLst>
          </p:cNvPr>
          <p:cNvSpPr txBox="1">
            <a:spLocks/>
          </p:cNvSpPr>
          <p:nvPr/>
        </p:nvSpPr>
        <p:spPr>
          <a:xfrm>
            <a:off x="1447935" y="3807995"/>
            <a:ext cx="7500681" cy="130944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dirty="0">
                <a:cs typeface="Calibri" panose="020F0502020204030204" pitchFamily="34" charset="0"/>
              </a:rPr>
              <a:t>Risk-sharing instruments </a:t>
            </a:r>
            <a:r>
              <a:rPr lang="en-US" sz="2400" dirty="0">
                <a:cs typeface="Calibri" panose="020F0502020204030204" pitchFamily="34" charset="0"/>
              </a:rPr>
              <a:t>(Adding value through value chains, mainstreaming eco-investments in infrastructure)</a:t>
            </a:r>
            <a:endParaRPr lang="en-GB" sz="2400" dirty="0">
              <a:cs typeface="Calibri" panose="020F0502020204030204" pitchFamily="34" charset="0"/>
            </a:endParaRPr>
          </a:p>
        </p:txBody>
      </p:sp>
      <p:sp>
        <p:nvSpPr>
          <p:cNvPr id="13" name="Content Placeholder 4">
            <a:extLst>
              <a:ext uri="{FF2B5EF4-FFF2-40B4-BE49-F238E27FC236}">
                <a16:creationId xmlns:a16="http://schemas.microsoft.com/office/drawing/2014/main" id="{B69E5D25-6DC9-8042-BF88-F85E742FF94D}"/>
              </a:ext>
            </a:extLst>
          </p:cNvPr>
          <p:cNvSpPr txBox="1">
            <a:spLocks/>
          </p:cNvSpPr>
          <p:nvPr/>
        </p:nvSpPr>
        <p:spPr>
          <a:xfrm>
            <a:off x="961460" y="5117436"/>
            <a:ext cx="7459616" cy="8593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12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12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12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dirty="0">
                <a:cs typeface="Calibri" panose="020F0502020204030204" pitchFamily="34" charset="0"/>
              </a:rPr>
              <a:t>Concessional loans </a:t>
            </a:r>
            <a:r>
              <a:rPr lang="en-US" sz="2400" dirty="0">
                <a:cs typeface="Calibri" panose="020F0502020204030204" pitchFamily="34" charset="0"/>
              </a:rPr>
              <a:t>(Alongside grants, and government investments)</a:t>
            </a:r>
            <a:endParaRPr lang="en-GB" sz="2400" dirty="0">
              <a:cs typeface="Calibri" panose="020F0502020204030204" pitchFamily="34" charset="0"/>
            </a:endParaRPr>
          </a:p>
        </p:txBody>
      </p:sp>
    </p:spTree>
    <p:extLst>
      <p:ext uri="{BB962C8B-B14F-4D97-AF65-F5344CB8AC3E}">
        <p14:creationId xmlns:p14="http://schemas.microsoft.com/office/powerpoint/2010/main" val="304264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80062-FF98-5742-9D54-2CCE60DCA391}"/>
              </a:ext>
            </a:extLst>
          </p:cNvPr>
          <p:cNvSpPr>
            <a:spLocks noGrp="1"/>
          </p:cNvSpPr>
          <p:nvPr>
            <p:ph type="title"/>
          </p:nvPr>
        </p:nvSpPr>
        <p:spPr>
          <a:xfrm>
            <a:off x="628650" y="62284"/>
            <a:ext cx="7886700" cy="1325563"/>
          </a:xfrm>
        </p:spPr>
        <p:txBody>
          <a:bodyPr>
            <a:normAutofit/>
          </a:bodyPr>
          <a:lstStyle/>
          <a:p>
            <a:pPr marL="742950" indent="-742950">
              <a:buClr>
                <a:schemeClr val="accent4"/>
              </a:buClr>
              <a:buFont typeface="+mj-lt"/>
              <a:buAutoNum type="arabicPeriod" startAt="3"/>
            </a:pPr>
            <a:r>
              <a:rPr lang="en-US" sz="3200" dirty="0"/>
              <a:t>Lean Institutional set up</a:t>
            </a:r>
          </a:p>
        </p:txBody>
      </p:sp>
      <p:sp>
        <p:nvSpPr>
          <p:cNvPr id="5" name="Content Placeholder 4">
            <a:extLst>
              <a:ext uri="{FF2B5EF4-FFF2-40B4-BE49-F238E27FC236}">
                <a16:creationId xmlns:a16="http://schemas.microsoft.com/office/drawing/2014/main" id="{B69E5D25-6DC9-8042-BF88-F85E742FF94D}"/>
              </a:ext>
            </a:extLst>
          </p:cNvPr>
          <p:cNvSpPr>
            <a:spLocks noGrp="1"/>
          </p:cNvSpPr>
          <p:nvPr>
            <p:ph idx="1"/>
          </p:nvPr>
        </p:nvSpPr>
        <p:spPr>
          <a:xfrm>
            <a:off x="628650" y="1270619"/>
            <a:ext cx="8248650" cy="4351338"/>
          </a:xfrm>
        </p:spPr>
        <p:txBody>
          <a:bodyPr>
            <a:normAutofit/>
          </a:bodyPr>
          <a:lstStyle/>
          <a:p>
            <a:r>
              <a:rPr lang="en-US" sz="2000" dirty="0"/>
              <a:t>Develop a clear PES design following a </a:t>
            </a:r>
            <a:r>
              <a:rPr lang="en-US" sz="2000" i="1" dirty="0"/>
              <a:t>business canvas</a:t>
            </a:r>
          </a:p>
        </p:txBody>
      </p:sp>
      <p:sp>
        <p:nvSpPr>
          <p:cNvPr id="6" name="TextBox 5">
            <a:extLst>
              <a:ext uri="{FF2B5EF4-FFF2-40B4-BE49-F238E27FC236}">
                <a16:creationId xmlns:a16="http://schemas.microsoft.com/office/drawing/2014/main" id="{F39A88D2-19C0-9949-9CB9-F187165DD87E}"/>
              </a:ext>
            </a:extLst>
          </p:cNvPr>
          <p:cNvSpPr txBox="1"/>
          <p:nvPr/>
        </p:nvSpPr>
        <p:spPr>
          <a:xfrm>
            <a:off x="5892135" y="5811557"/>
            <a:ext cx="3137222" cy="276999"/>
          </a:xfrm>
          <a:prstGeom prst="rect">
            <a:avLst/>
          </a:prstGeom>
          <a:noFill/>
        </p:spPr>
        <p:txBody>
          <a:bodyPr wrap="square" rtlCol="0">
            <a:spAutoFit/>
          </a:bodyPr>
          <a:lstStyle/>
          <a:p>
            <a:pPr algn="r"/>
            <a:r>
              <a:rPr lang="en-US" sz="1200" dirty="0">
                <a:solidFill>
                  <a:srgbClr val="000000">
                    <a:alpha val="70000"/>
                  </a:srgbClr>
                </a:solidFill>
              </a:rPr>
              <a:t>Source: Business Model Generation, 2010</a:t>
            </a:r>
          </a:p>
        </p:txBody>
      </p:sp>
      <p:pic>
        <p:nvPicPr>
          <p:cNvPr id="2" name="Picture 1" descr="Picture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219" y="1819033"/>
            <a:ext cx="6895773" cy="3724772"/>
          </a:xfrm>
          <a:prstGeom prst="rect">
            <a:avLst/>
          </a:prstGeom>
        </p:spPr>
      </p:pic>
    </p:spTree>
    <p:extLst>
      <p:ext uri="{BB962C8B-B14F-4D97-AF65-F5344CB8AC3E}">
        <p14:creationId xmlns:p14="http://schemas.microsoft.com/office/powerpoint/2010/main" val="295800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3170" y="96763"/>
            <a:ext cx="7891584" cy="5969565"/>
          </a:xfrm>
          <a:prstGeom prst="rect">
            <a:avLst/>
          </a:prstGeom>
        </p:spPr>
      </p:pic>
      <p:sp>
        <p:nvSpPr>
          <p:cNvPr id="4" name="TextBox 3">
            <a:extLst>
              <a:ext uri="{FF2B5EF4-FFF2-40B4-BE49-F238E27FC236}">
                <a16:creationId xmlns:a16="http://schemas.microsoft.com/office/drawing/2014/main" id="{0876B1D6-28AB-B042-BB78-730E9CA3333B}"/>
              </a:ext>
            </a:extLst>
          </p:cNvPr>
          <p:cNvSpPr txBox="1"/>
          <p:nvPr/>
        </p:nvSpPr>
        <p:spPr>
          <a:xfrm>
            <a:off x="5987934" y="5881229"/>
            <a:ext cx="3137222" cy="200055"/>
          </a:xfrm>
          <a:prstGeom prst="rect">
            <a:avLst/>
          </a:prstGeom>
          <a:noFill/>
        </p:spPr>
        <p:txBody>
          <a:bodyPr wrap="square" rtlCol="0">
            <a:spAutoFit/>
          </a:bodyPr>
          <a:lstStyle/>
          <a:p>
            <a:pPr algn="r"/>
            <a:r>
              <a:rPr lang="en-US" sz="700" dirty="0">
                <a:solidFill>
                  <a:srgbClr val="000000">
                    <a:alpha val="70000"/>
                  </a:srgbClr>
                </a:solidFill>
              </a:rPr>
              <a:t>© Bolsa Floresta</a:t>
            </a:r>
          </a:p>
        </p:txBody>
      </p:sp>
      <p:sp>
        <p:nvSpPr>
          <p:cNvPr id="5" name="Title 3">
            <a:extLst>
              <a:ext uri="{FF2B5EF4-FFF2-40B4-BE49-F238E27FC236}">
                <a16:creationId xmlns:a16="http://schemas.microsoft.com/office/drawing/2014/main" id="{AA5E4CBD-3AFC-4118-B3C4-A966C9499D8F}"/>
              </a:ext>
            </a:extLst>
          </p:cNvPr>
          <p:cNvSpPr txBox="1">
            <a:spLocks/>
          </p:cNvSpPr>
          <p:nvPr/>
        </p:nvSpPr>
        <p:spPr>
          <a:xfrm>
            <a:off x="1" y="81807"/>
            <a:ext cx="5987934" cy="353622"/>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a:lstStyle>
          <a:p>
            <a:pPr>
              <a:buClr>
                <a:schemeClr val="accent4"/>
              </a:buClr>
            </a:pPr>
            <a:r>
              <a:rPr lang="en-US" sz="3200" dirty="0"/>
              <a:t>Bolsa Floresta </a:t>
            </a:r>
            <a:r>
              <a:rPr lang="en-US" sz="3200" dirty="0" err="1"/>
              <a:t>Programme</a:t>
            </a:r>
            <a:r>
              <a:rPr lang="en-US" sz="3200" dirty="0"/>
              <a:t>, Brazil</a:t>
            </a:r>
          </a:p>
        </p:txBody>
      </p:sp>
    </p:spTree>
    <p:extLst>
      <p:ext uri="{BB962C8B-B14F-4D97-AF65-F5344CB8AC3E}">
        <p14:creationId xmlns:p14="http://schemas.microsoft.com/office/powerpoint/2010/main" val="2604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16">
            <a:extLst>
              <a:ext uri="{FF2B5EF4-FFF2-40B4-BE49-F238E27FC236}">
                <a16:creationId xmlns:a16="http://schemas.microsoft.com/office/drawing/2014/main" id="{BF4072F1-0D14-4159-AA7E-74CCBCF7647D}"/>
              </a:ext>
            </a:extLst>
          </p:cNvPr>
          <p:cNvSpPr/>
          <p:nvPr/>
        </p:nvSpPr>
        <p:spPr>
          <a:xfrm>
            <a:off x="309717" y="3124888"/>
            <a:ext cx="2806707" cy="295589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31" name="Rectangle: Rounded Corners 115">
            <a:extLst>
              <a:ext uri="{FF2B5EF4-FFF2-40B4-BE49-F238E27FC236}">
                <a16:creationId xmlns:a16="http://schemas.microsoft.com/office/drawing/2014/main" id="{AF3A423B-83F3-43DF-9762-D4B6AA804FE3}"/>
              </a:ext>
            </a:extLst>
          </p:cNvPr>
          <p:cNvSpPr/>
          <p:nvPr/>
        </p:nvSpPr>
        <p:spPr>
          <a:xfrm>
            <a:off x="3314095" y="3124888"/>
            <a:ext cx="2785399" cy="295206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33" name="Rectangle: Rounded Corners 117">
            <a:extLst>
              <a:ext uri="{FF2B5EF4-FFF2-40B4-BE49-F238E27FC236}">
                <a16:creationId xmlns:a16="http://schemas.microsoft.com/office/drawing/2014/main" id="{3236A42F-4EE0-4CAA-9BFF-EA861DAF29F9}"/>
              </a:ext>
            </a:extLst>
          </p:cNvPr>
          <p:cNvSpPr/>
          <p:nvPr/>
        </p:nvSpPr>
        <p:spPr>
          <a:xfrm>
            <a:off x="6272210" y="3124888"/>
            <a:ext cx="2599840" cy="295206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4" name="Title 3">
            <a:extLst>
              <a:ext uri="{FF2B5EF4-FFF2-40B4-BE49-F238E27FC236}">
                <a16:creationId xmlns:a16="http://schemas.microsoft.com/office/drawing/2014/main" id="{37980062-FF98-5742-9D54-2CCE60DCA391}"/>
              </a:ext>
            </a:extLst>
          </p:cNvPr>
          <p:cNvSpPr>
            <a:spLocks noGrp="1"/>
          </p:cNvSpPr>
          <p:nvPr>
            <p:ph type="title"/>
          </p:nvPr>
        </p:nvSpPr>
        <p:spPr>
          <a:xfrm>
            <a:off x="0" y="92986"/>
            <a:ext cx="9470571" cy="1325563"/>
          </a:xfrm>
        </p:spPr>
        <p:txBody>
          <a:bodyPr>
            <a:normAutofit fontScale="90000"/>
          </a:bodyPr>
          <a:lstStyle/>
          <a:p>
            <a:pPr marL="606425" indent="-606425">
              <a:buClr>
                <a:schemeClr val="accent4"/>
              </a:buClr>
              <a:buFont typeface="+mj-lt"/>
              <a:buAutoNum type="arabicPeriod" startAt="4"/>
            </a:pPr>
            <a:r>
              <a:rPr lang="en-US" sz="3200" dirty="0"/>
              <a:t>Tools and systems for effective implementation</a:t>
            </a:r>
            <a:br>
              <a:rPr lang="en-US" sz="3200" dirty="0"/>
            </a:br>
            <a:r>
              <a:rPr lang="en-US" sz="3200" dirty="0"/>
              <a:t>a. PES in Costa Rica</a:t>
            </a:r>
          </a:p>
        </p:txBody>
      </p:sp>
      <p:sp>
        <p:nvSpPr>
          <p:cNvPr id="8" name="TextBox 7"/>
          <p:cNvSpPr txBox="1"/>
          <p:nvPr/>
        </p:nvSpPr>
        <p:spPr>
          <a:xfrm>
            <a:off x="467938" y="3195340"/>
            <a:ext cx="2531680" cy="1323439"/>
          </a:xfrm>
          <a:prstGeom prst="rect">
            <a:avLst/>
          </a:prstGeom>
          <a:noFill/>
        </p:spPr>
        <p:txBody>
          <a:bodyPr wrap="square" rtlCol="0">
            <a:spAutoFit/>
          </a:bodyPr>
          <a:lstStyle/>
          <a:p>
            <a:r>
              <a:rPr lang="en-GB" sz="1600" b="1" dirty="0">
                <a:solidFill>
                  <a:schemeClr val="accent6"/>
                </a:solidFill>
                <a:cs typeface="Arial" panose="020B0604020202020204" pitchFamily="34" charset="0"/>
              </a:rPr>
              <a:t>Regulation: </a:t>
            </a:r>
          </a:p>
          <a:p>
            <a:pPr marL="171450" indent="-171450">
              <a:buClr>
                <a:schemeClr val="accent6"/>
              </a:buClr>
              <a:buFont typeface="Arial" panose="020B0604020202020204" pitchFamily="34" charset="0"/>
              <a:buChar char="•"/>
            </a:pPr>
            <a:r>
              <a:rPr lang="en-GB" sz="1600" dirty="0">
                <a:cs typeface="Arial" panose="020B0604020202020204" pitchFamily="34" charset="0"/>
              </a:rPr>
              <a:t>Reduces opportunity </a:t>
            </a:r>
            <a:br>
              <a:rPr lang="en-GB" sz="1600" dirty="0">
                <a:cs typeface="Arial" panose="020B0604020202020204" pitchFamily="34" charset="0"/>
              </a:rPr>
            </a:br>
            <a:r>
              <a:rPr lang="en-GB" sz="1600" dirty="0">
                <a:cs typeface="Arial" panose="020B0604020202020204" pitchFamily="34" charset="0"/>
              </a:rPr>
              <a:t>cost of forests, </a:t>
            </a:r>
          </a:p>
          <a:p>
            <a:pPr marL="171450" indent="-171450">
              <a:buClr>
                <a:schemeClr val="accent6"/>
              </a:buClr>
              <a:buFont typeface="Arial" panose="020B0604020202020204" pitchFamily="34" charset="0"/>
              <a:buChar char="•"/>
            </a:pPr>
            <a:r>
              <a:rPr lang="en-GB" sz="1600" dirty="0">
                <a:cs typeface="Arial" panose="020B0604020202020204" pitchFamily="34" charset="0"/>
              </a:rPr>
              <a:t>Places protection costs </a:t>
            </a:r>
            <a:br>
              <a:rPr lang="en-GB" sz="1600" dirty="0">
                <a:cs typeface="Arial" panose="020B0604020202020204" pitchFamily="34" charset="0"/>
              </a:rPr>
            </a:br>
            <a:r>
              <a:rPr lang="en-GB" sz="1600" dirty="0">
                <a:cs typeface="Arial" panose="020B0604020202020204" pitchFamily="34" charset="0"/>
              </a:rPr>
              <a:t>on the landholder. </a:t>
            </a:r>
          </a:p>
        </p:txBody>
      </p:sp>
      <p:sp>
        <p:nvSpPr>
          <p:cNvPr id="9" name="TextBox 8"/>
          <p:cNvSpPr txBox="1"/>
          <p:nvPr/>
        </p:nvSpPr>
        <p:spPr>
          <a:xfrm>
            <a:off x="6352456" y="4348840"/>
            <a:ext cx="2447024" cy="1323439"/>
          </a:xfrm>
          <a:prstGeom prst="rect">
            <a:avLst/>
          </a:prstGeom>
          <a:noFill/>
        </p:spPr>
        <p:txBody>
          <a:bodyPr wrap="square" rtlCol="0">
            <a:spAutoFit/>
          </a:bodyPr>
          <a:lstStyle/>
          <a:p>
            <a:r>
              <a:rPr lang="en-GB" sz="1600" b="1" dirty="0">
                <a:solidFill>
                  <a:schemeClr val="accent6"/>
                </a:solidFill>
                <a:latin typeface="+mj-lt"/>
                <a:cs typeface="Arial" panose="020B0604020202020204" pitchFamily="34" charset="0"/>
              </a:rPr>
              <a:t>Local facilitators:</a:t>
            </a:r>
            <a:r>
              <a:rPr lang="en-GB" sz="1600" dirty="0">
                <a:solidFill>
                  <a:schemeClr val="accent6"/>
                </a:solidFill>
                <a:latin typeface="+mj-lt"/>
                <a:cs typeface="Arial" panose="020B0604020202020204" pitchFamily="34" charset="0"/>
              </a:rPr>
              <a:t> </a:t>
            </a:r>
          </a:p>
          <a:p>
            <a:pPr marL="285750" indent="-285750">
              <a:buClr>
                <a:schemeClr val="accent6"/>
              </a:buClr>
              <a:buFont typeface="Arial" panose="020B0604020202020204" pitchFamily="34" charset="0"/>
              <a:buChar char="•"/>
            </a:pPr>
            <a:r>
              <a:rPr lang="en-GB" sz="1600" dirty="0">
                <a:latin typeface="+mj-lt"/>
                <a:cs typeface="Arial" panose="020B0604020202020204" pitchFamily="34" charset="0"/>
              </a:rPr>
              <a:t>Provide technical and logistic support to landowners and first stop for monitoring. </a:t>
            </a:r>
          </a:p>
        </p:txBody>
      </p:sp>
      <p:sp>
        <p:nvSpPr>
          <p:cNvPr id="10" name="TextBox 9"/>
          <p:cNvSpPr txBox="1"/>
          <p:nvPr/>
        </p:nvSpPr>
        <p:spPr>
          <a:xfrm>
            <a:off x="467937" y="4507295"/>
            <a:ext cx="2531681" cy="1569660"/>
          </a:xfrm>
          <a:prstGeom prst="rect">
            <a:avLst/>
          </a:prstGeom>
          <a:noFill/>
        </p:spPr>
        <p:txBody>
          <a:bodyPr wrap="square" rtlCol="0">
            <a:spAutoFit/>
          </a:bodyPr>
          <a:lstStyle/>
          <a:p>
            <a:r>
              <a:rPr lang="en-GB" sz="1600" b="1" dirty="0">
                <a:solidFill>
                  <a:schemeClr val="accent6"/>
                </a:solidFill>
                <a:latin typeface="+mj-lt"/>
                <a:cs typeface="Arial" panose="020B0604020202020204" pitchFamily="34" charset="0"/>
              </a:rPr>
              <a:t>Reward: </a:t>
            </a:r>
          </a:p>
          <a:p>
            <a:pPr marL="285750" indent="-285750">
              <a:buClr>
                <a:schemeClr val="accent6"/>
              </a:buClr>
              <a:buFont typeface="Arial" panose="020B0604020202020204" pitchFamily="34" charset="0"/>
              <a:buChar char="•"/>
            </a:pPr>
            <a:r>
              <a:rPr lang="en-GB" sz="1600" dirty="0">
                <a:latin typeface="+mj-lt"/>
                <a:cs typeface="Arial" panose="020B0604020202020204" pitchFamily="34" charset="0"/>
              </a:rPr>
              <a:t>Cash payment to landowner Annual </a:t>
            </a:r>
          </a:p>
          <a:p>
            <a:pPr marL="285750" indent="-285750">
              <a:buClr>
                <a:schemeClr val="accent6"/>
              </a:buClr>
              <a:buFont typeface="Arial" panose="020B0604020202020204" pitchFamily="34" charset="0"/>
              <a:buChar char="•"/>
            </a:pPr>
            <a:r>
              <a:rPr lang="en-GB" sz="1600" dirty="0">
                <a:latin typeface="+mj-lt"/>
                <a:cs typeface="Arial" panose="020B0604020202020204" pitchFamily="34" charset="0"/>
              </a:rPr>
              <a:t>Conditional payments helps compensate for costs of protection</a:t>
            </a:r>
          </a:p>
        </p:txBody>
      </p:sp>
      <p:sp>
        <p:nvSpPr>
          <p:cNvPr id="11" name="TextBox 10"/>
          <p:cNvSpPr txBox="1"/>
          <p:nvPr/>
        </p:nvSpPr>
        <p:spPr>
          <a:xfrm>
            <a:off x="3455786" y="3232505"/>
            <a:ext cx="2555547" cy="1323439"/>
          </a:xfrm>
          <a:prstGeom prst="rect">
            <a:avLst/>
          </a:prstGeom>
          <a:noFill/>
        </p:spPr>
        <p:txBody>
          <a:bodyPr wrap="square" rtlCol="0">
            <a:spAutoFit/>
          </a:bodyPr>
          <a:lstStyle/>
          <a:p>
            <a:r>
              <a:rPr lang="en-GB" sz="1600" b="1" dirty="0">
                <a:solidFill>
                  <a:schemeClr val="accent6"/>
                </a:solidFill>
                <a:cs typeface="Arial" panose="020B0604020202020204" pitchFamily="34" charset="0"/>
              </a:rPr>
              <a:t>Rules on rent capture</a:t>
            </a:r>
            <a:r>
              <a:rPr lang="en-GB" sz="1600" dirty="0">
                <a:solidFill>
                  <a:schemeClr val="accent6"/>
                </a:solidFill>
                <a:cs typeface="Arial" panose="020B0604020202020204" pitchFamily="34" charset="0"/>
              </a:rPr>
              <a:t>:</a:t>
            </a:r>
          </a:p>
          <a:p>
            <a:pPr marL="171450" indent="-171450">
              <a:buClr>
                <a:schemeClr val="accent6"/>
              </a:buClr>
              <a:buFont typeface="Arial" panose="020B0604020202020204" pitchFamily="34" charset="0"/>
              <a:buChar char="•"/>
            </a:pPr>
            <a:r>
              <a:rPr lang="en-GB" sz="1600" dirty="0">
                <a:cs typeface="Arial" panose="020B0604020202020204" pitchFamily="34" charset="0"/>
              </a:rPr>
              <a:t>Rules and the system to extract rents from users and polluters, and international sources.</a:t>
            </a:r>
          </a:p>
        </p:txBody>
      </p:sp>
      <p:sp>
        <p:nvSpPr>
          <p:cNvPr id="12" name="TextBox 11"/>
          <p:cNvSpPr txBox="1"/>
          <p:nvPr/>
        </p:nvSpPr>
        <p:spPr>
          <a:xfrm>
            <a:off x="3465885" y="4587505"/>
            <a:ext cx="2291448" cy="1323439"/>
          </a:xfrm>
          <a:prstGeom prst="rect">
            <a:avLst/>
          </a:prstGeom>
          <a:noFill/>
        </p:spPr>
        <p:txBody>
          <a:bodyPr wrap="square" rtlCol="0">
            <a:spAutoFit/>
          </a:bodyPr>
          <a:lstStyle/>
          <a:p>
            <a:r>
              <a:rPr lang="en-GB" sz="1600" b="1" dirty="0">
                <a:solidFill>
                  <a:schemeClr val="accent6"/>
                </a:solidFill>
                <a:latin typeface="+mj-lt"/>
                <a:cs typeface="Arial" panose="020B0604020202020204" pitchFamily="34" charset="0"/>
              </a:rPr>
              <a:t>Ecosystems Fund:</a:t>
            </a:r>
            <a:r>
              <a:rPr lang="en-GB" sz="1600" dirty="0">
                <a:solidFill>
                  <a:schemeClr val="accent6"/>
                </a:solidFill>
                <a:latin typeface="+mj-lt"/>
                <a:cs typeface="Arial" panose="020B0604020202020204" pitchFamily="34" charset="0"/>
              </a:rPr>
              <a:t> </a:t>
            </a:r>
          </a:p>
          <a:p>
            <a:pPr marL="171450" indent="-171450">
              <a:buClr>
                <a:schemeClr val="accent6"/>
              </a:buClr>
              <a:buFont typeface="Arial" panose="020B0604020202020204" pitchFamily="34" charset="0"/>
              <a:buChar char="•"/>
            </a:pPr>
            <a:r>
              <a:rPr lang="en-GB" sz="1600" dirty="0">
                <a:latin typeface="+mj-lt"/>
                <a:cs typeface="Arial" panose="020B0604020202020204" pitchFamily="34" charset="0"/>
              </a:rPr>
              <a:t>Collects revenues from multiple sources </a:t>
            </a:r>
          </a:p>
          <a:p>
            <a:pPr marL="171450" indent="-171450">
              <a:buClr>
                <a:schemeClr val="accent6"/>
              </a:buClr>
              <a:buFont typeface="Arial" panose="020B0604020202020204" pitchFamily="34" charset="0"/>
              <a:buChar char="•"/>
            </a:pPr>
            <a:r>
              <a:rPr lang="en-GB" sz="1600" dirty="0">
                <a:latin typeface="+mj-lt"/>
                <a:cs typeface="Arial" panose="020B0604020202020204" pitchFamily="34" charset="0"/>
              </a:rPr>
              <a:t>Provides financial sustainability </a:t>
            </a:r>
          </a:p>
        </p:txBody>
      </p:sp>
      <p:sp>
        <p:nvSpPr>
          <p:cNvPr id="13" name="TextBox 12"/>
          <p:cNvSpPr txBox="1"/>
          <p:nvPr/>
        </p:nvSpPr>
        <p:spPr>
          <a:xfrm>
            <a:off x="6346474" y="3227010"/>
            <a:ext cx="2313716" cy="1077218"/>
          </a:xfrm>
          <a:prstGeom prst="rect">
            <a:avLst/>
          </a:prstGeom>
          <a:noFill/>
        </p:spPr>
        <p:txBody>
          <a:bodyPr wrap="square" rtlCol="0">
            <a:spAutoFit/>
          </a:bodyPr>
          <a:lstStyle/>
          <a:p>
            <a:r>
              <a:rPr lang="en-GB" sz="1600" b="1" dirty="0">
                <a:solidFill>
                  <a:schemeClr val="accent6"/>
                </a:solidFill>
                <a:cs typeface="Arial" panose="020B0604020202020204" pitchFamily="34" charset="0"/>
              </a:rPr>
              <a:t>National programme manager: </a:t>
            </a:r>
          </a:p>
          <a:p>
            <a:pPr marL="285750" indent="-285750">
              <a:buClr>
                <a:schemeClr val="accent6"/>
              </a:buClr>
              <a:buFont typeface="Arial" panose="020B0604020202020204" pitchFamily="34" charset="0"/>
              <a:buChar char="•"/>
            </a:pPr>
            <a:r>
              <a:rPr lang="en-GB" sz="1600" dirty="0">
                <a:cs typeface="Arial" panose="020B0604020202020204" pitchFamily="34" charset="0"/>
              </a:rPr>
              <a:t>Manages and monitors systems</a:t>
            </a:r>
          </a:p>
        </p:txBody>
      </p:sp>
      <p:sp>
        <p:nvSpPr>
          <p:cNvPr id="14" name="TextBox 13"/>
          <p:cNvSpPr txBox="1"/>
          <p:nvPr/>
        </p:nvSpPr>
        <p:spPr>
          <a:xfrm>
            <a:off x="4980337" y="1414907"/>
            <a:ext cx="1802096" cy="523220"/>
          </a:xfrm>
          <a:prstGeom prst="rect">
            <a:avLst/>
          </a:prstGeom>
          <a:noFill/>
        </p:spPr>
        <p:txBody>
          <a:bodyPr wrap="none" rtlCol="0">
            <a:spAutoFit/>
          </a:bodyPr>
          <a:lstStyle/>
          <a:p>
            <a:pPr algn="ctr"/>
            <a:r>
              <a:rPr lang="en-GB" sz="2800" b="1" dirty="0">
                <a:solidFill>
                  <a:schemeClr val="accent6"/>
                </a:solidFill>
              </a:rPr>
              <a:t>Economy</a:t>
            </a:r>
          </a:p>
        </p:txBody>
      </p:sp>
      <p:sp>
        <p:nvSpPr>
          <p:cNvPr id="15" name="Rectangle 14"/>
          <p:cNvSpPr/>
          <p:nvPr/>
        </p:nvSpPr>
        <p:spPr>
          <a:xfrm>
            <a:off x="4496250" y="1894813"/>
            <a:ext cx="2295841" cy="830997"/>
          </a:xfrm>
          <a:prstGeom prst="rect">
            <a:avLst/>
          </a:prstGeom>
        </p:spPr>
        <p:txBody>
          <a:bodyPr wrap="square">
            <a:spAutoFit/>
          </a:bodyPr>
          <a:lstStyle/>
          <a:p>
            <a:pPr algn="ctr"/>
            <a:r>
              <a:rPr lang="en-GB" sz="1600" dirty="0"/>
              <a:t>Ecosystem services as inputs to production or for final users</a:t>
            </a:r>
          </a:p>
        </p:txBody>
      </p:sp>
      <p:sp>
        <p:nvSpPr>
          <p:cNvPr id="18" name="Bent Arrow 17"/>
          <p:cNvSpPr/>
          <p:nvPr/>
        </p:nvSpPr>
        <p:spPr>
          <a:xfrm rot="16200000">
            <a:off x="3858869" y="2422157"/>
            <a:ext cx="520410" cy="437875"/>
          </a:xfrm>
          <a:prstGeom prst="bentArrow">
            <a:avLst>
              <a:gd name="adj1" fmla="val 26812"/>
              <a:gd name="adj2" fmla="val 25000"/>
              <a:gd name="adj3" fmla="val 25000"/>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9" name="Bent Arrow 18"/>
          <p:cNvSpPr/>
          <p:nvPr/>
        </p:nvSpPr>
        <p:spPr>
          <a:xfrm rot="10800000">
            <a:off x="4094927" y="2395094"/>
            <a:ext cx="3083139" cy="595108"/>
          </a:xfrm>
          <a:prstGeom prst="bentArrow">
            <a:avLst>
              <a:gd name="adj1" fmla="val 19358"/>
              <a:gd name="adj2" fmla="val 25000"/>
              <a:gd name="adj3" fmla="val 0"/>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0" name="Bent Arrow 19"/>
          <p:cNvSpPr/>
          <p:nvPr/>
        </p:nvSpPr>
        <p:spPr>
          <a:xfrm rot="5400000">
            <a:off x="6564988" y="1887023"/>
            <a:ext cx="882000" cy="468911"/>
          </a:xfrm>
          <a:prstGeom prst="bentArrow">
            <a:avLst>
              <a:gd name="adj1" fmla="val 25000"/>
              <a:gd name="adj2" fmla="val 25000"/>
              <a:gd name="adj3" fmla="val 0"/>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1" name="Right Arrow 20"/>
          <p:cNvSpPr/>
          <p:nvPr/>
        </p:nvSpPr>
        <p:spPr>
          <a:xfrm>
            <a:off x="4338011" y="1597820"/>
            <a:ext cx="653225" cy="25607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pic>
        <p:nvPicPr>
          <p:cNvPr id="28" name="Picture 27">
            <a:extLst>
              <a:ext uri="{FF2B5EF4-FFF2-40B4-BE49-F238E27FC236}">
                <a16:creationId xmlns:a16="http://schemas.microsoft.com/office/drawing/2014/main" id="{75803210-A91D-424B-A0F6-256815B7BFED}"/>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789433" y="2141950"/>
            <a:ext cx="934971" cy="328798"/>
          </a:xfrm>
          <a:prstGeom prst="rect">
            <a:avLst/>
          </a:prstGeom>
        </p:spPr>
      </p:pic>
      <p:cxnSp>
        <p:nvCxnSpPr>
          <p:cNvPr id="30" name="Straight Arrow Connector 29">
            <a:extLst>
              <a:ext uri="{FF2B5EF4-FFF2-40B4-BE49-F238E27FC236}">
                <a16:creationId xmlns:a16="http://schemas.microsoft.com/office/drawing/2014/main" id="{DC8C553D-ED0B-448A-9D36-5B3BF0903D8D}"/>
              </a:ext>
            </a:extLst>
          </p:cNvPr>
          <p:cNvCxnSpPr>
            <a:cxnSpLocks/>
          </p:cNvCxnSpPr>
          <p:nvPr/>
        </p:nvCxnSpPr>
        <p:spPr>
          <a:xfrm flipV="1">
            <a:off x="2587514" y="2684524"/>
            <a:ext cx="386166" cy="44036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D019B93-B012-437D-8834-AB0EC468B6D4}"/>
              </a:ext>
            </a:extLst>
          </p:cNvPr>
          <p:cNvCxnSpPr>
            <a:cxnSpLocks/>
          </p:cNvCxnSpPr>
          <p:nvPr/>
        </p:nvCxnSpPr>
        <p:spPr>
          <a:xfrm flipV="1">
            <a:off x="4595990" y="2594515"/>
            <a:ext cx="0" cy="53037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AA9EE02-16DC-424D-9313-2349B46FA4B3}"/>
              </a:ext>
            </a:extLst>
          </p:cNvPr>
          <p:cNvCxnSpPr>
            <a:cxnSpLocks/>
          </p:cNvCxnSpPr>
          <p:nvPr/>
        </p:nvCxnSpPr>
        <p:spPr>
          <a:xfrm flipV="1">
            <a:off x="8235063" y="2494940"/>
            <a:ext cx="0" cy="629948"/>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54AD350-03C4-EB4B-AF85-88CCCC596DA6}"/>
              </a:ext>
            </a:extLst>
          </p:cNvPr>
          <p:cNvPicPr>
            <a:picLocks noChangeAspect="1"/>
          </p:cNvPicPr>
          <p:nvPr/>
        </p:nvPicPr>
        <p:blipFill>
          <a:blip r:embed="rId5"/>
          <a:stretch>
            <a:fillRect/>
          </a:stretch>
        </p:blipFill>
        <p:spPr>
          <a:xfrm>
            <a:off x="2674191" y="2198393"/>
            <a:ext cx="584998" cy="442701"/>
          </a:xfrm>
          <a:prstGeom prst="rect">
            <a:avLst/>
          </a:prstGeom>
        </p:spPr>
      </p:pic>
      <p:pic>
        <p:nvPicPr>
          <p:cNvPr id="35" name="Picture 34">
            <a:extLst>
              <a:ext uri="{FF2B5EF4-FFF2-40B4-BE49-F238E27FC236}">
                <a16:creationId xmlns:a16="http://schemas.microsoft.com/office/drawing/2014/main" id="{0CA2E598-3C75-C743-B9A6-4F62E228EE13}"/>
              </a:ext>
            </a:extLst>
          </p:cNvPr>
          <p:cNvPicPr>
            <a:picLocks noChangeAspect="1"/>
          </p:cNvPicPr>
          <p:nvPr/>
        </p:nvPicPr>
        <p:blipFill>
          <a:blip r:embed="rId6"/>
          <a:stretch>
            <a:fillRect/>
          </a:stretch>
        </p:blipFill>
        <p:spPr>
          <a:xfrm>
            <a:off x="3311958" y="2007899"/>
            <a:ext cx="660400" cy="596900"/>
          </a:xfrm>
          <a:prstGeom prst="rect">
            <a:avLst/>
          </a:prstGeom>
        </p:spPr>
      </p:pic>
      <p:pic>
        <p:nvPicPr>
          <p:cNvPr id="37" name="Picture 36">
            <a:extLst>
              <a:ext uri="{FF2B5EF4-FFF2-40B4-BE49-F238E27FC236}">
                <a16:creationId xmlns:a16="http://schemas.microsoft.com/office/drawing/2014/main" id="{D517E4A0-B139-DB42-A6D9-8530F698B153}"/>
              </a:ext>
            </a:extLst>
          </p:cNvPr>
          <p:cNvPicPr>
            <a:picLocks noChangeAspect="1"/>
          </p:cNvPicPr>
          <p:nvPr/>
        </p:nvPicPr>
        <p:blipFill>
          <a:blip r:embed="rId6"/>
          <a:stretch>
            <a:fillRect/>
          </a:stretch>
        </p:blipFill>
        <p:spPr>
          <a:xfrm>
            <a:off x="3647310" y="1510408"/>
            <a:ext cx="660400" cy="596900"/>
          </a:xfrm>
          <a:prstGeom prst="rect">
            <a:avLst/>
          </a:prstGeom>
        </p:spPr>
      </p:pic>
      <p:pic>
        <p:nvPicPr>
          <p:cNvPr id="38" name="Picture 37">
            <a:extLst>
              <a:ext uri="{FF2B5EF4-FFF2-40B4-BE49-F238E27FC236}">
                <a16:creationId xmlns:a16="http://schemas.microsoft.com/office/drawing/2014/main" id="{304851F2-5728-114D-9045-5766AC4E35FE}"/>
              </a:ext>
            </a:extLst>
          </p:cNvPr>
          <p:cNvPicPr>
            <a:picLocks noChangeAspect="1"/>
          </p:cNvPicPr>
          <p:nvPr/>
        </p:nvPicPr>
        <p:blipFill>
          <a:blip r:embed="rId6"/>
          <a:stretch>
            <a:fillRect/>
          </a:stretch>
        </p:blipFill>
        <p:spPr>
          <a:xfrm>
            <a:off x="2986587" y="1454636"/>
            <a:ext cx="660400" cy="596900"/>
          </a:xfrm>
          <a:prstGeom prst="rect">
            <a:avLst/>
          </a:prstGeom>
        </p:spPr>
      </p:pic>
    </p:spTree>
    <p:extLst>
      <p:ext uri="{BB962C8B-B14F-4D97-AF65-F5344CB8AC3E}">
        <p14:creationId xmlns:p14="http://schemas.microsoft.com/office/powerpoint/2010/main" val="115982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F592-E266-A442-85C9-B14DDCF2744D}"/>
              </a:ext>
            </a:extLst>
          </p:cNvPr>
          <p:cNvSpPr>
            <a:spLocks noGrp="1"/>
          </p:cNvSpPr>
          <p:nvPr>
            <p:ph type="title"/>
          </p:nvPr>
        </p:nvSpPr>
        <p:spPr>
          <a:xfrm>
            <a:off x="628650" y="98426"/>
            <a:ext cx="7886700" cy="1325563"/>
          </a:xfrm>
        </p:spPr>
        <p:txBody>
          <a:bodyPr/>
          <a:lstStyle/>
          <a:p>
            <a:r>
              <a:rPr lang="en-US" dirty="0"/>
              <a:t>Learning outcomes</a:t>
            </a:r>
          </a:p>
        </p:txBody>
      </p:sp>
      <p:sp>
        <p:nvSpPr>
          <p:cNvPr id="3" name="Content Placeholder 2">
            <a:extLst>
              <a:ext uri="{FF2B5EF4-FFF2-40B4-BE49-F238E27FC236}">
                <a16:creationId xmlns:a16="http://schemas.microsoft.com/office/drawing/2014/main" id="{076F2C7B-C14E-A14C-8404-500F42096AB1}"/>
              </a:ext>
            </a:extLst>
          </p:cNvPr>
          <p:cNvSpPr>
            <a:spLocks noGrp="1"/>
          </p:cNvSpPr>
          <p:nvPr>
            <p:ph idx="1"/>
          </p:nvPr>
        </p:nvSpPr>
        <p:spPr>
          <a:xfrm>
            <a:off x="628650" y="1558925"/>
            <a:ext cx="7450969" cy="4351338"/>
          </a:xfrm>
        </p:spPr>
        <p:txBody>
          <a:bodyPr>
            <a:normAutofit/>
          </a:bodyPr>
          <a:lstStyle/>
          <a:p>
            <a:r>
              <a:rPr lang="en-US" sz="2400" dirty="0"/>
              <a:t>Discuss different ways of assessing and valuing ecosystem services </a:t>
            </a:r>
          </a:p>
          <a:p>
            <a:r>
              <a:rPr lang="en-US" sz="2400" dirty="0"/>
              <a:t>Define and distinguish Payments for Ecosystem Services (PES) and Conditional Transfers</a:t>
            </a:r>
          </a:p>
          <a:p>
            <a:r>
              <a:rPr lang="en-GB" sz="2400" dirty="0"/>
              <a:t>Analyse</a:t>
            </a:r>
            <a:r>
              <a:rPr lang="en-US" sz="2400" dirty="0"/>
              <a:t> the enabling conditions for PES</a:t>
            </a:r>
          </a:p>
          <a:p>
            <a:r>
              <a:rPr lang="en-US" sz="2400" dirty="0"/>
              <a:t>Discuss challenges and issues relating to payments for ecosystem services</a:t>
            </a:r>
          </a:p>
        </p:txBody>
      </p:sp>
    </p:spTree>
    <p:extLst>
      <p:ext uri="{BB962C8B-B14F-4D97-AF65-F5344CB8AC3E}">
        <p14:creationId xmlns:p14="http://schemas.microsoft.com/office/powerpoint/2010/main" val="4244705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9E5D25-6DC9-8042-BF88-F85E742FF94D}"/>
              </a:ext>
            </a:extLst>
          </p:cNvPr>
          <p:cNvSpPr>
            <a:spLocks noGrp="1"/>
          </p:cNvSpPr>
          <p:nvPr>
            <p:ph idx="1"/>
          </p:nvPr>
        </p:nvSpPr>
        <p:spPr>
          <a:xfrm>
            <a:off x="338364" y="269498"/>
            <a:ext cx="8248650" cy="552978"/>
          </a:xfrm>
        </p:spPr>
        <p:txBody>
          <a:bodyPr>
            <a:normAutofit/>
          </a:bodyPr>
          <a:lstStyle/>
          <a:p>
            <a:pPr marL="0" indent="0">
              <a:buNone/>
            </a:pPr>
            <a:r>
              <a:rPr lang="en-US" sz="2400" b="1" dirty="0"/>
              <a:t>b. </a:t>
            </a:r>
            <a:r>
              <a:rPr lang="en-US" sz="2400" b="1" i="1" dirty="0"/>
              <a:t>Watershared</a:t>
            </a:r>
            <a:r>
              <a:rPr lang="en-US" sz="2400" b="1" dirty="0"/>
              <a:t>, South America</a:t>
            </a:r>
          </a:p>
        </p:txBody>
      </p:sp>
      <p:sp>
        <p:nvSpPr>
          <p:cNvPr id="4" name="TextBox 3">
            <a:extLst>
              <a:ext uri="{FF2B5EF4-FFF2-40B4-BE49-F238E27FC236}">
                <a16:creationId xmlns:a16="http://schemas.microsoft.com/office/drawing/2014/main" id="{0C662DC9-A088-4673-B7A0-75F51328138A}"/>
              </a:ext>
            </a:extLst>
          </p:cNvPr>
          <p:cNvSpPr txBox="1"/>
          <p:nvPr/>
        </p:nvSpPr>
        <p:spPr>
          <a:xfrm>
            <a:off x="383459" y="909035"/>
            <a:ext cx="3261500" cy="1323439"/>
          </a:xfrm>
          <a:prstGeom prst="rect">
            <a:avLst/>
          </a:prstGeom>
          <a:noFill/>
        </p:spPr>
        <p:txBody>
          <a:bodyPr wrap="square" rtlCol="0">
            <a:spAutoFit/>
          </a:bodyPr>
          <a:lstStyle/>
          <a:p>
            <a:r>
              <a:rPr lang="en-GB" sz="1600" b="1" dirty="0">
                <a:solidFill>
                  <a:schemeClr val="accent6"/>
                </a:solidFill>
              </a:rPr>
              <a:t>Rewards: </a:t>
            </a:r>
            <a:r>
              <a:rPr lang="en-GB" sz="1600" dirty="0"/>
              <a:t>Selection criteria are a simple mix of hydrological rules of thumb, conservation priorities and downstream requirements, with light-touch monitoring. </a:t>
            </a:r>
          </a:p>
        </p:txBody>
      </p:sp>
      <p:sp>
        <p:nvSpPr>
          <p:cNvPr id="6" name="TextBox 5">
            <a:extLst>
              <a:ext uri="{FF2B5EF4-FFF2-40B4-BE49-F238E27FC236}">
                <a16:creationId xmlns:a16="http://schemas.microsoft.com/office/drawing/2014/main" id="{A9E35CE6-D88F-48F8-B7BC-ACC5B8AD1406}"/>
              </a:ext>
            </a:extLst>
          </p:cNvPr>
          <p:cNvSpPr txBox="1"/>
          <p:nvPr/>
        </p:nvSpPr>
        <p:spPr>
          <a:xfrm>
            <a:off x="4951081" y="4967797"/>
            <a:ext cx="2602710" cy="1077218"/>
          </a:xfrm>
          <a:prstGeom prst="rect">
            <a:avLst/>
          </a:prstGeom>
          <a:noFill/>
        </p:spPr>
        <p:txBody>
          <a:bodyPr wrap="square" rtlCol="0">
            <a:spAutoFit/>
          </a:bodyPr>
          <a:lstStyle/>
          <a:p>
            <a:r>
              <a:rPr lang="en-GB" sz="1600" b="1" dirty="0">
                <a:solidFill>
                  <a:srgbClr val="64A70B"/>
                </a:solidFill>
              </a:rPr>
              <a:t>Institutions</a:t>
            </a:r>
            <a:r>
              <a:rPr lang="en-GB" sz="1600" dirty="0"/>
              <a:t> and tools: </a:t>
            </a:r>
          </a:p>
          <a:p>
            <a:pPr marL="285750" indent="-285750">
              <a:buClr>
                <a:schemeClr val="accent6"/>
              </a:buClr>
              <a:buFont typeface="Arial"/>
              <a:buChar char="•"/>
            </a:pPr>
            <a:r>
              <a:rPr lang="en-GB" sz="1600" dirty="0"/>
              <a:t>Water utilities</a:t>
            </a:r>
          </a:p>
          <a:p>
            <a:pPr marL="285750" indent="-285750">
              <a:buClr>
                <a:schemeClr val="accent6"/>
              </a:buClr>
              <a:buFont typeface="Arial"/>
              <a:buChar char="•"/>
            </a:pPr>
            <a:r>
              <a:rPr lang="en-GB" sz="1600" dirty="0"/>
              <a:t>Municipal governments</a:t>
            </a:r>
          </a:p>
          <a:p>
            <a:pPr marL="285750" indent="-285750">
              <a:buClr>
                <a:schemeClr val="accent6"/>
              </a:buClr>
              <a:buFont typeface="Arial"/>
              <a:buChar char="•"/>
            </a:pPr>
            <a:r>
              <a:rPr lang="en-GB" sz="1600" dirty="0"/>
              <a:t>NGO (Natura)</a:t>
            </a:r>
          </a:p>
        </p:txBody>
      </p:sp>
      <p:sp>
        <p:nvSpPr>
          <p:cNvPr id="7" name="TextBox 6">
            <a:extLst>
              <a:ext uri="{FF2B5EF4-FFF2-40B4-BE49-F238E27FC236}">
                <a16:creationId xmlns:a16="http://schemas.microsoft.com/office/drawing/2014/main" id="{3E8205CB-F75A-42A1-8787-D81E11F5EEDC}"/>
              </a:ext>
            </a:extLst>
          </p:cNvPr>
          <p:cNvSpPr txBox="1"/>
          <p:nvPr/>
        </p:nvSpPr>
        <p:spPr>
          <a:xfrm>
            <a:off x="294972" y="4277513"/>
            <a:ext cx="2740386" cy="1569660"/>
          </a:xfrm>
          <a:prstGeom prst="rect">
            <a:avLst/>
          </a:prstGeom>
          <a:noFill/>
        </p:spPr>
        <p:txBody>
          <a:bodyPr wrap="square" rtlCol="0">
            <a:spAutoFit/>
          </a:bodyPr>
          <a:lstStyle/>
          <a:p>
            <a:r>
              <a:rPr lang="en-GB" sz="1600" b="1" dirty="0">
                <a:solidFill>
                  <a:srgbClr val="64A70B"/>
                </a:solidFill>
              </a:rPr>
              <a:t>Conflict</a:t>
            </a:r>
            <a:r>
              <a:rPr lang="en-GB" sz="1600" dirty="0">
                <a:solidFill>
                  <a:srgbClr val="64A70B"/>
                </a:solidFill>
              </a:rPr>
              <a:t>: </a:t>
            </a:r>
          </a:p>
          <a:p>
            <a:pPr marL="285750" indent="-285750">
              <a:buClr>
                <a:schemeClr val="accent6"/>
              </a:buClr>
              <a:buFont typeface="Arial"/>
              <a:buChar char="•"/>
            </a:pPr>
            <a:r>
              <a:rPr lang="en-GB" sz="1600" dirty="0"/>
              <a:t>Solutions reached </a:t>
            </a:r>
            <a:br>
              <a:rPr lang="en-GB" sz="1600" dirty="0"/>
            </a:br>
            <a:r>
              <a:rPr lang="en-GB" sz="1600" dirty="0"/>
              <a:t>by negotiation</a:t>
            </a:r>
          </a:p>
          <a:p>
            <a:pPr marL="285750" indent="-285750">
              <a:buClr>
                <a:schemeClr val="accent6"/>
              </a:buClr>
              <a:buFont typeface="Arial"/>
              <a:buChar char="•"/>
            </a:pPr>
            <a:r>
              <a:rPr lang="en-GB" sz="1600" dirty="0"/>
              <a:t>Rewards are social recognitions of mutually beneficial deals</a:t>
            </a:r>
          </a:p>
        </p:txBody>
      </p:sp>
      <p:sp>
        <p:nvSpPr>
          <p:cNvPr id="14" name="Rectangle 468">
            <a:extLst>
              <a:ext uri="{FF2B5EF4-FFF2-40B4-BE49-F238E27FC236}">
                <a16:creationId xmlns:a16="http://schemas.microsoft.com/office/drawing/2014/main" id="{C685552A-1F33-4250-AE03-F075EFBBF596}"/>
              </a:ext>
            </a:extLst>
          </p:cNvPr>
          <p:cNvSpPr>
            <a:spLocks noChangeArrowheads="1"/>
          </p:cNvSpPr>
          <p:nvPr/>
        </p:nvSpPr>
        <p:spPr bwMode="auto">
          <a:xfrm rot="2460000">
            <a:off x="1772889" y="3573736"/>
            <a:ext cx="3254375" cy="184666"/>
          </a:xfrm>
          <a:prstGeom prst="rect">
            <a:avLst/>
          </a:prstGeom>
          <a:noFill/>
          <a:ln w="9525">
            <a:noFill/>
            <a:miter lim="800000"/>
            <a:headEnd/>
            <a:tailEnd/>
          </a:ln>
        </p:spPr>
        <p:txBody>
          <a:bodyPr lIns="0" tIns="0" rIns="0" bIns="0">
            <a:prstTxWarp prst="textNoShape">
              <a:avLst/>
            </a:prstTxWarp>
            <a:spAutoFit/>
          </a:bodyPr>
          <a:lstStyle/>
          <a:p>
            <a:pPr algn="ctr" eaLnBrk="0" hangingPunct="0"/>
            <a:r>
              <a:rPr lang="es-BO" sz="1200" dirty="0">
                <a:solidFill>
                  <a:schemeClr val="bg1"/>
                </a:solidFill>
                <a:latin typeface="Cambria" panose="02040503050406030204" pitchFamily="18" charset="0"/>
              </a:rPr>
              <a:t>Water</a:t>
            </a:r>
            <a:endParaRPr lang="en-US" sz="1200" b="1" dirty="0">
              <a:solidFill>
                <a:schemeClr val="bg1"/>
              </a:solidFill>
              <a:latin typeface="Cambria" panose="02040503050406030204" pitchFamily="18" charset="0"/>
            </a:endParaRPr>
          </a:p>
        </p:txBody>
      </p:sp>
      <p:cxnSp>
        <p:nvCxnSpPr>
          <p:cNvPr id="22" name="Straight Arrow Connector 21">
            <a:extLst>
              <a:ext uri="{FF2B5EF4-FFF2-40B4-BE49-F238E27FC236}">
                <a16:creationId xmlns:a16="http://schemas.microsoft.com/office/drawing/2014/main" id="{D5742CC4-57A9-ED47-8EB5-39C6B1B37315}"/>
              </a:ext>
            </a:extLst>
          </p:cNvPr>
          <p:cNvCxnSpPr>
            <a:cxnSpLocks/>
          </p:cNvCxnSpPr>
          <p:nvPr/>
        </p:nvCxnSpPr>
        <p:spPr>
          <a:xfrm flipV="1">
            <a:off x="3670957" y="1377717"/>
            <a:ext cx="1713779" cy="1637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5130C1-4EEE-C14D-A8CB-3B0A0153B6AD}"/>
              </a:ext>
            </a:extLst>
          </p:cNvPr>
          <p:cNvCxnSpPr>
            <a:cxnSpLocks/>
          </p:cNvCxnSpPr>
          <p:nvPr/>
        </p:nvCxnSpPr>
        <p:spPr>
          <a:xfrm flipV="1">
            <a:off x="2683445" y="4351920"/>
            <a:ext cx="1010037" cy="626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9E4CB6-8B55-A249-8405-80982FDD719D}"/>
              </a:ext>
            </a:extLst>
          </p:cNvPr>
          <p:cNvCxnSpPr>
            <a:cxnSpLocks/>
          </p:cNvCxnSpPr>
          <p:nvPr/>
        </p:nvCxnSpPr>
        <p:spPr>
          <a:xfrm flipV="1">
            <a:off x="6281345" y="4523590"/>
            <a:ext cx="590039" cy="467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691C3300-298A-584E-9FA4-67F3DADAD9CF}"/>
              </a:ext>
            </a:extLst>
          </p:cNvPr>
          <p:cNvPicPr>
            <a:picLocks noChangeAspect="1"/>
          </p:cNvPicPr>
          <p:nvPr/>
        </p:nvPicPr>
        <p:blipFill>
          <a:blip r:embed="rId3"/>
          <a:stretch>
            <a:fillRect/>
          </a:stretch>
        </p:blipFill>
        <p:spPr>
          <a:xfrm>
            <a:off x="2436482" y="906638"/>
            <a:ext cx="6248400" cy="4037997"/>
          </a:xfrm>
          <a:prstGeom prst="rect">
            <a:avLst/>
          </a:prstGeom>
        </p:spPr>
      </p:pic>
      <p:sp>
        <p:nvSpPr>
          <p:cNvPr id="26" name="Rectangle 25">
            <a:extLst>
              <a:ext uri="{FF2B5EF4-FFF2-40B4-BE49-F238E27FC236}">
                <a16:creationId xmlns:a16="http://schemas.microsoft.com/office/drawing/2014/main" id="{B94D90AB-08C6-1048-BBF6-78E066133B18}"/>
              </a:ext>
            </a:extLst>
          </p:cNvPr>
          <p:cNvSpPr/>
          <p:nvPr/>
        </p:nvSpPr>
        <p:spPr>
          <a:xfrm>
            <a:off x="5431614" y="2754196"/>
            <a:ext cx="1770927" cy="1169551"/>
          </a:xfrm>
          <a:prstGeom prst="rect">
            <a:avLst/>
          </a:prstGeom>
        </p:spPr>
        <p:txBody>
          <a:bodyPr wrap="square">
            <a:spAutoFit/>
          </a:bodyPr>
          <a:lstStyle/>
          <a:p>
            <a:pPr lvl="0" algn="ctr"/>
            <a:r>
              <a:rPr lang="en-GB" sz="1400" b="1" dirty="0">
                <a:solidFill>
                  <a:srgbClr val="64A70B"/>
                </a:solidFill>
              </a:rPr>
              <a:t>Downstream</a:t>
            </a:r>
            <a:r>
              <a:rPr lang="en-GB" sz="1400" dirty="0">
                <a:solidFill>
                  <a:srgbClr val="64A70B"/>
                </a:solidFill>
              </a:rPr>
              <a:t> </a:t>
            </a:r>
            <a:br>
              <a:rPr lang="en-GB" sz="1400" dirty="0">
                <a:solidFill>
                  <a:srgbClr val="64A70B"/>
                </a:solidFill>
              </a:rPr>
            </a:br>
            <a:r>
              <a:rPr lang="en-GB" sz="1400" b="1" dirty="0">
                <a:solidFill>
                  <a:srgbClr val="64A70B"/>
                </a:solidFill>
              </a:rPr>
              <a:t>local fund</a:t>
            </a:r>
            <a:r>
              <a:rPr lang="en-GB" sz="1400" dirty="0">
                <a:solidFill>
                  <a:srgbClr val="64A70B"/>
                </a:solidFill>
              </a:rPr>
              <a:t>: </a:t>
            </a:r>
            <a:r>
              <a:rPr lang="en-GB" sz="1400" dirty="0"/>
              <a:t>commitment to local, long-term financing</a:t>
            </a:r>
          </a:p>
        </p:txBody>
      </p:sp>
      <p:sp>
        <p:nvSpPr>
          <p:cNvPr id="27" name="Rectangle 26">
            <a:extLst>
              <a:ext uri="{FF2B5EF4-FFF2-40B4-BE49-F238E27FC236}">
                <a16:creationId xmlns:a16="http://schemas.microsoft.com/office/drawing/2014/main" id="{8C0C404D-560C-364C-8FE0-8601C716E506}"/>
              </a:ext>
            </a:extLst>
          </p:cNvPr>
          <p:cNvSpPr/>
          <p:nvPr/>
        </p:nvSpPr>
        <p:spPr>
          <a:xfrm>
            <a:off x="3927055" y="1822028"/>
            <a:ext cx="1770927" cy="1384995"/>
          </a:xfrm>
          <a:prstGeom prst="rect">
            <a:avLst/>
          </a:prstGeom>
        </p:spPr>
        <p:txBody>
          <a:bodyPr wrap="square">
            <a:spAutoFit/>
          </a:bodyPr>
          <a:lstStyle/>
          <a:p>
            <a:pPr lvl="0" algn="ctr"/>
            <a:r>
              <a:rPr lang="en-GB" sz="1400" b="1" dirty="0">
                <a:solidFill>
                  <a:srgbClr val="64A70B"/>
                </a:solidFill>
              </a:rPr>
              <a:t>Upstream communities </a:t>
            </a:r>
            <a:r>
              <a:rPr lang="en-GB" sz="1400" dirty="0"/>
              <a:t>provide and </a:t>
            </a:r>
            <a:br>
              <a:rPr lang="en-GB" sz="1400" dirty="0"/>
            </a:br>
            <a:r>
              <a:rPr lang="en-GB" sz="1400" dirty="0"/>
              <a:t>protect water </a:t>
            </a:r>
            <a:br>
              <a:rPr lang="en-GB" sz="1400" dirty="0"/>
            </a:br>
            <a:r>
              <a:rPr lang="en-GB" sz="1400" dirty="0"/>
              <a:t>quality and </a:t>
            </a:r>
            <a:br>
              <a:rPr lang="en-GB" sz="1400" dirty="0"/>
            </a:br>
            <a:r>
              <a:rPr lang="en-GB" sz="1400" dirty="0"/>
              <a:t>quantity</a:t>
            </a:r>
          </a:p>
        </p:txBody>
      </p:sp>
      <p:sp>
        <p:nvSpPr>
          <p:cNvPr id="28" name="Rectangle 27">
            <a:extLst>
              <a:ext uri="{FF2B5EF4-FFF2-40B4-BE49-F238E27FC236}">
                <a16:creationId xmlns:a16="http://schemas.microsoft.com/office/drawing/2014/main" id="{B3DBEFF2-3204-134C-A366-5FC48E1E3048}"/>
              </a:ext>
            </a:extLst>
          </p:cNvPr>
          <p:cNvSpPr/>
          <p:nvPr/>
        </p:nvSpPr>
        <p:spPr>
          <a:xfrm>
            <a:off x="3911815" y="3563326"/>
            <a:ext cx="1770927" cy="1169551"/>
          </a:xfrm>
          <a:prstGeom prst="rect">
            <a:avLst/>
          </a:prstGeom>
        </p:spPr>
        <p:txBody>
          <a:bodyPr wrap="square">
            <a:spAutoFit/>
          </a:bodyPr>
          <a:lstStyle/>
          <a:p>
            <a:pPr lvl="0" algn="ctr"/>
            <a:r>
              <a:rPr lang="en-GB" sz="1400" b="1" dirty="0">
                <a:solidFill>
                  <a:srgbClr val="64A70B"/>
                </a:solidFill>
              </a:rPr>
              <a:t>Conflict </a:t>
            </a:r>
            <a:br>
              <a:rPr lang="en-GB" sz="1400" b="1" dirty="0">
                <a:solidFill>
                  <a:srgbClr val="64A70B"/>
                </a:solidFill>
              </a:rPr>
            </a:br>
            <a:r>
              <a:rPr lang="en-GB" sz="1400" b="1" dirty="0">
                <a:solidFill>
                  <a:srgbClr val="64A70B"/>
                </a:solidFill>
              </a:rPr>
              <a:t>resolution </a:t>
            </a:r>
            <a:r>
              <a:rPr lang="en-GB" sz="1400" dirty="0"/>
              <a:t>by talking, raising awareness and small reward</a:t>
            </a:r>
          </a:p>
        </p:txBody>
      </p:sp>
    </p:spTree>
    <p:extLst>
      <p:ext uri="{BB962C8B-B14F-4D97-AF65-F5344CB8AC3E}">
        <p14:creationId xmlns:p14="http://schemas.microsoft.com/office/powerpoint/2010/main" val="165693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10995" y="82266"/>
            <a:ext cx="8542722" cy="800686"/>
          </a:xfrm>
        </p:spPr>
        <p:txBody>
          <a:bodyPr>
            <a:normAutofit/>
          </a:bodyPr>
          <a:lstStyle/>
          <a:p>
            <a:pPr>
              <a:lnSpc>
                <a:spcPct val="100000"/>
              </a:lnSpc>
            </a:pPr>
            <a:r>
              <a:rPr lang="en-GB" sz="2400" dirty="0"/>
              <a:t>c. Smallholder carbon offset chains in Kenya and Uganda</a:t>
            </a:r>
          </a:p>
        </p:txBody>
      </p:sp>
      <p:pic>
        <p:nvPicPr>
          <p:cNvPr id="10" name="Content Placeholder 9">
            <a:extLst>
              <a:ext uri="{FF2B5EF4-FFF2-40B4-BE49-F238E27FC236}">
                <a16:creationId xmlns:a16="http://schemas.microsoft.com/office/drawing/2014/main" id="{33BCBAC8-FBBD-3145-A1B3-67A79CDA14E2}"/>
              </a:ext>
            </a:extLst>
          </p:cNvPr>
          <p:cNvPicPr>
            <a:picLocks noGrp="1" noChangeAspect="1"/>
          </p:cNvPicPr>
          <p:nvPr>
            <p:ph idx="1"/>
          </p:nvPr>
        </p:nvPicPr>
        <p:blipFill>
          <a:blip r:embed="rId3"/>
          <a:stretch>
            <a:fillRect/>
          </a:stretch>
        </p:blipFill>
        <p:spPr>
          <a:xfrm>
            <a:off x="310995" y="785878"/>
            <a:ext cx="8116725" cy="5173026"/>
          </a:xfrm>
        </p:spPr>
      </p:pic>
    </p:spTree>
    <p:extLst>
      <p:ext uri="{BB962C8B-B14F-4D97-AF65-F5344CB8AC3E}">
        <p14:creationId xmlns:p14="http://schemas.microsoft.com/office/powerpoint/2010/main" val="10583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80062-FF98-5742-9D54-2CCE60DCA391}"/>
              </a:ext>
            </a:extLst>
          </p:cNvPr>
          <p:cNvSpPr>
            <a:spLocks noGrp="1"/>
          </p:cNvSpPr>
          <p:nvPr>
            <p:ph type="title"/>
          </p:nvPr>
        </p:nvSpPr>
        <p:spPr>
          <a:xfrm>
            <a:off x="278190" y="117177"/>
            <a:ext cx="8744858" cy="802064"/>
          </a:xfrm>
        </p:spPr>
        <p:txBody>
          <a:bodyPr>
            <a:normAutofit/>
          </a:bodyPr>
          <a:lstStyle/>
          <a:p>
            <a:pPr marL="742950" indent="-742950">
              <a:buClr>
                <a:schemeClr val="accent4"/>
              </a:buClr>
              <a:buFont typeface="+mj-lt"/>
              <a:buAutoNum type="arabicPeriod" startAt="5"/>
            </a:pPr>
            <a:r>
              <a:rPr lang="en-US" sz="3000" dirty="0"/>
              <a:t>Ability to demonstrate impact: monitoring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47085542"/>
              </p:ext>
            </p:extLst>
          </p:nvPr>
        </p:nvGraphicFramePr>
        <p:xfrm>
          <a:off x="295986" y="1817686"/>
          <a:ext cx="8599109" cy="4114800"/>
        </p:xfrm>
        <a:graphic>
          <a:graphicData uri="http://schemas.openxmlformats.org/drawingml/2006/table">
            <a:tbl>
              <a:tblPr firstRow="1" firstCol="1" bandRow="1">
                <a:tableStyleId>{5C22544A-7EE6-4342-B048-85BDC9FD1C3A}</a:tableStyleId>
              </a:tblPr>
              <a:tblGrid>
                <a:gridCol w="1122528">
                  <a:extLst>
                    <a:ext uri="{9D8B030D-6E8A-4147-A177-3AD203B41FA5}">
                      <a16:colId xmlns:a16="http://schemas.microsoft.com/office/drawing/2014/main" val="20000"/>
                    </a:ext>
                  </a:extLst>
                </a:gridCol>
                <a:gridCol w="2118333">
                  <a:extLst>
                    <a:ext uri="{9D8B030D-6E8A-4147-A177-3AD203B41FA5}">
                      <a16:colId xmlns:a16="http://schemas.microsoft.com/office/drawing/2014/main" val="20001"/>
                    </a:ext>
                  </a:extLst>
                </a:gridCol>
                <a:gridCol w="1790495">
                  <a:extLst>
                    <a:ext uri="{9D8B030D-6E8A-4147-A177-3AD203B41FA5}">
                      <a16:colId xmlns:a16="http://schemas.microsoft.com/office/drawing/2014/main" val="20002"/>
                    </a:ext>
                  </a:extLst>
                </a:gridCol>
                <a:gridCol w="1847931">
                  <a:extLst>
                    <a:ext uri="{9D8B030D-6E8A-4147-A177-3AD203B41FA5}">
                      <a16:colId xmlns:a16="http://schemas.microsoft.com/office/drawing/2014/main" val="20003"/>
                    </a:ext>
                  </a:extLst>
                </a:gridCol>
                <a:gridCol w="1719822">
                  <a:extLst>
                    <a:ext uri="{9D8B030D-6E8A-4147-A177-3AD203B41FA5}">
                      <a16:colId xmlns:a16="http://schemas.microsoft.com/office/drawing/2014/main" val="20004"/>
                    </a:ext>
                  </a:extLst>
                </a:gridCol>
              </a:tblGrid>
              <a:tr h="370840">
                <a:tc>
                  <a:txBody>
                    <a:bodyPr/>
                    <a:lstStyle/>
                    <a:p>
                      <a:endParaRPr lang="en-US" sz="1400" dirty="0"/>
                    </a:p>
                  </a:txBody>
                  <a:tcPr>
                    <a:solidFill>
                      <a:schemeClr val="accent6"/>
                    </a:solidFill>
                  </a:tcPr>
                </a:tc>
                <a:tc>
                  <a:txBody>
                    <a:bodyPr/>
                    <a:lstStyle/>
                    <a:p>
                      <a:r>
                        <a:rPr lang="en-GB" sz="1400" b="1" kern="1200" dirty="0">
                          <a:solidFill>
                            <a:schemeClr val="lt1"/>
                          </a:solidFill>
                          <a:effectLst/>
                          <a:latin typeface="+mn-lt"/>
                          <a:ea typeface="+mn-ea"/>
                          <a:cs typeface="+mn-cs"/>
                        </a:rPr>
                        <a:t>Farmers</a:t>
                      </a:r>
                      <a:endParaRPr lang="en-US" sz="1400" dirty="0"/>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Project developers</a:t>
                      </a:r>
                      <a:endParaRPr lang="en-GB" sz="1400" b="1" kern="1200" dirty="0">
                        <a:solidFill>
                          <a:schemeClr val="lt1"/>
                        </a:solidFill>
                        <a:effectLst/>
                        <a:latin typeface="+mn-lt"/>
                        <a:ea typeface="Arial" panose="020B0604020202020204" pitchFamily="34" charset="0"/>
                        <a:cs typeface="Times New Roman" panose="02020603050405020304" pitchFamily="18" charset="0"/>
                      </a:endParaRPr>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Independent standards</a:t>
                      </a:r>
                      <a:endParaRPr lang="en-GB" sz="1400" b="1" kern="1200" dirty="0">
                        <a:solidFill>
                          <a:schemeClr val="lt1"/>
                        </a:solidFill>
                        <a:effectLst/>
                        <a:latin typeface="+mn-lt"/>
                        <a:ea typeface="Arial" panose="020B0604020202020204" pitchFamily="34" charset="0"/>
                        <a:cs typeface="Times New Roman" panose="02020603050405020304" pitchFamily="18" charset="0"/>
                      </a:endParaRPr>
                    </a:p>
                  </a:txBody>
                  <a:tcPr>
                    <a:solidFill>
                      <a:schemeClr val="accent6"/>
                    </a:solidFill>
                  </a:tcPr>
                </a:tc>
                <a:tc>
                  <a:txBody>
                    <a:bodyPr/>
                    <a:lstStyle/>
                    <a:p>
                      <a:r>
                        <a:rPr lang="en-GB" sz="1400" b="1" kern="1200" dirty="0">
                          <a:solidFill>
                            <a:schemeClr val="lt1"/>
                          </a:solidFill>
                          <a:effectLst/>
                          <a:latin typeface="+mn-lt"/>
                          <a:ea typeface="+mn-ea"/>
                          <a:cs typeface="+mn-cs"/>
                        </a:rPr>
                        <a:t>Buyers</a:t>
                      </a:r>
                      <a:endParaRPr lang="en-US" sz="1400" dirty="0"/>
                    </a:p>
                  </a:txBody>
                  <a:tcPr>
                    <a:solidFill>
                      <a:schemeClr val="accent6"/>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Who are they?</a:t>
                      </a:r>
                      <a:endParaRPr lang="en-GB" sz="1400" b="1" kern="1200" dirty="0">
                        <a:solidFill>
                          <a:schemeClr val="tx1"/>
                        </a:solidFill>
                        <a:effectLst/>
                        <a:latin typeface="+mn-lt"/>
                        <a:ea typeface="Times New Roman" panose="02020603050405020304" pitchFamily="18" charset="0"/>
                        <a:cs typeface="+mn-cs"/>
                      </a:endParaRPr>
                    </a:p>
                  </a:txBody>
                  <a:tcPr>
                    <a:solidFill>
                      <a:schemeClr val="accent4">
                        <a:alpha val="80000"/>
                      </a:schemeClr>
                    </a:solidFill>
                  </a:tcPr>
                </a:tc>
                <a:tc>
                  <a:txBody>
                    <a:bodyPr/>
                    <a:lstStyle/>
                    <a:p>
                      <a:pPr>
                        <a:spcAft>
                          <a:spcPts val="0"/>
                        </a:spcAft>
                      </a:pPr>
                      <a:r>
                        <a:rPr lang="en-GB" sz="1400" kern="1200" dirty="0">
                          <a:solidFill>
                            <a:schemeClr val="dk1"/>
                          </a:solidFill>
                          <a:effectLst/>
                          <a:latin typeface="+mn-lt"/>
                          <a:ea typeface="+mn-ea"/>
                          <a:cs typeface="+mn-cs"/>
                        </a:rPr>
                        <a:t>Heterogeneous. </a:t>
                      </a:r>
                    </a:p>
                    <a:p>
                      <a:pPr>
                        <a:spcAft>
                          <a:spcPts val="0"/>
                        </a:spcAft>
                      </a:pPr>
                      <a:r>
                        <a:rPr lang="en-GB" sz="1400" kern="1200" dirty="0">
                          <a:solidFill>
                            <a:schemeClr val="dk1"/>
                          </a:solidFill>
                          <a:effectLst/>
                          <a:latin typeface="+mn-lt"/>
                          <a:ea typeface="+mn-ea"/>
                          <a:cs typeface="+mn-cs"/>
                        </a:rPr>
                        <a:t>Seek added value to agriculture. </a:t>
                      </a:r>
                    </a:p>
                    <a:p>
                      <a:pPr>
                        <a:spcAft>
                          <a:spcPts val="0"/>
                        </a:spcAft>
                      </a:pPr>
                      <a:r>
                        <a:rPr lang="en-GB" sz="1400" kern="1200" dirty="0">
                          <a:solidFill>
                            <a:schemeClr val="dk1"/>
                          </a:solidFill>
                          <a:effectLst/>
                          <a:latin typeface="+mn-lt"/>
                          <a:ea typeface="+mn-ea"/>
                          <a:cs typeface="+mn-cs"/>
                        </a:rPr>
                        <a:t>Carbon-generating activities </a:t>
                      </a:r>
                      <a:r>
                        <a:rPr lang="en-GB" sz="1400" u="none" kern="1200" dirty="0">
                          <a:solidFill>
                            <a:schemeClr val="dk1"/>
                          </a:solidFill>
                          <a:effectLst/>
                          <a:latin typeface="+mn-lt"/>
                          <a:ea typeface="+mn-ea"/>
                          <a:cs typeface="+mn-cs"/>
                        </a:rPr>
                        <a:t>must </a:t>
                      </a:r>
                      <a:r>
                        <a:rPr lang="en-GB" sz="1400" kern="1200" dirty="0">
                          <a:solidFill>
                            <a:schemeClr val="dk1"/>
                          </a:solidFill>
                          <a:effectLst/>
                          <a:latin typeface="+mn-lt"/>
                          <a:ea typeface="+mn-ea"/>
                          <a:cs typeface="+mn-cs"/>
                        </a:rPr>
                        <a:t>combine with existing farming activities. </a:t>
                      </a:r>
                    </a:p>
                    <a:p>
                      <a:pPr>
                        <a:spcAft>
                          <a:spcPts val="0"/>
                        </a:spcAft>
                      </a:pPr>
                      <a:r>
                        <a:rPr lang="en-GB" sz="1400" kern="1200" dirty="0">
                          <a:solidFill>
                            <a:schemeClr val="dk1"/>
                          </a:solidFill>
                          <a:effectLst/>
                          <a:latin typeface="+mn-lt"/>
                          <a:ea typeface="+mn-ea"/>
                          <a:cs typeface="+mn-cs"/>
                        </a:rPr>
                        <a:t>Commitment: long-term to access project</a:t>
                      </a:r>
                    </a:p>
                  </a:txBody>
                  <a:tcPr>
                    <a:solidFill>
                      <a:schemeClr val="accent4">
                        <a:alpha val="10000"/>
                      </a:schemeClr>
                    </a:solidFill>
                  </a:tcPr>
                </a:tc>
                <a:tc>
                  <a:txBody>
                    <a:bodyPr/>
                    <a:lstStyle/>
                    <a:p>
                      <a:pPr>
                        <a:spcAft>
                          <a:spcPts val="0"/>
                        </a:spcAft>
                      </a:pPr>
                      <a:r>
                        <a:rPr lang="en-GB" sz="1400" dirty="0">
                          <a:effectLst/>
                          <a:latin typeface="+mj-lt"/>
                        </a:rPr>
                        <a:t>Absorb risk of </a:t>
                      </a:r>
                      <a:br>
                        <a:rPr lang="en-GB" sz="1400" dirty="0">
                          <a:effectLst/>
                          <a:latin typeface="+mj-lt"/>
                        </a:rPr>
                      </a:br>
                      <a:r>
                        <a:rPr lang="en-GB" sz="1400" dirty="0">
                          <a:effectLst/>
                          <a:latin typeface="+mj-lt"/>
                        </a:rPr>
                        <a:t>price volatility.</a:t>
                      </a:r>
                    </a:p>
                    <a:p>
                      <a:pPr>
                        <a:spcAft>
                          <a:spcPts val="0"/>
                        </a:spcAft>
                      </a:pPr>
                      <a:r>
                        <a:rPr lang="en-GB" sz="1400" dirty="0">
                          <a:effectLst/>
                          <a:latin typeface="+mj-lt"/>
                        </a:rPr>
                        <a:t>Carbon as single activity or part of portfolio.</a:t>
                      </a:r>
                      <a:r>
                        <a:rPr lang="en-GB" sz="1400" baseline="0" dirty="0">
                          <a:effectLst/>
                          <a:latin typeface="+mj-lt"/>
                        </a:rPr>
                        <a:t> </a:t>
                      </a:r>
                    </a:p>
                    <a:p>
                      <a:pPr>
                        <a:spcAft>
                          <a:spcPts val="0"/>
                        </a:spcAft>
                      </a:pPr>
                      <a:r>
                        <a:rPr lang="en-GB" sz="1400" dirty="0">
                          <a:effectLst/>
                          <a:latin typeface="+mj-lt"/>
                        </a:rPr>
                        <a:t>Must comply with requirements. </a:t>
                      </a:r>
                    </a:p>
                    <a:p>
                      <a:pPr>
                        <a:spcAft>
                          <a:spcPts val="0"/>
                        </a:spcAft>
                      </a:pPr>
                      <a:r>
                        <a:rPr lang="en-GB" sz="1400" dirty="0">
                          <a:effectLst/>
                          <a:latin typeface="+mj-lt"/>
                        </a:rPr>
                        <a:t>Manager and seller.</a:t>
                      </a:r>
                    </a:p>
                  </a:txBody>
                  <a:tcPr marL="49071" marR="49071" marT="0" marB="0">
                    <a:solidFill>
                      <a:schemeClr val="accent4">
                        <a:alpha val="10000"/>
                      </a:schemeClr>
                    </a:solidFill>
                  </a:tcPr>
                </a:tc>
                <a:tc>
                  <a:txBody>
                    <a:bodyPr/>
                    <a:lstStyle/>
                    <a:p>
                      <a:pPr>
                        <a:spcAft>
                          <a:spcPts val="0"/>
                        </a:spcAft>
                      </a:pPr>
                      <a:r>
                        <a:rPr lang="en-GB" sz="1400" dirty="0">
                          <a:effectLst/>
                          <a:latin typeface="+mj-lt"/>
                        </a:rPr>
                        <a:t>Standardisation of carbon as over-the-counter</a:t>
                      </a:r>
                      <a:r>
                        <a:rPr lang="en-GB" sz="1400" baseline="0" dirty="0">
                          <a:effectLst/>
                          <a:latin typeface="+mj-lt"/>
                        </a:rPr>
                        <a:t> </a:t>
                      </a:r>
                      <a:r>
                        <a:rPr lang="en-GB" sz="1400" dirty="0">
                          <a:effectLst/>
                          <a:latin typeface="+mj-lt"/>
                        </a:rPr>
                        <a:t>commodity.</a:t>
                      </a:r>
                      <a:r>
                        <a:rPr lang="en-GB" sz="1400" baseline="0" dirty="0">
                          <a:effectLst/>
                          <a:latin typeface="+mj-lt"/>
                        </a:rPr>
                        <a:t> </a:t>
                      </a:r>
                    </a:p>
                    <a:p>
                      <a:pPr>
                        <a:spcAft>
                          <a:spcPts val="0"/>
                        </a:spcAft>
                      </a:pPr>
                      <a:r>
                        <a:rPr lang="en-GB" sz="1400" dirty="0">
                          <a:effectLst/>
                          <a:latin typeface="+mj-lt"/>
                        </a:rPr>
                        <a:t>Establish criteria to provide credibility.</a:t>
                      </a:r>
                    </a:p>
                    <a:p>
                      <a:pPr>
                        <a:lnSpc>
                          <a:spcPct val="107000"/>
                        </a:lnSpc>
                        <a:spcAft>
                          <a:spcPts val="800"/>
                        </a:spcAft>
                      </a:pPr>
                      <a:r>
                        <a:rPr lang="en-GB" sz="1400" dirty="0">
                          <a:effectLst/>
                          <a:latin typeface="+mj-lt"/>
                        </a:rPr>
                        <a:t> </a:t>
                      </a:r>
                      <a:endParaRPr lang="en-GB" sz="1400" dirty="0">
                        <a:effectLst/>
                        <a:latin typeface="+mj-lt"/>
                        <a:ea typeface="Arial" panose="020B0604020202020204" pitchFamily="34" charset="0"/>
                        <a:cs typeface="Times New Roman" panose="02020603050405020304" pitchFamily="18" charset="0"/>
                      </a:endParaRPr>
                    </a:p>
                  </a:txBody>
                  <a:tcPr marL="49071" marR="49071" marT="0" marB="0">
                    <a:solidFill>
                      <a:schemeClr val="accent4">
                        <a:alpha val="10000"/>
                      </a:schemeClr>
                    </a:solidFill>
                  </a:tcPr>
                </a:tc>
                <a:tc>
                  <a:txBody>
                    <a:bodyPr/>
                    <a:lstStyle/>
                    <a:p>
                      <a:pPr>
                        <a:spcAft>
                          <a:spcPts val="0"/>
                        </a:spcAft>
                      </a:pPr>
                      <a:r>
                        <a:rPr lang="en-GB" sz="1400" kern="1200" dirty="0">
                          <a:effectLst/>
                          <a:latin typeface="+mj-lt"/>
                        </a:rPr>
                        <a:t>Offsets as compliance or CSR. Heterogeneous and not grouped. Individuals or companies. </a:t>
                      </a:r>
                    </a:p>
                    <a:p>
                      <a:pPr>
                        <a:spcAft>
                          <a:spcPts val="0"/>
                        </a:spcAft>
                      </a:pPr>
                      <a:r>
                        <a:rPr lang="en-GB" sz="1400" kern="1200" dirty="0">
                          <a:effectLst/>
                          <a:latin typeface="+mj-lt"/>
                        </a:rPr>
                        <a:t>Respond to shareholder and public pressure.</a:t>
                      </a:r>
                      <a:endParaRPr lang="en-GB" sz="1400" dirty="0">
                        <a:effectLst/>
                        <a:latin typeface="+mj-lt"/>
                        <a:ea typeface="Times New Roman" panose="02020603050405020304" pitchFamily="18" charset="0"/>
                      </a:endParaRPr>
                    </a:p>
                  </a:txBody>
                  <a:tcPr marL="49071" marR="49071" marT="0" marB="0">
                    <a:solidFill>
                      <a:schemeClr val="accent4">
                        <a:alpha val="1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Link to M&amp;E</a:t>
                      </a:r>
                      <a:endParaRPr lang="en-GB" sz="1400" b="1" kern="1200" dirty="0">
                        <a:solidFill>
                          <a:schemeClr val="tx1"/>
                        </a:solidFill>
                        <a:effectLst/>
                        <a:latin typeface="+mn-lt"/>
                        <a:ea typeface="Times New Roman" panose="02020603050405020304" pitchFamily="18" charset="0"/>
                        <a:cs typeface="+mn-cs"/>
                      </a:endParaRPr>
                    </a:p>
                  </a:txBody>
                  <a:tcPr>
                    <a:solidFill>
                      <a:schemeClr val="accent4">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Useful feedback on the quality of their activities but may divert from other activities. Helps understand when they may be at risk of default and why. </a:t>
                      </a:r>
                    </a:p>
                  </a:txBody>
                  <a:tcPr>
                    <a:solidFill>
                      <a:schemeClr val="accent4">
                        <a:alpha val="30000"/>
                      </a:schemeClr>
                    </a:solidFill>
                  </a:tcPr>
                </a:tc>
                <a:tc>
                  <a:txBody>
                    <a:bodyPr/>
                    <a:lstStyle/>
                    <a:p>
                      <a:pPr>
                        <a:spcAft>
                          <a:spcPts val="0"/>
                        </a:spcAft>
                      </a:pPr>
                      <a:r>
                        <a:rPr lang="en-GB" sz="1400" kern="1200" dirty="0">
                          <a:effectLst/>
                          <a:latin typeface="+mj-lt"/>
                        </a:rPr>
                        <a:t>Legitimacy to access international markets but need to keep transaction costs down.</a:t>
                      </a:r>
                      <a:endParaRPr lang="en-GB" sz="1400" dirty="0">
                        <a:effectLst/>
                        <a:latin typeface="+mj-lt"/>
                      </a:endParaRPr>
                    </a:p>
                  </a:txBody>
                  <a:tcPr marL="49071" marR="49071" marT="0" marB="0">
                    <a:solidFill>
                      <a:schemeClr val="accent4">
                        <a:alpha val="30000"/>
                      </a:schemeClr>
                    </a:solidFill>
                  </a:tcPr>
                </a:tc>
                <a:tc>
                  <a:txBody>
                    <a:bodyPr/>
                    <a:lstStyle/>
                    <a:p>
                      <a:pPr>
                        <a:spcAft>
                          <a:spcPts val="0"/>
                        </a:spcAft>
                      </a:pPr>
                      <a:r>
                        <a:rPr lang="en-GB" sz="1400" kern="1200" dirty="0">
                          <a:effectLst/>
                          <a:latin typeface="+mj-lt"/>
                        </a:rPr>
                        <a:t>Trust that is reflected in market share.</a:t>
                      </a:r>
                      <a:endParaRPr lang="en-GB" sz="1400" dirty="0">
                        <a:effectLst/>
                        <a:latin typeface="+mj-lt"/>
                      </a:endParaRPr>
                    </a:p>
                  </a:txBody>
                  <a:tcPr marL="49071" marR="49071" marT="0" marB="0">
                    <a:solidFill>
                      <a:schemeClr val="accent4">
                        <a:alpha val="30000"/>
                      </a:schemeClr>
                    </a:solidFill>
                  </a:tcPr>
                </a:tc>
                <a:tc>
                  <a:txBody>
                    <a:bodyPr/>
                    <a:lstStyle/>
                    <a:p>
                      <a:pPr>
                        <a:lnSpc>
                          <a:spcPct val="107000"/>
                        </a:lnSpc>
                        <a:spcAft>
                          <a:spcPts val="800"/>
                        </a:spcAft>
                      </a:pPr>
                      <a:r>
                        <a:rPr lang="en-GB" sz="1400" dirty="0">
                          <a:effectLst/>
                          <a:latin typeface="+mj-lt"/>
                        </a:rPr>
                        <a:t>Trust re. legitimacy of transaction is reflected in prices and repeat purchases.</a:t>
                      </a:r>
                      <a:endParaRPr lang="en-GB" sz="1400" dirty="0">
                        <a:effectLst/>
                        <a:latin typeface="+mj-lt"/>
                        <a:ea typeface="Arial" panose="020B0604020202020204" pitchFamily="34" charset="0"/>
                        <a:cs typeface="Times New Roman" panose="02020603050405020304" pitchFamily="18" charset="0"/>
                      </a:endParaRPr>
                    </a:p>
                  </a:txBody>
                  <a:tcPr marL="49071" marR="49071" marT="0" marB="0">
                    <a:solidFill>
                      <a:schemeClr val="accent4">
                        <a:alpha val="30000"/>
                      </a:schemeClr>
                    </a:solidFill>
                  </a:tcPr>
                </a:tc>
                <a:extLst>
                  <a:ext uri="{0D108BD9-81ED-4DB2-BD59-A6C34878D82A}">
                    <a16:rowId xmlns:a16="http://schemas.microsoft.com/office/drawing/2014/main" val="10002"/>
                  </a:ext>
                </a:extLst>
              </a:tr>
            </a:tbl>
          </a:graphicData>
        </a:graphic>
      </p:graphicFrame>
      <p:sp>
        <p:nvSpPr>
          <p:cNvPr id="8" name="Oval 7"/>
          <p:cNvSpPr/>
          <p:nvPr/>
        </p:nvSpPr>
        <p:spPr>
          <a:xfrm>
            <a:off x="1971105" y="877881"/>
            <a:ext cx="1105142" cy="918724"/>
          </a:xfrm>
          <a:prstGeom prst="ellipse">
            <a:avLst/>
          </a:prstGeom>
          <a:noFill/>
          <a:ln w="63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8"/>
          </a:p>
        </p:txBody>
      </p:sp>
      <p:sp>
        <p:nvSpPr>
          <p:cNvPr id="9" name="Oval 8"/>
          <p:cNvSpPr/>
          <p:nvPr/>
        </p:nvSpPr>
        <p:spPr>
          <a:xfrm>
            <a:off x="4019919" y="831988"/>
            <a:ext cx="817463" cy="636569"/>
          </a:xfrm>
          <a:prstGeom prst="ellipse">
            <a:avLst/>
          </a:prstGeom>
          <a:noFill/>
          <a:ln w="63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8"/>
          </a:p>
        </p:txBody>
      </p:sp>
      <p:sp>
        <p:nvSpPr>
          <p:cNvPr id="10" name="Oval 9"/>
          <p:cNvSpPr/>
          <p:nvPr/>
        </p:nvSpPr>
        <p:spPr>
          <a:xfrm>
            <a:off x="5504095" y="847436"/>
            <a:ext cx="784482" cy="637502"/>
          </a:xfrm>
          <a:prstGeom prst="ellipse">
            <a:avLst/>
          </a:prstGeom>
          <a:noFill/>
          <a:ln w="63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8"/>
          </a:p>
        </p:txBody>
      </p:sp>
      <p:cxnSp>
        <p:nvCxnSpPr>
          <p:cNvPr id="11" name="Curved Connector 10"/>
          <p:cNvCxnSpPr>
            <a:stCxn id="8" idx="7"/>
          </p:cNvCxnSpPr>
          <p:nvPr/>
        </p:nvCxnSpPr>
        <p:spPr>
          <a:xfrm rot="16200000" flipH="1">
            <a:off x="3358035" y="568793"/>
            <a:ext cx="184654" cy="1071919"/>
          </a:xfrm>
          <a:prstGeom prst="curvedConnector4">
            <a:avLst>
              <a:gd name="adj1" fmla="val -123799"/>
              <a:gd name="adj2" fmla="val 57549"/>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9" idx="6"/>
            <a:endCxn id="10" idx="3"/>
          </p:cNvCxnSpPr>
          <p:nvPr/>
        </p:nvCxnSpPr>
        <p:spPr>
          <a:xfrm>
            <a:off x="4837383" y="1150274"/>
            <a:ext cx="781598" cy="241304"/>
          </a:xfrm>
          <a:prstGeom prst="curvedConnector4">
            <a:avLst>
              <a:gd name="adj1" fmla="val 42651"/>
              <a:gd name="adj2" fmla="val 167786"/>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a:off x="6076709" y="877881"/>
            <a:ext cx="817403" cy="463754"/>
          </a:xfrm>
          <a:prstGeom prst="curvedConnector3">
            <a:avLst>
              <a:gd name="adj1" fmla="val 50000"/>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82537" y="896939"/>
            <a:ext cx="1160797" cy="646331"/>
          </a:xfrm>
          <a:prstGeom prst="rect">
            <a:avLst/>
          </a:prstGeom>
        </p:spPr>
        <p:txBody>
          <a:bodyPr wrap="square">
            <a:spAutoFit/>
          </a:bodyPr>
          <a:lstStyle/>
          <a:p>
            <a:pPr algn="ctr"/>
            <a:r>
              <a:rPr lang="en-GB" sz="1200" dirty="0"/>
              <a:t>Voluntary carbon offset </a:t>
            </a:r>
            <a:br>
              <a:rPr lang="en-GB" sz="1200" dirty="0"/>
            </a:br>
            <a:r>
              <a:rPr lang="en-GB" sz="1200" dirty="0"/>
              <a:t>buyers</a:t>
            </a:r>
          </a:p>
        </p:txBody>
      </p:sp>
      <p:sp>
        <p:nvSpPr>
          <p:cNvPr id="20" name="Oval 19"/>
          <p:cNvSpPr/>
          <p:nvPr/>
        </p:nvSpPr>
        <p:spPr>
          <a:xfrm>
            <a:off x="6948966" y="698245"/>
            <a:ext cx="1725186" cy="1054116"/>
          </a:xfrm>
          <a:prstGeom prst="ellipse">
            <a:avLst/>
          </a:prstGeom>
          <a:noFill/>
          <a:ln w="63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8"/>
          </a:p>
        </p:txBody>
      </p:sp>
      <p:pic>
        <p:nvPicPr>
          <p:cNvPr id="27" name="Picture 26">
            <a:extLst>
              <a:ext uri="{FF2B5EF4-FFF2-40B4-BE49-F238E27FC236}">
                <a16:creationId xmlns:a16="http://schemas.microsoft.com/office/drawing/2014/main" id="{3C497375-8DB1-9A41-9AC1-FC92CCF20CCC}"/>
              </a:ext>
            </a:extLst>
          </p:cNvPr>
          <p:cNvPicPr>
            <a:picLocks noChangeAspect="1"/>
          </p:cNvPicPr>
          <p:nvPr/>
        </p:nvPicPr>
        <p:blipFill>
          <a:blip r:embed="rId3"/>
          <a:stretch>
            <a:fillRect/>
          </a:stretch>
        </p:blipFill>
        <p:spPr>
          <a:xfrm>
            <a:off x="2422574" y="1084142"/>
            <a:ext cx="235015" cy="177849"/>
          </a:xfrm>
          <a:prstGeom prst="rect">
            <a:avLst/>
          </a:prstGeom>
        </p:spPr>
      </p:pic>
      <p:pic>
        <p:nvPicPr>
          <p:cNvPr id="28" name="Picture 27">
            <a:extLst>
              <a:ext uri="{FF2B5EF4-FFF2-40B4-BE49-F238E27FC236}">
                <a16:creationId xmlns:a16="http://schemas.microsoft.com/office/drawing/2014/main" id="{5EC7425A-5F76-014C-BA90-B04FA88C4C03}"/>
              </a:ext>
            </a:extLst>
          </p:cNvPr>
          <p:cNvPicPr>
            <a:picLocks noChangeAspect="1"/>
          </p:cNvPicPr>
          <p:nvPr/>
        </p:nvPicPr>
        <p:blipFill>
          <a:blip r:embed="rId4"/>
          <a:stretch>
            <a:fillRect/>
          </a:stretch>
        </p:blipFill>
        <p:spPr>
          <a:xfrm>
            <a:off x="2516256" y="863980"/>
            <a:ext cx="454178" cy="410507"/>
          </a:xfrm>
          <a:prstGeom prst="rect">
            <a:avLst/>
          </a:prstGeom>
        </p:spPr>
      </p:pic>
      <p:pic>
        <p:nvPicPr>
          <p:cNvPr id="29" name="Picture 28">
            <a:extLst>
              <a:ext uri="{FF2B5EF4-FFF2-40B4-BE49-F238E27FC236}">
                <a16:creationId xmlns:a16="http://schemas.microsoft.com/office/drawing/2014/main" id="{037CB00A-78CB-F549-BD69-54F05E4AB864}"/>
              </a:ext>
            </a:extLst>
          </p:cNvPr>
          <p:cNvPicPr>
            <a:picLocks noChangeAspect="1"/>
          </p:cNvPicPr>
          <p:nvPr/>
        </p:nvPicPr>
        <p:blipFill>
          <a:blip r:embed="rId3"/>
          <a:stretch>
            <a:fillRect/>
          </a:stretch>
        </p:blipFill>
        <p:spPr>
          <a:xfrm>
            <a:off x="1980909" y="1433271"/>
            <a:ext cx="235015" cy="177849"/>
          </a:xfrm>
          <a:prstGeom prst="rect">
            <a:avLst/>
          </a:prstGeom>
        </p:spPr>
      </p:pic>
      <p:pic>
        <p:nvPicPr>
          <p:cNvPr id="30" name="Picture 29">
            <a:extLst>
              <a:ext uri="{FF2B5EF4-FFF2-40B4-BE49-F238E27FC236}">
                <a16:creationId xmlns:a16="http://schemas.microsoft.com/office/drawing/2014/main" id="{43431A26-DD11-A34D-BDC8-E3826947A69B}"/>
              </a:ext>
            </a:extLst>
          </p:cNvPr>
          <p:cNvPicPr>
            <a:picLocks noChangeAspect="1"/>
          </p:cNvPicPr>
          <p:nvPr/>
        </p:nvPicPr>
        <p:blipFill>
          <a:blip r:embed="rId4"/>
          <a:stretch>
            <a:fillRect/>
          </a:stretch>
        </p:blipFill>
        <p:spPr>
          <a:xfrm>
            <a:off x="2074591" y="1213109"/>
            <a:ext cx="454178" cy="410507"/>
          </a:xfrm>
          <a:prstGeom prst="rect">
            <a:avLst/>
          </a:prstGeom>
        </p:spPr>
      </p:pic>
      <p:pic>
        <p:nvPicPr>
          <p:cNvPr id="31" name="Picture 30">
            <a:extLst>
              <a:ext uri="{FF2B5EF4-FFF2-40B4-BE49-F238E27FC236}">
                <a16:creationId xmlns:a16="http://schemas.microsoft.com/office/drawing/2014/main" id="{6FBA6D5E-22B8-3F44-9B18-A4A8A5EE43BB}"/>
              </a:ext>
            </a:extLst>
          </p:cNvPr>
          <p:cNvPicPr>
            <a:picLocks noChangeAspect="1"/>
          </p:cNvPicPr>
          <p:nvPr/>
        </p:nvPicPr>
        <p:blipFill>
          <a:blip r:embed="rId3"/>
          <a:stretch>
            <a:fillRect/>
          </a:stretch>
        </p:blipFill>
        <p:spPr>
          <a:xfrm>
            <a:off x="2621063" y="1503234"/>
            <a:ext cx="235015" cy="177849"/>
          </a:xfrm>
          <a:prstGeom prst="rect">
            <a:avLst/>
          </a:prstGeom>
        </p:spPr>
      </p:pic>
      <p:pic>
        <p:nvPicPr>
          <p:cNvPr id="32" name="Picture 31">
            <a:extLst>
              <a:ext uri="{FF2B5EF4-FFF2-40B4-BE49-F238E27FC236}">
                <a16:creationId xmlns:a16="http://schemas.microsoft.com/office/drawing/2014/main" id="{CD77A6D2-7256-5D4A-B800-582A187076D3}"/>
              </a:ext>
            </a:extLst>
          </p:cNvPr>
          <p:cNvPicPr>
            <a:picLocks noChangeAspect="1"/>
          </p:cNvPicPr>
          <p:nvPr/>
        </p:nvPicPr>
        <p:blipFill>
          <a:blip r:embed="rId4"/>
          <a:stretch>
            <a:fillRect/>
          </a:stretch>
        </p:blipFill>
        <p:spPr>
          <a:xfrm>
            <a:off x="2714745" y="1283072"/>
            <a:ext cx="454178" cy="410507"/>
          </a:xfrm>
          <a:prstGeom prst="rect">
            <a:avLst/>
          </a:prstGeom>
        </p:spPr>
      </p:pic>
      <p:pic>
        <p:nvPicPr>
          <p:cNvPr id="5" name="Picture 4">
            <a:extLst>
              <a:ext uri="{FF2B5EF4-FFF2-40B4-BE49-F238E27FC236}">
                <a16:creationId xmlns:a16="http://schemas.microsoft.com/office/drawing/2014/main" id="{4CF21854-E99E-044B-A103-9565AD0C8D82}"/>
              </a:ext>
            </a:extLst>
          </p:cNvPr>
          <p:cNvPicPr>
            <a:picLocks noChangeAspect="1"/>
          </p:cNvPicPr>
          <p:nvPr/>
        </p:nvPicPr>
        <p:blipFill>
          <a:blip r:embed="rId5"/>
          <a:stretch>
            <a:fillRect/>
          </a:stretch>
        </p:blipFill>
        <p:spPr>
          <a:xfrm>
            <a:off x="7986299" y="957234"/>
            <a:ext cx="508076" cy="486871"/>
          </a:xfrm>
          <a:prstGeom prst="rect">
            <a:avLst/>
          </a:prstGeom>
        </p:spPr>
      </p:pic>
      <p:pic>
        <p:nvPicPr>
          <p:cNvPr id="34" name="Picture 33">
            <a:extLst>
              <a:ext uri="{FF2B5EF4-FFF2-40B4-BE49-F238E27FC236}">
                <a16:creationId xmlns:a16="http://schemas.microsoft.com/office/drawing/2014/main" id="{16CFC875-7904-4B4B-B9A2-592889FF421C}"/>
              </a:ext>
            </a:extLst>
          </p:cNvPr>
          <p:cNvPicPr>
            <a:picLocks noChangeAspect="1"/>
          </p:cNvPicPr>
          <p:nvPr/>
        </p:nvPicPr>
        <p:blipFill>
          <a:blip r:embed="rId6"/>
          <a:stretch>
            <a:fillRect/>
          </a:stretch>
        </p:blipFill>
        <p:spPr>
          <a:xfrm>
            <a:off x="5692123" y="955771"/>
            <a:ext cx="434398" cy="432901"/>
          </a:xfrm>
          <a:prstGeom prst="rect">
            <a:avLst/>
          </a:prstGeom>
        </p:spPr>
      </p:pic>
      <p:pic>
        <p:nvPicPr>
          <p:cNvPr id="36" name="Picture 35">
            <a:extLst>
              <a:ext uri="{FF2B5EF4-FFF2-40B4-BE49-F238E27FC236}">
                <a16:creationId xmlns:a16="http://schemas.microsoft.com/office/drawing/2014/main" id="{A43735C7-1FDB-EA45-AC22-962729238773}"/>
              </a:ext>
            </a:extLst>
          </p:cNvPr>
          <p:cNvPicPr>
            <a:picLocks noChangeAspect="1"/>
          </p:cNvPicPr>
          <p:nvPr/>
        </p:nvPicPr>
        <p:blipFill>
          <a:blip r:embed="rId7"/>
          <a:stretch>
            <a:fillRect/>
          </a:stretch>
        </p:blipFill>
        <p:spPr>
          <a:xfrm>
            <a:off x="4187968" y="983408"/>
            <a:ext cx="500728" cy="317657"/>
          </a:xfrm>
          <a:prstGeom prst="rect">
            <a:avLst/>
          </a:prstGeom>
        </p:spPr>
      </p:pic>
    </p:spTree>
    <p:extLst>
      <p:ext uri="{BB962C8B-B14F-4D97-AF65-F5344CB8AC3E}">
        <p14:creationId xmlns:p14="http://schemas.microsoft.com/office/powerpoint/2010/main" val="129170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69720"/>
            <a:ext cx="8419657" cy="1110426"/>
          </a:xfrm>
        </p:spPr>
        <p:txBody>
          <a:bodyPr>
            <a:normAutofit/>
          </a:bodyPr>
          <a:lstStyle/>
          <a:p>
            <a:r>
              <a:rPr lang="en-GB" altLang="en-US" sz="2800" dirty="0">
                <a:cs typeface="Times New Roman" panose="02020603050405020304" pitchFamily="18" charset="0"/>
              </a:rPr>
              <a:t>Ability to demonstrate impact:</a:t>
            </a:r>
            <a:br>
              <a:rPr lang="en-GB" altLang="en-US" sz="2800" dirty="0">
                <a:cs typeface="Times New Roman" panose="02020603050405020304" pitchFamily="18" charset="0"/>
              </a:rPr>
            </a:br>
            <a:r>
              <a:rPr lang="en-GB" altLang="en-US" sz="2800" dirty="0">
                <a:cs typeface="Times New Roman" panose="02020603050405020304" pitchFamily="18" charset="0"/>
              </a:rPr>
              <a:t>ethical smallholder carbon and Plan Vivo</a:t>
            </a:r>
            <a:endParaRPr lang="en-US" sz="2800"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6839" y="1180146"/>
            <a:ext cx="7587480" cy="4822757"/>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5517" y="2549461"/>
            <a:ext cx="1415739" cy="765814"/>
          </a:xfrm>
          <a:prstGeom prst="rect">
            <a:avLst/>
          </a:prstGeom>
        </p:spPr>
      </p:pic>
      <p:sp>
        <p:nvSpPr>
          <p:cNvPr id="20" name="TextBox 19">
            <a:extLst>
              <a:ext uri="{FF2B5EF4-FFF2-40B4-BE49-F238E27FC236}">
                <a16:creationId xmlns:a16="http://schemas.microsoft.com/office/drawing/2014/main" id="{F39A88D2-19C0-9949-9CB9-F187165DD87E}"/>
              </a:ext>
            </a:extLst>
          </p:cNvPr>
          <p:cNvSpPr txBox="1"/>
          <p:nvPr/>
        </p:nvSpPr>
        <p:spPr>
          <a:xfrm>
            <a:off x="7256393" y="5849268"/>
            <a:ext cx="1772964" cy="276999"/>
          </a:xfrm>
          <a:prstGeom prst="rect">
            <a:avLst/>
          </a:prstGeom>
          <a:noFill/>
        </p:spPr>
        <p:txBody>
          <a:bodyPr wrap="square" rtlCol="0">
            <a:spAutoFit/>
          </a:bodyPr>
          <a:lstStyle/>
          <a:p>
            <a:pPr algn="r"/>
            <a:r>
              <a:rPr lang="en-US" sz="1200" dirty="0">
                <a:solidFill>
                  <a:srgbClr val="000000">
                    <a:alpha val="70000"/>
                  </a:srgbClr>
                </a:solidFill>
              </a:rPr>
              <a:t>Source: </a:t>
            </a:r>
            <a:r>
              <a:rPr lang="en-US" sz="1200" dirty="0" err="1">
                <a:solidFill>
                  <a:srgbClr val="000000">
                    <a:alpha val="70000"/>
                  </a:srgbClr>
                </a:solidFill>
              </a:rPr>
              <a:t>Porras</a:t>
            </a:r>
            <a:r>
              <a:rPr lang="en-US" sz="1200" dirty="0">
                <a:solidFill>
                  <a:srgbClr val="000000">
                    <a:alpha val="70000"/>
                  </a:srgbClr>
                </a:solidFill>
              </a:rPr>
              <a:t> 2015</a:t>
            </a:r>
          </a:p>
        </p:txBody>
      </p:sp>
      <p:sp>
        <p:nvSpPr>
          <p:cNvPr id="13" name="TextBox 12"/>
          <p:cNvSpPr txBox="1"/>
          <p:nvPr/>
        </p:nvSpPr>
        <p:spPr>
          <a:xfrm>
            <a:off x="6577433" y="4269621"/>
            <a:ext cx="527938" cy="276999"/>
          </a:xfrm>
          <a:prstGeom prst="rect">
            <a:avLst/>
          </a:prstGeom>
          <a:noFill/>
        </p:spPr>
        <p:txBody>
          <a:bodyPr wrap="square" rtlCol="0">
            <a:spAutoFit/>
          </a:bodyPr>
          <a:lstStyle/>
          <a:p>
            <a:r>
              <a:rPr lang="en-US" sz="1200" dirty="0"/>
              <a:t>CSR</a:t>
            </a:r>
          </a:p>
        </p:txBody>
      </p:sp>
      <p:pic>
        <p:nvPicPr>
          <p:cNvPr id="14" name="Picture 13">
            <a:extLst>
              <a:ext uri="{FF2B5EF4-FFF2-40B4-BE49-F238E27FC236}">
                <a16:creationId xmlns:a16="http://schemas.microsoft.com/office/drawing/2014/main" id="{EBC5DC75-C239-ED46-92D2-9F67177B1EF5}"/>
              </a:ext>
            </a:extLst>
          </p:cNvPr>
          <p:cNvPicPr>
            <a:picLocks noChangeAspect="1"/>
          </p:cNvPicPr>
          <p:nvPr/>
        </p:nvPicPr>
        <p:blipFill>
          <a:blip r:embed="rId5"/>
          <a:stretch>
            <a:fillRect/>
          </a:stretch>
        </p:blipFill>
        <p:spPr>
          <a:xfrm>
            <a:off x="3012209" y="3976874"/>
            <a:ext cx="584998" cy="442701"/>
          </a:xfrm>
          <a:prstGeom prst="rect">
            <a:avLst/>
          </a:prstGeom>
        </p:spPr>
      </p:pic>
      <p:pic>
        <p:nvPicPr>
          <p:cNvPr id="15" name="Picture 14">
            <a:extLst>
              <a:ext uri="{FF2B5EF4-FFF2-40B4-BE49-F238E27FC236}">
                <a16:creationId xmlns:a16="http://schemas.microsoft.com/office/drawing/2014/main" id="{5F5EAE55-6554-F84B-AA4E-47545221066F}"/>
              </a:ext>
            </a:extLst>
          </p:cNvPr>
          <p:cNvPicPr>
            <a:picLocks noChangeAspect="1"/>
          </p:cNvPicPr>
          <p:nvPr/>
        </p:nvPicPr>
        <p:blipFill>
          <a:blip r:embed="rId6"/>
          <a:stretch>
            <a:fillRect/>
          </a:stretch>
        </p:blipFill>
        <p:spPr>
          <a:xfrm>
            <a:off x="2806439" y="3411265"/>
            <a:ext cx="548934" cy="496152"/>
          </a:xfrm>
          <a:prstGeom prst="rect">
            <a:avLst/>
          </a:prstGeom>
        </p:spPr>
      </p:pic>
      <p:pic>
        <p:nvPicPr>
          <p:cNvPr id="16" name="Picture 15">
            <a:extLst>
              <a:ext uri="{FF2B5EF4-FFF2-40B4-BE49-F238E27FC236}">
                <a16:creationId xmlns:a16="http://schemas.microsoft.com/office/drawing/2014/main" id="{2656531E-10C8-CA4F-A45C-BA4EC3F6B2AF}"/>
              </a:ext>
            </a:extLst>
          </p:cNvPr>
          <p:cNvPicPr>
            <a:picLocks noChangeAspect="1"/>
          </p:cNvPicPr>
          <p:nvPr/>
        </p:nvPicPr>
        <p:blipFill>
          <a:blip r:embed="rId7"/>
          <a:stretch>
            <a:fillRect/>
          </a:stretch>
        </p:blipFill>
        <p:spPr>
          <a:xfrm>
            <a:off x="6345936" y="3583114"/>
            <a:ext cx="641899" cy="615109"/>
          </a:xfrm>
          <a:prstGeom prst="rect">
            <a:avLst/>
          </a:prstGeom>
        </p:spPr>
      </p:pic>
      <p:pic>
        <p:nvPicPr>
          <p:cNvPr id="18" name="Picture 17">
            <a:extLst>
              <a:ext uri="{FF2B5EF4-FFF2-40B4-BE49-F238E27FC236}">
                <a16:creationId xmlns:a16="http://schemas.microsoft.com/office/drawing/2014/main" id="{E105A5DF-3121-E448-A62B-140A17DE0458}"/>
              </a:ext>
            </a:extLst>
          </p:cNvPr>
          <p:cNvPicPr>
            <a:picLocks noChangeAspect="1"/>
          </p:cNvPicPr>
          <p:nvPr/>
        </p:nvPicPr>
        <p:blipFill>
          <a:blip r:embed="rId8"/>
          <a:stretch>
            <a:fillRect/>
          </a:stretch>
        </p:blipFill>
        <p:spPr>
          <a:xfrm>
            <a:off x="7027915" y="3563796"/>
            <a:ext cx="696722" cy="230579"/>
          </a:xfrm>
          <a:prstGeom prst="rect">
            <a:avLst/>
          </a:prstGeom>
        </p:spPr>
      </p:pic>
      <p:pic>
        <p:nvPicPr>
          <p:cNvPr id="21" name="Picture 20">
            <a:extLst>
              <a:ext uri="{FF2B5EF4-FFF2-40B4-BE49-F238E27FC236}">
                <a16:creationId xmlns:a16="http://schemas.microsoft.com/office/drawing/2014/main" id="{F1812858-3DF0-1A4D-AD7D-6E58C298D393}"/>
              </a:ext>
            </a:extLst>
          </p:cNvPr>
          <p:cNvPicPr>
            <a:picLocks noChangeAspect="1"/>
          </p:cNvPicPr>
          <p:nvPr/>
        </p:nvPicPr>
        <p:blipFill>
          <a:blip r:embed="rId9"/>
          <a:stretch>
            <a:fillRect/>
          </a:stretch>
        </p:blipFill>
        <p:spPr>
          <a:xfrm>
            <a:off x="2575224" y="3844401"/>
            <a:ext cx="382270" cy="264946"/>
          </a:xfrm>
          <a:prstGeom prst="rect">
            <a:avLst/>
          </a:prstGeom>
        </p:spPr>
      </p:pic>
      <p:pic>
        <p:nvPicPr>
          <p:cNvPr id="23" name="Picture 22">
            <a:extLst>
              <a:ext uri="{FF2B5EF4-FFF2-40B4-BE49-F238E27FC236}">
                <a16:creationId xmlns:a16="http://schemas.microsoft.com/office/drawing/2014/main" id="{C809D465-B0E8-AE49-A72D-9EBCF0ADFAE2}"/>
              </a:ext>
            </a:extLst>
          </p:cNvPr>
          <p:cNvPicPr>
            <a:picLocks noChangeAspect="1"/>
          </p:cNvPicPr>
          <p:nvPr/>
        </p:nvPicPr>
        <p:blipFill>
          <a:blip r:embed="rId10"/>
          <a:stretch>
            <a:fillRect/>
          </a:stretch>
        </p:blipFill>
        <p:spPr>
          <a:xfrm>
            <a:off x="7256393" y="3941442"/>
            <a:ext cx="354684" cy="617620"/>
          </a:xfrm>
          <a:prstGeom prst="rect">
            <a:avLst/>
          </a:prstGeom>
        </p:spPr>
      </p:pic>
      <p:pic>
        <p:nvPicPr>
          <p:cNvPr id="25" name="Picture 24">
            <a:extLst>
              <a:ext uri="{FF2B5EF4-FFF2-40B4-BE49-F238E27FC236}">
                <a16:creationId xmlns:a16="http://schemas.microsoft.com/office/drawing/2014/main" id="{3C487A43-9C3A-C64C-931C-192A36840315}"/>
              </a:ext>
            </a:extLst>
          </p:cNvPr>
          <p:cNvPicPr>
            <a:picLocks noChangeAspect="1"/>
          </p:cNvPicPr>
          <p:nvPr/>
        </p:nvPicPr>
        <p:blipFill>
          <a:blip r:embed="rId11"/>
          <a:stretch>
            <a:fillRect/>
          </a:stretch>
        </p:blipFill>
        <p:spPr>
          <a:xfrm>
            <a:off x="3320132" y="3482799"/>
            <a:ext cx="428908" cy="449904"/>
          </a:xfrm>
          <a:prstGeom prst="rect">
            <a:avLst/>
          </a:prstGeom>
        </p:spPr>
      </p:pic>
    </p:spTree>
    <p:extLst>
      <p:ext uri="{BB962C8B-B14F-4D97-AF65-F5344CB8AC3E}">
        <p14:creationId xmlns:p14="http://schemas.microsoft.com/office/powerpoint/2010/main" val="322524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59257"/>
            <a:ext cx="8413750" cy="1325563"/>
          </a:xfrm>
        </p:spPr>
        <p:txBody>
          <a:bodyPr>
            <a:noAutofit/>
          </a:bodyPr>
          <a:lstStyle/>
          <a:p>
            <a:pPr>
              <a:lnSpc>
                <a:spcPct val="100000"/>
              </a:lnSpc>
            </a:pPr>
            <a:r>
              <a:rPr lang="en-GB" altLang="en-US" sz="3200" dirty="0">
                <a:cs typeface="Times New Roman" panose="02020603050405020304" pitchFamily="18" charset="0"/>
              </a:rPr>
              <a:t>Ensuring that PES schemes are pro-poor and equitable </a:t>
            </a:r>
            <a:r>
              <a:rPr lang="en-GB" altLang="en-US" sz="2400" b="0" dirty="0">
                <a:cs typeface="Times New Roman" panose="02020603050405020304" pitchFamily="18" charset="0"/>
              </a:rPr>
              <a:t>(Menton and Bennett 2018)</a:t>
            </a:r>
            <a:endParaRPr lang="en-US" sz="28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35429" y="1519756"/>
            <a:ext cx="8251371" cy="4641558"/>
          </a:xfrm>
        </p:spPr>
        <p:txBody>
          <a:bodyPr>
            <a:normAutofit/>
          </a:bodyPr>
          <a:lstStyle/>
          <a:p>
            <a:pPr>
              <a:lnSpc>
                <a:spcPct val="110000"/>
              </a:lnSpc>
            </a:pPr>
            <a:r>
              <a:rPr lang="en-GB" sz="2400" b="1" dirty="0">
                <a:solidFill>
                  <a:schemeClr val="accent1"/>
                </a:solidFill>
                <a:cs typeface="Times New Roman" panose="02020603050405020304" pitchFamily="18" charset="0"/>
              </a:rPr>
              <a:t>Context: </a:t>
            </a:r>
            <a:r>
              <a:rPr lang="en-GB" sz="2400" dirty="0">
                <a:solidFill>
                  <a:schemeClr val="accent1"/>
                </a:solidFill>
                <a:cs typeface="Times New Roman" panose="02020603050405020304" pitchFamily="18" charset="0"/>
              </a:rPr>
              <a:t>Account for locally specific contextual dimensions (e.g. politics, institutions, pre-existing policies)</a:t>
            </a:r>
          </a:p>
          <a:p>
            <a:pPr>
              <a:lnSpc>
                <a:spcPct val="110000"/>
              </a:lnSpc>
            </a:pPr>
            <a:r>
              <a:rPr lang="en-GB" sz="2400" b="1" dirty="0">
                <a:solidFill>
                  <a:schemeClr val="accent1"/>
                </a:solidFill>
                <a:cs typeface="Times New Roman" panose="02020603050405020304" pitchFamily="18" charset="0"/>
              </a:rPr>
              <a:t>Language: </a:t>
            </a:r>
            <a:r>
              <a:rPr lang="en-GB" sz="2400" dirty="0">
                <a:solidFill>
                  <a:schemeClr val="accent1"/>
                </a:solidFill>
                <a:cs typeface="Times New Roman" panose="02020603050405020304" pitchFamily="18" charset="0"/>
              </a:rPr>
              <a:t>Be specific about the precise nature of the PES scheme, e.g. desired behavioural change, degree of conditionality, type and scale of incentives, </a:t>
            </a:r>
          </a:p>
          <a:p>
            <a:pPr>
              <a:lnSpc>
                <a:spcPct val="110000"/>
              </a:lnSpc>
            </a:pPr>
            <a:r>
              <a:rPr lang="en-GB" sz="2400" b="1" dirty="0">
                <a:solidFill>
                  <a:schemeClr val="accent1"/>
                </a:solidFill>
                <a:cs typeface="Times New Roman" panose="02020603050405020304" pitchFamily="18" charset="0"/>
              </a:rPr>
              <a:t>Equitable outcomes: </a:t>
            </a:r>
            <a:r>
              <a:rPr lang="en-GB" sz="2400" dirty="0">
                <a:solidFill>
                  <a:schemeClr val="accent1"/>
                </a:solidFill>
                <a:cs typeface="Times New Roman" panose="02020603050405020304" pitchFamily="18" charset="0"/>
              </a:rPr>
              <a:t>Consider pro-poor and equity-based objectives as central tenets from the outset. </a:t>
            </a:r>
          </a:p>
          <a:p>
            <a:pPr>
              <a:lnSpc>
                <a:spcPct val="110000"/>
              </a:lnSpc>
            </a:pPr>
            <a:r>
              <a:rPr lang="en-GB" sz="2400" b="1" dirty="0">
                <a:solidFill>
                  <a:schemeClr val="accent1"/>
                </a:solidFill>
                <a:cs typeface="Times New Roman" panose="02020603050405020304" pitchFamily="18" charset="0"/>
              </a:rPr>
              <a:t>Power matters: </a:t>
            </a:r>
            <a:r>
              <a:rPr lang="en-GB" sz="2400" dirty="0">
                <a:solidFill>
                  <a:schemeClr val="accent1"/>
                </a:solidFill>
                <a:cs typeface="Times New Roman" panose="02020603050405020304" pitchFamily="18" charset="0"/>
              </a:rPr>
              <a:t>Recognise and explicitly address local power dynamics which can influence land management decisions and determine who benefits from PES schemes </a:t>
            </a:r>
          </a:p>
          <a:p>
            <a:pPr marL="0" indent="0">
              <a:lnSpc>
                <a:spcPct val="110000"/>
              </a:lnSpc>
              <a:buNone/>
            </a:pP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52168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F23D-4197-4A3D-9C6F-2909D7835DB2}"/>
              </a:ext>
            </a:extLst>
          </p:cNvPr>
          <p:cNvSpPr>
            <a:spLocks noGrp="1"/>
          </p:cNvSpPr>
          <p:nvPr>
            <p:ph type="title"/>
          </p:nvPr>
        </p:nvSpPr>
        <p:spPr>
          <a:xfrm>
            <a:off x="628650" y="365126"/>
            <a:ext cx="7886700" cy="723445"/>
          </a:xfrm>
        </p:spPr>
        <p:txBody>
          <a:bodyPr/>
          <a:lstStyle/>
          <a:p>
            <a:r>
              <a:rPr lang="en-GB" dirty="0"/>
              <a:t>In summary</a:t>
            </a:r>
          </a:p>
        </p:txBody>
      </p:sp>
      <p:sp>
        <p:nvSpPr>
          <p:cNvPr id="3" name="Content Placeholder 2">
            <a:extLst>
              <a:ext uri="{FF2B5EF4-FFF2-40B4-BE49-F238E27FC236}">
                <a16:creationId xmlns:a16="http://schemas.microsoft.com/office/drawing/2014/main" id="{AE9B393A-B3C7-4E4D-B732-38FA3AB3C041}"/>
              </a:ext>
            </a:extLst>
          </p:cNvPr>
          <p:cNvSpPr>
            <a:spLocks noGrp="1"/>
          </p:cNvSpPr>
          <p:nvPr>
            <p:ph idx="1"/>
          </p:nvPr>
        </p:nvSpPr>
        <p:spPr>
          <a:xfrm>
            <a:off x="628650" y="1088571"/>
            <a:ext cx="7886700" cy="5088392"/>
          </a:xfrm>
        </p:spPr>
        <p:txBody>
          <a:bodyPr>
            <a:noAutofit/>
          </a:bodyPr>
          <a:lstStyle/>
          <a:p>
            <a:r>
              <a:rPr lang="en-GB" sz="2200" dirty="0"/>
              <a:t>Ecosystem services can have different values (monetary and non-monetary) to different people</a:t>
            </a:r>
          </a:p>
          <a:p>
            <a:r>
              <a:rPr lang="en-GB" sz="2200" dirty="0"/>
              <a:t>PES schemes are a market-based form of environmental governance to make conservation more attractive</a:t>
            </a:r>
          </a:p>
          <a:p>
            <a:r>
              <a:rPr lang="en-GB" sz="2200" dirty="0"/>
              <a:t>Both CT and PES schemes aim to change behaviour by providing direct, conditional incentives</a:t>
            </a:r>
            <a:r>
              <a:rPr lang="en-GB" sz="2200"/>
              <a:t>. CT </a:t>
            </a:r>
            <a:r>
              <a:rPr lang="en-GB" sz="2200" dirty="0"/>
              <a:t>focuses more on social protection, PES focuses more on environmental aims</a:t>
            </a:r>
          </a:p>
          <a:p>
            <a:r>
              <a:rPr lang="en-GB" sz="2200" dirty="0"/>
              <a:t>Enabling conditions for PES schemes include political support, sustainable financing, effective institutions, efficient implementation, and the ability to demonstrate impact</a:t>
            </a:r>
          </a:p>
          <a:p>
            <a:r>
              <a:rPr lang="en-GB" sz="2200" dirty="0"/>
              <a:t>To be pro-poor, PES schemes need to make this a central objective from the start</a:t>
            </a:r>
          </a:p>
        </p:txBody>
      </p:sp>
    </p:spTree>
    <p:extLst>
      <p:ext uri="{BB962C8B-B14F-4D97-AF65-F5344CB8AC3E}">
        <p14:creationId xmlns:p14="http://schemas.microsoft.com/office/powerpoint/2010/main" val="1724444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86561"/>
            <a:ext cx="7886700" cy="7626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References</a:t>
            </a:r>
            <a:endParaRPr dirty="0"/>
          </a:p>
        </p:txBody>
      </p:sp>
      <p:sp>
        <p:nvSpPr>
          <p:cNvPr id="241" name="Shape 241"/>
          <p:cNvSpPr txBox="1"/>
          <p:nvPr/>
        </p:nvSpPr>
        <p:spPr>
          <a:xfrm>
            <a:off x="659130" y="982252"/>
            <a:ext cx="8009164" cy="50397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4"/>
              </a:buClr>
              <a:buSzPts val="1300"/>
              <a:buFont typeface="Arial"/>
              <a:buNone/>
            </a:pPr>
            <a:r>
              <a:rPr lang="en-GB" sz="1400" b="1" dirty="0">
                <a:solidFill>
                  <a:schemeClr val="accent1"/>
                </a:solidFill>
                <a:ea typeface="Arial"/>
                <a:cs typeface="Arial"/>
                <a:sym typeface="Arial"/>
              </a:rPr>
              <a:t>Key readings</a:t>
            </a:r>
            <a:endParaRPr sz="1400" dirty="0"/>
          </a:p>
          <a:p>
            <a:pPr marL="228600" indent="-228600">
              <a:spcBef>
                <a:spcPts val="600"/>
              </a:spcBef>
              <a:buClr>
                <a:schemeClr val="accent4"/>
              </a:buClr>
              <a:buSzPts val="1200"/>
              <a:buFont typeface="Arial"/>
              <a:buChar char="•"/>
            </a:pPr>
            <a:r>
              <a:rPr lang="en-GB" sz="1400" dirty="0">
                <a:solidFill>
                  <a:schemeClr val="accent1"/>
                </a:solidFill>
                <a:cs typeface="Times New Roman" panose="02020603050405020304" pitchFamily="18" charset="0"/>
              </a:rPr>
              <a:t>Engel, S., </a:t>
            </a:r>
            <a:r>
              <a:rPr lang="en-GB" sz="1400" dirty="0" err="1">
                <a:solidFill>
                  <a:schemeClr val="accent1"/>
                </a:solidFill>
                <a:cs typeface="Times New Roman" panose="02020603050405020304" pitchFamily="18" charset="0"/>
              </a:rPr>
              <a:t>Pagiola</a:t>
            </a:r>
            <a:r>
              <a:rPr lang="en-GB" sz="1400" dirty="0">
                <a:solidFill>
                  <a:schemeClr val="accent1"/>
                </a:solidFill>
                <a:cs typeface="Times New Roman" panose="02020603050405020304" pitchFamily="18" charset="0"/>
              </a:rPr>
              <a:t>, S. and </a:t>
            </a:r>
            <a:r>
              <a:rPr lang="en-GB" sz="1400" dirty="0" err="1">
                <a:solidFill>
                  <a:schemeClr val="accent1"/>
                </a:solidFill>
                <a:cs typeface="Times New Roman" panose="02020603050405020304" pitchFamily="18" charset="0"/>
              </a:rPr>
              <a:t>Wunder</a:t>
            </a:r>
            <a:r>
              <a:rPr lang="en-GB" sz="1400" dirty="0">
                <a:solidFill>
                  <a:schemeClr val="accent1"/>
                </a:solidFill>
                <a:cs typeface="Times New Roman" panose="02020603050405020304" pitchFamily="18" charset="0"/>
              </a:rPr>
              <a:t>, S. (2008) Designing payments for environmental services in theory and practice: an overview of the issues. </a:t>
            </a:r>
            <a:r>
              <a:rPr lang="en-GB" sz="1400" i="1" dirty="0">
                <a:solidFill>
                  <a:schemeClr val="accent1"/>
                </a:solidFill>
                <a:cs typeface="Times New Roman" panose="02020603050405020304" pitchFamily="18" charset="0"/>
              </a:rPr>
              <a:t>Ecological Economics</a:t>
            </a:r>
            <a:r>
              <a:rPr lang="en-GB" sz="1400" dirty="0">
                <a:solidFill>
                  <a:schemeClr val="accent1"/>
                </a:solidFill>
                <a:cs typeface="Times New Roman" panose="02020603050405020304" pitchFamily="18" charset="0"/>
              </a:rPr>
              <a:t> </a:t>
            </a:r>
            <a:r>
              <a:rPr lang="en-GB" sz="1400" b="1" dirty="0">
                <a:solidFill>
                  <a:schemeClr val="accent1"/>
                </a:solidFill>
                <a:cs typeface="Times New Roman" panose="02020603050405020304" pitchFamily="18" charset="0"/>
              </a:rPr>
              <a:t>65</a:t>
            </a:r>
            <a:r>
              <a:rPr lang="en-GB" sz="1400" dirty="0">
                <a:solidFill>
                  <a:schemeClr val="accent1"/>
                </a:solidFill>
                <a:cs typeface="Times New Roman" panose="02020603050405020304" pitchFamily="18" charset="0"/>
              </a:rPr>
              <a:t>:</a:t>
            </a:r>
            <a:r>
              <a:rPr lang="en-GB" sz="1400" b="1" dirty="0">
                <a:solidFill>
                  <a:schemeClr val="accent1"/>
                </a:solidFill>
                <a:cs typeface="Times New Roman" panose="02020603050405020304" pitchFamily="18" charset="0"/>
              </a:rPr>
              <a:t> </a:t>
            </a:r>
            <a:r>
              <a:rPr lang="en-GB" sz="1400" dirty="0">
                <a:solidFill>
                  <a:schemeClr val="accent1"/>
                </a:solidFill>
                <a:cs typeface="Times New Roman" panose="02020603050405020304" pitchFamily="18" charset="0"/>
              </a:rPr>
              <a:t>663-675.</a:t>
            </a:r>
          </a:p>
          <a:p>
            <a:pPr marL="228600" indent="-228600">
              <a:spcBef>
                <a:spcPts val="600"/>
              </a:spcBef>
              <a:buClr>
                <a:schemeClr val="accent4"/>
              </a:buClr>
              <a:buSzPts val="1200"/>
              <a:buFont typeface="Arial"/>
              <a:buChar char="•"/>
            </a:pPr>
            <a:r>
              <a:rPr lang="en-GB" sz="1400" dirty="0">
                <a:solidFill>
                  <a:schemeClr val="accent1"/>
                </a:solidFill>
                <a:cs typeface="Times New Roman" panose="02020603050405020304" pitchFamily="18" charset="0"/>
              </a:rPr>
              <a:t>Menton, M.  and </a:t>
            </a:r>
            <a:r>
              <a:rPr lang="en-GB" sz="1400" dirty="0" err="1">
                <a:solidFill>
                  <a:schemeClr val="accent1"/>
                </a:solidFill>
                <a:cs typeface="Times New Roman" panose="02020603050405020304" pitchFamily="18" charset="0"/>
              </a:rPr>
              <a:t>Bennett,A</a:t>
            </a:r>
            <a:r>
              <a:rPr lang="en-GB" sz="1400" dirty="0">
                <a:solidFill>
                  <a:schemeClr val="accent1"/>
                </a:solidFill>
                <a:cs typeface="Times New Roman" panose="02020603050405020304" pitchFamily="18" charset="0"/>
              </a:rPr>
              <a:t>. (2018)  PES: Payments for ecosystem services and poverty alleviation? Chapter 12 in: Schreckenberg, K., Mace, G. and Poudyal, M. (eds), </a:t>
            </a:r>
            <a:r>
              <a:rPr lang="en-GB" sz="1400" i="1" dirty="0">
                <a:solidFill>
                  <a:schemeClr val="accent1"/>
                </a:solidFill>
                <a:cs typeface="Times New Roman" panose="02020603050405020304" pitchFamily="18" charset="0"/>
              </a:rPr>
              <a:t>Ecosystem services and poverty alleviation: Trade-offs and governance</a:t>
            </a:r>
            <a:r>
              <a:rPr lang="en-GB" sz="1400" dirty="0">
                <a:solidFill>
                  <a:schemeClr val="accent1"/>
                </a:solidFill>
                <a:cs typeface="Times New Roman" panose="02020603050405020304" pitchFamily="18" charset="0"/>
              </a:rPr>
              <a:t>. Routledge, Abingdon.</a:t>
            </a:r>
          </a:p>
          <a:p>
            <a:pPr marL="228600" indent="-228600">
              <a:spcBef>
                <a:spcPts val="600"/>
              </a:spcBef>
              <a:buClr>
                <a:schemeClr val="accent4"/>
              </a:buClr>
              <a:buSzPts val="1200"/>
              <a:buFont typeface="Arial"/>
              <a:buChar char="•"/>
            </a:pPr>
            <a:r>
              <a:rPr lang="en-GB" sz="1400" dirty="0">
                <a:solidFill>
                  <a:schemeClr val="accent1"/>
                </a:solidFill>
                <a:cs typeface="Times New Roman" panose="02020603050405020304" pitchFamily="18" charset="0"/>
              </a:rPr>
              <a:t>Porras, I. and Asquith, N. (2018) Scaling-up conditional transfers for environmental protection and poverty alleviation. Chapter 13 in: Schreckenberg, K., Mace, G. and Poudyal, M. (eds), </a:t>
            </a:r>
            <a:r>
              <a:rPr lang="en-GB" sz="1400" i="1" dirty="0">
                <a:solidFill>
                  <a:schemeClr val="accent1"/>
                </a:solidFill>
                <a:cs typeface="Times New Roman" panose="02020603050405020304" pitchFamily="18" charset="0"/>
              </a:rPr>
              <a:t>Ecosystem services and poverty alleviation: Trade-offs and governance</a:t>
            </a:r>
            <a:r>
              <a:rPr lang="en-GB" sz="1400" dirty="0">
                <a:solidFill>
                  <a:schemeClr val="accent1"/>
                </a:solidFill>
                <a:cs typeface="Times New Roman" panose="02020603050405020304" pitchFamily="18" charset="0"/>
              </a:rPr>
              <a:t>. Routledge, Abingdon.</a:t>
            </a:r>
          </a:p>
          <a:p>
            <a:pPr marL="228600" indent="-228600">
              <a:spcBef>
                <a:spcPts val="600"/>
              </a:spcBef>
              <a:buClr>
                <a:schemeClr val="accent4"/>
              </a:buClr>
              <a:buSzPts val="1200"/>
              <a:buFont typeface="Arial"/>
              <a:buChar char="•"/>
            </a:pPr>
            <a:r>
              <a:rPr lang="en-GB" sz="1400" dirty="0" err="1">
                <a:solidFill>
                  <a:schemeClr val="accent1"/>
                </a:solidFill>
                <a:cs typeface="Times New Roman" panose="02020603050405020304" pitchFamily="18" charset="0"/>
              </a:rPr>
              <a:t>Wunder</a:t>
            </a:r>
            <a:r>
              <a:rPr lang="en-GB" sz="1400" dirty="0">
                <a:solidFill>
                  <a:schemeClr val="accent1"/>
                </a:solidFill>
                <a:cs typeface="Times New Roman" panose="02020603050405020304" pitchFamily="18" charset="0"/>
              </a:rPr>
              <a:t>, S. (2005) Payments for environmental services: some nuts and bolts. Occasional Paper No. 42. Bogor: CIFOR.</a:t>
            </a:r>
          </a:p>
          <a:p>
            <a:pPr>
              <a:spcBef>
                <a:spcPts val="600"/>
              </a:spcBef>
              <a:buClr>
                <a:schemeClr val="accent4"/>
              </a:buClr>
              <a:buSzPts val="1200"/>
            </a:pPr>
            <a:endParaRPr lang="en-GB" sz="1400" dirty="0">
              <a:solidFill>
                <a:schemeClr val="accent1"/>
              </a:solidFill>
              <a:cs typeface="Times New Roman" panose="02020603050405020304" pitchFamily="18" charset="0"/>
            </a:endParaRPr>
          </a:p>
          <a:p>
            <a:pPr>
              <a:spcBef>
                <a:spcPts val="600"/>
              </a:spcBef>
              <a:buClr>
                <a:schemeClr val="accent4"/>
              </a:buClr>
              <a:buSzPts val="1200"/>
            </a:pPr>
            <a:r>
              <a:rPr lang="en-GB" sz="1400" b="1" dirty="0">
                <a:solidFill>
                  <a:schemeClr val="accent1"/>
                </a:solidFill>
                <a:cs typeface="Times New Roman" panose="02020603050405020304" pitchFamily="18" charset="0"/>
              </a:rPr>
              <a:t>Other readings</a:t>
            </a:r>
          </a:p>
          <a:p>
            <a:pPr marL="228600" indent="-228600">
              <a:spcBef>
                <a:spcPts val="600"/>
              </a:spcBef>
              <a:buClr>
                <a:schemeClr val="accent4"/>
              </a:buClr>
              <a:buSzPts val="1200"/>
              <a:buFont typeface="Arial"/>
              <a:buChar char="•"/>
            </a:pPr>
            <a:r>
              <a:rPr lang="en-GB" sz="1400" dirty="0" err="1">
                <a:solidFill>
                  <a:schemeClr val="accent1"/>
                </a:solidFill>
                <a:cs typeface="Times New Roman" panose="02020603050405020304" pitchFamily="18" charset="0"/>
              </a:rPr>
              <a:t>Pagiola</a:t>
            </a:r>
            <a:r>
              <a:rPr lang="en-GB" sz="1400" dirty="0">
                <a:solidFill>
                  <a:schemeClr val="accent1"/>
                </a:solidFill>
                <a:cs typeface="Times New Roman" panose="02020603050405020304" pitchFamily="18" charset="0"/>
              </a:rPr>
              <a:t>, S. and </a:t>
            </a:r>
            <a:r>
              <a:rPr lang="en-GB" sz="1400" dirty="0" err="1">
                <a:solidFill>
                  <a:schemeClr val="accent1"/>
                </a:solidFill>
                <a:cs typeface="Times New Roman" panose="02020603050405020304" pitchFamily="18" charset="0"/>
              </a:rPr>
              <a:t>Platais</a:t>
            </a:r>
            <a:r>
              <a:rPr lang="en-GB" sz="1400" dirty="0">
                <a:solidFill>
                  <a:schemeClr val="accent1"/>
                </a:solidFill>
                <a:cs typeface="Times New Roman" panose="02020603050405020304" pitchFamily="18" charset="0"/>
              </a:rPr>
              <a:t>, G. (2007) Payments for Environmental Services: From Theory to Practice. World Bank, Washington DC. </a:t>
            </a:r>
          </a:p>
          <a:p>
            <a:pPr marL="228600" indent="-228600">
              <a:spcBef>
                <a:spcPts val="600"/>
              </a:spcBef>
              <a:buClr>
                <a:schemeClr val="accent4"/>
              </a:buClr>
              <a:buSzPts val="1200"/>
              <a:buFont typeface="Arial"/>
              <a:buChar char="•"/>
            </a:pPr>
            <a:r>
              <a:rPr lang="en-GB" sz="1400" dirty="0">
                <a:solidFill>
                  <a:schemeClr val="accent1"/>
                </a:solidFill>
                <a:cs typeface="Times New Roman" panose="02020603050405020304" pitchFamily="18" charset="0"/>
              </a:rPr>
              <a:t>Porras, I. (2015) The Plan Vivo proposal towards the Sustainable Development Goals. Concept note. IIED, London.</a:t>
            </a:r>
          </a:p>
          <a:p>
            <a:pPr marL="228600" indent="-228600">
              <a:spcBef>
                <a:spcPts val="600"/>
              </a:spcBef>
              <a:buClr>
                <a:schemeClr val="accent4"/>
              </a:buClr>
              <a:buSzPts val="1200"/>
              <a:buFont typeface="Arial"/>
              <a:buChar char="•"/>
            </a:pPr>
            <a:r>
              <a:rPr lang="en-GB" sz="1400" dirty="0">
                <a:solidFill>
                  <a:schemeClr val="accent1"/>
                </a:solidFill>
                <a:cs typeface="Times New Roman" panose="02020603050405020304" pitchFamily="18" charset="0"/>
              </a:rPr>
              <a:t>UK National Ecosystem Assessment (2011) The UK National Ecosystem Assessment Technical Report. UNEP-WCMC, Cambridge.</a:t>
            </a:r>
          </a:p>
          <a:p>
            <a:pPr marL="228600" marR="0" lvl="0" indent="-190500" algn="l" rtl="0">
              <a:spcBef>
                <a:spcPts val="1200"/>
              </a:spcBef>
              <a:spcAft>
                <a:spcPts val="0"/>
              </a:spcAft>
              <a:buClr>
                <a:schemeClr val="accent4"/>
              </a:buClr>
              <a:buSzPts val="600"/>
              <a:buFont typeface="Arial"/>
              <a:buNone/>
            </a:pPr>
            <a:endParaRPr sz="1200" dirty="0">
              <a:solidFill>
                <a:schemeClr val="accent1"/>
              </a:solidFill>
              <a:ea typeface="Arial"/>
              <a:cs typeface="Arial"/>
              <a:sym typeface="Arial"/>
            </a:endParaRPr>
          </a:p>
          <a:p>
            <a:pPr marL="228600" marR="0" lvl="0" indent="-190500" algn="l" rtl="0">
              <a:spcBef>
                <a:spcPts val="1200"/>
              </a:spcBef>
              <a:spcAft>
                <a:spcPts val="0"/>
              </a:spcAft>
              <a:buClr>
                <a:schemeClr val="accent4"/>
              </a:buClr>
              <a:buSzPts val="600"/>
              <a:buFont typeface="Arial"/>
              <a:buNone/>
            </a:pPr>
            <a:endParaRPr sz="1200" dirty="0">
              <a:solidFill>
                <a:schemeClr val="accent1"/>
              </a:solidFill>
              <a:ea typeface="Arial"/>
              <a:cs typeface="Arial"/>
              <a:sym typeface="Arial"/>
            </a:endParaRPr>
          </a:p>
        </p:txBody>
      </p:sp>
    </p:spTree>
    <p:extLst>
      <p:ext uri="{BB962C8B-B14F-4D97-AF65-F5344CB8AC3E}">
        <p14:creationId xmlns:p14="http://schemas.microsoft.com/office/powerpoint/2010/main" val="416632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18012" y="123289"/>
            <a:ext cx="8097338" cy="7649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Guided reading</a:t>
            </a:r>
            <a:endParaRPr sz="3200" b="1" i="0" u="none" strike="noStrike" cap="none" dirty="0">
              <a:solidFill>
                <a:schemeClr val="accent1"/>
              </a:solidFill>
              <a:latin typeface="Arial"/>
              <a:ea typeface="Arial"/>
              <a:cs typeface="Arial"/>
              <a:sym typeface="Arial"/>
            </a:endParaRPr>
          </a:p>
        </p:txBody>
      </p:sp>
      <p:sp>
        <p:nvSpPr>
          <p:cNvPr id="254" name="Shape 254"/>
          <p:cNvSpPr txBox="1">
            <a:spLocks noGrp="1"/>
          </p:cNvSpPr>
          <p:nvPr>
            <p:ph type="body" idx="1"/>
          </p:nvPr>
        </p:nvSpPr>
        <p:spPr>
          <a:xfrm>
            <a:off x="418012" y="888275"/>
            <a:ext cx="8477794" cy="4751116"/>
          </a:xfrm>
          <a:prstGeom prst="rect">
            <a:avLst/>
          </a:prstGeom>
          <a:noFill/>
          <a:ln>
            <a:noFill/>
          </a:ln>
        </p:spPr>
        <p:txBody>
          <a:bodyPr spcFirstLastPara="1" wrap="square" lIns="91425" tIns="45700" rIns="91425" bIns="45700" anchor="t" anchorCtr="0">
            <a:noAutofit/>
          </a:bodyPr>
          <a:lstStyle/>
          <a:p>
            <a:pPr marL="0" indent="0">
              <a:buNone/>
            </a:pPr>
            <a:r>
              <a:rPr lang="en-GB" sz="2000" dirty="0"/>
              <a:t>Please read:</a:t>
            </a:r>
          </a:p>
          <a:p>
            <a:r>
              <a:rPr lang="en-GB" sz="1400" dirty="0"/>
              <a:t>Poudyal, M. (2017) Ensuring participatory and pro-poor Payment for Ecosystem Services (PES) schemes: Insights from ESPA research. ESPA Policy and Practice Briefing, April 2017. Available at: </a:t>
            </a:r>
            <a:r>
              <a:rPr lang="en-GB" sz="1400" u="sng" dirty="0">
                <a:hlinkClick r:id="rId3" tooltip="https://www.espa.ac.uk/files/espa/ESPA%20PES%20Brief.pdf"/>
              </a:rPr>
              <a:t>https://www.espa.ac.uk/files/espa/ESPA PES Brief.pdf</a:t>
            </a:r>
            <a:endParaRPr lang="en-GB" sz="1400" dirty="0"/>
          </a:p>
          <a:p>
            <a:r>
              <a:rPr lang="en-GB" sz="1400" dirty="0"/>
              <a:t>Kovacs, E.K. et al. (2016) The politics of negotiation and implementation: A reciprocal water access agreement in the Himalayan foothills, India. </a:t>
            </a:r>
            <a:r>
              <a:rPr lang="en-GB" sz="1400" i="1" dirty="0"/>
              <a:t>Ecology and Society</a:t>
            </a:r>
            <a:r>
              <a:rPr lang="en-GB" sz="1400" dirty="0"/>
              <a:t>, </a:t>
            </a:r>
            <a:r>
              <a:rPr lang="en-GB" sz="1400" b="1" dirty="0"/>
              <a:t>21(2)</a:t>
            </a:r>
            <a:r>
              <a:rPr lang="en-GB" sz="1400" dirty="0"/>
              <a:t>:37. </a:t>
            </a:r>
            <a:r>
              <a:rPr lang="en-GB" sz="1400" u="sng" dirty="0">
                <a:hlinkClick r:id="rId4" tooltip="https://doi.org/10.5751/ES-08462-210237"/>
              </a:rPr>
              <a:t>https://doi.org/10.5751/ES-08462-210237</a:t>
            </a:r>
            <a:endParaRPr lang="en-GB" sz="1400" dirty="0"/>
          </a:p>
          <a:p>
            <a:r>
              <a:rPr lang="en-GB" sz="1400" dirty="0" err="1"/>
              <a:t>Hejnowicz</a:t>
            </a:r>
            <a:r>
              <a:rPr lang="en-GB" sz="1400" dirty="0"/>
              <a:t>, A.P., Kennedy, H., Rudd, M.A. and </a:t>
            </a:r>
            <a:r>
              <a:rPr lang="en-GB" sz="1400" dirty="0" err="1"/>
              <a:t>Huxham</a:t>
            </a:r>
            <a:r>
              <a:rPr lang="en-GB" sz="1400" dirty="0"/>
              <a:t>, M.R. (2015) Harnessing the climate mitigation, conservation and poverty alleviation potential of seagrasses: prospects for developing blue carbon initiatives and payment for ecosystem service programmes. Frontiers in Marine Science </a:t>
            </a:r>
            <a:r>
              <a:rPr lang="en-GB" sz="1400" b="1" dirty="0"/>
              <a:t>2</a:t>
            </a:r>
            <a:r>
              <a:rPr lang="en-GB" sz="1400" dirty="0"/>
              <a:t>, 32. </a:t>
            </a:r>
            <a:r>
              <a:rPr lang="en-GB" sz="1400" dirty="0" err="1"/>
              <a:t>doi</a:t>
            </a:r>
            <a:r>
              <a:rPr lang="en-GB" sz="1400" dirty="0"/>
              <a:t>: 10.3389/fmars.2015.00032 </a:t>
            </a:r>
          </a:p>
          <a:p>
            <a:pPr marL="0" indent="0">
              <a:buNone/>
            </a:pPr>
            <a:r>
              <a:rPr lang="en-GB" sz="2000" dirty="0"/>
              <a:t>Questions for discussion:</a:t>
            </a:r>
          </a:p>
          <a:p>
            <a:pPr marL="457200" indent="-457200">
              <a:spcBef>
                <a:spcPts val="300"/>
              </a:spcBef>
              <a:buFont typeface="+mj-lt"/>
              <a:buAutoNum type="arabicPeriod"/>
            </a:pPr>
            <a:r>
              <a:rPr lang="en-GB" sz="1400" dirty="0"/>
              <a:t>Considering the challenges and evidence outlined in these readings relating to the implementation of Payment for Ecosystem Services schemes that also include poverty alleviation objectives, outline the key elements that you would need to consider in designing a national PES policy for your own country.</a:t>
            </a:r>
          </a:p>
          <a:p>
            <a:pPr marL="457200" lvl="0" indent="-457200">
              <a:spcBef>
                <a:spcPts val="300"/>
              </a:spcBef>
              <a:buFont typeface="+mj-lt"/>
              <a:buAutoNum type="arabicPeriod"/>
            </a:pPr>
            <a:r>
              <a:rPr lang="en-GB" sz="1400" dirty="0"/>
              <a:t>What are the key challenges for implementing PES in your country context and how could these be overcome?</a:t>
            </a:r>
          </a:p>
          <a:p>
            <a:pPr marL="457200" lvl="0" indent="-457200">
              <a:spcBef>
                <a:spcPts val="300"/>
              </a:spcBef>
              <a:buFont typeface="+mj-lt"/>
              <a:buAutoNum type="arabicPeriod"/>
            </a:pPr>
            <a:r>
              <a:rPr lang="en-GB" sz="1400" dirty="0"/>
              <a:t>How would you make a national PES policy for your country inclusive and equitable?</a:t>
            </a:r>
          </a:p>
        </p:txBody>
      </p:sp>
    </p:spTree>
    <p:extLst>
      <p:ext uri="{BB962C8B-B14F-4D97-AF65-F5344CB8AC3E}">
        <p14:creationId xmlns:p14="http://schemas.microsoft.com/office/powerpoint/2010/main" val="186791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669212" cy="2852737"/>
          </a:xfrm>
        </p:spPr>
        <p:txBody>
          <a:bodyPr/>
          <a:lstStyle/>
          <a:p>
            <a:r>
              <a:rPr lang="en-GB" dirty="0"/>
              <a:t>Valuation and assessment of ecosystem services</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37934" y="161926"/>
            <a:ext cx="6889751" cy="1325563"/>
          </a:xfrm>
        </p:spPr>
        <p:txBody>
          <a:bodyPr>
            <a:normAutofit/>
          </a:bodyPr>
          <a:lstStyle/>
          <a:p>
            <a:r>
              <a:rPr lang="en-GB" sz="3200" dirty="0"/>
              <a:t>Valuation in the UK National Ecosystem Assessment</a:t>
            </a:r>
            <a:endParaRPr lang="en-US" sz="3200" dirty="0"/>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t="287" b="-1783"/>
          <a:stretch/>
        </p:blipFill>
        <p:spPr>
          <a:xfrm>
            <a:off x="298409" y="1563687"/>
            <a:ext cx="7415797" cy="4152106"/>
          </a:xfrm>
        </p:spPr>
      </p:pic>
      <p:pic>
        <p:nvPicPr>
          <p:cNvPr id="3" name="Picture 2" descr="Picture04-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729" y="4867692"/>
            <a:ext cx="1210366" cy="722607"/>
          </a:xfrm>
          <a:prstGeom prst="rect">
            <a:avLst/>
          </a:prstGeom>
        </p:spPr>
      </p:pic>
      <p:sp>
        <p:nvSpPr>
          <p:cNvPr id="6" name="TextBox 5">
            <a:extLst>
              <a:ext uri="{FF2B5EF4-FFF2-40B4-BE49-F238E27FC236}">
                <a16:creationId xmlns:a16="http://schemas.microsoft.com/office/drawing/2014/main" id="{F39A88D2-19C0-9949-9CB9-F187165DD87E}"/>
              </a:ext>
            </a:extLst>
          </p:cNvPr>
          <p:cNvSpPr txBox="1"/>
          <p:nvPr/>
        </p:nvSpPr>
        <p:spPr>
          <a:xfrm>
            <a:off x="5124450" y="5709149"/>
            <a:ext cx="3884087" cy="307777"/>
          </a:xfrm>
          <a:prstGeom prst="rect">
            <a:avLst/>
          </a:prstGeom>
          <a:noFill/>
        </p:spPr>
        <p:txBody>
          <a:bodyPr wrap="square" rtlCol="0">
            <a:spAutoFit/>
          </a:bodyPr>
          <a:lstStyle/>
          <a:p>
            <a:pPr algn="r"/>
            <a:r>
              <a:rPr lang="en-US" sz="1400" dirty="0">
                <a:solidFill>
                  <a:srgbClr val="000000">
                    <a:alpha val="70000"/>
                  </a:srgbClr>
                </a:solidFill>
              </a:rPr>
              <a:t>© 2011 UK National Ecosystem Assessment</a:t>
            </a:r>
            <a:endParaRPr lang="en-GB" sz="1400" dirty="0">
              <a:solidFill>
                <a:srgbClr val="000000">
                  <a:alpha val="70000"/>
                </a:srgbClr>
              </a:solidFill>
            </a:endParaRPr>
          </a:p>
        </p:txBody>
      </p:sp>
    </p:spTree>
    <p:extLst>
      <p:ext uri="{BB962C8B-B14F-4D97-AF65-F5344CB8AC3E}">
        <p14:creationId xmlns:p14="http://schemas.microsoft.com/office/powerpoint/2010/main" val="136518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8844" y="71903"/>
            <a:ext cx="6889751" cy="1201866"/>
          </a:xfrm>
        </p:spPr>
        <p:txBody>
          <a:bodyPr>
            <a:normAutofit/>
          </a:bodyPr>
          <a:lstStyle/>
          <a:p>
            <a:r>
              <a:rPr lang="en-GB" sz="3200" dirty="0"/>
              <a:t>Valuing ecosystem services</a:t>
            </a:r>
            <a:endParaRPr lang="en-US" sz="3200" dirty="0"/>
          </a:p>
        </p:txBody>
      </p:sp>
      <p:pic>
        <p:nvPicPr>
          <p:cNvPr id="7" name="Content Placeholder 6"/>
          <p:cNvPicPr>
            <a:picLocks noGrp="1" noChangeAspect="1"/>
          </p:cNvPicPr>
          <p:nvPr>
            <p:ph idx="1"/>
          </p:nvPr>
        </p:nvPicPr>
        <p:blipFill>
          <a:blip r:embed="rId3"/>
          <a:stretch>
            <a:fillRect/>
          </a:stretch>
        </p:blipFill>
        <p:spPr>
          <a:xfrm>
            <a:off x="501812" y="1415908"/>
            <a:ext cx="8396344" cy="3953957"/>
          </a:xfrm>
        </p:spPr>
      </p:pic>
      <p:sp>
        <p:nvSpPr>
          <p:cNvPr id="6" name="TextBox 5">
            <a:extLst>
              <a:ext uri="{FF2B5EF4-FFF2-40B4-BE49-F238E27FC236}">
                <a16:creationId xmlns:a16="http://schemas.microsoft.com/office/drawing/2014/main" id="{F39A88D2-19C0-9949-9CB9-F187165DD87E}"/>
              </a:ext>
            </a:extLst>
          </p:cNvPr>
          <p:cNvSpPr txBox="1"/>
          <p:nvPr/>
        </p:nvSpPr>
        <p:spPr>
          <a:xfrm>
            <a:off x="5067300" y="5512005"/>
            <a:ext cx="3941237" cy="307777"/>
          </a:xfrm>
          <a:prstGeom prst="rect">
            <a:avLst/>
          </a:prstGeom>
          <a:noFill/>
        </p:spPr>
        <p:txBody>
          <a:bodyPr wrap="square" rtlCol="0">
            <a:spAutoFit/>
          </a:bodyPr>
          <a:lstStyle/>
          <a:p>
            <a:pPr algn="r"/>
            <a:r>
              <a:rPr lang="en-US" sz="1400" dirty="0">
                <a:solidFill>
                  <a:srgbClr val="000000">
                    <a:alpha val="70000"/>
                  </a:srgbClr>
                </a:solidFill>
              </a:rPr>
              <a:t>© 2011 UK National Ecosystem Assessment</a:t>
            </a:r>
            <a:endParaRPr lang="en-GB" sz="1400" dirty="0">
              <a:solidFill>
                <a:srgbClr val="000000">
                  <a:alpha val="70000"/>
                </a:srgbClr>
              </a:solidFill>
            </a:endParaRPr>
          </a:p>
        </p:txBody>
      </p:sp>
    </p:spTree>
    <p:extLst>
      <p:ext uri="{BB962C8B-B14F-4D97-AF65-F5344CB8AC3E}">
        <p14:creationId xmlns:p14="http://schemas.microsoft.com/office/powerpoint/2010/main" val="266613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0"/>
            <a:ext cx="7886700" cy="1145169"/>
          </a:xfrm>
        </p:spPr>
        <p:txBody>
          <a:bodyPr>
            <a:noAutofit/>
          </a:bodyPr>
          <a:lstStyle/>
          <a:p>
            <a:r>
              <a:rPr lang="en-GB" sz="3200" dirty="0"/>
              <a:t>Whose voice/view counts?</a:t>
            </a:r>
            <a:endParaRPr lang="en-GB" sz="3100" dirty="0">
              <a:cs typeface="Times New Roman" panose="02020603050405020304" pitchFamily="18" charset="0"/>
            </a:endParaRPr>
          </a:p>
        </p:txBody>
      </p:sp>
      <p:pic>
        <p:nvPicPr>
          <p:cNvPr id="2" name="Content Placeholder 1" descr="Picture06.jpg"/>
          <p:cNvPicPr>
            <a:picLocks noGrp="1" noChangeAspect="1"/>
          </p:cNvPicPr>
          <p:nvPr>
            <p:ph idx="1"/>
          </p:nvPr>
        </p:nvPicPr>
        <p:blipFill>
          <a:blip r:embed="rId3">
            <a:extLst>
              <a:ext uri="{28A0092B-C50C-407E-A947-70E740481C1C}">
                <a14:useLocalDpi xmlns:a14="http://schemas.microsoft.com/office/drawing/2010/main" val="0"/>
              </a:ext>
            </a:extLst>
          </a:blip>
          <a:srcRect l="-10442" r="-10442"/>
          <a:stretch>
            <a:fillRect/>
          </a:stretch>
        </p:blipFill>
        <p:spPr>
          <a:xfrm>
            <a:off x="628649" y="869879"/>
            <a:ext cx="8126271" cy="4863003"/>
          </a:xfrm>
        </p:spPr>
      </p:pic>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230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54725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27000"/>
            <a:ext cx="7886700" cy="1325563"/>
          </a:xfrm>
        </p:spPr>
        <p:txBody>
          <a:bodyPr>
            <a:noAutofit/>
          </a:bodyPr>
          <a:lstStyle/>
          <a:p>
            <a:r>
              <a:rPr lang="en-GB" sz="3200" dirty="0"/>
              <a:t>Payment for Ecosystem Services: </a:t>
            </a:r>
            <a:br>
              <a:rPr lang="en-GB" sz="3200" dirty="0"/>
            </a:br>
            <a:r>
              <a:rPr lang="en-GB" sz="3200" dirty="0"/>
              <a:t>a type of conditional transfer</a:t>
            </a:r>
            <a:endParaRPr lang="en-GB" sz="3100" dirty="0">
              <a:cs typeface="Times New Roman" panose="02020603050405020304" pitchFamily="18" charset="0"/>
            </a:endParaRPr>
          </a:p>
        </p:txBody>
      </p:sp>
      <p:pic>
        <p:nvPicPr>
          <p:cNvPr id="2" name="Content Placeholder 1"/>
          <p:cNvPicPr>
            <a:picLocks noGrp="1" noChangeAspect="1"/>
          </p:cNvPicPr>
          <p:nvPr>
            <p:ph idx="1"/>
          </p:nvPr>
        </p:nvPicPr>
        <p:blipFill>
          <a:blip r:embed="rId3"/>
          <a:stretch>
            <a:fillRect/>
          </a:stretch>
        </p:blipFill>
        <p:spPr>
          <a:xfrm>
            <a:off x="2330450" y="1457990"/>
            <a:ext cx="4483100" cy="4483100"/>
          </a:xfrm>
        </p:spPr>
      </p:pic>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230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sp>
        <p:nvSpPr>
          <p:cNvPr id="6" name="TextBox 5">
            <a:extLst>
              <a:ext uri="{FF2B5EF4-FFF2-40B4-BE49-F238E27FC236}">
                <a16:creationId xmlns:a16="http://schemas.microsoft.com/office/drawing/2014/main" id="{F39A88D2-19C0-9949-9CB9-F187165DD87E}"/>
              </a:ext>
            </a:extLst>
          </p:cNvPr>
          <p:cNvSpPr txBox="1"/>
          <p:nvPr/>
        </p:nvSpPr>
        <p:spPr>
          <a:xfrm>
            <a:off x="4800600" y="5941090"/>
            <a:ext cx="4228757" cy="246221"/>
          </a:xfrm>
          <a:prstGeom prst="rect">
            <a:avLst/>
          </a:prstGeom>
          <a:noFill/>
        </p:spPr>
        <p:txBody>
          <a:bodyPr wrap="square" rtlCol="0">
            <a:spAutoFit/>
          </a:bodyPr>
          <a:lstStyle/>
          <a:p>
            <a:pPr algn="r"/>
            <a:r>
              <a:rPr lang="en-US" sz="1000" dirty="0">
                <a:solidFill>
                  <a:srgbClr val="000000">
                    <a:alpha val="70000"/>
                  </a:srgbClr>
                </a:solidFill>
              </a:rPr>
              <a:t>Source: Focus group at ESPA Science Conference, Edinburgh 2017</a:t>
            </a:r>
          </a:p>
        </p:txBody>
      </p:sp>
    </p:spTree>
    <p:extLst>
      <p:ext uri="{BB962C8B-B14F-4D97-AF65-F5344CB8AC3E}">
        <p14:creationId xmlns:p14="http://schemas.microsoft.com/office/powerpoint/2010/main" val="245907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1BB9-C954-B541-ADBD-31E545DBC776}"/>
              </a:ext>
            </a:extLst>
          </p:cNvPr>
          <p:cNvSpPr>
            <a:spLocks noGrp="1"/>
          </p:cNvSpPr>
          <p:nvPr>
            <p:ph type="title"/>
          </p:nvPr>
        </p:nvSpPr>
        <p:spPr>
          <a:xfrm>
            <a:off x="628650" y="123826"/>
            <a:ext cx="7886700" cy="1325563"/>
          </a:xfrm>
        </p:spPr>
        <p:txBody>
          <a:bodyPr>
            <a:normAutofit fontScale="90000"/>
          </a:bodyPr>
          <a:lstStyle/>
          <a:p>
            <a:r>
              <a:rPr lang="en-US" dirty="0"/>
              <a:t>What are Payments for Environmental (or Ecosystem) Services (PES)?</a:t>
            </a:r>
          </a:p>
        </p:txBody>
      </p:sp>
      <p:sp>
        <p:nvSpPr>
          <p:cNvPr id="3" name="Content Placeholder 2">
            <a:extLst>
              <a:ext uri="{FF2B5EF4-FFF2-40B4-BE49-F238E27FC236}">
                <a16:creationId xmlns:a16="http://schemas.microsoft.com/office/drawing/2014/main" id="{5C4AC7A3-7F98-984A-B577-139A4CA35FDA}"/>
              </a:ext>
            </a:extLst>
          </p:cNvPr>
          <p:cNvSpPr>
            <a:spLocks noGrp="1"/>
          </p:cNvSpPr>
          <p:nvPr>
            <p:ph idx="1"/>
          </p:nvPr>
        </p:nvSpPr>
        <p:spPr>
          <a:xfrm>
            <a:off x="628650" y="1562100"/>
            <a:ext cx="7886700" cy="4614863"/>
          </a:xfrm>
        </p:spPr>
        <p:txBody>
          <a:bodyPr>
            <a:normAutofit fontScale="85000" lnSpcReduction="10000"/>
          </a:bodyPr>
          <a:lstStyle/>
          <a:p>
            <a:pPr marL="0" indent="0">
              <a:buNone/>
            </a:pPr>
            <a:r>
              <a:rPr lang="en-US" dirty="0"/>
              <a:t>According to Wunder (2005): PES is ….</a:t>
            </a:r>
          </a:p>
          <a:p>
            <a:pPr marL="514350" indent="-514350">
              <a:buFont typeface="+mj-lt"/>
              <a:buAutoNum type="alphaLcParenR"/>
            </a:pPr>
            <a:r>
              <a:rPr lang="en-US" dirty="0"/>
              <a:t>a voluntary transaction where </a:t>
            </a:r>
          </a:p>
          <a:p>
            <a:pPr marL="514350" indent="-514350">
              <a:buFont typeface="+mj-lt"/>
              <a:buAutoNum type="alphaLcParenR"/>
            </a:pPr>
            <a:r>
              <a:rPr lang="en-US" dirty="0"/>
              <a:t>a well-defined environmental service (ES) or a land use likely to secure that service </a:t>
            </a:r>
          </a:p>
          <a:p>
            <a:pPr marL="514350" indent="-514350">
              <a:buFont typeface="+mj-lt"/>
              <a:buAutoNum type="alphaLcParenR"/>
            </a:pPr>
            <a:r>
              <a:rPr lang="en-US" dirty="0"/>
              <a:t>is being ‘bought’ by a (minimum one) service buyer </a:t>
            </a:r>
          </a:p>
          <a:p>
            <a:pPr marL="514350" indent="-514350">
              <a:buFont typeface="+mj-lt"/>
              <a:buAutoNum type="alphaLcParenR"/>
            </a:pPr>
            <a:r>
              <a:rPr lang="en-US" dirty="0"/>
              <a:t>from a (minimum one) service provider </a:t>
            </a:r>
          </a:p>
          <a:p>
            <a:pPr marL="514350" indent="-514350">
              <a:buFont typeface="+mj-lt"/>
              <a:buAutoNum type="alphaLcParenR"/>
            </a:pPr>
            <a:r>
              <a:rPr lang="en-US" dirty="0"/>
              <a:t>if and only if the service provider secures service provision (conditionality).</a:t>
            </a:r>
          </a:p>
          <a:p>
            <a:pPr marL="0" indent="0">
              <a:buNone/>
            </a:pPr>
            <a:r>
              <a:rPr lang="en-US" dirty="0"/>
              <a:t>PES can only help secure those environmental services for which environmental service users are willing to pay</a:t>
            </a:r>
          </a:p>
        </p:txBody>
      </p:sp>
    </p:spTree>
    <p:extLst>
      <p:ext uri="{BB962C8B-B14F-4D97-AF65-F5344CB8AC3E}">
        <p14:creationId xmlns:p14="http://schemas.microsoft.com/office/powerpoint/2010/main" val="342274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628650" y="153937"/>
            <a:ext cx="4347387" cy="803021"/>
          </a:xfrm>
        </p:spPr>
        <p:txBody>
          <a:bodyPr>
            <a:normAutofit/>
          </a:bodyPr>
          <a:lstStyle/>
          <a:p>
            <a:pPr>
              <a:lnSpc>
                <a:spcPct val="100000"/>
              </a:lnSpc>
            </a:pPr>
            <a:r>
              <a:rPr lang="en-US" altLang="en-US" sz="3200" dirty="0">
                <a:cs typeface="Times New Roman" panose="02020603050405020304" pitchFamily="18" charset="0"/>
              </a:rPr>
              <a:t>Other requirements</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50" y="1586298"/>
            <a:ext cx="4241062" cy="4351338"/>
          </a:xfrm>
        </p:spPr>
        <p:txBody>
          <a:bodyPr>
            <a:normAutofit/>
          </a:bodyPr>
          <a:lstStyle/>
          <a:p>
            <a:pPr>
              <a:lnSpc>
                <a:spcPct val="120000"/>
              </a:lnSpc>
              <a:spcBef>
                <a:spcPct val="10000"/>
              </a:spcBef>
            </a:pPr>
            <a:r>
              <a:rPr lang="en-US" altLang="en-US" sz="2400" dirty="0">
                <a:solidFill>
                  <a:schemeClr val="accent1"/>
                </a:solidFill>
                <a:cs typeface="Times New Roman" panose="02020603050405020304" pitchFamily="18" charset="0"/>
              </a:rPr>
              <a:t>Additionality</a:t>
            </a:r>
          </a:p>
          <a:p>
            <a:pPr>
              <a:lnSpc>
                <a:spcPct val="120000"/>
              </a:lnSpc>
              <a:spcBef>
                <a:spcPct val="10000"/>
              </a:spcBef>
            </a:pPr>
            <a:r>
              <a:rPr lang="en-US" altLang="en-US" sz="2400" dirty="0">
                <a:solidFill>
                  <a:schemeClr val="accent1"/>
                </a:solidFill>
                <a:cs typeface="Times New Roman" panose="02020603050405020304" pitchFamily="18" charset="0"/>
              </a:rPr>
              <a:t>No leakage</a:t>
            </a:r>
          </a:p>
          <a:p>
            <a:pPr>
              <a:lnSpc>
                <a:spcPct val="120000"/>
              </a:lnSpc>
              <a:spcBef>
                <a:spcPct val="10000"/>
              </a:spcBef>
            </a:pPr>
            <a:r>
              <a:rPr lang="en-US" altLang="en-US" sz="2400" dirty="0">
                <a:solidFill>
                  <a:schemeClr val="accent1"/>
                </a:solidFill>
                <a:cs typeface="Times New Roman" panose="02020603050405020304" pitchFamily="18" charset="0"/>
              </a:rPr>
              <a:t>Permanence</a:t>
            </a:r>
          </a:p>
        </p:txBody>
      </p:sp>
      <p:pic>
        <p:nvPicPr>
          <p:cNvPr id="2" name="Content Placeholder 1" descr="Picture10.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527" r="-4110"/>
          <a:stretch/>
        </p:blipFill>
        <p:spPr>
          <a:xfrm>
            <a:off x="4976037" y="153937"/>
            <a:ext cx="4082618" cy="5774537"/>
          </a:xfrm>
        </p:spPr>
      </p:pic>
      <p:sp>
        <p:nvSpPr>
          <p:cNvPr id="3" name="TextBox 2">
            <a:extLst>
              <a:ext uri="{FF2B5EF4-FFF2-40B4-BE49-F238E27FC236}">
                <a16:creationId xmlns:a16="http://schemas.microsoft.com/office/drawing/2014/main" id="{15B78ED7-2B34-432F-80F9-A2A4EEA9FDA8}"/>
              </a:ext>
            </a:extLst>
          </p:cNvPr>
          <p:cNvSpPr txBox="1"/>
          <p:nvPr/>
        </p:nvSpPr>
        <p:spPr>
          <a:xfrm>
            <a:off x="7269044" y="5559142"/>
            <a:ext cx="1789611" cy="369332"/>
          </a:xfrm>
          <a:prstGeom prst="rect">
            <a:avLst/>
          </a:prstGeom>
          <a:noFill/>
        </p:spPr>
        <p:txBody>
          <a:bodyPr wrap="square" rtlCol="0">
            <a:spAutoFit/>
          </a:bodyPr>
          <a:lstStyle/>
          <a:p>
            <a:r>
              <a:rPr lang="en-GB" dirty="0"/>
              <a:t>(</a:t>
            </a:r>
            <a:r>
              <a:rPr lang="en-GB" dirty="0" err="1"/>
              <a:t>Wunder</a:t>
            </a:r>
            <a:r>
              <a:rPr lang="en-GB" dirty="0"/>
              <a:t> 2005)</a:t>
            </a:r>
          </a:p>
        </p:txBody>
      </p:sp>
    </p:spTree>
    <p:extLst>
      <p:ext uri="{BB962C8B-B14F-4D97-AF65-F5344CB8AC3E}">
        <p14:creationId xmlns:p14="http://schemas.microsoft.com/office/powerpoint/2010/main" val="404339031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5134</Words>
  <Application>Microsoft Office PowerPoint</Application>
  <PresentationFormat>On-screen Show (4:3)</PresentationFormat>
  <Paragraphs>332</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LucidaGrande</vt:lpstr>
      <vt:lpstr>Times New Roman</vt:lpstr>
      <vt:lpstr>Office Theme</vt:lpstr>
      <vt:lpstr>Payment for Ecosystem Services, Ecosystems and Poverty Alleviation</vt:lpstr>
      <vt:lpstr>Learning outcomes</vt:lpstr>
      <vt:lpstr>Valuation and assessment of ecosystem services</vt:lpstr>
      <vt:lpstr>Valuation in the UK National Ecosystem Assessment</vt:lpstr>
      <vt:lpstr>Valuing ecosystem services</vt:lpstr>
      <vt:lpstr>Whose voice/view counts?</vt:lpstr>
      <vt:lpstr>Payment for Ecosystem Services:  a type of conditional transfer</vt:lpstr>
      <vt:lpstr>What are Payments for Environmental (or Ecosystem) Services (PES)?</vt:lpstr>
      <vt:lpstr>Other requirements</vt:lpstr>
      <vt:lpstr>4 main services included in PES</vt:lpstr>
      <vt:lpstr>PES and externalities</vt:lpstr>
      <vt:lpstr>Comparing Conditional Transfers and Payments for Ecosystem Services</vt:lpstr>
      <vt:lpstr>Example of a Conditional Transfer </vt:lpstr>
      <vt:lpstr>Enabling conditions for PES</vt:lpstr>
      <vt:lpstr>Political support</vt:lpstr>
      <vt:lpstr>Sustainable financing</vt:lpstr>
      <vt:lpstr>Lean Institutional set up</vt:lpstr>
      <vt:lpstr>PowerPoint Presentation</vt:lpstr>
      <vt:lpstr>Tools and systems for effective implementation a. PES in Costa Rica</vt:lpstr>
      <vt:lpstr>PowerPoint Presentation</vt:lpstr>
      <vt:lpstr>c. Smallholder carbon offset chains in Kenya and Uganda</vt:lpstr>
      <vt:lpstr>Ability to demonstrate impact: monitoring </vt:lpstr>
      <vt:lpstr>Ability to demonstrate impact: ethical smallholder carbon and Plan Vivo</vt:lpstr>
      <vt:lpstr>Ensuring that PES schemes are pro-poor and equitable (Menton and Bennett 2018)</vt:lpstr>
      <vt:lpstr>In summary</vt:lpstr>
      <vt:lpstr>References</vt:lpstr>
      <vt:lpstr>Guided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 for Ecosystem Services, Ecosystems and Poverty Alleviation</dc:title>
  <dc:creator>Nyumba Tobias</dc:creator>
  <cp:lastModifiedBy>Schreckenberg, Kate</cp:lastModifiedBy>
  <cp:revision>25</cp:revision>
  <dcterms:modified xsi:type="dcterms:W3CDTF">2018-12-13T23:40:01Z</dcterms:modified>
</cp:coreProperties>
</file>