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8"/>
  </p:notesMasterIdLst>
  <p:sldIdLst>
    <p:sldId id="257" r:id="rId2"/>
    <p:sldId id="284" r:id="rId3"/>
    <p:sldId id="296" r:id="rId4"/>
    <p:sldId id="285" r:id="rId5"/>
    <p:sldId id="286" r:id="rId6"/>
    <p:sldId id="297" r:id="rId7"/>
    <p:sldId id="298" r:id="rId8"/>
    <p:sldId id="258" r:id="rId9"/>
    <p:sldId id="300" r:id="rId10"/>
    <p:sldId id="273" r:id="rId11"/>
    <p:sldId id="287" r:id="rId12"/>
    <p:sldId id="302" r:id="rId13"/>
    <p:sldId id="272" r:id="rId14"/>
    <p:sldId id="303" r:id="rId15"/>
    <p:sldId id="301" r:id="rId16"/>
    <p:sldId id="279" r:id="rId17"/>
    <p:sldId id="304" r:id="rId18"/>
    <p:sldId id="305" r:id="rId19"/>
    <p:sldId id="293" r:id="rId20"/>
    <p:sldId id="289" r:id="rId21"/>
    <p:sldId id="290" r:id="rId22"/>
    <p:sldId id="288" r:id="rId23"/>
    <p:sldId id="276" r:id="rId24"/>
    <p:sldId id="295" r:id="rId25"/>
    <p:sldId id="306" r:id="rId26"/>
    <p:sldId id="307"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19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A952BE-0798-4E53-922D-072D0E9DF4B9}" v="1" dt="2018-12-12T21:12:25.1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124"/>
    <p:restoredTop sz="83978" autoAdjust="0"/>
  </p:normalViewPr>
  <p:slideViewPr>
    <p:cSldViewPr snapToGrid="0" snapToObjects="1">
      <p:cViewPr varScale="1">
        <p:scale>
          <a:sx n="92" d="100"/>
          <a:sy n="92" d="100"/>
        </p:scale>
        <p:origin x="1674" y="102"/>
      </p:cViewPr>
      <p:guideLst>
        <p:guide orient="horz" pos="2160"/>
        <p:guide pos="2880"/>
      </p:guideLst>
    </p:cSldViewPr>
  </p:slideViewPr>
  <p:outlineViewPr>
    <p:cViewPr>
      <p:scale>
        <a:sx n="33" d="100"/>
        <a:sy n="33" d="100"/>
      </p:scale>
      <p:origin x="0" y="-44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reckenberg, Kate" userId="8b45ddae-23f1-407e-8d90-04d8d4e05fa6" providerId="ADAL" clId="{1A80A29B-F584-4E57-9B07-C82DA6B9C4F2}"/>
    <pc:docChg chg="modSld">
      <pc:chgData name="Schreckenberg, Kate" userId="8b45ddae-23f1-407e-8d90-04d8d4e05fa6" providerId="ADAL" clId="{1A80A29B-F584-4E57-9B07-C82DA6B9C4F2}" dt="2018-12-12T21:15:55.949" v="68" actId="14100"/>
      <pc:docMkLst>
        <pc:docMk/>
      </pc:docMkLst>
      <pc:sldChg chg="modSp">
        <pc:chgData name="Schreckenberg, Kate" userId="8b45ddae-23f1-407e-8d90-04d8d4e05fa6" providerId="ADAL" clId="{1A80A29B-F584-4E57-9B07-C82DA6B9C4F2}" dt="2018-12-12T21:07:47.728" v="5" actId="255"/>
        <pc:sldMkLst>
          <pc:docMk/>
          <pc:sldMk cId="3225243328" sldId="276"/>
        </pc:sldMkLst>
        <pc:spChg chg="mod">
          <ac:chgData name="Schreckenberg, Kate" userId="8b45ddae-23f1-407e-8d90-04d8d4e05fa6" providerId="ADAL" clId="{1A80A29B-F584-4E57-9B07-C82DA6B9C4F2}" dt="2018-12-12T21:07:47.728" v="5" actId="255"/>
          <ac:spMkLst>
            <pc:docMk/>
            <pc:sldMk cId="3225243328" sldId="276"/>
            <ac:spMk id="2" creationId="{0832E985-29B1-574D-9686-CC59B40F2B18}"/>
          </ac:spMkLst>
        </pc:spChg>
      </pc:sldChg>
      <pc:sldChg chg="modSp">
        <pc:chgData name="Schreckenberg, Kate" userId="8b45ddae-23f1-407e-8d90-04d8d4e05fa6" providerId="ADAL" clId="{1A80A29B-F584-4E57-9B07-C82DA6B9C4F2}" dt="2018-12-12T21:05:42.254" v="0" actId="255"/>
        <pc:sldMkLst>
          <pc:docMk/>
          <pc:sldMk cId="279923669" sldId="284"/>
        </pc:sldMkLst>
        <pc:spChg chg="mod">
          <ac:chgData name="Schreckenberg, Kate" userId="8b45ddae-23f1-407e-8d90-04d8d4e05fa6" providerId="ADAL" clId="{1A80A29B-F584-4E57-9B07-C82DA6B9C4F2}" dt="2018-12-12T21:05:42.254" v="0" actId="255"/>
          <ac:spMkLst>
            <pc:docMk/>
            <pc:sldMk cId="279923669" sldId="284"/>
            <ac:spMk id="3" creationId="{00000000-0000-0000-0000-000000000000}"/>
          </ac:spMkLst>
        </pc:spChg>
      </pc:sldChg>
      <pc:sldChg chg="modSp">
        <pc:chgData name="Schreckenberg, Kate" userId="8b45ddae-23f1-407e-8d90-04d8d4e05fa6" providerId="ADAL" clId="{1A80A29B-F584-4E57-9B07-C82DA6B9C4F2}" dt="2018-12-12T21:06:17.546" v="2" actId="255"/>
        <pc:sldMkLst>
          <pc:docMk/>
          <pc:sldMk cId="766558470" sldId="285"/>
        </pc:sldMkLst>
        <pc:spChg chg="mod">
          <ac:chgData name="Schreckenberg, Kate" userId="8b45ddae-23f1-407e-8d90-04d8d4e05fa6" providerId="ADAL" clId="{1A80A29B-F584-4E57-9B07-C82DA6B9C4F2}" dt="2018-12-12T21:06:17.546" v="2" actId="255"/>
          <ac:spMkLst>
            <pc:docMk/>
            <pc:sldMk cId="766558470" sldId="285"/>
            <ac:spMk id="2" creationId="{00000000-0000-0000-0000-000000000000}"/>
          </ac:spMkLst>
        </pc:spChg>
      </pc:sldChg>
      <pc:sldChg chg="modSp">
        <pc:chgData name="Schreckenberg, Kate" userId="8b45ddae-23f1-407e-8d90-04d8d4e05fa6" providerId="ADAL" clId="{1A80A29B-F584-4E57-9B07-C82DA6B9C4F2}" dt="2018-12-12T21:07:57.293" v="6" actId="255"/>
        <pc:sldMkLst>
          <pc:docMk/>
          <pc:sldMk cId="845166706" sldId="295"/>
        </pc:sldMkLst>
        <pc:spChg chg="mod">
          <ac:chgData name="Schreckenberg, Kate" userId="8b45ddae-23f1-407e-8d90-04d8d4e05fa6" providerId="ADAL" clId="{1A80A29B-F584-4E57-9B07-C82DA6B9C4F2}" dt="2018-12-12T21:07:57.293" v="6" actId="255"/>
          <ac:spMkLst>
            <pc:docMk/>
            <pc:sldMk cId="845166706" sldId="295"/>
            <ac:spMk id="3" creationId="{5ED0C766-B111-D748-8500-83002DA07CC8}"/>
          </ac:spMkLst>
        </pc:spChg>
      </pc:sldChg>
      <pc:sldChg chg="modSp">
        <pc:chgData name="Schreckenberg, Kate" userId="8b45ddae-23f1-407e-8d90-04d8d4e05fa6" providerId="ADAL" clId="{1A80A29B-F584-4E57-9B07-C82DA6B9C4F2}" dt="2018-12-12T21:06:00.930" v="1" actId="14100"/>
        <pc:sldMkLst>
          <pc:docMk/>
          <pc:sldMk cId="2181672546" sldId="296"/>
        </pc:sldMkLst>
        <pc:picChg chg="mod">
          <ac:chgData name="Schreckenberg, Kate" userId="8b45ddae-23f1-407e-8d90-04d8d4e05fa6" providerId="ADAL" clId="{1A80A29B-F584-4E57-9B07-C82DA6B9C4F2}" dt="2018-12-12T21:06:00.930" v="1" actId="14100"/>
          <ac:picMkLst>
            <pc:docMk/>
            <pc:sldMk cId="2181672546" sldId="296"/>
            <ac:picMk id="11" creationId="{11423849-EB7B-8B4B-9908-AFF602F03727}"/>
          </ac:picMkLst>
        </pc:picChg>
      </pc:sldChg>
      <pc:sldChg chg="modSp">
        <pc:chgData name="Schreckenberg, Kate" userId="8b45ddae-23f1-407e-8d90-04d8d4e05fa6" providerId="ADAL" clId="{1A80A29B-F584-4E57-9B07-C82DA6B9C4F2}" dt="2018-12-12T21:06:32.135" v="3" actId="255"/>
        <pc:sldMkLst>
          <pc:docMk/>
          <pc:sldMk cId="3771474713" sldId="298"/>
        </pc:sldMkLst>
        <pc:spChg chg="mod">
          <ac:chgData name="Schreckenberg, Kate" userId="8b45ddae-23f1-407e-8d90-04d8d4e05fa6" providerId="ADAL" clId="{1A80A29B-F584-4E57-9B07-C82DA6B9C4F2}" dt="2018-12-12T21:06:32.135" v="3" actId="255"/>
          <ac:spMkLst>
            <pc:docMk/>
            <pc:sldMk cId="3771474713" sldId="298"/>
            <ac:spMk id="2" creationId="{00000000-0000-0000-0000-000000000000}"/>
          </ac:spMkLst>
        </pc:spChg>
      </pc:sldChg>
      <pc:sldChg chg="modSp">
        <pc:chgData name="Schreckenberg, Kate" userId="8b45ddae-23f1-407e-8d90-04d8d4e05fa6" providerId="ADAL" clId="{1A80A29B-F584-4E57-9B07-C82DA6B9C4F2}" dt="2018-12-12T21:06:45.753" v="4" actId="255"/>
        <pc:sldMkLst>
          <pc:docMk/>
          <pc:sldMk cId="930239593" sldId="300"/>
        </pc:sldMkLst>
        <pc:spChg chg="mod">
          <ac:chgData name="Schreckenberg, Kate" userId="8b45ddae-23f1-407e-8d90-04d8d4e05fa6" providerId="ADAL" clId="{1A80A29B-F584-4E57-9B07-C82DA6B9C4F2}" dt="2018-12-12T21:06:45.753" v="4" actId="255"/>
          <ac:spMkLst>
            <pc:docMk/>
            <pc:sldMk cId="930239593" sldId="300"/>
            <ac:spMk id="2" creationId="{885B4842-808D-8B4D-B066-40A059D78F81}"/>
          </ac:spMkLst>
        </pc:spChg>
      </pc:sldChg>
      <pc:sldChg chg="modSp modNotesTx">
        <pc:chgData name="Schreckenberg, Kate" userId="8b45ddae-23f1-407e-8d90-04d8d4e05fa6" providerId="ADAL" clId="{1A80A29B-F584-4E57-9B07-C82DA6B9C4F2}" dt="2018-12-12T21:09:09.437" v="19" actId="113"/>
        <pc:sldMkLst>
          <pc:docMk/>
          <pc:sldMk cId="2680125605" sldId="306"/>
        </pc:sldMkLst>
        <pc:spChg chg="mod">
          <ac:chgData name="Schreckenberg, Kate" userId="8b45ddae-23f1-407e-8d90-04d8d4e05fa6" providerId="ADAL" clId="{1A80A29B-F584-4E57-9B07-C82DA6B9C4F2}" dt="2018-12-12T21:08:35.519" v="14" actId="113"/>
          <ac:spMkLst>
            <pc:docMk/>
            <pc:sldMk cId="2680125605" sldId="306"/>
            <ac:spMk id="241" creationId="{00000000-0000-0000-0000-000000000000}"/>
          </ac:spMkLst>
        </pc:spChg>
      </pc:sldChg>
      <pc:sldChg chg="modSp modNotesTx">
        <pc:chgData name="Schreckenberg, Kate" userId="8b45ddae-23f1-407e-8d90-04d8d4e05fa6" providerId="ADAL" clId="{1A80A29B-F584-4E57-9B07-C82DA6B9C4F2}" dt="2018-12-12T21:15:55.949" v="68" actId="14100"/>
        <pc:sldMkLst>
          <pc:docMk/>
          <pc:sldMk cId="1253826325" sldId="307"/>
        </pc:sldMkLst>
        <pc:spChg chg="mod">
          <ac:chgData name="Schreckenberg, Kate" userId="8b45ddae-23f1-407e-8d90-04d8d4e05fa6" providerId="ADAL" clId="{1A80A29B-F584-4E57-9B07-C82DA6B9C4F2}" dt="2018-12-12T21:15:55.949" v="68" actId="14100"/>
          <ac:spMkLst>
            <pc:docMk/>
            <pc:sldMk cId="1253826325" sldId="307"/>
            <ac:spMk id="253" creationId="{00000000-0000-0000-0000-000000000000}"/>
          </ac:spMkLst>
        </pc:spChg>
        <pc:spChg chg="mod">
          <ac:chgData name="Schreckenberg, Kate" userId="8b45ddae-23f1-407e-8d90-04d8d4e05fa6" providerId="ADAL" clId="{1A80A29B-F584-4E57-9B07-C82DA6B9C4F2}" dt="2018-12-12T21:14:57.748" v="43" actId="255"/>
          <ac:spMkLst>
            <pc:docMk/>
            <pc:sldMk cId="1253826325" sldId="307"/>
            <ac:spMk id="25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F87009-E22B-CE49-8E85-EDD8FE539492}" type="datetimeFigureOut">
              <a:rPr lang="en-US" smtClean="0"/>
              <a:t>12/12/2018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36A055-F74D-284E-8E9F-F2FBD7D2465E}" type="slidenum">
              <a:rPr lang="en-US" smtClean="0"/>
              <a:t>‹#›</a:t>
            </a:fld>
            <a:endParaRPr lang="en-US"/>
          </a:p>
        </p:txBody>
      </p:sp>
    </p:spTree>
    <p:extLst>
      <p:ext uri="{BB962C8B-B14F-4D97-AF65-F5344CB8AC3E}">
        <p14:creationId xmlns:p14="http://schemas.microsoft.com/office/powerpoint/2010/main" val="9036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fld id="{D536A055-F74D-284E-8E9F-F2FBD7D2465E}" type="slidenum">
              <a:rPr lang="en-US" smtClean="0"/>
              <a:t>1</a:t>
            </a:fld>
            <a:endParaRPr lang="en-US"/>
          </a:p>
        </p:txBody>
      </p:sp>
    </p:spTree>
    <p:extLst>
      <p:ext uri="{BB962C8B-B14F-4D97-AF65-F5344CB8AC3E}">
        <p14:creationId xmlns:p14="http://schemas.microsoft.com/office/powerpoint/2010/main" val="3851425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There is growing interest in rights-based approaches to governance where wellbeing, equity and rights are central considerations in the design and implementation of interventions </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Research on justice and equity suggests that whatever institutional approach is pursued for the governance of land and resources it is critical that it be situated in a broader understanding of the distribution of power and resources across multiple social scales (McDermott </a:t>
            </a:r>
            <a:r>
              <a:rPr lang="en-GB" sz="1200" b="0" i="1" u="none" strike="noStrike" kern="1200" baseline="0" dirty="0">
                <a:solidFill>
                  <a:schemeClr val="tx1"/>
                </a:solidFill>
                <a:latin typeface="+mn-lt"/>
                <a:ea typeface="+mn-ea"/>
                <a:cs typeface="+mn-cs"/>
              </a:rPr>
              <a:t>et al. </a:t>
            </a:r>
            <a:r>
              <a:rPr lang="en-GB" sz="1200" b="0" i="0" u="none" strike="noStrike" kern="1200" baseline="0" dirty="0">
                <a:solidFill>
                  <a:schemeClr val="tx1"/>
                </a:solidFill>
                <a:latin typeface="+mn-lt"/>
                <a:ea typeface="+mn-ea"/>
                <a:cs typeface="+mn-cs"/>
              </a:rPr>
              <a:t>2013; </a:t>
            </a:r>
            <a:r>
              <a:rPr lang="en-GB" sz="1200" b="0" i="0" u="none" strike="noStrike" kern="1200" baseline="0" dirty="0" err="1">
                <a:solidFill>
                  <a:schemeClr val="tx1"/>
                </a:solidFill>
                <a:latin typeface="+mn-lt"/>
                <a:ea typeface="+mn-ea"/>
                <a:cs typeface="+mn-cs"/>
              </a:rPr>
              <a:t>Sikor</a:t>
            </a:r>
            <a:r>
              <a:rPr lang="en-GB" sz="1200" b="0" i="0" u="none" strike="noStrike" kern="1200" baseline="0" dirty="0">
                <a:solidFill>
                  <a:schemeClr val="tx1"/>
                </a:solidFill>
                <a:latin typeface="+mn-lt"/>
                <a:ea typeface="+mn-ea"/>
                <a:cs typeface="+mn-cs"/>
              </a:rPr>
              <a:t> 2013; see also Dawson </a:t>
            </a:r>
            <a:r>
              <a:rPr lang="en-GB" sz="1200" b="0" i="1" u="none" strike="noStrike" kern="1200" baseline="0" dirty="0">
                <a:solidFill>
                  <a:schemeClr val="tx1"/>
                </a:solidFill>
                <a:latin typeface="+mn-lt"/>
                <a:ea typeface="+mn-ea"/>
                <a:cs typeface="+mn-cs"/>
              </a:rPr>
              <a:t>et al. </a:t>
            </a:r>
            <a:r>
              <a:rPr lang="en-GB" sz="1200" b="0" i="0" u="none" strike="noStrike" kern="1200" baseline="0" dirty="0">
                <a:solidFill>
                  <a:schemeClr val="tx1"/>
                </a:solidFill>
                <a:latin typeface="+mn-lt"/>
                <a:ea typeface="+mn-ea"/>
                <a:cs typeface="+mn-cs"/>
              </a:rPr>
              <a:t>2018). </a:t>
            </a:r>
          </a:p>
          <a:p>
            <a:pPr marL="17145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Rights-based governance cannot eliminate all trade-offs but can ensure that all interventions identify and respect the rights of all affected actors. </a:t>
            </a:r>
            <a:endParaRPr lang="en-GB" dirty="0"/>
          </a:p>
        </p:txBody>
      </p:sp>
      <p:sp>
        <p:nvSpPr>
          <p:cNvPr id="4" name="Slide Number Placeholder 3"/>
          <p:cNvSpPr>
            <a:spLocks noGrp="1"/>
          </p:cNvSpPr>
          <p:nvPr>
            <p:ph type="sldNum" sz="quarter" idx="10"/>
          </p:nvPr>
        </p:nvSpPr>
        <p:spPr/>
        <p:txBody>
          <a:bodyPr/>
          <a:lstStyle/>
          <a:p>
            <a:fld id="{D536A055-F74D-284E-8E9F-F2FBD7D2465E}" type="slidenum">
              <a:rPr lang="en-US" smtClean="0"/>
              <a:t>10</a:t>
            </a:fld>
            <a:endParaRPr lang="en-US"/>
          </a:p>
        </p:txBody>
      </p:sp>
    </p:spTree>
    <p:extLst>
      <p:ext uri="{BB962C8B-B14F-4D97-AF65-F5344CB8AC3E}">
        <p14:creationId xmlns:p14="http://schemas.microsoft.com/office/powerpoint/2010/main" val="4682461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ltLang="en-US" dirty="0">
                <a:latin typeface="Arial" panose="020B0604020202020204" pitchFamily="34" charset="0"/>
              </a:rPr>
              <a:t>UNDRIP 2007. No universally adopted definition of ‘indigenous people’. A single definition will inevitably be either over- or under-inclusive, making sense in some societies but not in others. Debate over whether Africans are all indigenous (easier to see difference between indigenous peoples in America and colonisers)</a:t>
            </a:r>
          </a:p>
          <a:p>
            <a:pPr marL="171450" indent="-171450">
              <a:buFont typeface="Arial" panose="020B0604020202020204" pitchFamily="34" charset="0"/>
              <a:buChar char="•"/>
            </a:pPr>
            <a:r>
              <a:rPr lang="en-GB" altLang="en-US" b="0" dirty="0">
                <a:latin typeface="Arial" panose="020B0604020202020204" pitchFamily="34" charset="0"/>
              </a:rPr>
              <a:t>Working definitions of indigenous peoples:</a:t>
            </a:r>
          </a:p>
          <a:p>
            <a:pPr marL="628650" lvl="1" indent="-171450">
              <a:buFont typeface="Courier New" panose="02070309020205020404" pitchFamily="49" charset="0"/>
              <a:buChar char="o"/>
            </a:pPr>
            <a:r>
              <a:rPr lang="en-GB" altLang="en-US" b="0" dirty="0">
                <a:latin typeface="Arial" panose="020B0604020202020204" pitchFamily="34" charset="0"/>
              </a:rPr>
              <a:t>By Jose R. Martinez </a:t>
            </a:r>
            <a:r>
              <a:rPr lang="en-GB" altLang="en-US" b="0" dirty="0" err="1">
                <a:latin typeface="Arial" panose="020B0604020202020204" pitchFamily="34" charset="0"/>
              </a:rPr>
              <a:t>Cobo</a:t>
            </a:r>
            <a:r>
              <a:rPr lang="en-GB" altLang="en-US" b="0" i="1" dirty="0">
                <a:latin typeface="Arial" panose="020B0604020202020204" pitchFamily="34" charset="0"/>
              </a:rPr>
              <a:t> (http://</a:t>
            </a:r>
            <a:r>
              <a:rPr lang="en-GB" altLang="en-US" b="0" i="1" dirty="0" err="1">
                <a:latin typeface="Arial" panose="020B0604020202020204" pitchFamily="34" charset="0"/>
              </a:rPr>
              <a:t>indigenouspeoples</a:t>
            </a:r>
            <a:r>
              <a:rPr lang="en-GB" altLang="en-US" i="1" dirty="0" err="1">
                <a:latin typeface="Arial" panose="020B0604020202020204" pitchFamily="34" charset="0"/>
              </a:rPr>
              <a:t>.nl</a:t>
            </a:r>
            <a:r>
              <a:rPr lang="en-GB" altLang="en-US" i="1" dirty="0">
                <a:latin typeface="Arial" panose="020B0604020202020204" pitchFamily="34" charset="0"/>
              </a:rPr>
              <a:t>/indigenous-peoples/definition-indigenous)</a:t>
            </a:r>
            <a:br>
              <a:rPr lang="en-GB" altLang="en-US" i="1" dirty="0">
                <a:latin typeface="Arial" panose="020B0604020202020204" pitchFamily="34" charset="0"/>
              </a:rPr>
            </a:br>
            <a:r>
              <a:rPr lang="en-GB" altLang="en-US" dirty="0">
                <a:latin typeface="Arial" panose="020B0604020202020204" pitchFamily="34" charset="0"/>
              </a:rPr>
              <a:t>Indigenous communities, peoples and nations are those which, having a historical continuity with pre-invasion and pre-colonial societies that developed on their territories, consider themselves distinct from other sectors of the societies now prevailing on those territories, or parts of them. They form at present non-dominant sectors of society and are determined to preserve, develop and transmit to future generations their ancestral territories, and their ethnic identity, as the basis of their continued existence as peoples, in accordance with their own cultural patterns, social institutions and legal system.</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altLang="en-US" sz="1200" dirty="0">
                <a:latin typeface="Arial" panose="020B0604020202020204" pitchFamily="34" charset="0"/>
              </a:rPr>
              <a:t>By R. </a:t>
            </a:r>
            <a:r>
              <a:rPr lang="en-GB" altLang="en-US" sz="1200" dirty="0" err="1">
                <a:latin typeface="Arial" panose="020B0604020202020204" pitchFamily="34" charset="0"/>
              </a:rPr>
              <a:t>Niezen</a:t>
            </a:r>
            <a:r>
              <a:rPr lang="en-GB" altLang="en-US" sz="1200" dirty="0">
                <a:latin typeface="Arial" panose="020B0604020202020204" pitchFamily="34" charset="0"/>
              </a:rPr>
              <a:t>: </a:t>
            </a:r>
            <a:r>
              <a:rPr lang="en-GB" altLang="en-US" sz="1200" dirty="0"/>
              <a:t>‘Their territories are imposed upon by extractive industries; their beliefs and rituals imposed upon by those who would convert them; and their independence is imposed upon by states striving for social and political control. They are those people whose position in the modern world is least tenable’. </a:t>
            </a:r>
            <a:r>
              <a:rPr lang="en-GB" altLang="en-US" sz="1100" dirty="0"/>
              <a:t>(</a:t>
            </a:r>
            <a:r>
              <a:rPr lang="en-GB" altLang="en-US" sz="1100" dirty="0" err="1"/>
              <a:t>Niezen</a:t>
            </a:r>
            <a:r>
              <a:rPr lang="en-GB" altLang="en-US" sz="1100" dirty="0"/>
              <a:t> 2003:5)</a:t>
            </a:r>
            <a:endParaRPr lang="en-GB" altLang="en-US" sz="1100"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t>11</a:t>
            </a:fld>
            <a:endParaRPr lang="en-US"/>
          </a:p>
        </p:txBody>
      </p:sp>
    </p:spTree>
    <p:extLst>
      <p:ext uri="{BB962C8B-B14F-4D97-AF65-F5344CB8AC3E}">
        <p14:creationId xmlns:p14="http://schemas.microsoft.com/office/powerpoint/2010/main" val="22181675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ltLang="en-US" dirty="0">
                <a:latin typeface="Arial" panose="020B0604020202020204" pitchFamily="34" charset="0"/>
              </a:rPr>
              <a:t>UNDRIP insists that: Indigenous people must be consulted before development occurs on their land, and compensated. They should not be relocated. There should be no military action on their land without consent. Governments should protect their rights.</a:t>
            </a:r>
          </a:p>
          <a:p>
            <a:pPr marL="171450" indent="-171450">
              <a:buFont typeface="Arial" panose="020B0604020202020204" pitchFamily="34" charset="0"/>
              <a:buChar char="•"/>
            </a:pPr>
            <a:r>
              <a:rPr lang="en-GB" altLang="en-US" dirty="0">
                <a:latin typeface="Arial" panose="020B0604020202020204" pitchFamily="34" charset="0"/>
              </a:rPr>
              <a:t>FPIC is specifically required in relation to interventions that might affect Indigenous peoples, but is also increasingly being applied where interventions affect local communities who do not self-define as indigenous.</a:t>
            </a:r>
          </a:p>
        </p:txBody>
      </p:sp>
      <p:sp>
        <p:nvSpPr>
          <p:cNvPr id="4" name="Slide Number Placeholder 3"/>
          <p:cNvSpPr>
            <a:spLocks noGrp="1"/>
          </p:cNvSpPr>
          <p:nvPr>
            <p:ph type="sldNum" sz="quarter" idx="10"/>
          </p:nvPr>
        </p:nvSpPr>
        <p:spPr/>
        <p:txBody>
          <a:bodyPr/>
          <a:lstStyle/>
          <a:p>
            <a:fld id="{D536A055-F74D-284E-8E9F-F2FBD7D2465E}" type="slidenum">
              <a:rPr lang="en-US" smtClean="0"/>
              <a:t>12</a:t>
            </a:fld>
            <a:endParaRPr lang="en-US"/>
          </a:p>
        </p:txBody>
      </p:sp>
    </p:spTree>
    <p:extLst>
      <p:ext uri="{BB962C8B-B14F-4D97-AF65-F5344CB8AC3E}">
        <p14:creationId xmlns:p14="http://schemas.microsoft.com/office/powerpoint/2010/main" val="185281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tLang="en-US" dirty="0"/>
              <a:t>FPIC is about indigenous communities and local people having a specific right that others should respect. It is </a:t>
            </a:r>
            <a:r>
              <a:rPr lang="en-GB" altLang="en-US" dirty="0">
                <a:solidFill>
                  <a:srgbClr val="FF0000"/>
                </a:solidFill>
              </a:rPr>
              <a:t>a collective right</a:t>
            </a:r>
            <a:r>
              <a:rPr lang="en-GB" altLang="en-US" dirty="0"/>
              <a:t>. This means a community as a whole has the right to give or deny its Free, Prior, and Informed Consent.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tLang="en-US" dirty="0"/>
              <a:t>FPIC is not participatory engagement, neither is it consultations, nor negotiations. Rather, these are just means and tools through which FPIC can be achieved.</a:t>
            </a:r>
          </a:p>
          <a:p>
            <a:pPr marL="171450" indent="-171450">
              <a:buFont typeface="Arial" panose="020B0604020202020204" pitchFamily="34" charset="0"/>
              <a:buChar char="•"/>
            </a:pPr>
            <a:r>
              <a:rPr lang="en-GB" altLang="en-US" sz="1200" dirty="0"/>
              <a:t>FPIC is an important social safeguard for mining and infrastructure projects, especially in the context of protecting indigenous peoples’ rights and territories. It has also been introduced in the forestry sector, through international forest certification processes</a:t>
            </a:r>
            <a:r>
              <a:rPr lang="en-GB" altLang="en-US" dirty="0"/>
              <a:t>.</a:t>
            </a:r>
          </a:p>
          <a:p>
            <a:pPr marL="171450" indent="-171450">
              <a:buFont typeface="Arial" panose="020B0604020202020204" pitchFamily="34" charset="0"/>
              <a:buChar char="•"/>
            </a:pPr>
            <a:r>
              <a:rPr lang="en-GB" dirty="0"/>
              <a:t>However, some challenges exist:</a:t>
            </a:r>
          </a:p>
          <a:p>
            <a:pPr marL="628650" lvl="1" indent="-171450">
              <a:buFont typeface="Courier New" panose="02070309020205020404" pitchFamily="49" charset="0"/>
              <a:buChar char="o"/>
            </a:pPr>
            <a:r>
              <a:rPr lang="en-GB" dirty="0"/>
              <a:t>The World Bank and other main financial lenders interpret the ‘C’ as meaning Consultation. Their argument is that democratically elected governments represent all their people, so no single group should have the right to prevent development the govt considers appropriate for the country.</a:t>
            </a:r>
          </a:p>
          <a:p>
            <a:pPr marL="628650" lvl="1" indent="-171450">
              <a:buFont typeface="Courier New" panose="02070309020205020404" pitchFamily="49" charset="0"/>
              <a:buChar char="o"/>
            </a:pPr>
            <a:r>
              <a:rPr lang="en-GB" dirty="0"/>
              <a:t>It is relatively easy for those making and implementing policy to focus on FPIC as an instrumental process. However, if contextual factors that influence meaningful participation are ignored, such a focus can serve simply to legitimize inequitable power dynamics and outcomes. (</a:t>
            </a:r>
            <a:r>
              <a:rPr lang="en-GB" dirty="0" err="1"/>
              <a:t>Mahanty</a:t>
            </a:r>
            <a:r>
              <a:rPr lang="en-GB" dirty="0"/>
              <a:t> and McDermott 2013)</a:t>
            </a:r>
            <a:endParaRPr lang="en-GB" altLang="en-US" dirty="0"/>
          </a:p>
        </p:txBody>
      </p:sp>
      <p:sp>
        <p:nvSpPr>
          <p:cNvPr id="4" name="Slide Number Placeholder 3"/>
          <p:cNvSpPr>
            <a:spLocks noGrp="1"/>
          </p:cNvSpPr>
          <p:nvPr>
            <p:ph type="sldNum" sz="quarter" idx="10"/>
          </p:nvPr>
        </p:nvSpPr>
        <p:spPr/>
        <p:txBody>
          <a:bodyPr/>
          <a:lstStyle/>
          <a:p>
            <a:fld id="{D536A055-F74D-284E-8E9F-F2FBD7D2465E}" type="slidenum">
              <a:rPr lang="en-US" smtClean="0"/>
              <a:t>13</a:t>
            </a:fld>
            <a:endParaRPr lang="en-US"/>
          </a:p>
        </p:txBody>
      </p:sp>
    </p:spTree>
    <p:extLst>
      <p:ext uri="{BB962C8B-B14F-4D97-AF65-F5344CB8AC3E}">
        <p14:creationId xmlns:p14="http://schemas.microsoft.com/office/powerpoint/2010/main" val="19117868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Bef>
                <a:spcPct val="0"/>
              </a:spcBef>
              <a:buFont typeface="Arial" panose="020B0604020202020204" pitchFamily="34" charset="0"/>
              <a:buNone/>
            </a:pPr>
            <a:r>
              <a:rPr lang="en-GB" dirty="0"/>
              <a:t>There</a:t>
            </a:r>
            <a:r>
              <a:rPr lang="en-GB" baseline="0" dirty="0"/>
              <a:t> is need to specify </a:t>
            </a:r>
            <a:r>
              <a:rPr lang="en-GB" dirty="0"/>
              <a:t>‘who counts as a subject of justice?’ and at ‘what social and temporal scale should equity be assessed?’ (</a:t>
            </a:r>
            <a:r>
              <a:rPr lang="en-US" altLang="en-US" dirty="0"/>
              <a:t>McDermott </a:t>
            </a:r>
            <a:r>
              <a:rPr lang="en-US" altLang="en-US" i="1" dirty="0"/>
              <a:t>et al. </a:t>
            </a:r>
            <a:r>
              <a:rPr lang="en-US" altLang="en-US" dirty="0"/>
              <a:t>2013</a:t>
            </a:r>
            <a:r>
              <a:rPr lang="en-GB" dirty="0"/>
              <a:t>). These can include:</a:t>
            </a:r>
            <a:endParaRPr lang="en-GB" b="1" dirty="0"/>
          </a:p>
          <a:p>
            <a:pPr marL="171450" lvl="0" indent="-171450">
              <a:spcBef>
                <a:spcPct val="0"/>
              </a:spcBef>
              <a:buFont typeface="Arial" panose="020B0604020202020204" pitchFamily="34" charset="0"/>
              <a:buChar char="•"/>
            </a:pPr>
            <a:r>
              <a:rPr lang="en-GB" b="1" dirty="0"/>
              <a:t>Individual</a:t>
            </a:r>
            <a:r>
              <a:rPr lang="en-GB" dirty="0"/>
              <a:t>. comparing the differential capabilities, costs, benefits, risks and opportunities experienced by individuals within larger social units, factoring in variables like gender and age. </a:t>
            </a:r>
          </a:p>
          <a:p>
            <a:pPr marL="171450" lvl="0" indent="-171450">
              <a:spcBef>
                <a:spcPct val="0"/>
              </a:spcBef>
              <a:buFont typeface="Arial" panose="020B0604020202020204" pitchFamily="34" charset="0"/>
              <a:buChar char="•"/>
            </a:pPr>
            <a:r>
              <a:rPr lang="en-GB" b="1" dirty="0"/>
              <a:t>Household.</a:t>
            </a:r>
            <a:r>
              <a:rPr lang="en-GB" dirty="0"/>
              <a:t> consider the extent to which households benefit or lose from distributions according to markers of social difference, such as class, caste, race, ethnicity, and occupation. </a:t>
            </a:r>
          </a:p>
          <a:p>
            <a:pPr marL="171450" lvl="0" indent="-171450">
              <a:spcBef>
                <a:spcPct val="0"/>
              </a:spcBef>
              <a:buFont typeface="Arial" panose="020B0604020202020204" pitchFamily="34" charset="0"/>
              <a:buChar char="•"/>
            </a:pPr>
            <a:r>
              <a:rPr lang="en-GB" b="1" dirty="0"/>
              <a:t>Community</a:t>
            </a:r>
            <a:r>
              <a:rPr lang="en-GB" dirty="0"/>
              <a:t>. Inequities between localities – e.g. rural to urban, upstream to downstream, protected to degraded, and high to low commercial value – need to be considered at this scale. </a:t>
            </a:r>
          </a:p>
          <a:p>
            <a:pPr marL="171450" lvl="0" indent="-171450">
              <a:spcBef>
                <a:spcPct val="0"/>
              </a:spcBef>
              <a:buFont typeface="Arial" panose="020B0604020202020204" pitchFamily="34" charset="0"/>
              <a:buChar char="•"/>
            </a:pPr>
            <a:r>
              <a:rPr lang="en-GB" b="1" dirty="0"/>
              <a:t>Along value chain.</a:t>
            </a:r>
            <a:r>
              <a:rPr lang="en-GB" dirty="0"/>
              <a:t> Ecosystem service value chains may be short and direct (e.g. upstream water producers to downstream users) or long and convoluted (e.g. tropical timber processed in China for sale as furniture in the UK). Institutional arrangements and differing levels of political and market power enable actors along value chains to benefit differentially from the process of value creation around a commodity. </a:t>
            </a:r>
          </a:p>
          <a:p>
            <a:pPr marL="171450" lvl="0" indent="-171450">
              <a:spcBef>
                <a:spcPct val="0"/>
              </a:spcBef>
              <a:buFont typeface="Arial" panose="020B0604020202020204" pitchFamily="34" charset="0"/>
              <a:buChar char="•"/>
            </a:pPr>
            <a:r>
              <a:rPr lang="en-GB" b="1" dirty="0"/>
              <a:t>(Inter)national-Global</a:t>
            </a:r>
            <a:r>
              <a:rPr lang="en-GB" dirty="0"/>
              <a:t>. The uneven distribution of natural resources and the historical effects of industrialisation, colonisation, extraction and trade have given rise to global inequities that give nations differential roles and power. </a:t>
            </a:r>
          </a:p>
          <a:p>
            <a:pPr marL="171450" lvl="0" indent="-171450">
              <a:spcBef>
                <a:spcPct val="0"/>
              </a:spcBef>
              <a:buFont typeface="Arial" panose="020B0604020202020204" pitchFamily="34" charset="0"/>
              <a:buChar char="•"/>
            </a:pPr>
            <a:r>
              <a:rPr lang="en-GB" b="1" dirty="0"/>
              <a:t>Ecosystems.</a:t>
            </a:r>
            <a:r>
              <a:rPr lang="en-GB" dirty="0"/>
              <a:t> Justice is not limited to human society, but must also embrace non-human species and/or ecosystems as a whole. </a:t>
            </a:r>
          </a:p>
          <a:p>
            <a:pPr marL="171450" lvl="0" indent="-171450">
              <a:spcBef>
                <a:spcPct val="0"/>
              </a:spcBef>
              <a:buFont typeface="Arial" panose="020B0604020202020204" pitchFamily="34" charset="0"/>
              <a:buChar char="•"/>
            </a:pPr>
            <a:r>
              <a:rPr lang="en-GB" b="1" dirty="0"/>
              <a:t>Intergenerational.</a:t>
            </a:r>
            <a:r>
              <a:rPr lang="en-GB" dirty="0"/>
              <a:t> The interests of future generations are fundamental to ‘sustainable development’. We need to secure ecosystem services for future generations.</a:t>
            </a:r>
            <a:endParaRPr lang="en-GB" altLang="en-US" dirty="0"/>
          </a:p>
        </p:txBody>
      </p:sp>
      <p:sp>
        <p:nvSpPr>
          <p:cNvPr id="4" name="Slide Number Placeholder 3"/>
          <p:cNvSpPr>
            <a:spLocks noGrp="1"/>
          </p:cNvSpPr>
          <p:nvPr>
            <p:ph type="sldNum" sz="quarter" idx="10"/>
          </p:nvPr>
        </p:nvSpPr>
        <p:spPr/>
        <p:txBody>
          <a:bodyPr/>
          <a:lstStyle/>
          <a:p>
            <a:fld id="{D536A055-F74D-284E-8E9F-F2FBD7D2465E}" type="slidenum">
              <a:rPr lang="en-US" smtClean="0"/>
              <a:t>14</a:t>
            </a:fld>
            <a:endParaRPr lang="en-US"/>
          </a:p>
        </p:txBody>
      </p:sp>
    </p:spTree>
    <p:extLst>
      <p:ext uri="{BB962C8B-B14F-4D97-AF65-F5344CB8AC3E}">
        <p14:creationId xmlns:p14="http://schemas.microsoft.com/office/powerpoint/2010/main" val="13692040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spcBef>
                <a:spcPct val="0"/>
              </a:spcBef>
              <a:buFont typeface="Arial" panose="020B0604020202020204" pitchFamily="34" charset="0"/>
              <a:buChar char="•"/>
            </a:pPr>
            <a:r>
              <a:rPr lang="en-GB" b="1" dirty="0"/>
              <a:t>Procedural equity </a:t>
            </a:r>
            <a:r>
              <a:rPr lang="en-GB" dirty="0"/>
              <a:t>refers to fairness in the political processes that allocate resources and resolve disputes. </a:t>
            </a:r>
          </a:p>
          <a:p>
            <a:pPr marL="171450" lvl="0" indent="-171450">
              <a:spcBef>
                <a:spcPct val="0"/>
              </a:spcBef>
              <a:buFont typeface="Arial" panose="020B0604020202020204" pitchFamily="34" charset="0"/>
              <a:buChar char="•"/>
            </a:pPr>
            <a:r>
              <a:rPr lang="en-GB" dirty="0"/>
              <a:t>It involves representation, recognition/ inclusion, voice and participation in decision-making</a:t>
            </a:r>
          </a:p>
          <a:p>
            <a:pPr marL="171450" lvl="0" indent="-171450">
              <a:spcBef>
                <a:spcPct val="0"/>
              </a:spcBef>
              <a:buFont typeface="Arial" panose="020B0604020202020204" pitchFamily="34" charset="0"/>
              <a:buChar char="•"/>
            </a:pPr>
            <a:r>
              <a:rPr lang="en-GB" sz="1200" b="0" i="0" u="none" strike="noStrike" kern="1200" baseline="0" dirty="0">
                <a:solidFill>
                  <a:schemeClr val="tx1"/>
                </a:solidFill>
                <a:latin typeface="+mn-lt"/>
                <a:ea typeface="+mn-ea"/>
                <a:cs typeface="+mn-cs"/>
              </a:rPr>
              <a:t>Includes the influence of power and the politic</a:t>
            </a:r>
          </a:p>
          <a:p>
            <a:pPr marL="171450" lvl="0" indent="-171450">
              <a:spcBef>
                <a:spcPct val="0"/>
              </a:spcBef>
              <a:buFont typeface="Arial" panose="020B0604020202020204" pitchFamily="34" charset="0"/>
              <a:buChar char="•"/>
            </a:pPr>
            <a:r>
              <a:rPr lang="en-GB" sz="1200" b="0" i="0" u="none" strike="noStrike" kern="1200" baseline="0" dirty="0">
                <a:solidFill>
                  <a:schemeClr val="tx1"/>
                </a:solidFill>
                <a:latin typeface="+mn-lt"/>
                <a:ea typeface="+mn-ea"/>
                <a:cs typeface="+mn-cs"/>
              </a:rPr>
              <a:t>The governance principles discussed in the previous topic are very applicable here: </a:t>
            </a:r>
          </a:p>
          <a:p>
            <a:pPr marL="628650" lvl="1" indent="-171450">
              <a:spcBef>
                <a:spcPct val="0"/>
              </a:spcBef>
              <a:buFont typeface="Arial" panose="020B0604020202020204" pitchFamily="34" charset="0"/>
              <a:buChar char="•"/>
            </a:pPr>
            <a:r>
              <a:rPr lang="en-GB" sz="1200" b="0" i="0" u="none" strike="noStrike" kern="1200" baseline="0" dirty="0">
                <a:solidFill>
                  <a:schemeClr val="tx1"/>
                </a:solidFill>
                <a:latin typeface="+mn-lt"/>
                <a:ea typeface="+mn-ea"/>
                <a:cs typeface="+mn-cs"/>
              </a:rPr>
              <a:t>Accountability for decisions made and their implementation</a:t>
            </a:r>
          </a:p>
          <a:p>
            <a:pPr marL="628650" lvl="1" indent="-171450">
              <a:spcBef>
                <a:spcPct val="0"/>
              </a:spcBef>
              <a:buFont typeface="Arial" panose="020B0604020202020204" pitchFamily="34" charset="0"/>
              <a:buChar char="•"/>
            </a:pPr>
            <a:r>
              <a:rPr lang="en-GB" sz="1200" b="0" i="0" u="none" strike="noStrike" kern="1200" baseline="0" dirty="0">
                <a:solidFill>
                  <a:schemeClr val="tx1"/>
                </a:solidFill>
                <a:latin typeface="+mn-lt"/>
                <a:ea typeface="+mn-ea"/>
                <a:cs typeface="+mn-cs"/>
              </a:rPr>
              <a:t>Transparency: Highlights the importance of what information goes into decision making, whose perspectives are represented, and whose and which values influence decision-making processes at various scales</a:t>
            </a:r>
          </a:p>
          <a:p>
            <a:pPr marL="628650" lvl="1" indent="-171450">
              <a:spcBef>
                <a:spcPct val="0"/>
              </a:spcBef>
              <a:buFont typeface="Arial" panose="020B0604020202020204" pitchFamily="34" charset="0"/>
              <a:buChar char="•"/>
            </a:pPr>
            <a:r>
              <a:rPr lang="en-GB" sz="1200" b="0" i="0" u="none" strike="noStrike" kern="1200" baseline="0" dirty="0">
                <a:solidFill>
                  <a:schemeClr val="tx1"/>
                </a:solidFill>
                <a:latin typeface="+mn-lt"/>
                <a:ea typeface="+mn-ea"/>
                <a:cs typeface="+mn-cs"/>
              </a:rPr>
              <a:t>Participation – see next slide</a:t>
            </a:r>
            <a:endParaRPr lang="en-GB" dirty="0"/>
          </a:p>
        </p:txBody>
      </p:sp>
      <p:sp>
        <p:nvSpPr>
          <p:cNvPr id="4" name="Slide Number Placeholder 3"/>
          <p:cNvSpPr>
            <a:spLocks noGrp="1"/>
          </p:cNvSpPr>
          <p:nvPr>
            <p:ph type="sldNum" sz="quarter" idx="10"/>
          </p:nvPr>
        </p:nvSpPr>
        <p:spPr/>
        <p:txBody>
          <a:bodyPr/>
          <a:lstStyle/>
          <a:p>
            <a:fld id="{D536A055-F74D-284E-8E9F-F2FBD7D2465E}" type="slidenum">
              <a:rPr lang="en-US" smtClean="0"/>
              <a:t>15</a:t>
            </a:fld>
            <a:endParaRPr lang="en-US"/>
          </a:p>
        </p:txBody>
      </p:sp>
    </p:spTree>
    <p:extLst>
      <p:ext uri="{BB962C8B-B14F-4D97-AF65-F5344CB8AC3E}">
        <p14:creationId xmlns:p14="http://schemas.microsoft.com/office/powerpoint/2010/main" val="25676752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ltLang="en-US" dirty="0">
                <a:latin typeface="Arial" panose="020B0604020202020204" pitchFamily="34" charset="0"/>
              </a:rPr>
              <a:t>NB Note that there are many definitions of participation. Also a huge literature on the ‘tyranny’ of participation.</a:t>
            </a:r>
          </a:p>
          <a:p>
            <a:pPr marL="171450" indent="-171450">
              <a:buFont typeface="Arial" panose="020B0604020202020204" pitchFamily="34" charset="0"/>
              <a:buChar char="•"/>
            </a:pPr>
            <a:r>
              <a:rPr lang="en-GB" altLang="en-US" dirty="0">
                <a:latin typeface="Arial" panose="020B0604020202020204" pitchFamily="34" charset="0"/>
              </a:rPr>
              <a:t>Can also include participating in enforcing laws (e.g. in community forestry)</a:t>
            </a:r>
          </a:p>
          <a:p>
            <a:pPr marL="171450" indent="-171450">
              <a:buFont typeface="Arial" panose="020B0604020202020204" pitchFamily="34" charset="0"/>
              <a:buChar char="•"/>
            </a:pPr>
            <a:r>
              <a:rPr lang="en-GB" altLang="en-US" dirty="0">
                <a:latin typeface="Arial" panose="020B0604020202020204" pitchFamily="34" charset="0"/>
              </a:rPr>
              <a:t>‘Assumed’ representation – do so-called representatives really consult their people and take back the consultation results?</a:t>
            </a:r>
          </a:p>
        </p:txBody>
      </p:sp>
      <p:sp>
        <p:nvSpPr>
          <p:cNvPr id="4" name="Slide Number Placeholder 3"/>
          <p:cNvSpPr>
            <a:spLocks noGrp="1"/>
          </p:cNvSpPr>
          <p:nvPr>
            <p:ph type="sldNum" sz="quarter" idx="10"/>
          </p:nvPr>
        </p:nvSpPr>
        <p:spPr/>
        <p:txBody>
          <a:bodyPr/>
          <a:lstStyle/>
          <a:p>
            <a:fld id="{D536A055-F74D-284E-8E9F-F2FBD7D2465E}" type="slidenum">
              <a:rPr lang="en-US" smtClean="0"/>
              <a:t>16</a:t>
            </a:fld>
            <a:endParaRPr lang="en-US"/>
          </a:p>
        </p:txBody>
      </p:sp>
    </p:spTree>
    <p:extLst>
      <p:ext uri="{BB962C8B-B14F-4D97-AF65-F5344CB8AC3E}">
        <p14:creationId xmlns:p14="http://schemas.microsoft.com/office/powerpoint/2010/main" val="20937831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Question to students: </a:t>
            </a:r>
            <a:r>
              <a:rPr lang="en-GB" dirty="0"/>
              <a:t>Talk to your neighbour for 5 minutes. List the different communities you are part of and think about how you participate in them. What role do you play?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[Possible answers: communities could be anything from family to football team to university cohort to global community – and note that everybody is part of multiple communities Communities are not necessarily homogeneous unless very small and self-selected. Roles in each community could be very different: passive, leading, decision-making……]</a:t>
            </a:r>
          </a:p>
        </p:txBody>
      </p:sp>
      <p:sp>
        <p:nvSpPr>
          <p:cNvPr id="4" name="Slide Number Placeholder 3"/>
          <p:cNvSpPr>
            <a:spLocks noGrp="1"/>
          </p:cNvSpPr>
          <p:nvPr>
            <p:ph type="sldNum" sz="quarter" idx="10"/>
          </p:nvPr>
        </p:nvSpPr>
        <p:spPr/>
        <p:txBody>
          <a:bodyPr/>
          <a:lstStyle/>
          <a:p>
            <a:fld id="{D536A055-F74D-284E-8E9F-F2FBD7D2465E}" type="slidenum">
              <a:rPr lang="en-US" smtClean="0"/>
              <a:t>17</a:t>
            </a:fld>
            <a:endParaRPr lang="en-US"/>
          </a:p>
        </p:txBody>
      </p:sp>
    </p:spTree>
    <p:extLst>
      <p:ext uri="{BB962C8B-B14F-4D97-AF65-F5344CB8AC3E}">
        <p14:creationId xmlns:p14="http://schemas.microsoft.com/office/powerpoint/2010/main" val="17471461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What is participation? This term is used differently by many people and can lead to false expectations of what kind of participation is actually on offer/required. </a:t>
            </a:r>
          </a:p>
          <a:p>
            <a:pPr marL="171450" indent="-171450">
              <a:buFont typeface="Arial" panose="020B0604020202020204" pitchFamily="34" charset="0"/>
              <a:buChar char="•"/>
            </a:pPr>
            <a:r>
              <a:rPr lang="en-GB" dirty="0"/>
              <a:t>There is a big literature on what participation means in the context of development. Different people mean very different things so a typology can be helpful to ensure that we are all talking about roughly the same thing. One of the best known is the ladder of participation by Sherry </a:t>
            </a:r>
            <a:r>
              <a:rPr lang="en-GB" dirty="0" err="1"/>
              <a:t>Arnstein</a:t>
            </a:r>
            <a:r>
              <a:rPr lang="en-GB" dirty="0"/>
              <a:t> from 1969. Read paper by Andrea Cornwall (2008) for a good summary of the issues and the differences between different approaches to the ‘ladder’.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The ladder approach is normative – it suggests that more participation is good. </a:t>
            </a:r>
            <a:r>
              <a:rPr lang="en-GB" b="1" dirty="0"/>
              <a:t>Question to students: </a:t>
            </a:r>
            <a:r>
              <a:rPr lang="en-GB" dirty="0"/>
              <a:t>What does everybody think?  Much depends on context and the starting point – if you have never had any kind of engagement then even consultation may be a good first step.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t>Cornwall (2008) outlines some of the challenges of participation:</a:t>
            </a:r>
          </a:p>
          <a:p>
            <a:pPr marL="800100" lvl="1" indent="-342900">
              <a:buFont typeface="Courier New" panose="02070309020205020404" pitchFamily="49" charset="0"/>
              <a:buChar char="o"/>
            </a:pPr>
            <a:r>
              <a:rPr lang="en-GB" sz="2400" dirty="0"/>
              <a:t>What is full participation? ‘Wide and shallow’ versus ‘Deep and narrow’</a:t>
            </a:r>
          </a:p>
          <a:p>
            <a:pPr marL="800100" lvl="1" indent="-342900">
              <a:buFont typeface="Courier New" panose="02070309020205020404" pitchFamily="49" charset="0"/>
              <a:buChar char="o"/>
            </a:pPr>
            <a:r>
              <a:rPr lang="en-GB" sz="2400" dirty="0"/>
              <a:t>Selection of representatives from heterogeneous groups</a:t>
            </a:r>
          </a:p>
          <a:p>
            <a:pPr marL="800100" lvl="2" indent="-342900">
              <a:buFont typeface="Courier New" panose="02070309020205020404" pitchFamily="49" charset="0"/>
              <a:buChar char="o"/>
            </a:pPr>
            <a:r>
              <a:rPr lang="en-GB" sz="2400" dirty="0"/>
              <a:t>Who is included/excluded?</a:t>
            </a:r>
          </a:p>
          <a:p>
            <a:pPr marL="800100" lvl="2" indent="-342900">
              <a:buFont typeface="Courier New" panose="02070309020205020404" pitchFamily="49" charset="0"/>
              <a:buChar char="o"/>
            </a:pPr>
            <a:r>
              <a:rPr lang="en-GB" sz="2400" dirty="0"/>
              <a:t>Inappropriate timing, duration or format of participation</a:t>
            </a:r>
          </a:p>
          <a:p>
            <a:pPr marL="800100" lvl="2" indent="-342900">
              <a:buFont typeface="Courier New" panose="02070309020205020404" pitchFamily="49" charset="0"/>
              <a:buChar char="o"/>
            </a:pPr>
            <a:r>
              <a:rPr lang="en-GB" sz="2400" dirty="0"/>
              <a:t>Lack of confidence in oneself, Lack of confidence in the process</a:t>
            </a:r>
          </a:p>
          <a:p>
            <a:pPr marL="800100" lvl="2" indent="-342900">
              <a:buFont typeface="Courier New" panose="02070309020205020404" pitchFamily="49" charset="0"/>
              <a:buChar char="o"/>
            </a:pPr>
            <a:r>
              <a:rPr lang="en-GB" sz="2400" dirty="0"/>
              <a:t>Participation fatigue</a:t>
            </a:r>
          </a:p>
          <a:p>
            <a:pPr marL="800100" lvl="2" indent="-342900">
              <a:buFont typeface="Courier New" panose="02070309020205020404" pitchFamily="49" charset="0"/>
              <a:buChar char="o"/>
            </a:pPr>
            <a:r>
              <a:rPr lang="en-GB" sz="2400" dirty="0"/>
              <a:t>Translating involvement into voice</a:t>
            </a:r>
          </a:p>
          <a:p>
            <a:pPr marL="0" indent="0">
              <a:buFontTx/>
              <a:buNone/>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[Picture is from: Moore </a:t>
            </a:r>
            <a:r>
              <a:rPr lang="en-GB" i="1" dirty="0"/>
              <a:t>et al. </a:t>
            </a:r>
            <a:r>
              <a:rPr lang="en-GB" dirty="0"/>
              <a:t>(2011) and is loosely based on the ladder by Pretty </a:t>
            </a:r>
            <a:r>
              <a:rPr lang="en-GB" i="1" dirty="0"/>
              <a:t>et al. </a:t>
            </a:r>
            <a:r>
              <a:rPr lang="en-GB" dirty="0"/>
              <a:t>(2005)]</a:t>
            </a:r>
          </a:p>
        </p:txBody>
      </p:sp>
      <p:sp>
        <p:nvSpPr>
          <p:cNvPr id="4" name="Slide Number Placeholder 3"/>
          <p:cNvSpPr>
            <a:spLocks noGrp="1"/>
          </p:cNvSpPr>
          <p:nvPr>
            <p:ph type="sldNum" sz="quarter" idx="10"/>
          </p:nvPr>
        </p:nvSpPr>
        <p:spPr/>
        <p:txBody>
          <a:bodyPr/>
          <a:lstStyle/>
          <a:p>
            <a:fld id="{D536A055-F74D-284E-8E9F-F2FBD7D2465E}" type="slidenum">
              <a:rPr lang="en-US" smtClean="0"/>
              <a:t>18</a:t>
            </a:fld>
            <a:endParaRPr lang="en-US"/>
          </a:p>
        </p:txBody>
      </p:sp>
    </p:spTree>
    <p:extLst>
      <p:ext uri="{BB962C8B-B14F-4D97-AF65-F5344CB8AC3E}">
        <p14:creationId xmlns:p14="http://schemas.microsoft.com/office/powerpoint/2010/main" val="21857511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ltLang="en-US" dirty="0">
                <a:latin typeface="Arial" panose="020B0604020202020204" pitchFamily="34" charset="0"/>
              </a:rPr>
              <a:t>Membership criteria can vary: one person per household is most exclusionary for women; while the most inclusive approach allows for all adults in a household to be members. </a:t>
            </a:r>
          </a:p>
          <a:p>
            <a:pPr marL="171450" indent="-171450">
              <a:buFont typeface="Arial" panose="020B0604020202020204" pitchFamily="34" charset="0"/>
              <a:buChar char="•"/>
            </a:pPr>
            <a:r>
              <a:rPr lang="en-GB" altLang="en-US" dirty="0">
                <a:latin typeface="Arial" panose="020B0604020202020204" pitchFamily="34" charset="0"/>
              </a:rPr>
              <a:t>Executive committee membership shows a threshold effect. Women’s effective participation increases until the executive committee has 30% women members, and then plateaus. </a:t>
            </a:r>
          </a:p>
          <a:p>
            <a:pPr marL="171450" indent="-171450">
              <a:buFont typeface="Arial" panose="020B0604020202020204" pitchFamily="34" charset="0"/>
              <a:buChar char="•"/>
            </a:pPr>
            <a:r>
              <a:rPr lang="en-GB" altLang="en-US" dirty="0">
                <a:latin typeface="Arial" panose="020B0604020202020204" pitchFamily="34" charset="0"/>
              </a:rPr>
              <a:t>Social norms – domestic chores not shared so women have no time to attend; female seclusion norms; social emphasis on self-effacement and soft speech; sitting on the floor while men sit on chairs</a:t>
            </a:r>
          </a:p>
          <a:p>
            <a:pPr marL="171450" indent="-171450">
              <a:buFont typeface="Arial" panose="020B0604020202020204" pitchFamily="34" charset="0"/>
              <a:buChar char="•"/>
            </a:pPr>
            <a:r>
              <a:rPr lang="en-GB" altLang="en-US" dirty="0">
                <a:latin typeface="Arial" panose="020B0604020202020204" pitchFamily="34" charset="0"/>
              </a:rPr>
              <a:t>Abilities – women often considered to be less able, have nothing useful to say, etc</a:t>
            </a:r>
          </a:p>
          <a:p>
            <a:pPr marL="171450" indent="-171450">
              <a:buFont typeface="Arial" panose="020B0604020202020204" pitchFamily="34" charset="0"/>
              <a:buChar char="•"/>
            </a:pPr>
            <a:r>
              <a:rPr lang="en-GB" altLang="en-US" dirty="0">
                <a:latin typeface="Arial" panose="020B0604020202020204" pitchFamily="34" charset="0"/>
              </a:rPr>
              <a:t>Control of community forums by men – particularly difficult if community-based resource management starts as a male activity</a:t>
            </a:r>
          </a:p>
          <a:p>
            <a:pPr marL="171450" indent="-171450">
              <a:buFont typeface="Arial" panose="020B0604020202020204" pitchFamily="34" charset="0"/>
              <a:buChar char="•"/>
            </a:pPr>
            <a:r>
              <a:rPr lang="en-GB" altLang="en-US" dirty="0">
                <a:latin typeface="Arial" panose="020B0604020202020204" pitchFamily="34" charset="0"/>
              </a:rPr>
              <a:t>Personal endowments can also affect how effectively women participate.</a:t>
            </a:r>
          </a:p>
        </p:txBody>
      </p:sp>
      <p:sp>
        <p:nvSpPr>
          <p:cNvPr id="4" name="Slide Number Placeholder 3"/>
          <p:cNvSpPr>
            <a:spLocks noGrp="1"/>
          </p:cNvSpPr>
          <p:nvPr>
            <p:ph type="sldNum" sz="quarter" idx="10"/>
          </p:nvPr>
        </p:nvSpPr>
        <p:spPr/>
        <p:txBody>
          <a:bodyPr/>
          <a:lstStyle/>
          <a:p>
            <a:fld id="{D536A055-F74D-284E-8E9F-F2FBD7D2465E}" type="slidenum">
              <a:rPr lang="en-US" smtClean="0"/>
              <a:t>19</a:t>
            </a:fld>
            <a:endParaRPr lang="en-US"/>
          </a:p>
        </p:txBody>
      </p:sp>
    </p:spTree>
    <p:extLst>
      <p:ext uri="{BB962C8B-B14F-4D97-AF65-F5344CB8AC3E}">
        <p14:creationId xmlns:p14="http://schemas.microsoft.com/office/powerpoint/2010/main" val="2093783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latin typeface="Arial" panose="020B0604020202020204" pitchFamily="34" charset="0"/>
              </a:rPr>
              <a:t>In particular we will look at some of the issues surrounding recognition of marginalised communities and the challenges of achieving effective participation in decision-making.</a:t>
            </a:r>
          </a:p>
        </p:txBody>
      </p:sp>
      <p:sp>
        <p:nvSpPr>
          <p:cNvPr id="4" name="Slide Number Placeholder 3"/>
          <p:cNvSpPr>
            <a:spLocks noGrp="1"/>
          </p:cNvSpPr>
          <p:nvPr>
            <p:ph type="sldNum" sz="quarter" idx="10"/>
          </p:nvPr>
        </p:nvSpPr>
        <p:spPr/>
        <p:txBody>
          <a:bodyPr/>
          <a:lstStyle/>
          <a:p>
            <a:fld id="{D536A055-F74D-284E-8E9F-F2FBD7D2465E}" type="slidenum">
              <a:rPr lang="en-US" smtClean="0"/>
              <a:t>2</a:t>
            </a:fld>
            <a:endParaRPr lang="en-US"/>
          </a:p>
        </p:txBody>
      </p:sp>
    </p:spTree>
    <p:extLst>
      <p:ext uri="{BB962C8B-B14F-4D97-AF65-F5344CB8AC3E}">
        <p14:creationId xmlns:p14="http://schemas.microsoft.com/office/powerpoint/2010/main" val="37002642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ct val="0"/>
              </a:spcBef>
              <a:buFont typeface="Arial" panose="020B0604020202020204" pitchFamily="34" charset="0"/>
              <a:buNone/>
            </a:pPr>
            <a:r>
              <a:rPr lang="en-GB" dirty="0"/>
              <a:t>When talking of equity and justice, many people</a:t>
            </a:r>
            <a:r>
              <a:rPr lang="en-GB" baseline="0" dirty="0"/>
              <a:t> focus on just one dimension and often do</a:t>
            </a:r>
            <a:r>
              <a:rPr lang="en-GB" dirty="0"/>
              <a:t> not proceed past a one-dimensional focus on distribution</a:t>
            </a:r>
          </a:p>
          <a:p>
            <a:pPr marL="171450" lvl="0" indent="-171450">
              <a:spcBef>
                <a:spcPct val="0"/>
              </a:spcBef>
              <a:buFont typeface="Arial" panose="020B0604020202020204" pitchFamily="34" charset="0"/>
              <a:buChar char="•"/>
            </a:pPr>
            <a:r>
              <a:rPr lang="en-GB" b="1" dirty="0"/>
              <a:t>Distributive equity </a:t>
            </a:r>
            <a:r>
              <a:rPr lang="en-GB" dirty="0"/>
              <a:t>is concerned with the allocation among stakeholders of costs, risks and benefits resulting from environmental policy or resource management decisions</a:t>
            </a:r>
          </a:p>
          <a:p>
            <a:pPr marL="171450" lvl="0" indent="-171450">
              <a:spcBef>
                <a:spcPct val="0"/>
              </a:spcBef>
              <a:buFont typeface="Arial" panose="020B0604020202020204" pitchFamily="34" charset="0"/>
              <a:buChar char="•"/>
            </a:pPr>
            <a:r>
              <a:rPr lang="en-GB" dirty="0"/>
              <a:t>Can</a:t>
            </a:r>
            <a:r>
              <a:rPr lang="en-GB" baseline="0" dirty="0"/>
              <a:t> be considered as the </a:t>
            </a:r>
            <a:r>
              <a:rPr lang="en-GB" dirty="0"/>
              <a:t>economic dimension of equity. </a:t>
            </a:r>
          </a:p>
          <a:p>
            <a:pPr marL="171450" lvl="0" indent="-171450">
              <a:spcBef>
                <a:spcPct val="0"/>
              </a:spcBef>
              <a:buFont typeface="Arial" panose="020B0604020202020204" pitchFamily="34" charset="0"/>
              <a:buChar char="•"/>
            </a:pPr>
            <a:r>
              <a:rPr lang="en-GB" dirty="0"/>
              <a:t>Equitable distribution of benefits can be justified on the basis of the outcomes, or the process. </a:t>
            </a:r>
          </a:p>
          <a:p>
            <a:pPr marL="171450" lvl="0" indent="-171450">
              <a:spcBef>
                <a:spcPct val="0"/>
              </a:spcBef>
              <a:buFont typeface="Arial" panose="020B0604020202020204" pitchFamily="34" charset="0"/>
              <a:buChar char="•"/>
            </a:pPr>
            <a:r>
              <a:rPr lang="en-GB" dirty="0"/>
              <a:t>The latter can be based on one of several different principles</a:t>
            </a:r>
          </a:p>
          <a:p>
            <a:pPr marL="171450" lvl="0" indent="-171450">
              <a:spcBef>
                <a:spcPct val="0"/>
              </a:spcBef>
              <a:buFont typeface="Arial" panose="020B0604020202020204" pitchFamily="34" charset="0"/>
              <a:buChar char="•"/>
            </a:pPr>
            <a:r>
              <a:rPr lang="en-GB" b="1" dirty="0"/>
              <a:t>Question to students</a:t>
            </a:r>
            <a:r>
              <a:rPr lang="en-GB" dirty="0"/>
              <a:t>: think about different principles by which you could divide up this cake. </a:t>
            </a:r>
            <a:r>
              <a:rPr lang="en-GB" i="1" dirty="0"/>
              <a:t>[Possible answers: equality (everybody gets the same size), rights-based (bigger slices for those with a right to a slice, perhaps only those who own the building?), merit (bigger slices for those who baked the cake or produced the ingredients) and need (bigger slices for the hungry)]</a:t>
            </a:r>
          </a:p>
          <a:p>
            <a:pPr marL="171450" lvl="0" indent="-171450">
              <a:spcBef>
                <a:spcPct val="0"/>
              </a:spcBef>
              <a:buFont typeface="Arial" panose="020B0604020202020204" pitchFamily="34" charset="0"/>
              <a:buChar char="•"/>
            </a:pPr>
            <a:r>
              <a:rPr lang="en-GB" dirty="0"/>
              <a:t>Would you be happy with unequal slices if you felt that the process of arriving at that decision was fair? This is what some research on conservation benefits has found – as long as people consider the process to be fair, they will abide by the outcomes.</a:t>
            </a:r>
          </a:p>
        </p:txBody>
      </p:sp>
      <p:sp>
        <p:nvSpPr>
          <p:cNvPr id="4" name="Slide Number Placeholder 3"/>
          <p:cNvSpPr>
            <a:spLocks noGrp="1"/>
          </p:cNvSpPr>
          <p:nvPr>
            <p:ph type="sldNum" sz="quarter" idx="10"/>
          </p:nvPr>
        </p:nvSpPr>
        <p:spPr/>
        <p:txBody>
          <a:bodyPr/>
          <a:lstStyle/>
          <a:p>
            <a:fld id="{D536A055-F74D-284E-8E9F-F2FBD7D2465E}" type="slidenum">
              <a:rPr lang="en-US" smtClean="0"/>
              <a:t>20</a:t>
            </a:fld>
            <a:endParaRPr lang="en-US"/>
          </a:p>
        </p:txBody>
      </p:sp>
    </p:spTree>
    <p:extLst>
      <p:ext uri="{BB962C8B-B14F-4D97-AF65-F5344CB8AC3E}">
        <p14:creationId xmlns:p14="http://schemas.microsoft.com/office/powerpoint/2010/main" val="4682461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b="1" dirty="0"/>
              <a:t>Enabling factors </a:t>
            </a:r>
            <a:r>
              <a:rPr lang="en-GB" dirty="0"/>
              <a:t>are ones that are beyond the ability of local-level decision-makers to deal with. This is relevant when one is considering local interventions, like a protected area. Protected area managers can do a lot to make processes more fair but they may not be able to overcome entrenched inequities, like discrimination against particular societal groups, or lack of capabilities by some stakeholders to participate through lack of education or political recognition.</a:t>
            </a:r>
          </a:p>
          <a:p>
            <a:pPr marL="171450" lvl="0" indent="-171450">
              <a:buFont typeface="Arial" panose="020B0604020202020204" pitchFamily="34" charset="0"/>
              <a:buChar char="•"/>
            </a:pPr>
            <a:r>
              <a:rPr lang="en-GB" dirty="0"/>
              <a:t>i.e. we need to take into account the pre-existing political, economic and social conditions under which people engage in procedures and benefit distributions – and which limit or enable their capacity to do both. </a:t>
            </a:r>
          </a:p>
          <a:p>
            <a:pPr marL="171450" lvl="0" indent="-171450">
              <a:buFont typeface="Arial" panose="020B0604020202020204" pitchFamily="34" charset="0"/>
              <a:buChar char="•"/>
            </a:pPr>
            <a:r>
              <a:rPr lang="en-GB" dirty="0"/>
              <a:t>It incorporates the concepts of individual capabilities (e.g. education, political recognition), access (to natural resources as well as to capital, labour, market networks, etc.) and power (to gain and maintain access to resources).</a:t>
            </a:r>
          </a:p>
        </p:txBody>
      </p:sp>
      <p:sp>
        <p:nvSpPr>
          <p:cNvPr id="4" name="Slide Number Placeholder 3"/>
          <p:cNvSpPr>
            <a:spLocks noGrp="1"/>
          </p:cNvSpPr>
          <p:nvPr>
            <p:ph type="sldNum" sz="quarter" idx="10"/>
          </p:nvPr>
        </p:nvSpPr>
        <p:spPr/>
        <p:txBody>
          <a:bodyPr/>
          <a:lstStyle/>
          <a:p>
            <a:fld id="{D536A055-F74D-284E-8E9F-F2FBD7D2465E}" type="slidenum">
              <a:rPr lang="en-US" smtClean="0"/>
              <a:t>21</a:t>
            </a:fld>
            <a:endParaRPr lang="en-US"/>
          </a:p>
        </p:txBody>
      </p:sp>
    </p:spTree>
    <p:extLst>
      <p:ext uri="{BB962C8B-B14F-4D97-AF65-F5344CB8AC3E}">
        <p14:creationId xmlns:p14="http://schemas.microsoft.com/office/powerpoint/2010/main" val="4682461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The application of equity and justice approaches to ecosystem governance is a frontier with great potential impact on the practice of ecosystem governance. However, certain issues still hinder smooth application of these principles:</a:t>
            </a:r>
          </a:p>
          <a:p>
            <a:pPr marL="171450" lvl="0" indent="-171450">
              <a:buFont typeface="Arial" panose="020B0604020202020204" pitchFamily="34" charset="0"/>
              <a:buChar char="•"/>
            </a:pPr>
            <a:r>
              <a:rPr lang="en-GB" b="1" dirty="0"/>
              <a:t>The ‘justice gap’: </a:t>
            </a:r>
            <a:r>
              <a:rPr lang="en-GB" dirty="0"/>
              <a:t>differences exist regarding the equitability of ecosystem governance, particularly between implementing institutions (at international and national levels) and the indigenous and local communities most affected. This arises for 2 reasons:</a:t>
            </a:r>
          </a:p>
          <a:p>
            <a:pPr marL="628650" lvl="1" indent="-171450">
              <a:buFont typeface="Courier New" panose="02070309020205020404" pitchFamily="49" charset="0"/>
              <a:buChar char="o"/>
            </a:pPr>
            <a:r>
              <a:rPr lang="en-GB" dirty="0"/>
              <a:t>Difficulties in implementing policies negotiated at the global or state-level, </a:t>
            </a:r>
          </a:p>
          <a:p>
            <a:pPr marL="628650" lvl="1" indent="-171450">
              <a:buFont typeface="Courier New" panose="02070309020205020404" pitchFamily="49" charset="0"/>
              <a:buChar char="o"/>
            </a:pPr>
            <a:r>
              <a:rPr lang="en-GB" dirty="0"/>
              <a:t>Normative differences in how ecosystems should be equitably governed </a:t>
            </a:r>
          </a:p>
          <a:p>
            <a:pPr marL="171450" lvl="0" indent="-171450">
              <a:buFont typeface="Arial" panose="020B0604020202020204" pitchFamily="34" charset="0"/>
              <a:buChar char="•"/>
            </a:pPr>
            <a:r>
              <a:rPr lang="en-GB" b="1" dirty="0"/>
              <a:t>Unequal power between interest groups </a:t>
            </a:r>
            <a:r>
              <a:rPr lang="en-GB" dirty="0"/>
              <a:t>is a common and persistent feature of environmental management in developing countries (</a:t>
            </a:r>
            <a:r>
              <a:rPr lang="en-GB" dirty="0" err="1"/>
              <a:t>Sikor</a:t>
            </a:r>
            <a:r>
              <a:rPr lang="en-GB" dirty="0"/>
              <a:t> 2013). Examples include forest certification schemes where there are large power inequalities between international companies, timber producers, land owners and local communities which tend to reproduce the same social and environmental injustices (McDermott 2013). </a:t>
            </a:r>
          </a:p>
          <a:p>
            <a:pPr marL="171450" lvl="0" indent="-171450">
              <a:buFont typeface="Arial" panose="020B0604020202020204" pitchFamily="34" charset="0"/>
              <a:buChar char="•"/>
            </a:pPr>
            <a:r>
              <a:rPr lang="en-GB" b="1" dirty="0"/>
              <a:t>Complexity: </a:t>
            </a:r>
            <a:r>
              <a:rPr lang="en-GB" dirty="0"/>
              <a:t>Emphasis on access restrictions and financial compensation as central elements of governance, while complex issues relating to rights, tenure, cultural practices and participation are compartmentalised and deprioritised as safeguards or principles to be addressed through technocratic exercises comprising minimal monitoring and evaluation or accountability (</a:t>
            </a:r>
            <a:r>
              <a:rPr lang="en-GB" dirty="0" err="1"/>
              <a:t>Sikor</a:t>
            </a:r>
            <a:r>
              <a:rPr lang="en-GB" dirty="0"/>
              <a:t> 2013) </a:t>
            </a:r>
          </a:p>
        </p:txBody>
      </p:sp>
      <p:sp>
        <p:nvSpPr>
          <p:cNvPr id="4" name="Slide Number Placeholder 3"/>
          <p:cNvSpPr>
            <a:spLocks noGrp="1"/>
          </p:cNvSpPr>
          <p:nvPr>
            <p:ph type="sldNum" sz="quarter" idx="10"/>
          </p:nvPr>
        </p:nvSpPr>
        <p:spPr/>
        <p:txBody>
          <a:bodyPr/>
          <a:lstStyle/>
          <a:p>
            <a:fld id="{D536A055-F74D-284E-8E9F-F2FBD7D2465E}" type="slidenum">
              <a:rPr lang="en-US" smtClean="0"/>
              <a:t>23</a:t>
            </a:fld>
            <a:endParaRPr lang="en-US"/>
          </a:p>
        </p:txBody>
      </p:sp>
    </p:spTree>
    <p:extLst>
      <p:ext uri="{BB962C8B-B14F-4D97-AF65-F5344CB8AC3E}">
        <p14:creationId xmlns:p14="http://schemas.microsoft.com/office/powerpoint/2010/main" val="22183910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536A055-F74D-284E-8E9F-F2FBD7D2465E}" type="slidenum">
              <a:rPr lang="en-US" smtClean="0"/>
              <a:t>24</a:t>
            </a:fld>
            <a:endParaRPr lang="en-US"/>
          </a:p>
        </p:txBody>
      </p:sp>
    </p:spTree>
    <p:extLst>
      <p:ext uri="{BB962C8B-B14F-4D97-AF65-F5344CB8AC3E}">
        <p14:creationId xmlns:p14="http://schemas.microsoft.com/office/powerpoint/2010/main" val="20937831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GB" sz="1200" dirty="0">
                <a:solidFill>
                  <a:schemeClr val="tx1"/>
                </a:solidFill>
                <a:latin typeface="Arial" panose="020B0604020202020204" pitchFamily="34" charset="0"/>
                <a:ea typeface="Arial"/>
                <a:cs typeface="Arial" panose="020B0604020202020204" pitchFamily="34" charset="0"/>
                <a:sym typeface="Arial"/>
              </a:rPr>
              <a:t>References cited in the Speakers’ notes:</a:t>
            </a:r>
          </a:p>
          <a:p>
            <a:pPr marL="171450" marR="0" lvl="0" indent="-171450" algn="l" defTabSz="914400" rtl="0" eaLnBrk="1" fontAlgn="auto" latinLnBrk="0" hangingPunct="1">
              <a:lnSpc>
                <a:spcPct val="100000"/>
              </a:lnSpc>
              <a:spcBef>
                <a:spcPts val="0"/>
              </a:spcBef>
              <a:spcAft>
                <a:spcPts val="0"/>
              </a:spcAft>
              <a:buClrTx/>
              <a:buSzPts val="1400"/>
              <a:buFont typeface="Arial" panose="020B0604020202020204" pitchFamily="34" charset="0"/>
              <a:buChar char="•"/>
              <a:tabLst/>
              <a:defRPr/>
            </a:pPr>
            <a:r>
              <a:rPr lang="en-GB" sz="1200" dirty="0">
                <a:solidFill>
                  <a:schemeClr val="tx1"/>
                </a:solidFill>
                <a:latin typeface="Arial" panose="020B0604020202020204" pitchFamily="34" charset="0"/>
                <a:ea typeface="Arial"/>
                <a:cs typeface="Arial" panose="020B0604020202020204" pitchFamily="34" charset="0"/>
                <a:sym typeface="Arial"/>
              </a:rPr>
              <a:t>Cornwall, A. (2008) Unpacking ‘Participation’: models, meanings and practices. </a:t>
            </a:r>
            <a:r>
              <a:rPr lang="en-GB" sz="1200" i="1" dirty="0">
                <a:solidFill>
                  <a:schemeClr val="tx1"/>
                </a:solidFill>
                <a:latin typeface="Arial" panose="020B0604020202020204" pitchFamily="34" charset="0"/>
                <a:ea typeface="Arial"/>
                <a:cs typeface="Arial" panose="020B0604020202020204" pitchFamily="34" charset="0"/>
                <a:sym typeface="Arial"/>
              </a:rPr>
              <a:t>Community Development Journal </a:t>
            </a:r>
            <a:r>
              <a:rPr lang="en-GB" sz="1200" b="1" dirty="0">
                <a:solidFill>
                  <a:schemeClr val="tx1"/>
                </a:solidFill>
                <a:latin typeface="Arial" panose="020B0604020202020204" pitchFamily="34" charset="0"/>
                <a:ea typeface="Arial"/>
                <a:cs typeface="Arial" panose="020B0604020202020204" pitchFamily="34" charset="0"/>
                <a:sym typeface="Arial"/>
              </a:rPr>
              <a:t>43</a:t>
            </a:r>
            <a:r>
              <a:rPr lang="en-GB" sz="1200" b="0" dirty="0">
                <a:solidFill>
                  <a:schemeClr val="tx1"/>
                </a:solidFill>
                <a:latin typeface="Arial" panose="020B0604020202020204" pitchFamily="34" charset="0"/>
                <a:ea typeface="Arial"/>
                <a:cs typeface="Arial" panose="020B0604020202020204" pitchFamily="34" charset="0"/>
                <a:sym typeface="Arial"/>
              </a:rPr>
              <a:t>:</a:t>
            </a:r>
            <a:r>
              <a:rPr lang="en-GB" sz="1200" dirty="0">
                <a:solidFill>
                  <a:schemeClr val="tx1"/>
                </a:solidFill>
                <a:latin typeface="Arial" panose="020B0604020202020204" pitchFamily="34" charset="0"/>
                <a:ea typeface="Arial"/>
                <a:cs typeface="Arial" panose="020B0604020202020204" pitchFamily="34" charset="0"/>
                <a:sym typeface="Arial"/>
              </a:rPr>
              <a:t> 269-283.</a:t>
            </a:r>
          </a:p>
          <a:p>
            <a:pPr marL="171450" marR="0" lvl="0" indent="-171450" algn="l" defTabSz="914400" rtl="0" eaLnBrk="1" fontAlgn="auto" latinLnBrk="0" hangingPunct="1">
              <a:lnSpc>
                <a:spcPct val="100000"/>
              </a:lnSpc>
              <a:spcBef>
                <a:spcPts val="0"/>
              </a:spcBef>
              <a:spcAft>
                <a:spcPts val="0"/>
              </a:spcAft>
              <a:buClrTx/>
              <a:buSzPts val="1400"/>
              <a:buFont typeface="Arial" panose="020B0604020202020204" pitchFamily="34" charset="0"/>
              <a:buChar char="•"/>
              <a:tabLst/>
              <a:defRPr/>
            </a:pPr>
            <a:r>
              <a:rPr lang="en-GB" sz="1200" dirty="0">
                <a:solidFill>
                  <a:schemeClr val="tx1"/>
                </a:solidFill>
                <a:latin typeface="Arial" panose="020B0604020202020204" pitchFamily="34" charset="0"/>
                <a:ea typeface="Arial"/>
                <a:cs typeface="Arial" panose="020B0604020202020204" pitchFamily="34" charset="0"/>
                <a:sym typeface="Arial"/>
              </a:rPr>
              <a:t>Fisher, J.A. </a:t>
            </a:r>
            <a:r>
              <a:rPr lang="en-GB" sz="1200" i="1" dirty="0">
                <a:solidFill>
                  <a:schemeClr val="tx1"/>
                </a:solidFill>
                <a:latin typeface="Arial" panose="020B0604020202020204" pitchFamily="34" charset="0"/>
                <a:ea typeface="Arial"/>
                <a:cs typeface="Arial" panose="020B0604020202020204" pitchFamily="34" charset="0"/>
                <a:sym typeface="Arial"/>
              </a:rPr>
              <a:t>et al. </a:t>
            </a:r>
            <a:r>
              <a:rPr lang="en-GB" sz="1200" i="0" dirty="0">
                <a:solidFill>
                  <a:schemeClr val="tx1"/>
                </a:solidFill>
                <a:latin typeface="Arial" panose="020B0604020202020204" pitchFamily="34" charset="0"/>
                <a:ea typeface="Arial"/>
                <a:cs typeface="Arial" panose="020B0604020202020204" pitchFamily="34" charset="0"/>
                <a:sym typeface="Arial"/>
              </a:rPr>
              <a:t>(</a:t>
            </a:r>
            <a:r>
              <a:rPr lang="en-GB" sz="1200" dirty="0">
                <a:solidFill>
                  <a:schemeClr val="tx1"/>
                </a:solidFill>
                <a:latin typeface="Arial" panose="020B0604020202020204" pitchFamily="34" charset="0"/>
                <a:ea typeface="Arial"/>
                <a:cs typeface="Arial" panose="020B0604020202020204" pitchFamily="34" charset="0"/>
                <a:sym typeface="Arial"/>
              </a:rPr>
              <a:t>2014) Understanding the relationships between ecosystem services and poverty alleviation: A conceptual framework. </a:t>
            </a:r>
            <a:r>
              <a:rPr lang="en-GB" sz="1200" i="1" dirty="0">
                <a:solidFill>
                  <a:schemeClr val="tx1"/>
                </a:solidFill>
                <a:latin typeface="Arial" panose="020B0604020202020204" pitchFamily="34" charset="0"/>
                <a:ea typeface="Arial"/>
                <a:cs typeface="Arial" panose="020B0604020202020204" pitchFamily="34" charset="0"/>
                <a:sym typeface="Arial"/>
              </a:rPr>
              <a:t>Ecosystem Services</a:t>
            </a:r>
            <a:r>
              <a:rPr lang="en-GB" sz="1200" dirty="0">
                <a:solidFill>
                  <a:schemeClr val="tx1"/>
                </a:solidFill>
                <a:latin typeface="Arial" panose="020B0604020202020204" pitchFamily="34" charset="0"/>
                <a:ea typeface="Arial"/>
                <a:cs typeface="Arial" panose="020B0604020202020204" pitchFamily="34" charset="0"/>
                <a:sym typeface="Arial"/>
              </a:rPr>
              <a:t> </a:t>
            </a:r>
            <a:r>
              <a:rPr lang="en-GB" sz="1200" b="1" dirty="0">
                <a:solidFill>
                  <a:schemeClr val="tx1"/>
                </a:solidFill>
                <a:latin typeface="Arial" panose="020B0604020202020204" pitchFamily="34" charset="0"/>
                <a:ea typeface="Arial"/>
                <a:cs typeface="Arial" panose="020B0604020202020204" pitchFamily="34" charset="0"/>
                <a:sym typeface="Arial"/>
              </a:rPr>
              <a:t>7</a:t>
            </a:r>
            <a:r>
              <a:rPr lang="en-GB" sz="1200" b="0" dirty="0">
                <a:solidFill>
                  <a:schemeClr val="tx1"/>
                </a:solidFill>
                <a:latin typeface="Arial" panose="020B0604020202020204" pitchFamily="34" charset="0"/>
                <a:ea typeface="Arial"/>
                <a:cs typeface="Arial" panose="020B0604020202020204" pitchFamily="34" charset="0"/>
                <a:sym typeface="Arial"/>
              </a:rPr>
              <a:t>:</a:t>
            </a:r>
            <a:r>
              <a:rPr lang="en-GB" sz="1200" dirty="0">
                <a:solidFill>
                  <a:schemeClr val="tx1"/>
                </a:solidFill>
                <a:latin typeface="Arial" panose="020B0604020202020204" pitchFamily="34" charset="0"/>
                <a:ea typeface="Arial"/>
                <a:cs typeface="Arial" panose="020B0604020202020204" pitchFamily="34" charset="0"/>
                <a:sym typeface="Arial"/>
              </a:rPr>
              <a:t> 34-45.</a:t>
            </a:r>
          </a:p>
          <a:p>
            <a:pPr marL="171450" marR="0" lvl="0" indent="-171450" algn="l" defTabSz="914400" rtl="0" eaLnBrk="1" fontAlgn="auto" latinLnBrk="0" hangingPunct="1">
              <a:lnSpc>
                <a:spcPct val="100000"/>
              </a:lnSpc>
              <a:spcBef>
                <a:spcPts val="0"/>
              </a:spcBef>
              <a:spcAft>
                <a:spcPts val="0"/>
              </a:spcAft>
              <a:buClrTx/>
              <a:buSzPts val="1400"/>
              <a:buFont typeface="Arial" panose="020B0604020202020204" pitchFamily="34" charset="0"/>
              <a:buChar char="•"/>
              <a:tabLst/>
              <a:defRPr/>
            </a:pPr>
            <a:r>
              <a:rPr lang="en-GB" sz="1200" dirty="0">
                <a:solidFill>
                  <a:schemeClr val="tx1"/>
                </a:solidFill>
                <a:latin typeface="Arial" panose="020B0604020202020204" pitchFamily="34" charset="0"/>
                <a:ea typeface="Arial"/>
                <a:cs typeface="Arial" panose="020B0604020202020204" pitchFamily="34" charset="0"/>
                <a:sym typeface="Arial"/>
              </a:rPr>
              <a:t>Lele, S. </a:t>
            </a:r>
            <a:r>
              <a:rPr lang="en-GB" sz="1200" i="1" dirty="0">
                <a:solidFill>
                  <a:schemeClr val="tx1"/>
                </a:solidFill>
                <a:latin typeface="Arial" panose="020B0604020202020204" pitchFamily="34" charset="0"/>
                <a:ea typeface="Arial"/>
                <a:cs typeface="Arial" panose="020B0604020202020204" pitchFamily="34" charset="0"/>
                <a:sym typeface="Arial"/>
              </a:rPr>
              <a:t>et al</a:t>
            </a:r>
            <a:r>
              <a:rPr lang="en-GB" sz="1200" dirty="0">
                <a:solidFill>
                  <a:schemeClr val="tx1"/>
                </a:solidFill>
                <a:latin typeface="Arial" panose="020B0604020202020204" pitchFamily="34" charset="0"/>
                <a:ea typeface="Arial"/>
                <a:cs typeface="Arial" panose="020B0604020202020204" pitchFamily="34" charset="0"/>
                <a:sym typeface="Arial"/>
              </a:rPr>
              <a:t>. (2013) Ecosystem services: origins, contributions, pitfalls, and alternatives. </a:t>
            </a:r>
            <a:r>
              <a:rPr lang="en-GB" sz="1200" i="1" dirty="0">
                <a:solidFill>
                  <a:schemeClr val="tx1"/>
                </a:solidFill>
                <a:latin typeface="Arial" panose="020B0604020202020204" pitchFamily="34" charset="0"/>
                <a:ea typeface="Arial"/>
                <a:cs typeface="Arial" panose="020B0604020202020204" pitchFamily="34" charset="0"/>
                <a:sym typeface="Arial"/>
              </a:rPr>
              <a:t>Conservation and Society</a:t>
            </a:r>
            <a:r>
              <a:rPr lang="en-GB" sz="1200" dirty="0">
                <a:solidFill>
                  <a:schemeClr val="tx1"/>
                </a:solidFill>
                <a:latin typeface="Arial" panose="020B0604020202020204" pitchFamily="34" charset="0"/>
                <a:ea typeface="Arial"/>
                <a:cs typeface="Arial" panose="020B0604020202020204" pitchFamily="34" charset="0"/>
                <a:sym typeface="Arial"/>
              </a:rPr>
              <a:t> </a:t>
            </a:r>
            <a:r>
              <a:rPr lang="en-GB" sz="1200" b="1" dirty="0">
                <a:solidFill>
                  <a:schemeClr val="tx1"/>
                </a:solidFill>
                <a:latin typeface="Arial" panose="020B0604020202020204" pitchFamily="34" charset="0"/>
                <a:ea typeface="Arial"/>
                <a:cs typeface="Arial" panose="020B0604020202020204" pitchFamily="34" charset="0"/>
                <a:sym typeface="Arial"/>
              </a:rPr>
              <a:t>11</a:t>
            </a:r>
            <a:r>
              <a:rPr lang="en-GB" sz="1200" b="0" dirty="0">
                <a:solidFill>
                  <a:schemeClr val="tx1"/>
                </a:solidFill>
                <a:latin typeface="Arial" panose="020B0604020202020204" pitchFamily="34" charset="0"/>
                <a:ea typeface="Arial"/>
                <a:cs typeface="Arial" panose="020B0604020202020204" pitchFamily="34" charset="0"/>
                <a:sym typeface="Arial"/>
              </a:rPr>
              <a:t>:</a:t>
            </a:r>
            <a:r>
              <a:rPr lang="en-GB" sz="1200" dirty="0">
                <a:solidFill>
                  <a:schemeClr val="tx1"/>
                </a:solidFill>
                <a:latin typeface="Arial" panose="020B0604020202020204" pitchFamily="34" charset="0"/>
                <a:ea typeface="Arial"/>
                <a:cs typeface="Arial" panose="020B0604020202020204" pitchFamily="34" charset="0"/>
                <a:sym typeface="Arial"/>
              </a:rPr>
              <a:t> 343-358.</a:t>
            </a:r>
          </a:p>
          <a:p>
            <a:pPr marL="171450" marR="0" lvl="0" indent="-171450" algn="l" defTabSz="914400" rtl="0" eaLnBrk="1" fontAlgn="auto" latinLnBrk="0" hangingPunct="1">
              <a:lnSpc>
                <a:spcPct val="100000"/>
              </a:lnSpc>
              <a:spcBef>
                <a:spcPts val="0"/>
              </a:spcBef>
              <a:spcAft>
                <a:spcPts val="0"/>
              </a:spcAft>
              <a:buClrTx/>
              <a:buSzPts val="1400"/>
              <a:buFont typeface="Arial" panose="020B0604020202020204" pitchFamily="34" charset="0"/>
              <a:buChar char="•"/>
              <a:tabLst/>
              <a:defRPr/>
            </a:pPr>
            <a:r>
              <a:rPr lang="en-GB" sz="1200" dirty="0">
                <a:solidFill>
                  <a:srgbClr val="004C96"/>
                </a:solidFill>
                <a:ea typeface="Arial"/>
                <a:cs typeface="Arial"/>
                <a:sym typeface="Arial"/>
              </a:rPr>
              <a:t>Mahanty, S. and McDermott, C.L. (2013) How does Free, Prior and Informed Consent (FPIC) impact social equity? Lessons from mining and forestry and their implications for REDD+. </a:t>
            </a:r>
            <a:r>
              <a:rPr lang="en-GB" sz="1200" i="1" dirty="0">
                <a:solidFill>
                  <a:srgbClr val="004C96"/>
                </a:solidFill>
                <a:ea typeface="Arial"/>
                <a:cs typeface="Arial"/>
                <a:sym typeface="Arial"/>
              </a:rPr>
              <a:t>Land Use Policy</a:t>
            </a:r>
            <a:r>
              <a:rPr lang="en-GB" sz="1200" dirty="0">
                <a:solidFill>
                  <a:srgbClr val="004C96"/>
                </a:solidFill>
                <a:ea typeface="Arial"/>
                <a:cs typeface="Arial"/>
                <a:sym typeface="Arial"/>
              </a:rPr>
              <a:t> </a:t>
            </a:r>
            <a:r>
              <a:rPr lang="en-GB" sz="1200" b="1" dirty="0">
                <a:solidFill>
                  <a:srgbClr val="004C96"/>
                </a:solidFill>
                <a:ea typeface="Arial"/>
                <a:cs typeface="Arial"/>
                <a:sym typeface="Arial"/>
              </a:rPr>
              <a:t>35</a:t>
            </a:r>
            <a:r>
              <a:rPr lang="en-GB" sz="1200" b="0" dirty="0">
                <a:solidFill>
                  <a:srgbClr val="004C96"/>
                </a:solidFill>
                <a:ea typeface="Arial"/>
                <a:cs typeface="Arial"/>
                <a:sym typeface="Arial"/>
              </a:rPr>
              <a:t>:</a:t>
            </a:r>
            <a:r>
              <a:rPr lang="en-GB" sz="1200" dirty="0">
                <a:solidFill>
                  <a:srgbClr val="004C96"/>
                </a:solidFill>
                <a:ea typeface="Arial"/>
                <a:cs typeface="Arial"/>
                <a:sym typeface="Arial"/>
              </a:rPr>
              <a:t> 406-416.</a:t>
            </a:r>
          </a:p>
          <a:p>
            <a:pPr marL="171450" marR="0" lvl="0" indent="-171450" algn="l" defTabSz="914400" rtl="0" eaLnBrk="1" fontAlgn="auto" latinLnBrk="0" hangingPunct="1">
              <a:lnSpc>
                <a:spcPct val="100000"/>
              </a:lnSpc>
              <a:spcBef>
                <a:spcPts val="0"/>
              </a:spcBef>
              <a:spcAft>
                <a:spcPts val="0"/>
              </a:spcAft>
              <a:buClrTx/>
              <a:buSzPts val="1400"/>
              <a:buFont typeface="Arial" panose="020B0604020202020204" pitchFamily="34" charset="0"/>
              <a:buChar char="•"/>
              <a:tabLst/>
              <a:defRPr/>
            </a:pPr>
            <a:r>
              <a:rPr lang="en-GB" sz="1200" dirty="0" err="1">
                <a:solidFill>
                  <a:srgbClr val="004C96"/>
                </a:solidFill>
                <a:ea typeface="Arial"/>
                <a:cs typeface="Arial"/>
                <a:sym typeface="Arial"/>
              </a:rPr>
              <a:t>Niezen</a:t>
            </a:r>
            <a:r>
              <a:rPr lang="en-GB" sz="1200" dirty="0">
                <a:solidFill>
                  <a:srgbClr val="004C96"/>
                </a:solidFill>
                <a:ea typeface="Arial"/>
                <a:cs typeface="Arial"/>
                <a:sym typeface="Arial"/>
              </a:rPr>
              <a:t>, R. (2003) </a:t>
            </a:r>
            <a:r>
              <a:rPr lang="en-GB" sz="1200" i="1" dirty="0">
                <a:solidFill>
                  <a:srgbClr val="004C96"/>
                </a:solidFill>
                <a:ea typeface="Arial"/>
                <a:cs typeface="Arial"/>
                <a:sym typeface="Arial"/>
              </a:rPr>
              <a:t>The Origins of </a:t>
            </a:r>
            <a:r>
              <a:rPr lang="en-GB" sz="1200" i="1" dirty="0" err="1">
                <a:solidFill>
                  <a:srgbClr val="004C96"/>
                </a:solidFill>
                <a:ea typeface="Arial"/>
                <a:cs typeface="Arial"/>
                <a:sym typeface="Arial"/>
              </a:rPr>
              <a:t>Indigenism</a:t>
            </a:r>
            <a:r>
              <a:rPr lang="en-GB" sz="1200" dirty="0">
                <a:solidFill>
                  <a:srgbClr val="004C96"/>
                </a:solidFill>
                <a:ea typeface="Arial"/>
                <a:cs typeface="Arial"/>
                <a:sym typeface="Arial"/>
              </a:rPr>
              <a:t>. University of California Press, Berkeley, CA</a:t>
            </a:r>
          </a:p>
          <a:p>
            <a:pPr marL="171450" marR="0" lvl="0" indent="-171450" algn="l" defTabSz="914400" rtl="0" eaLnBrk="1" fontAlgn="auto" latinLnBrk="0" hangingPunct="1">
              <a:lnSpc>
                <a:spcPct val="100000"/>
              </a:lnSpc>
              <a:spcBef>
                <a:spcPts val="0"/>
              </a:spcBef>
              <a:spcAft>
                <a:spcPts val="0"/>
              </a:spcAft>
              <a:buClrTx/>
              <a:buSzPts val="1400"/>
              <a:buFont typeface="Arial" panose="020B0604020202020204" pitchFamily="34" charset="0"/>
              <a:buChar char="•"/>
              <a:tabLst/>
              <a:defRPr/>
            </a:pPr>
            <a:r>
              <a:rPr lang="en-GB" sz="1200" dirty="0" err="1">
                <a:solidFill>
                  <a:schemeClr val="tx1"/>
                </a:solidFill>
                <a:latin typeface="Arial" panose="020B0604020202020204" pitchFamily="34" charset="0"/>
                <a:ea typeface="Arial"/>
                <a:cs typeface="Arial" panose="020B0604020202020204" pitchFamily="34" charset="0"/>
                <a:sym typeface="Arial"/>
              </a:rPr>
              <a:t>Peskett</a:t>
            </a:r>
            <a:r>
              <a:rPr lang="en-GB" sz="1200" dirty="0">
                <a:solidFill>
                  <a:schemeClr val="tx1"/>
                </a:solidFill>
                <a:latin typeface="Arial" panose="020B0604020202020204" pitchFamily="34" charset="0"/>
                <a:ea typeface="Arial"/>
                <a:cs typeface="Arial" panose="020B0604020202020204" pitchFamily="34" charset="0"/>
                <a:sym typeface="Arial"/>
              </a:rPr>
              <a:t>, L. </a:t>
            </a:r>
            <a:r>
              <a:rPr lang="en-GB" sz="1200" i="1" dirty="0">
                <a:solidFill>
                  <a:schemeClr val="tx1"/>
                </a:solidFill>
                <a:latin typeface="Arial" panose="020B0604020202020204" pitchFamily="34" charset="0"/>
                <a:ea typeface="Arial"/>
                <a:cs typeface="Arial" panose="020B0604020202020204" pitchFamily="34" charset="0"/>
                <a:sym typeface="Arial"/>
              </a:rPr>
              <a:t>et al. </a:t>
            </a:r>
            <a:r>
              <a:rPr lang="en-GB" sz="1200" dirty="0">
                <a:solidFill>
                  <a:schemeClr val="tx1"/>
                </a:solidFill>
                <a:latin typeface="Arial" panose="020B0604020202020204" pitchFamily="34" charset="0"/>
                <a:ea typeface="Arial"/>
                <a:cs typeface="Arial" panose="020B0604020202020204" pitchFamily="34" charset="0"/>
                <a:sym typeface="Arial"/>
              </a:rPr>
              <a:t>(2011) Institutional approaches for carbon financing in the forest sector: learning lessons for REDD+ from forest carbon projects in Uganda. </a:t>
            </a:r>
            <a:r>
              <a:rPr lang="en-GB" sz="1200" i="1" dirty="0">
                <a:solidFill>
                  <a:schemeClr val="tx1"/>
                </a:solidFill>
                <a:latin typeface="Arial" panose="020B0604020202020204" pitchFamily="34" charset="0"/>
                <a:ea typeface="Arial"/>
                <a:cs typeface="Arial" panose="020B0604020202020204" pitchFamily="34" charset="0"/>
                <a:sym typeface="Arial"/>
              </a:rPr>
              <a:t>Environmental Science and Policy </a:t>
            </a:r>
            <a:r>
              <a:rPr lang="en-GB" sz="1200" b="1" dirty="0">
                <a:solidFill>
                  <a:schemeClr val="tx1"/>
                </a:solidFill>
                <a:latin typeface="Arial" panose="020B0604020202020204" pitchFamily="34" charset="0"/>
                <a:ea typeface="Arial"/>
                <a:cs typeface="Arial" panose="020B0604020202020204" pitchFamily="34" charset="0"/>
                <a:sym typeface="Arial"/>
              </a:rPr>
              <a:t>14</a:t>
            </a:r>
            <a:r>
              <a:rPr lang="en-GB" sz="1200" b="0" dirty="0">
                <a:solidFill>
                  <a:schemeClr val="tx1"/>
                </a:solidFill>
                <a:latin typeface="Arial" panose="020B0604020202020204" pitchFamily="34" charset="0"/>
                <a:ea typeface="Arial"/>
                <a:cs typeface="Arial" panose="020B0604020202020204" pitchFamily="34" charset="0"/>
                <a:sym typeface="Arial"/>
              </a:rPr>
              <a:t>:</a:t>
            </a:r>
            <a:r>
              <a:rPr lang="en-GB" sz="1200" dirty="0">
                <a:solidFill>
                  <a:schemeClr val="tx1"/>
                </a:solidFill>
                <a:latin typeface="Arial" panose="020B0604020202020204" pitchFamily="34" charset="0"/>
                <a:ea typeface="Arial"/>
                <a:cs typeface="Arial" panose="020B0604020202020204" pitchFamily="34" charset="0"/>
                <a:sym typeface="Arial"/>
              </a:rPr>
              <a:t> 216–229. </a:t>
            </a:r>
            <a:endParaRPr lang="en-GB" dirty="0">
              <a:solidFill>
                <a:schemeClr val="tx1"/>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Pts val="1400"/>
              <a:buFont typeface="Arial" panose="020B0604020202020204" pitchFamily="34" charset="0"/>
              <a:buChar char="•"/>
              <a:tabLst/>
              <a:defRPr/>
            </a:pPr>
            <a:endParaRPr lang="en-GB" dirty="0">
              <a:solidFill>
                <a:schemeClr val="tx1"/>
              </a:solidFill>
              <a:latin typeface="Arial" panose="020B0604020202020204" pitchFamily="34" charset="0"/>
              <a:cs typeface="Arial" panose="020B0604020202020204" pitchFamily="34" charset="0"/>
            </a:endParaRPr>
          </a:p>
          <a:p>
            <a:pPr marL="0" lvl="0" indent="0">
              <a:spcBef>
                <a:spcPts val="0"/>
              </a:spcBef>
              <a:spcAft>
                <a:spcPts val="0"/>
              </a:spcAft>
              <a:buNone/>
            </a:pPr>
            <a:endParaRPr dirty="0">
              <a:solidFill>
                <a:schemeClr val="tx1"/>
              </a:solidFill>
              <a:latin typeface="Arial" panose="020B0604020202020204" pitchFamily="34" charset="0"/>
              <a:cs typeface="Arial" panose="020B0604020202020204" pitchFamily="34" charset="0"/>
            </a:endParaRPr>
          </a:p>
        </p:txBody>
      </p:sp>
      <p:sp>
        <p:nvSpPr>
          <p:cNvPr id="238" name="Shape 23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29083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Shape 250"/>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200" b="0" i="1" u="none" strike="noStrike" cap="none" dirty="0">
                <a:solidFill>
                  <a:schemeClr val="dk1"/>
                </a:solidFill>
                <a:latin typeface="+mn-lt"/>
                <a:ea typeface="Calibri"/>
                <a:cs typeface="Calibri"/>
                <a:sym typeface="Calibri"/>
              </a:rPr>
              <a:t>[Please refer to the accompanying case study summaries for case study E]</a:t>
            </a:r>
            <a:endParaRPr lang="en-GB" sz="1200" b="1" kern="1200" dirty="0">
              <a:solidFill>
                <a:schemeClr val="tx1"/>
              </a:solidFill>
              <a:effectLst/>
              <a:latin typeface="+mn-lt"/>
              <a:ea typeface="+mn-ea"/>
              <a:cs typeface="+mn-cs"/>
            </a:endParaRPr>
          </a:p>
          <a:p>
            <a:pPr marL="0" marR="0" lvl="0" indent="0" algn="l" rtl="0">
              <a:spcBef>
                <a:spcPts val="0"/>
              </a:spcBef>
              <a:spcAft>
                <a:spcPts val="0"/>
              </a:spcAft>
              <a:buNone/>
            </a:pPr>
            <a:endParaRPr sz="1200" b="0" i="1" u="none" strike="noStrike" cap="none" dirty="0">
              <a:solidFill>
                <a:schemeClr val="dk1"/>
              </a:solidFill>
              <a:latin typeface="+mn-lt"/>
              <a:ea typeface="Calibri"/>
              <a:cs typeface="Calibri"/>
              <a:sym typeface="Calibri"/>
            </a:endParaRPr>
          </a:p>
        </p:txBody>
      </p:sp>
      <p:sp>
        <p:nvSpPr>
          <p:cNvPr id="251" name="Shape 251"/>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26</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26206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As we saw in Topic 3, the planetary boundaries concept combined with Kate </a:t>
            </a:r>
            <a:r>
              <a:rPr lang="en-GB" sz="1200" b="0" i="0" u="none" strike="noStrike" kern="1200" baseline="0" dirty="0" err="1">
                <a:solidFill>
                  <a:schemeClr val="tx1"/>
                </a:solidFill>
                <a:latin typeface="+mn-lt"/>
                <a:ea typeface="+mn-ea"/>
                <a:cs typeface="+mn-cs"/>
              </a:rPr>
              <a:t>Raworth’s</a:t>
            </a:r>
            <a:r>
              <a:rPr lang="en-GB" sz="1200" b="0" i="0" u="none" strike="noStrike" kern="1200" baseline="0" dirty="0">
                <a:solidFill>
                  <a:schemeClr val="tx1"/>
                </a:solidFill>
                <a:latin typeface="+mn-lt"/>
                <a:ea typeface="+mn-ea"/>
                <a:cs typeface="+mn-cs"/>
              </a:rPr>
              <a:t> ‘doughnut’ defines a ‘safe AND just operating space for humanity’ (Dearing </a:t>
            </a:r>
            <a:r>
              <a:rPr lang="en-GB" sz="1200" b="0" i="1" u="none" strike="noStrike" kern="1200" baseline="0" dirty="0">
                <a:solidFill>
                  <a:schemeClr val="tx1"/>
                </a:solidFill>
                <a:latin typeface="+mn-lt"/>
                <a:ea typeface="+mn-ea"/>
                <a:cs typeface="+mn-cs"/>
              </a:rPr>
              <a:t>et al. </a:t>
            </a:r>
            <a:r>
              <a:rPr lang="en-GB" sz="1200" b="0" i="0" u="none" strike="noStrike" kern="1200" baseline="0" dirty="0">
                <a:solidFill>
                  <a:schemeClr val="tx1"/>
                </a:solidFill>
                <a:latin typeface="+mn-lt"/>
                <a:ea typeface="+mn-ea"/>
                <a:cs typeface="+mn-cs"/>
              </a:rPr>
              <a:t>2014). O’Neill </a:t>
            </a:r>
            <a:r>
              <a:rPr lang="en-GB" sz="1200" b="0" i="1" u="none" strike="noStrike" kern="1200" baseline="0" dirty="0">
                <a:solidFill>
                  <a:schemeClr val="tx1"/>
                </a:solidFill>
                <a:latin typeface="+mn-lt"/>
                <a:ea typeface="+mn-ea"/>
                <a:cs typeface="+mn-cs"/>
              </a:rPr>
              <a:t>et al. </a:t>
            </a:r>
            <a:r>
              <a:rPr lang="en-GB" sz="1200" b="0" i="0" u="none" strike="noStrike" kern="1200" baseline="0" dirty="0">
                <a:solidFill>
                  <a:schemeClr val="tx1"/>
                </a:solidFill>
                <a:latin typeface="+mn-lt"/>
                <a:ea typeface="+mn-ea"/>
                <a:cs typeface="+mn-cs"/>
              </a:rPr>
              <a:t>(2018) have calculated how well different countries are doing in terms of meeting the social threshold, and how badly they are doing in terms of overstepping ‘their share’ of the biophysical boundaries. The graph shows that Malawi scores zero on both counts while most OECD countries score very highly on both axes. </a:t>
            </a:r>
          </a:p>
          <a:p>
            <a:pPr marL="171450" lvl="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This recognises that some people have already developed well beyond their ‘fair share’ of the planet’s resources while many people haven’t yet reached the basic for survival.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baseline="0" dirty="0">
                <a:solidFill>
                  <a:schemeClr val="tx1"/>
                </a:solidFill>
                <a:latin typeface="+mn-lt"/>
                <a:ea typeface="+mn-ea"/>
                <a:cs typeface="+mn-cs"/>
              </a:rPr>
              <a:t>Ecosystem service-based interventions simultaneously create justices and injustices for different groups of people, including impacts on the rights and basic needs of some of the poorest and most vulnerable people on the planet (</a:t>
            </a:r>
            <a:r>
              <a:rPr lang="en-GB" sz="1200" b="0" i="0" u="none" strike="noStrike" kern="1200" baseline="0" dirty="0" err="1">
                <a:solidFill>
                  <a:schemeClr val="tx1"/>
                </a:solidFill>
                <a:latin typeface="+mn-lt"/>
                <a:ea typeface="+mn-ea"/>
                <a:cs typeface="+mn-cs"/>
              </a:rPr>
              <a:t>Sikor</a:t>
            </a:r>
            <a:r>
              <a:rPr lang="en-GB" sz="1200" b="0" i="0" u="none" strike="noStrike" kern="1200" baseline="0" dirty="0">
                <a:solidFill>
                  <a:schemeClr val="tx1"/>
                </a:solidFill>
                <a:latin typeface="+mn-lt"/>
                <a:ea typeface="+mn-ea"/>
                <a:cs typeface="+mn-cs"/>
              </a:rPr>
              <a:t> 2013) </a:t>
            </a:r>
            <a:endParaRPr lang="en-US" alt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u="none" strike="noStrike" kern="1200" baseline="0" dirty="0">
                <a:solidFill>
                  <a:schemeClr val="tx1"/>
                </a:solidFill>
                <a:latin typeface="+mn-lt"/>
                <a:ea typeface="+mn-ea"/>
                <a:cs typeface="+mn-cs"/>
              </a:rPr>
              <a:t>Ecosystem service frameworks have been criticised for targeting improvements in aggregate human wellbeing and overlooking precisely which people benefit, where, in what ways, and who may be made worse off and how (</a:t>
            </a:r>
            <a:r>
              <a:rPr lang="en-GB" sz="1200" b="0" i="0" u="none" strike="noStrike" kern="1200" baseline="0" dirty="0" err="1">
                <a:solidFill>
                  <a:schemeClr val="tx1"/>
                </a:solidFill>
                <a:latin typeface="+mn-lt"/>
                <a:ea typeface="+mn-ea"/>
                <a:cs typeface="+mn-cs"/>
              </a:rPr>
              <a:t>Lele</a:t>
            </a:r>
            <a:r>
              <a:rPr lang="en-GB" sz="1200" b="0" i="0" u="none" strike="noStrike" kern="1200" baseline="0" dirty="0">
                <a:solidFill>
                  <a:schemeClr val="tx1"/>
                </a:solidFill>
                <a:latin typeface="+mn-lt"/>
                <a:ea typeface="+mn-ea"/>
                <a:cs typeface="+mn-cs"/>
              </a:rPr>
              <a:t> </a:t>
            </a:r>
            <a:r>
              <a:rPr lang="en-GB" sz="1200" b="0" i="1" u="none" strike="noStrike" kern="1200" baseline="0" dirty="0">
                <a:solidFill>
                  <a:schemeClr val="tx1"/>
                </a:solidFill>
                <a:latin typeface="+mn-lt"/>
                <a:ea typeface="+mn-ea"/>
                <a:cs typeface="+mn-cs"/>
              </a:rPr>
              <a:t>et al. </a:t>
            </a:r>
            <a:r>
              <a:rPr lang="en-GB" sz="1200" b="0" i="0" u="none" strike="noStrike" kern="1200" baseline="0" dirty="0">
                <a:solidFill>
                  <a:schemeClr val="tx1"/>
                </a:solidFill>
                <a:latin typeface="+mn-lt"/>
                <a:ea typeface="+mn-ea"/>
                <a:cs typeface="+mn-cs"/>
              </a:rPr>
              <a:t>2013). </a:t>
            </a:r>
          </a:p>
          <a:p>
            <a:pPr marL="171450" lvl="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A growing interest in addressing the complex interrelations between social and ecological systems reveals the diverse ways in which people are affected by ecosystem services (and disservices) and the importance of political factors in mediating whether and how different groups benefit (Fisher </a:t>
            </a:r>
            <a:r>
              <a:rPr lang="en-GB" sz="1200" b="0" i="1" u="none" strike="noStrike" kern="1200" baseline="0" dirty="0">
                <a:solidFill>
                  <a:schemeClr val="tx1"/>
                </a:solidFill>
                <a:latin typeface="+mn-lt"/>
                <a:ea typeface="+mn-ea"/>
                <a:cs typeface="+mn-cs"/>
              </a:rPr>
              <a:t>et al. </a:t>
            </a:r>
            <a:r>
              <a:rPr lang="en-GB" sz="1200" b="0" i="0" u="none" strike="noStrike" kern="1200" baseline="0" dirty="0">
                <a:solidFill>
                  <a:schemeClr val="tx1"/>
                </a:solidFill>
                <a:latin typeface="+mn-lt"/>
                <a:ea typeface="+mn-ea"/>
                <a:cs typeface="+mn-cs"/>
              </a:rPr>
              <a:t>2014). </a:t>
            </a:r>
          </a:p>
          <a:p>
            <a:pPr marL="171450" lvl="0" indent="-171450">
              <a:buFont typeface="Arial" panose="020B0604020202020204" pitchFamily="34" charset="0"/>
              <a:buChar char="•"/>
            </a:pPr>
            <a:r>
              <a:rPr lang="en-GB" sz="1200" b="0" i="0" u="none" strike="noStrike" kern="1200" baseline="0" dirty="0">
                <a:solidFill>
                  <a:schemeClr val="tx1"/>
                </a:solidFill>
                <a:latin typeface="+mn-lt"/>
                <a:ea typeface="+mn-ea"/>
                <a:cs typeface="+mn-cs"/>
              </a:rPr>
              <a:t>This enhanced picture of the ways in which governance affects different people’s wellbeing, and the types of trade-offs which result, reveal the need to approach ecosystem governance as a matter of justice.</a:t>
            </a:r>
          </a:p>
        </p:txBody>
      </p:sp>
      <p:sp>
        <p:nvSpPr>
          <p:cNvPr id="4" name="Slide Number Placeholder 3"/>
          <p:cNvSpPr>
            <a:spLocks noGrp="1"/>
          </p:cNvSpPr>
          <p:nvPr>
            <p:ph type="sldNum" sz="quarter" idx="10"/>
          </p:nvPr>
        </p:nvSpPr>
        <p:spPr/>
        <p:txBody>
          <a:bodyPr/>
          <a:lstStyle/>
          <a:p>
            <a:fld id="{D536A055-F74D-284E-8E9F-F2FBD7D2465E}" type="slidenum">
              <a:rPr lang="en-US" smtClean="0"/>
              <a:t>3</a:t>
            </a:fld>
            <a:endParaRPr lang="en-US"/>
          </a:p>
        </p:txBody>
      </p:sp>
    </p:spTree>
    <p:extLst>
      <p:ext uri="{BB962C8B-B14F-4D97-AF65-F5344CB8AC3E}">
        <p14:creationId xmlns:p14="http://schemas.microsoft.com/office/powerpoint/2010/main" val="638347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latin typeface="Arial" panose="020B0604020202020204" pitchFamily="34" charset="0"/>
              </a:rPr>
              <a:t>The environmental justice movement started in the US, very much focused on urban areas where poor, often African-American, communities found that they were suffering disproportionately from the environmental externalities (pollution) of industry.</a:t>
            </a:r>
          </a:p>
        </p:txBody>
      </p:sp>
      <p:sp>
        <p:nvSpPr>
          <p:cNvPr id="4" name="Slide Number Placeholder 3"/>
          <p:cNvSpPr>
            <a:spLocks noGrp="1"/>
          </p:cNvSpPr>
          <p:nvPr>
            <p:ph type="sldNum" sz="quarter" idx="10"/>
          </p:nvPr>
        </p:nvSpPr>
        <p:spPr/>
        <p:txBody>
          <a:bodyPr/>
          <a:lstStyle/>
          <a:p>
            <a:fld id="{D536A055-F74D-284E-8E9F-F2FBD7D2465E}" type="slidenum">
              <a:rPr lang="en-US" smtClean="0"/>
              <a:t>4</a:t>
            </a:fld>
            <a:endParaRPr lang="en-US"/>
          </a:p>
        </p:txBody>
      </p:sp>
    </p:spTree>
    <p:extLst>
      <p:ext uri="{BB962C8B-B14F-4D97-AF65-F5344CB8AC3E}">
        <p14:creationId xmlns:p14="http://schemas.microsoft.com/office/powerpoint/2010/main" val="3224215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Fairness and the lack of self-interest are also emphasised in the Oxford English Dictionary (2010) definition of equity as ‘‘the quality of being equal or fair; fairness, impartiality; even-handed dealing’’</a:t>
            </a:r>
          </a:p>
          <a:p>
            <a:pPr marL="171450" indent="-171450">
              <a:buFont typeface="Arial" panose="020B0604020202020204" pitchFamily="34" charset="0"/>
              <a:buChar char="•"/>
            </a:pPr>
            <a:r>
              <a:rPr lang="en-GB" dirty="0"/>
              <a:t>‘Equity’ is referred to many times in the SDGs, also in the CBD Aichi targets whereas ‘justice’ is rarely mentioned. It seems that the term ‘equity’ is more palatable in policy circles. However, in this session, unless otherwise stated, we use the terms interchangeably.</a:t>
            </a:r>
          </a:p>
        </p:txBody>
      </p:sp>
      <p:sp>
        <p:nvSpPr>
          <p:cNvPr id="4" name="Slide Number Placeholder 3"/>
          <p:cNvSpPr>
            <a:spLocks noGrp="1"/>
          </p:cNvSpPr>
          <p:nvPr>
            <p:ph type="sldNum" sz="quarter" idx="10"/>
          </p:nvPr>
        </p:nvSpPr>
        <p:spPr/>
        <p:txBody>
          <a:bodyPr/>
          <a:lstStyle/>
          <a:p>
            <a:fld id="{D536A055-F74D-284E-8E9F-F2FBD7D2465E}" type="slidenum">
              <a:rPr lang="en-US" smtClean="0"/>
              <a:t>5</a:t>
            </a:fld>
            <a:endParaRPr lang="en-US"/>
          </a:p>
        </p:txBody>
      </p:sp>
    </p:spTree>
    <p:extLst>
      <p:ext uri="{BB962C8B-B14F-4D97-AF65-F5344CB8AC3E}">
        <p14:creationId xmlns:p14="http://schemas.microsoft.com/office/powerpoint/2010/main" val="3990396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ct val="0"/>
              </a:spcBef>
              <a:buFont typeface="Arial" panose="020B0604020202020204" pitchFamily="34" charset="0"/>
              <a:buChar char="•"/>
            </a:pPr>
            <a:r>
              <a:rPr lang="en-GB" dirty="0"/>
              <a:t>Can we assume that interventions to achieve poverty alleviation will necessarily be equitable?</a:t>
            </a:r>
          </a:p>
          <a:p>
            <a:pPr marL="171450" indent="-171450">
              <a:spcBef>
                <a:spcPct val="0"/>
              </a:spcBef>
              <a:buFont typeface="Arial" panose="020B0604020202020204" pitchFamily="34" charset="0"/>
              <a:buChar char="•"/>
            </a:pPr>
            <a:r>
              <a:rPr lang="en-GB" dirty="0"/>
              <a:t>Any intervention could have multiple impacts. Think of it as a pizza:</a:t>
            </a:r>
          </a:p>
          <a:p>
            <a:pPr marL="171450" indent="-171450">
              <a:spcBef>
                <a:spcPct val="0"/>
              </a:spcBef>
              <a:buFont typeface="Arial" panose="020B0604020202020204" pitchFamily="34" charset="0"/>
              <a:buChar char="•"/>
            </a:pPr>
            <a:r>
              <a:rPr lang="en-GB" dirty="0"/>
              <a:t>Does the intervention increase or decrease the size of the pizza? Even if the pizza is increased (e.g. GDP increases overall), the share going to the poor may not change, so their relative poverty is still the same.</a:t>
            </a:r>
          </a:p>
          <a:p>
            <a:pPr marL="171450" indent="-171450">
              <a:spcBef>
                <a:spcPct val="0"/>
              </a:spcBef>
              <a:buFont typeface="Arial" panose="020B0604020202020204" pitchFamily="34" charset="0"/>
              <a:buChar char="•"/>
            </a:pPr>
            <a:r>
              <a:rPr lang="en-GB" dirty="0"/>
              <a:t>Alternatively, the project could make everyone worse off (the pizza shrinks), but improve equity by reducing wealth disparities (more equally sized slices).</a:t>
            </a:r>
          </a:p>
          <a:p>
            <a:pPr marL="171450" indent="-171450">
              <a:spcBef>
                <a:spcPct val="0"/>
              </a:spcBef>
              <a:buFont typeface="Arial" panose="020B0604020202020204" pitchFamily="34" charset="0"/>
              <a:buChar char="•"/>
            </a:pPr>
            <a:r>
              <a:rPr lang="en-GB" dirty="0"/>
              <a:t>Lastly, the intervention could change the topping on the pizza to something that some people really don’t like or can’t eat. </a:t>
            </a:r>
          </a:p>
          <a:p>
            <a:pPr marL="171450" indent="-171450">
              <a:spcBef>
                <a:spcPct val="0"/>
              </a:spcBef>
              <a:buFont typeface="Arial" panose="020B0604020202020204" pitchFamily="34" charset="0"/>
              <a:buChar char="•"/>
            </a:pPr>
            <a:r>
              <a:rPr lang="en-GB" dirty="0"/>
              <a:t>For example, in </a:t>
            </a:r>
            <a:r>
              <a:rPr lang="en-GB" altLang="en-US" b="0" dirty="0"/>
              <a:t>Nepal community forestry, the initial approach to sharing the products from the forest was that they should be equally shared, However, it turned out that some people did not need as much firewood as others because they had trees on their own land. Similarly, in those user groups where timber was a product, some users did not need timber (or did not have the equipment to harvest it and take it back to their houses), but preferred a cash income. User groups therefore had to come up with more differentiated approaches which recognised the different wellbeing needs of different social groups and provided them with access to the appropriate products, while still maintaining a fair approach overall.</a:t>
            </a:r>
            <a:endParaRPr lang="en-US" altLang="en-US" b="0" dirty="0"/>
          </a:p>
        </p:txBody>
      </p:sp>
      <p:sp>
        <p:nvSpPr>
          <p:cNvPr id="4" name="Slide Number Placeholder 3"/>
          <p:cNvSpPr>
            <a:spLocks noGrp="1"/>
          </p:cNvSpPr>
          <p:nvPr>
            <p:ph type="sldNum" sz="quarter" idx="10"/>
          </p:nvPr>
        </p:nvSpPr>
        <p:spPr/>
        <p:txBody>
          <a:bodyPr/>
          <a:lstStyle/>
          <a:p>
            <a:fld id="{D536A055-F74D-284E-8E9F-F2FBD7D2465E}" type="slidenum">
              <a:rPr lang="en-US" smtClean="0"/>
              <a:t>6</a:t>
            </a:fld>
            <a:endParaRPr lang="en-US"/>
          </a:p>
        </p:txBody>
      </p:sp>
    </p:spTree>
    <p:extLst>
      <p:ext uri="{BB962C8B-B14F-4D97-AF65-F5344CB8AC3E}">
        <p14:creationId xmlns:p14="http://schemas.microsoft.com/office/powerpoint/2010/main" val="467560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ct val="0"/>
              </a:spcBef>
              <a:buFont typeface="Arial" panose="020B0604020202020204" pitchFamily="34" charset="0"/>
              <a:buChar char="•"/>
            </a:pPr>
            <a:r>
              <a:rPr lang="en-GB" dirty="0"/>
              <a:t>Initiatives that change the value of ecosystem services directly or indirectly may have explicitly articulated equity goals or none at all</a:t>
            </a:r>
          </a:p>
          <a:p>
            <a:pPr marL="171450" indent="-171450">
              <a:spcBef>
                <a:spcPct val="0"/>
              </a:spcBef>
              <a:buFont typeface="Arial" panose="020B0604020202020204" pitchFamily="34" charset="0"/>
              <a:buChar char="•"/>
            </a:pPr>
            <a:r>
              <a:rPr lang="en-GB" dirty="0"/>
              <a:t>Setting the equity goals of a policy, project or initiative makes it possible to design systems to monitor progress towards achieving those goals. </a:t>
            </a:r>
          </a:p>
          <a:p>
            <a:pPr marL="171450" indent="-171450">
              <a:spcBef>
                <a:spcPct val="0"/>
              </a:spcBef>
              <a:buFont typeface="Arial" panose="020B0604020202020204" pitchFamily="34" charset="0"/>
              <a:buChar char="•"/>
            </a:pPr>
            <a:r>
              <a:rPr lang="en-GB" dirty="0"/>
              <a:t>These may be non-existent (i.e., equity is not considered) or they may aim to maximise equity, improve it or merely ‘do no harm</a:t>
            </a:r>
          </a:p>
          <a:p>
            <a:pPr marL="171450" indent="-171450">
              <a:spcBef>
                <a:spcPct val="0"/>
              </a:spcBef>
              <a:buFont typeface="Arial" panose="020B0604020202020204" pitchFamily="34" charset="0"/>
              <a:buChar char="•"/>
            </a:pPr>
            <a:r>
              <a:rPr lang="en-GB" dirty="0"/>
              <a:t>Failure to set goals with respect to equity</a:t>
            </a:r>
          </a:p>
          <a:p>
            <a:pPr marL="628650" lvl="1" indent="-171450">
              <a:spcBef>
                <a:spcPct val="0"/>
              </a:spcBef>
              <a:buFont typeface="Courier New" panose="02070309020205020404" pitchFamily="49" charset="0"/>
              <a:buChar char="o"/>
            </a:pPr>
            <a:r>
              <a:rPr lang="en-GB" dirty="0"/>
              <a:t>Leaves implicit equity goals unexamined, and precludes the consideration of equity standards or targets. </a:t>
            </a:r>
          </a:p>
          <a:p>
            <a:pPr marL="628650" lvl="1" indent="-171450">
              <a:spcBef>
                <a:spcPct val="0"/>
              </a:spcBef>
              <a:buFont typeface="Courier New" panose="02070309020205020404" pitchFamily="49" charset="0"/>
              <a:buChar char="o"/>
            </a:pPr>
            <a:r>
              <a:rPr lang="en-GB" dirty="0"/>
              <a:t>Thwarts the monitoring and evaluation of such impacts. </a:t>
            </a:r>
          </a:p>
          <a:p>
            <a:pPr marL="628650" lvl="1" indent="-171450">
              <a:spcBef>
                <a:spcPct val="0"/>
              </a:spcBef>
              <a:buFont typeface="Courier New" panose="02070309020205020404" pitchFamily="49" charset="0"/>
              <a:buChar char="o"/>
            </a:pPr>
            <a:r>
              <a:rPr lang="en-GB" dirty="0"/>
              <a:t>Disguises instances where trade-offs are required along multiple dimensions or scales of equity. </a:t>
            </a:r>
          </a:p>
          <a:p>
            <a:pPr marL="628650" lvl="1" indent="-171450">
              <a:spcBef>
                <a:spcPct val="0"/>
              </a:spcBef>
              <a:buFont typeface="Courier New" panose="02070309020205020404" pitchFamily="49" charset="0"/>
              <a:buChar char="o"/>
            </a:pPr>
            <a:r>
              <a:rPr lang="en-GB" dirty="0"/>
              <a:t>Closes off the possibility for the ‘subjects’ of equity to participate in formulating the objectives of interventions affecting their lives.</a:t>
            </a:r>
          </a:p>
          <a:p>
            <a:pPr marL="171450" lvl="0" indent="-171450">
              <a:spcBef>
                <a:spcPct val="0"/>
              </a:spcBef>
              <a:buFont typeface="Arial" panose="020B0604020202020204" pitchFamily="34" charset="0"/>
              <a:buChar char="•"/>
            </a:pPr>
            <a:r>
              <a:rPr lang="en-GB" dirty="0"/>
              <a:t>As highlighted in the previous slide, equity and poverty do not necessarily covary. </a:t>
            </a:r>
          </a:p>
          <a:p>
            <a:pPr marL="171450" lvl="0" indent="-171450">
              <a:spcBef>
                <a:spcPct val="0"/>
              </a:spcBef>
              <a:buFont typeface="Arial" panose="020B0604020202020204" pitchFamily="34" charset="0"/>
              <a:buChar char="•"/>
            </a:pPr>
            <a:r>
              <a:rPr lang="en-GB" dirty="0"/>
              <a:t>For instance, REDD+/PES interventions may benefit the moderately poor, e.g. by providing tree seedlings, but leave out the poorest, i.e. those without land to plant them on (</a:t>
            </a:r>
            <a:r>
              <a:rPr lang="en-GB" dirty="0" err="1"/>
              <a:t>Peskett</a:t>
            </a:r>
            <a:r>
              <a:rPr lang="en-GB" dirty="0"/>
              <a:t> </a:t>
            </a:r>
            <a:r>
              <a:rPr lang="en-GB" i="1" dirty="0"/>
              <a:t>et al. </a:t>
            </a:r>
            <a:r>
              <a:rPr lang="en-GB" dirty="0"/>
              <a:t>2011).</a:t>
            </a:r>
          </a:p>
          <a:p>
            <a:pPr marL="171450" lvl="0" indent="-171450">
              <a:spcBef>
                <a:spcPct val="0"/>
              </a:spcBef>
              <a:buFont typeface="Arial" panose="020B0604020202020204" pitchFamily="34" charset="0"/>
              <a:buChar char="•"/>
            </a:pPr>
            <a:r>
              <a:rPr lang="en-GB" dirty="0"/>
              <a:t>Equity is an important consideration because it highlights the distribution of power &amp; resources that underlie poverty.</a:t>
            </a:r>
          </a:p>
        </p:txBody>
      </p:sp>
      <p:sp>
        <p:nvSpPr>
          <p:cNvPr id="4" name="Slide Number Placeholder 3"/>
          <p:cNvSpPr>
            <a:spLocks noGrp="1"/>
          </p:cNvSpPr>
          <p:nvPr>
            <p:ph type="sldNum" sz="quarter" idx="10"/>
          </p:nvPr>
        </p:nvSpPr>
        <p:spPr/>
        <p:txBody>
          <a:bodyPr/>
          <a:lstStyle/>
          <a:p>
            <a:fld id="{D536A055-F74D-284E-8E9F-F2FBD7D2465E}" type="slidenum">
              <a:rPr lang="en-US" smtClean="0"/>
              <a:t>7</a:t>
            </a:fld>
            <a:endParaRPr lang="en-US"/>
          </a:p>
        </p:txBody>
      </p:sp>
    </p:spTree>
    <p:extLst>
      <p:ext uri="{BB962C8B-B14F-4D97-AF65-F5344CB8AC3E}">
        <p14:creationId xmlns:p14="http://schemas.microsoft.com/office/powerpoint/2010/main" val="4002817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36A055-F74D-284E-8E9F-F2FBD7D2465E}" type="slidenum">
              <a:rPr lang="en-US" smtClean="0"/>
              <a:t>8</a:t>
            </a:fld>
            <a:endParaRPr lang="en-US"/>
          </a:p>
        </p:txBody>
      </p:sp>
    </p:spTree>
    <p:extLst>
      <p:ext uri="{BB962C8B-B14F-4D97-AF65-F5344CB8AC3E}">
        <p14:creationId xmlns:p14="http://schemas.microsoft.com/office/powerpoint/2010/main" val="4224125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27025" indent="-269875" eaLnBrk="1" hangingPunct="1">
              <a:spcBef>
                <a:spcPts val="2188"/>
              </a:spcBef>
              <a:buClr>
                <a:srgbClr val="005C84"/>
              </a:buClr>
              <a:buFont typeface="Arial" panose="020B0604020202020204" pitchFamily="34" charset="0"/>
              <a:buChar char="•"/>
              <a:tabLst>
                <a:tab pos="327025" algn="l"/>
              </a:tabLst>
            </a:pPr>
            <a:r>
              <a:rPr lang="en-GB" dirty="0"/>
              <a:t>The three dimensions are inextricably linked. </a:t>
            </a:r>
          </a:p>
          <a:p>
            <a:pPr marL="327025" indent="-269875" eaLnBrk="1" hangingPunct="1">
              <a:spcBef>
                <a:spcPts val="2188"/>
              </a:spcBef>
              <a:buClr>
                <a:srgbClr val="005C84"/>
              </a:buClr>
              <a:buFont typeface="Arial" panose="020B0604020202020204" pitchFamily="34" charset="0"/>
              <a:buChar char="•"/>
              <a:tabLst>
                <a:tab pos="327025" algn="l"/>
              </a:tabLst>
            </a:pPr>
            <a:r>
              <a:rPr lang="en-GB" dirty="0"/>
              <a:t>In this diagram, there is also a set of ‘enabling conditions to recognise the fact that some factors that affect equity at local levels may not be within the remit of local-level decision-makers to change.</a:t>
            </a:r>
          </a:p>
          <a:p>
            <a:pPr marL="327025" indent="-269875" eaLnBrk="1" hangingPunct="1">
              <a:spcBef>
                <a:spcPts val="2188"/>
              </a:spcBef>
              <a:buClr>
                <a:srgbClr val="005C84"/>
              </a:buClr>
              <a:buFont typeface="Arial" panose="020B0604020202020204" pitchFamily="34" charset="0"/>
              <a:buChar char="•"/>
              <a:tabLst>
                <a:tab pos="327025" algn="l"/>
              </a:tabLst>
            </a:pPr>
            <a:r>
              <a:rPr lang="en-GB" dirty="0"/>
              <a:t>We will come back to this.</a:t>
            </a:r>
            <a:endParaRPr lang="en-US" dirty="0"/>
          </a:p>
        </p:txBody>
      </p:sp>
      <p:sp>
        <p:nvSpPr>
          <p:cNvPr id="4" name="Slide Number Placeholder 3"/>
          <p:cNvSpPr>
            <a:spLocks noGrp="1"/>
          </p:cNvSpPr>
          <p:nvPr>
            <p:ph type="sldNum" sz="quarter" idx="10"/>
          </p:nvPr>
        </p:nvSpPr>
        <p:spPr/>
        <p:txBody>
          <a:bodyPr/>
          <a:lstStyle/>
          <a:p>
            <a:fld id="{D536A055-F74D-284E-8E9F-F2FBD7D2465E}" type="slidenum">
              <a:rPr lang="en-US" smtClean="0"/>
              <a:t>9</a:t>
            </a:fld>
            <a:endParaRPr lang="en-US"/>
          </a:p>
        </p:txBody>
      </p:sp>
    </p:spTree>
    <p:extLst>
      <p:ext uri="{BB962C8B-B14F-4D97-AF65-F5344CB8AC3E}">
        <p14:creationId xmlns:p14="http://schemas.microsoft.com/office/powerpoint/2010/main" val="38575786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9B58C9-FC10-A342-B0A7-D2DE30515083}"/>
              </a:ext>
            </a:extLst>
          </p:cNvPr>
          <p:cNvPicPr>
            <a:picLocks noChangeAspect="1"/>
          </p:cNvPicPr>
          <p:nvPr userDrawn="1"/>
        </p:nvPicPr>
        <p:blipFill rotWithShape="1">
          <a:blip r:embed="rId2"/>
          <a:srcRect b="3258"/>
          <a:stretch/>
        </p:blipFill>
        <p:spPr>
          <a:xfrm>
            <a:off x="-29541" y="35779"/>
            <a:ext cx="9213538" cy="6080763"/>
          </a:xfrm>
          <a:prstGeom prst="rect">
            <a:avLst/>
          </a:prstGeom>
        </p:spPr>
      </p:pic>
      <p:sp>
        <p:nvSpPr>
          <p:cNvPr id="8" name="Rectangle 7">
            <a:extLst>
              <a:ext uri="{FF2B5EF4-FFF2-40B4-BE49-F238E27FC236}">
                <a16:creationId xmlns:a16="http://schemas.microsoft.com/office/drawing/2014/main" id="{A1FA03C5-558A-0E40-9472-A205E00A04F3}"/>
              </a:ext>
            </a:extLst>
          </p:cNvPr>
          <p:cNvSpPr/>
          <p:nvPr userDrawn="1"/>
        </p:nvSpPr>
        <p:spPr>
          <a:xfrm flipV="1">
            <a:off x="0" y="3895870"/>
            <a:ext cx="9144000" cy="22663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010E272-3F0F-A244-932E-FCE3E4CF0711}"/>
              </a:ext>
            </a:extLst>
          </p:cNvPr>
          <p:cNvSpPr/>
          <p:nvPr userDrawn="1"/>
        </p:nvSpPr>
        <p:spPr>
          <a:xfrm>
            <a:off x="0" y="6116542"/>
            <a:ext cx="9144000" cy="45719"/>
          </a:xfrm>
          <a:prstGeom prst="rect">
            <a:avLst/>
          </a:prstGeom>
          <a:solidFill>
            <a:srgbClr val="C3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073083"/>
            <a:ext cx="7772400" cy="2387600"/>
          </a:xfrm>
        </p:spPr>
        <p:txBody>
          <a:bodyPr anchor="b">
            <a:normAutofit/>
          </a:bodyPr>
          <a:lstStyle>
            <a:lvl1pPr algn="ctr">
              <a:defRPr sz="4400"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143000" y="5552758"/>
            <a:ext cx="6858000" cy="1655762"/>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5" name="Picture 14">
            <a:extLst>
              <a:ext uri="{FF2B5EF4-FFF2-40B4-BE49-F238E27FC236}">
                <a16:creationId xmlns:a16="http://schemas.microsoft.com/office/drawing/2014/main" id="{2030158B-6B14-D744-9ADC-E694CD5D5B8F}"/>
              </a:ext>
            </a:extLst>
          </p:cNvPr>
          <p:cNvPicPr>
            <a:picLocks noChangeAspect="1"/>
          </p:cNvPicPr>
          <p:nvPr userDrawn="1"/>
        </p:nvPicPr>
        <p:blipFill>
          <a:blip r:embed="rId3">
            <a:alphaModFix amt="85000"/>
          </a:blip>
          <a:stretch>
            <a:fillRect/>
          </a:stretch>
        </p:blipFill>
        <p:spPr>
          <a:xfrm>
            <a:off x="5878805" y="245417"/>
            <a:ext cx="3270102" cy="2271257"/>
          </a:xfrm>
          <a:prstGeom prst="rect">
            <a:avLst/>
          </a:prstGeom>
        </p:spPr>
      </p:pic>
      <p:sp>
        <p:nvSpPr>
          <p:cNvPr id="16" name="Rectangle 15">
            <a:extLst>
              <a:ext uri="{FF2B5EF4-FFF2-40B4-BE49-F238E27FC236}">
                <a16:creationId xmlns:a16="http://schemas.microsoft.com/office/drawing/2014/main" id="{1CE0C27E-6EB9-0E4B-AB7D-FA9970F2868D}"/>
              </a:ext>
            </a:extLst>
          </p:cNvPr>
          <p:cNvSpPr/>
          <p:nvPr userDrawn="1"/>
        </p:nvSpPr>
        <p:spPr>
          <a:xfrm>
            <a:off x="-9524" y="0"/>
            <a:ext cx="9144000" cy="45719"/>
          </a:xfrm>
          <a:prstGeom prst="rect">
            <a:avLst/>
          </a:prstGeom>
          <a:solidFill>
            <a:srgbClr val="C3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5577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aseline="0"/>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9894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AFE4223-46E4-A548-AAEA-3DEF7A103352}"/>
              </a:ext>
            </a:extLst>
          </p:cNvPr>
          <p:cNvSpPr/>
          <p:nvPr userDrawn="1"/>
        </p:nvSpPr>
        <p:spPr>
          <a:xfrm rot="5400000">
            <a:off x="1499858" y="-786142"/>
            <a:ext cx="6858000" cy="8430287"/>
          </a:xfrm>
          <a:prstGeom prst="rect">
            <a:avLst/>
          </a:prstGeom>
          <a:solidFill>
            <a:schemeClr val="accent4">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6543675" y="365125"/>
            <a:ext cx="1971675" cy="5811838"/>
          </a:xfrm>
        </p:spPr>
        <p:txBody>
          <a:bodyPr vert="eaVert">
            <a:normAutofit/>
          </a:bodyPr>
          <a:lstStyle>
            <a:lvl1pPr>
              <a:defRPr sz="3600" baseline="0"/>
            </a:lvl1pPr>
          </a:lstStyle>
          <a:p>
            <a:r>
              <a:rPr lang="en-US" dirty="0"/>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919972" y="5291115"/>
            <a:ext cx="2502317" cy="452547"/>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672356" y="1038472"/>
            <a:ext cx="1994982" cy="500073"/>
          </a:xfrm>
          <a:prstGeom prst="rect">
            <a:avLst/>
          </a:prstGeom>
        </p:spPr>
      </p:pic>
      <p:sp>
        <p:nvSpPr>
          <p:cNvPr id="7" name="Rectangle 6">
            <a:extLst>
              <a:ext uri="{FF2B5EF4-FFF2-40B4-BE49-F238E27FC236}">
                <a16:creationId xmlns:a16="http://schemas.microsoft.com/office/drawing/2014/main" id="{4CA8E3CB-726D-FB46-BEA6-7B9A066A4BE0}"/>
              </a:ext>
            </a:extLst>
          </p:cNvPr>
          <p:cNvSpPr/>
          <p:nvPr userDrawn="1"/>
        </p:nvSpPr>
        <p:spPr>
          <a:xfrm>
            <a:off x="0" y="1"/>
            <a:ext cx="9144000" cy="634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4389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aseline="0"/>
            </a:lvl1pPr>
          </a:lstStyle>
          <a:p>
            <a:r>
              <a:rPr lang="en-US" dirty="0"/>
              <a:t>Click to edit Master title style</a:t>
            </a:r>
          </a:p>
        </p:txBody>
      </p:sp>
      <p:sp>
        <p:nvSpPr>
          <p:cNvPr id="3" name="Content Placeholder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21399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userDrawn="1"/>
        </p:nvSpPr>
        <p:spPr>
          <a:xfrm>
            <a:off x="0" y="-1"/>
            <a:ext cx="9144000" cy="6162262"/>
          </a:xfrm>
          <a:prstGeom prst="rect">
            <a:avLst/>
          </a:prstGeom>
          <a:solidFill>
            <a:schemeClr val="accent4">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3888" y="1709739"/>
            <a:ext cx="7886700" cy="2852737"/>
          </a:xfrm>
        </p:spPr>
        <p:txBody>
          <a:bodyPr anchor="b">
            <a:normAutofit/>
          </a:bodyPr>
          <a:lstStyle>
            <a:lvl1pPr>
              <a:defRPr sz="4400" baseline="0">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19" name="Picture 18"/>
          <p:cNvPicPr>
            <a:picLocks noChangeAspect="1"/>
          </p:cNvPicPr>
          <p:nvPr userDrawn="1"/>
        </p:nvPicPr>
        <p:blipFill rotWithShape="1">
          <a:blip r:embed="rId2">
            <a:extLst>
              <a:ext uri="{28A0092B-C50C-407E-A947-70E740481C1C}">
                <a14:useLocalDpi xmlns:a14="http://schemas.microsoft.com/office/drawing/2010/main" val="0"/>
              </a:ext>
            </a:extLst>
          </a:blip>
          <a:srcRect r="35322"/>
          <a:stretch/>
        </p:blipFill>
        <p:spPr>
          <a:xfrm>
            <a:off x="5864374" y="217675"/>
            <a:ext cx="3270102" cy="2326741"/>
          </a:xfrm>
          <a:prstGeom prst="rect">
            <a:avLst/>
          </a:prstGeom>
        </p:spPr>
      </p:pic>
      <p:pic>
        <p:nvPicPr>
          <p:cNvPr id="13" name="Picture 12">
            <a:extLst>
              <a:ext uri="{FF2B5EF4-FFF2-40B4-BE49-F238E27FC236}">
                <a16:creationId xmlns:a16="http://schemas.microsoft.com/office/drawing/2014/main" id="{410B1044-7ED6-5A42-9E67-0654589205D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06478" y="6401797"/>
            <a:ext cx="1929840" cy="349014"/>
          </a:xfrm>
          <a:prstGeom prst="rect">
            <a:avLst/>
          </a:prstGeom>
        </p:spPr>
      </p:pic>
      <p:pic>
        <p:nvPicPr>
          <p:cNvPr id="14" name="Picture 13">
            <a:extLst>
              <a:ext uri="{FF2B5EF4-FFF2-40B4-BE49-F238E27FC236}">
                <a16:creationId xmlns:a16="http://schemas.microsoft.com/office/drawing/2014/main" id="{67FAB5AC-7774-4E44-B3CC-C55C50D1695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8932" y="6301896"/>
            <a:ext cx="1988226" cy="498379"/>
          </a:xfrm>
          <a:prstGeom prst="rect">
            <a:avLst/>
          </a:prstGeom>
        </p:spPr>
      </p:pic>
      <p:sp>
        <p:nvSpPr>
          <p:cNvPr id="9" name="Rectangle 8">
            <a:extLst>
              <a:ext uri="{FF2B5EF4-FFF2-40B4-BE49-F238E27FC236}">
                <a16:creationId xmlns:a16="http://schemas.microsoft.com/office/drawing/2014/main" id="{CF397270-85CB-6242-876E-1A3066A5CDF9}"/>
              </a:ext>
            </a:extLst>
          </p:cNvPr>
          <p:cNvSpPr/>
          <p:nvPr userDrawn="1"/>
        </p:nvSpPr>
        <p:spPr>
          <a:xfrm>
            <a:off x="0" y="6116542"/>
            <a:ext cx="9144000" cy="45719"/>
          </a:xfrm>
          <a:prstGeom prst="rect">
            <a:avLst/>
          </a:prstGeom>
          <a:solidFill>
            <a:srgbClr val="C3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2448C43-DDA1-044A-A332-77E628FFA8EB}"/>
              </a:ext>
            </a:extLst>
          </p:cNvPr>
          <p:cNvSpPr/>
          <p:nvPr userDrawn="1"/>
        </p:nvSpPr>
        <p:spPr>
          <a:xfrm>
            <a:off x="-9524" y="0"/>
            <a:ext cx="9144000" cy="45719"/>
          </a:xfrm>
          <a:prstGeom prst="rect">
            <a:avLst/>
          </a:prstGeom>
          <a:solidFill>
            <a:srgbClr val="C3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4628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30121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normAutofit/>
          </a:bodyPr>
          <a:lstStyle>
            <a:lvl1pPr>
              <a:defRPr sz="3600" baseline="0"/>
            </a:lvl1p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5779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aseline="0"/>
            </a:lvl1pPr>
          </a:lstStyle>
          <a:p>
            <a:r>
              <a:rPr lang="en-US" dirty="0"/>
              <a:t>Click to edit Master title style</a:t>
            </a:r>
          </a:p>
        </p:txBody>
      </p:sp>
    </p:spTree>
    <p:extLst>
      <p:ext uri="{BB962C8B-B14F-4D97-AF65-F5344CB8AC3E}">
        <p14:creationId xmlns:p14="http://schemas.microsoft.com/office/powerpoint/2010/main" val="1200902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5507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baseline="0"/>
            </a:lvl1pPr>
          </a:lstStyle>
          <a:p>
            <a:r>
              <a:rPr lang="en-US" dirty="0"/>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72969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04687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alpha val="1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6BB032-C209-E444-9516-BC0011C19D5B}"/>
              </a:ext>
            </a:extLst>
          </p:cNvPr>
          <p:cNvSpPr/>
          <p:nvPr userDrawn="1"/>
        </p:nvSpPr>
        <p:spPr>
          <a:xfrm flipV="1">
            <a:off x="0" y="6162259"/>
            <a:ext cx="9144000" cy="6957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106478" y="6371317"/>
            <a:ext cx="1929840" cy="349014"/>
          </a:xfrm>
          <a:prstGeom prst="rect">
            <a:avLst/>
          </a:prstGeom>
        </p:spPr>
      </p:pic>
      <p:pic>
        <p:nvPicPr>
          <p:cNvPr id="13" name="Picture 12"/>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8932" y="6301896"/>
            <a:ext cx="1988226" cy="498379"/>
          </a:xfrm>
          <a:prstGeom prst="rect">
            <a:avLst/>
          </a:prstGeom>
        </p:spPr>
      </p:pic>
      <p:sp>
        <p:nvSpPr>
          <p:cNvPr id="10" name="Rectangle 9">
            <a:extLst>
              <a:ext uri="{FF2B5EF4-FFF2-40B4-BE49-F238E27FC236}">
                <a16:creationId xmlns:a16="http://schemas.microsoft.com/office/drawing/2014/main" id="{42396909-E1A3-714C-BC21-FF375635C688}"/>
              </a:ext>
            </a:extLst>
          </p:cNvPr>
          <p:cNvSpPr/>
          <p:nvPr userDrawn="1"/>
        </p:nvSpPr>
        <p:spPr>
          <a:xfrm>
            <a:off x="0" y="6116542"/>
            <a:ext cx="9144000" cy="45719"/>
          </a:xfrm>
          <a:prstGeom prst="rect">
            <a:avLst/>
          </a:prstGeom>
          <a:solidFill>
            <a:srgbClr val="C3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CBBBCD2-553F-EF42-92BF-EBF48DD515E8}"/>
              </a:ext>
            </a:extLst>
          </p:cNvPr>
          <p:cNvSpPr/>
          <p:nvPr userDrawn="1"/>
        </p:nvSpPr>
        <p:spPr>
          <a:xfrm>
            <a:off x="-9524" y="0"/>
            <a:ext cx="9144000" cy="45719"/>
          </a:xfrm>
          <a:prstGeom prst="rect">
            <a:avLst/>
          </a:prstGeom>
          <a:solidFill>
            <a:srgbClr val="C3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3605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000" b="1" kern="1200" baseline="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600"/>
        </a:spcBef>
        <a:buClr>
          <a:schemeClr val="accent4"/>
        </a:buClr>
        <a:buFont typeface="Arial" panose="020B0604020202020204" pitchFamily="34" charset="0"/>
        <a:buChar char="•"/>
        <a:defRPr sz="2800" kern="800" baseline="0">
          <a:solidFill>
            <a:srgbClr val="004C96"/>
          </a:solidFill>
          <a:latin typeface="+mn-lt"/>
          <a:ea typeface="+mn-ea"/>
          <a:cs typeface="+mn-cs"/>
        </a:defRPr>
      </a:lvl1pPr>
      <a:lvl2pPr marL="685800" indent="-228600" algn="l" defTabSz="914400" rtl="0" eaLnBrk="1" latinLnBrk="0" hangingPunct="1">
        <a:lnSpc>
          <a:spcPct val="100000"/>
        </a:lnSpc>
        <a:spcBef>
          <a:spcPts val="600"/>
        </a:spcBef>
        <a:buClr>
          <a:schemeClr val="accent4"/>
        </a:buClr>
        <a:buFont typeface="LucidaGrande" panose="020B0600040502020204" pitchFamily="34" charset="0"/>
        <a:buChar char="-"/>
        <a:defRPr sz="2400" kern="800" baseline="0">
          <a:solidFill>
            <a:srgbClr val="004C96"/>
          </a:solidFill>
          <a:latin typeface="+mn-lt"/>
          <a:ea typeface="+mn-ea"/>
          <a:cs typeface="+mn-cs"/>
        </a:defRPr>
      </a:lvl2pPr>
      <a:lvl3pPr marL="1143000" indent="-228600" algn="l" defTabSz="914400" rtl="0" eaLnBrk="1" latinLnBrk="0" hangingPunct="1">
        <a:lnSpc>
          <a:spcPct val="100000"/>
        </a:lnSpc>
        <a:spcBef>
          <a:spcPts val="600"/>
        </a:spcBef>
        <a:buClr>
          <a:schemeClr val="accent4"/>
        </a:buClr>
        <a:buFont typeface="Arial" panose="020B0604020202020204" pitchFamily="34" charset="0"/>
        <a:buChar char="•"/>
        <a:defRPr sz="2000" kern="800" baseline="0">
          <a:solidFill>
            <a:srgbClr val="004C96"/>
          </a:solidFill>
          <a:latin typeface="+mn-lt"/>
          <a:ea typeface="+mn-ea"/>
          <a:cs typeface="+mn-cs"/>
        </a:defRPr>
      </a:lvl3pPr>
      <a:lvl4pPr marL="1600200" indent="-228600" algn="l" defTabSz="914400" rtl="0" eaLnBrk="1" latinLnBrk="0" hangingPunct="1">
        <a:lnSpc>
          <a:spcPct val="100000"/>
        </a:lnSpc>
        <a:spcBef>
          <a:spcPts val="600"/>
        </a:spcBef>
        <a:buClr>
          <a:schemeClr val="accent4"/>
        </a:buClr>
        <a:buFont typeface="Arial" panose="020B0604020202020204" pitchFamily="34" charset="0"/>
        <a:buChar char="•"/>
        <a:defRPr sz="1800" kern="800" baseline="0">
          <a:solidFill>
            <a:srgbClr val="004C96"/>
          </a:solidFill>
          <a:latin typeface="+mn-lt"/>
          <a:ea typeface="+mn-ea"/>
          <a:cs typeface="+mn-cs"/>
        </a:defRPr>
      </a:lvl4pPr>
      <a:lvl5pPr marL="2057400" indent="-228600" algn="l" defTabSz="914400" rtl="0" eaLnBrk="1" latinLnBrk="0" hangingPunct="1">
        <a:lnSpc>
          <a:spcPct val="100000"/>
        </a:lnSpc>
        <a:spcBef>
          <a:spcPts val="600"/>
        </a:spcBef>
        <a:buClr>
          <a:schemeClr val="accent4"/>
        </a:buClr>
        <a:buFont typeface="Arial" panose="020B0604020202020204" pitchFamily="34" charset="0"/>
        <a:buChar char="•"/>
        <a:defRPr sz="1800" kern="800" baseline="0">
          <a:solidFill>
            <a:srgbClr val="004C9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dirty="0">
                <a:cs typeface="Times New Roman" panose="02020603050405020304" pitchFamily="18" charset="0"/>
              </a:rPr>
              <a:t>Ecosystem Services: </a:t>
            </a:r>
            <a:br>
              <a:rPr lang="en-GB" altLang="en-US" dirty="0">
                <a:cs typeface="Times New Roman" panose="02020603050405020304" pitchFamily="18" charset="0"/>
              </a:rPr>
            </a:br>
            <a:r>
              <a:rPr lang="en-GB" altLang="en-US" dirty="0">
                <a:cs typeface="Times New Roman" panose="02020603050405020304" pitchFamily="18" charset="0"/>
              </a:rPr>
              <a:t>Equity and Justice</a:t>
            </a:r>
          </a:p>
        </p:txBody>
      </p:sp>
      <p:sp>
        <p:nvSpPr>
          <p:cNvPr id="5" name="Subtitle 4">
            <a:extLst>
              <a:ext uri="{FF2B5EF4-FFF2-40B4-BE49-F238E27FC236}">
                <a16:creationId xmlns:a16="http://schemas.microsoft.com/office/drawing/2014/main" id="{95602EF0-93F3-1C46-8053-A83A4D8810E0}"/>
              </a:ext>
            </a:extLst>
          </p:cNvPr>
          <p:cNvSpPr>
            <a:spLocks noGrp="1"/>
          </p:cNvSpPr>
          <p:nvPr>
            <p:ph type="subTitle" idx="1"/>
          </p:nvPr>
        </p:nvSpPr>
        <p:spPr>
          <a:xfrm>
            <a:off x="1143000" y="5552758"/>
            <a:ext cx="6858000" cy="726122"/>
          </a:xfrm>
        </p:spPr>
        <p:txBody>
          <a:bodyPr/>
          <a:lstStyle/>
          <a:p>
            <a:r>
              <a:rPr lang="en-US" dirty="0"/>
              <a:t>Topic 07</a:t>
            </a:r>
          </a:p>
        </p:txBody>
      </p:sp>
      <p:sp>
        <p:nvSpPr>
          <p:cNvPr id="4" name="TextBox 3">
            <a:extLst>
              <a:ext uri="{FF2B5EF4-FFF2-40B4-BE49-F238E27FC236}">
                <a16:creationId xmlns:a16="http://schemas.microsoft.com/office/drawing/2014/main" id="{3A65D3BE-9F80-D340-BE4D-FFAEC5C13CCD}"/>
              </a:ext>
            </a:extLst>
          </p:cNvPr>
          <p:cNvSpPr txBox="1"/>
          <p:nvPr/>
        </p:nvSpPr>
        <p:spPr>
          <a:xfrm>
            <a:off x="7361111" y="5886168"/>
            <a:ext cx="1798655" cy="200055"/>
          </a:xfrm>
          <a:prstGeom prst="rect">
            <a:avLst/>
          </a:prstGeom>
          <a:noFill/>
        </p:spPr>
        <p:txBody>
          <a:bodyPr wrap="square" rtlCol="0">
            <a:spAutoFit/>
          </a:bodyPr>
          <a:lstStyle/>
          <a:p>
            <a:pPr algn="r"/>
            <a:r>
              <a:rPr lang="en-US" sz="700" dirty="0">
                <a:solidFill>
                  <a:schemeClr val="bg1">
                    <a:alpha val="70000"/>
                  </a:schemeClr>
                </a:solidFill>
              </a:rPr>
              <a:t>© Steven Greenberg</a:t>
            </a:r>
            <a:endParaRPr lang="en-GB" sz="700" dirty="0">
              <a:solidFill>
                <a:schemeClr val="bg1">
                  <a:alpha val="70000"/>
                </a:schemeClr>
              </a:solidFill>
            </a:endParaRPr>
          </a:p>
        </p:txBody>
      </p:sp>
    </p:spTree>
    <p:extLst>
      <p:ext uri="{BB962C8B-B14F-4D97-AF65-F5344CB8AC3E}">
        <p14:creationId xmlns:p14="http://schemas.microsoft.com/office/powerpoint/2010/main" val="1423600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E985-29B1-574D-9686-CC59B40F2B18}"/>
              </a:ext>
            </a:extLst>
          </p:cNvPr>
          <p:cNvSpPr>
            <a:spLocks noGrp="1"/>
          </p:cNvSpPr>
          <p:nvPr>
            <p:ph type="title"/>
          </p:nvPr>
        </p:nvSpPr>
        <p:spPr>
          <a:xfrm>
            <a:off x="468230" y="130645"/>
            <a:ext cx="8292066" cy="1325563"/>
          </a:xfrm>
        </p:spPr>
        <p:txBody>
          <a:bodyPr>
            <a:normAutofit/>
          </a:bodyPr>
          <a:lstStyle/>
          <a:p>
            <a:pPr marL="514350" indent="-514350">
              <a:buClr>
                <a:schemeClr val="accent4"/>
              </a:buClr>
              <a:buFont typeface="+mj-lt"/>
              <a:buAutoNum type="arabicPeriod"/>
              <a:tabLst>
                <a:tab pos="452438" algn="l"/>
              </a:tabLst>
            </a:pPr>
            <a:r>
              <a:rPr lang="en-GB" sz="2800" dirty="0"/>
              <a:t>Recognition</a:t>
            </a:r>
          </a:p>
        </p:txBody>
      </p:sp>
      <p:sp>
        <p:nvSpPr>
          <p:cNvPr id="3" name="Content Placeholder 2">
            <a:extLst>
              <a:ext uri="{FF2B5EF4-FFF2-40B4-BE49-F238E27FC236}">
                <a16:creationId xmlns:a16="http://schemas.microsoft.com/office/drawing/2014/main" id="{5ED0C766-B111-D748-8500-83002DA07CC8}"/>
              </a:ext>
            </a:extLst>
          </p:cNvPr>
          <p:cNvSpPr>
            <a:spLocks noGrp="1"/>
          </p:cNvSpPr>
          <p:nvPr>
            <p:ph idx="1"/>
          </p:nvPr>
        </p:nvSpPr>
        <p:spPr>
          <a:xfrm>
            <a:off x="468230" y="1305912"/>
            <a:ext cx="7886700" cy="4351338"/>
          </a:xfrm>
        </p:spPr>
        <p:txBody>
          <a:bodyPr>
            <a:normAutofit/>
          </a:bodyPr>
          <a:lstStyle/>
          <a:p>
            <a:r>
              <a:rPr lang="en-GB" sz="2200" dirty="0">
                <a:solidFill>
                  <a:schemeClr val="accent1"/>
                </a:solidFill>
                <a:cs typeface="Times New Roman" panose="02020603050405020304" pitchFamily="18" charset="0"/>
              </a:rPr>
              <a:t>Recognition revolves around the status afforded to different social and cultural values or identities and to the social groups who hold them (Martin </a:t>
            </a:r>
            <a:r>
              <a:rPr lang="en-GB" sz="2200" i="1" dirty="0">
                <a:solidFill>
                  <a:schemeClr val="accent1"/>
                </a:solidFill>
                <a:cs typeface="Times New Roman" panose="02020603050405020304" pitchFamily="18" charset="0"/>
              </a:rPr>
              <a:t>et al. </a:t>
            </a:r>
            <a:r>
              <a:rPr lang="en-GB" sz="2200" dirty="0">
                <a:solidFill>
                  <a:schemeClr val="accent1"/>
                </a:solidFill>
                <a:cs typeface="Times New Roman" panose="02020603050405020304" pitchFamily="18" charset="0"/>
              </a:rPr>
              <a:t>2016)</a:t>
            </a:r>
          </a:p>
          <a:p>
            <a:r>
              <a:rPr lang="en-GB" sz="2200" dirty="0">
                <a:solidFill>
                  <a:schemeClr val="accent1"/>
                </a:solidFill>
                <a:cs typeface="Times New Roman" panose="02020603050405020304" pitchFamily="18" charset="0"/>
              </a:rPr>
              <a:t>Who gets to have a say?</a:t>
            </a:r>
          </a:p>
          <a:p>
            <a:r>
              <a:rPr lang="en-GB" sz="2200" dirty="0">
                <a:solidFill>
                  <a:schemeClr val="accent1"/>
                </a:solidFill>
                <a:cs typeface="Times New Roman" panose="02020603050405020304" pitchFamily="18" charset="0"/>
              </a:rPr>
              <a:t>Relates to growing interest in rights-based approaches to governance of land and resources</a:t>
            </a:r>
          </a:p>
          <a:p>
            <a:r>
              <a:rPr lang="en-GB" sz="2200" dirty="0">
                <a:solidFill>
                  <a:schemeClr val="accent1"/>
                </a:solidFill>
                <a:cs typeface="Times New Roman" panose="02020603050405020304" pitchFamily="18" charset="0"/>
              </a:rPr>
              <a:t>Particularly important to ensure that marginalised people have a voice</a:t>
            </a:r>
          </a:p>
        </p:txBody>
      </p:sp>
    </p:spTree>
    <p:extLst>
      <p:ext uri="{BB962C8B-B14F-4D97-AF65-F5344CB8AC3E}">
        <p14:creationId xmlns:p14="http://schemas.microsoft.com/office/powerpoint/2010/main" val="2239197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7500"/>
            <a:ext cx="7886700" cy="1325563"/>
          </a:xfrm>
        </p:spPr>
        <p:txBody>
          <a:bodyPr>
            <a:normAutofit/>
          </a:bodyPr>
          <a:lstStyle/>
          <a:p>
            <a:r>
              <a:rPr lang="en-US" sz="3200" dirty="0"/>
              <a:t>UN Declaration of the Rights of Indigenous Peoples (2007)</a:t>
            </a:r>
          </a:p>
        </p:txBody>
      </p:sp>
      <p:sp>
        <p:nvSpPr>
          <p:cNvPr id="3" name="Content Placeholder 2"/>
          <p:cNvSpPr>
            <a:spLocks noGrp="1"/>
          </p:cNvSpPr>
          <p:nvPr>
            <p:ph idx="1"/>
          </p:nvPr>
        </p:nvSpPr>
        <p:spPr>
          <a:xfrm>
            <a:off x="628650" y="1568801"/>
            <a:ext cx="5310332" cy="4351338"/>
          </a:xfrm>
        </p:spPr>
        <p:txBody>
          <a:bodyPr>
            <a:normAutofit fontScale="92500" lnSpcReduction="10000"/>
          </a:bodyPr>
          <a:lstStyle/>
          <a:p>
            <a:pPr marL="0" indent="0">
              <a:buNone/>
            </a:pPr>
            <a:r>
              <a:rPr lang="en-US" sz="2000" dirty="0"/>
              <a:t>UNDRIP Article 33:</a:t>
            </a:r>
          </a:p>
          <a:p>
            <a:pPr marL="514350" indent="-514350">
              <a:buFont typeface="+mj-lt"/>
              <a:buAutoNum type="arabicPeriod"/>
            </a:pPr>
            <a:r>
              <a:rPr lang="en-US" sz="2000" dirty="0"/>
              <a:t>Indigenous peoples have the right to determine their own identity or membership in accordance with their customs and traditions. This does not impair the right of indigenous individuals to obtain citizenship of the States in which they live.</a:t>
            </a:r>
          </a:p>
          <a:p>
            <a:pPr marL="514350" indent="-514350">
              <a:buFont typeface="+mj-lt"/>
              <a:buAutoNum type="arabicPeriod"/>
            </a:pPr>
            <a:r>
              <a:rPr lang="en-US" sz="2000" dirty="0"/>
              <a:t>Indigenous peoples have the right to determine the structures and to select the membership of their institutions in accordance with their own procedures.</a:t>
            </a:r>
          </a:p>
          <a:p>
            <a:r>
              <a:rPr lang="en-US" sz="2000" dirty="0"/>
              <a:t>A movement of ‘culturally distinct’ non-Western societies: about 370million people.</a:t>
            </a:r>
          </a:p>
        </p:txBody>
      </p:sp>
      <p:pic>
        <p:nvPicPr>
          <p:cNvPr id="4" name="Picture 3">
            <a:extLst>
              <a:ext uri="{FF2B5EF4-FFF2-40B4-BE49-F238E27FC236}">
                <a16:creationId xmlns:a16="http://schemas.microsoft.com/office/drawing/2014/main" id="{1EDE72C4-0FFE-9641-96C0-5EDAFE5A565E}"/>
              </a:ext>
            </a:extLst>
          </p:cNvPr>
          <p:cNvPicPr>
            <a:picLocks noChangeAspect="1"/>
          </p:cNvPicPr>
          <p:nvPr/>
        </p:nvPicPr>
        <p:blipFill>
          <a:blip r:embed="rId3"/>
          <a:stretch>
            <a:fillRect/>
          </a:stretch>
        </p:blipFill>
        <p:spPr>
          <a:xfrm>
            <a:off x="6263878" y="1991975"/>
            <a:ext cx="2390418" cy="1591737"/>
          </a:xfrm>
          <a:prstGeom prst="rect">
            <a:avLst/>
          </a:prstGeom>
          <a:ln w="63500">
            <a:solidFill>
              <a:schemeClr val="bg1"/>
            </a:solidFill>
          </a:ln>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E4CD8971-31A1-2442-B7FD-A737B1BE0AAA}"/>
              </a:ext>
            </a:extLst>
          </p:cNvPr>
          <p:cNvSpPr txBox="1"/>
          <p:nvPr/>
        </p:nvSpPr>
        <p:spPr>
          <a:xfrm>
            <a:off x="6904225" y="3411816"/>
            <a:ext cx="1798655" cy="184666"/>
          </a:xfrm>
          <a:prstGeom prst="rect">
            <a:avLst/>
          </a:prstGeom>
          <a:noFill/>
        </p:spPr>
        <p:txBody>
          <a:bodyPr wrap="square" rtlCol="0">
            <a:spAutoFit/>
          </a:bodyPr>
          <a:lstStyle/>
          <a:p>
            <a:pPr algn="r"/>
            <a:r>
              <a:rPr lang="en-US" sz="600" dirty="0">
                <a:solidFill>
                  <a:schemeClr val="bg1"/>
                </a:solidFill>
              </a:rPr>
              <a:t>© </a:t>
            </a:r>
            <a:r>
              <a:rPr lang="en-GB" sz="600" dirty="0">
                <a:solidFill>
                  <a:schemeClr val="bg1"/>
                </a:solidFill>
              </a:rPr>
              <a:t>Global Coordinating Group</a:t>
            </a:r>
          </a:p>
        </p:txBody>
      </p:sp>
      <p:pic>
        <p:nvPicPr>
          <p:cNvPr id="6" name="Picture 5">
            <a:extLst>
              <a:ext uri="{FF2B5EF4-FFF2-40B4-BE49-F238E27FC236}">
                <a16:creationId xmlns:a16="http://schemas.microsoft.com/office/drawing/2014/main" id="{EF928D77-CAAF-1A41-9447-CE72EA98B9E1}"/>
              </a:ext>
            </a:extLst>
          </p:cNvPr>
          <p:cNvPicPr>
            <a:picLocks noChangeAspect="1"/>
          </p:cNvPicPr>
          <p:nvPr/>
        </p:nvPicPr>
        <p:blipFill>
          <a:blip r:embed="rId4"/>
          <a:stretch>
            <a:fillRect/>
          </a:stretch>
        </p:blipFill>
        <p:spPr>
          <a:xfrm>
            <a:off x="6263878" y="3890047"/>
            <a:ext cx="2390417" cy="1591737"/>
          </a:xfrm>
          <a:prstGeom prst="rect">
            <a:avLst/>
          </a:prstGeom>
          <a:ln w="63500">
            <a:solidFill>
              <a:schemeClr val="bg1"/>
            </a:solidFill>
          </a:ln>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6C580F49-DEBC-4C4E-B810-DE7123C45F25}"/>
              </a:ext>
            </a:extLst>
          </p:cNvPr>
          <p:cNvSpPr txBox="1"/>
          <p:nvPr/>
        </p:nvSpPr>
        <p:spPr>
          <a:xfrm>
            <a:off x="6904225" y="5309888"/>
            <a:ext cx="1798655" cy="184666"/>
          </a:xfrm>
          <a:prstGeom prst="rect">
            <a:avLst/>
          </a:prstGeom>
          <a:noFill/>
        </p:spPr>
        <p:txBody>
          <a:bodyPr wrap="square" rtlCol="0">
            <a:spAutoFit/>
          </a:bodyPr>
          <a:lstStyle/>
          <a:p>
            <a:pPr algn="r"/>
            <a:r>
              <a:rPr lang="en-US" sz="600" dirty="0">
                <a:solidFill>
                  <a:schemeClr val="bg1"/>
                </a:solidFill>
              </a:rPr>
              <a:t>© </a:t>
            </a:r>
            <a:r>
              <a:rPr lang="en-GB" sz="600" dirty="0">
                <a:solidFill>
                  <a:schemeClr val="bg1"/>
                </a:solidFill>
              </a:rPr>
              <a:t>Global Coordinating Group</a:t>
            </a:r>
          </a:p>
        </p:txBody>
      </p:sp>
    </p:spTree>
    <p:extLst>
      <p:ext uri="{BB962C8B-B14F-4D97-AF65-F5344CB8AC3E}">
        <p14:creationId xmlns:p14="http://schemas.microsoft.com/office/powerpoint/2010/main" val="3567466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B0541-22DC-AB45-92ED-C129532895D8}"/>
              </a:ext>
            </a:extLst>
          </p:cNvPr>
          <p:cNvSpPr>
            <a:spLocks noGrp="1"/>
          </p:cNvSpPr>
          <p:nvPr>
            <p:ph type="title"/>
          </p:nvPr>
        </p:nvSpPr>
        <p:spPr>
          <a:xfrm>
            <a:off x="628650" y="97271"/>
            <a:ext cx="7886700" cy="1325563"/>
          </a:xfrm>
        </p:spPr>
        <p:txBody>
          <a:bodyPr>
            <a:normAutofit/>
          </a:bodyPr>
          <a:lstStyle/>
          <a:p>
            <a:r>
              <a:rPr lang="en-US" sz="3200" dirty="0"/>
              <a:t>UNDRIP and resource rights</a:t>
            </a:r>
          </a:p>
        </p:txBody>
      </p:sp>
      <p:sp>
        <p:nvSpPr>
          <p:cNvPr id="3" name="Content Placeholder 2">
            <a:extLst>
              <a:ext uri="{FF2B5EF4-FFF2-40B4-BE49-F238E27FC236}">
                <a16:creationId xmlns:a16="http://schemas.microsoft.com/office/drawing/2014/main" id="{0A4A760F-AE4E-C94C-A15B-7A4250E6C69F}"/>
              </a:ext>
            </a:extLst>
          </p:cNvPr>
          <p:cNvSpPr>
            <a:spLocks noGrp="1"/>
          </p:cNvSpPr>
          <p:nvPr>
            <p:ph idx="1"/>
          </p:nvPr>
        </p:nvSpPr>
        <p:spPr>
          <a:xfrm>
            <a:off x="628650" y="1493118"/>
            <a:ext cx="7886700" cy="4351338"/>
          </a:xfrm>
        </p:spPr>
        <p:txBody>
          <a:bodyPr>
            <a:normAutofit/>
          </a:bodyPr>
          <a:lstStyle/>
          <a:p>
            <a:r>
              <a:rPr lang="en-US" sz="2000" dirty="0"/>
              <a:t>Articles 25-32 all deal with rights to land and resources</a:t>
            </a:r>
          </a:p>
          <a:p>
            <a:r>
              <a:rPr lang="en-US" sz="2000" dirty="0"/>
              <a:t>Indigenous peoples have the right to own and develop their land and resources. Governments will take action to respect indigenous peoples’ laws and traditions in non-indigenous legal systems.</a:t>
            </a:r>
          </a:p>
          <a:p>
            <a:pPr marL="0" indent="0">
              <a:buNone/>
            </a:pPr>
            <a:r>
              <a:rPr lang="en-US" sz="2000" b="1" i="1" dirty="0"/>
              <a:t>Free, Prior and Informed Consent (FPIC) </a:t>
            </a:r>
            <a:r>
              <a:rPr lang="en-US" sz="2000" dirty="0"/>
              <a:t>required prior to:</a:t>
            </a:r>
          </a:p>
          <a:p>
            <a:r>
              <a:rPr lang="en-US" sz="2000" dirty="0"/>
              <a:t>Any relocation of indigenous people (article 10)</a:t>
            </a:r>
          </a:p>
          <a:p>
            <a:r>
              <a:rPr lang="en-US" sz="2000" dirty="0"/>
              <a:t>Approval of any project affecting their lands or territories and other resources, particularly in connection with the development, </a:t>
            </a:r>
            <a:r>
              <a:rPr lang="en-US" sz="2000" dirty="0" err="1"/>
              <a:t>utilisation</a:t>
            </a:r>
            <a:r>
              <a:rPr lang="en-US" sz="2000" dirty="0"/>
              <a:t> or exploitation of mineral, water or other resources (article 32). </a:t>
            </a:r>
          </a:p>
        </p:txBody>
      </p:sp>
    </p:spTree>
    <p:extLst>
      <p:ext uri="{BB962C8B-B14F-4D97-AF65-F5344CB8AC3E}">
        <p14:creationId xmlns:p14="http://schemas.microsoft.com/office/powerpoint/2010/main" val="3358825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E985-29B1-574D-9686-CC59B40F2B18}"/>
              </a:ext>
            </a:extLst>
          </p:cNvPr>
          <p:cNvSpPr>
            <a:spLocks noGrp="1"/>
          </p:cNvSpPr>
          <p:nvPr>
            <p:ph type="title"/>
          </p:nvPr>
        </p:nvSpPr>
        <p:spPr>
          <a:xfrm>
            <a:off x="442787" y="192065"/>
            <a:ext cx="7046133" cy="1103969"/>
          </a:xfrm>
        </p:spPr>
        <p:txBody>
          <a:bodyPr>
            <a:normAutofit/>
          </a:bodyPr>
          <a:lstStyle/>
          <a:p>
            <a:pPr>
              <a:lnSpc>
                <a:spcPct val="100000"/>
              </a:lnSpc>
            </a:pPr>
            <a:r>
              <a:rPr lang="en-GB" sz="2800" dirty="0"/>
              <a:t>Free, Prior and Informed Consent</a:t>
            </a:r>
            <a:br>
              <a:rPr lang="en-GB" sz="2800" dirty="0"/>
            </a:br>
            <a:r>
              <a:rPr lang="en-GB" sz="2400" b="0" dirty="0"/>
              <a:t>(Edwards </a:t>
            </a:r>
            <a:r>
              <a:rPr lang="en-GB" sz="2400" b="0" i="1" dirty="0"/>
              <a:t>et al. </a:t>
            </a:r>
            <a:r>
              <a:rPr lang="en-GB" sz="2400" b="0" dirty="0"/>
              <a:t>2012)</a:t>
            </a:r>
            <a:endParaRPr lang="en-US" sz="2400" b="0" dirty="0"/>
          </a:p>
        </p:txBody>
      </p:sp>
      <p:sp>
        <p:nvSpPr>
          <p:cNvPr id="3" name="Content Placeholder 2">
            <a:extLst>
              <a:ext uri="{FF2B5EF4-FFF2-40B4-BE49-F238E27FC236}">
                <a16:creationId xmlns:a16="http://schemas.microsoft.com/office/drawing/2014/main" id="{5ED0C766-B111-D748-8500-83002DA07CC8}"/>
              </a:ext>
            </a:extLst>
          </p:cNvPr>
          <p:cNvSpPr>
            <a:spLocks noGrp="1"/>
          </p:cNvSpPr>
          <p:nvPr>
            <p:ph idx="1"/>
          </p:nvPr>
        </p:nvSpPr>
        <p:spPr>
          <a:xfrm>
            <a:off x="436143" y="1390167"/>
            <a:ext cx="8439613" cy="4351338"/>
          </a:xfrm>
        </p:spPr>
        <p:txBody>
          <a:bodyPr>
            <a:noAutofit/>
          </a:bodyPr>
          <a:lstStyle/>
          <a:p>
            <a:pPr>
              <a:lnSpc>
                <a:spcPct val="110000"/>
              </a:lnSpc>
              <a:spcBef>
                <a:spcPts val="600"/>
              </a:spcBef>
            </a:pPr>
            <a:r>
              <a:rPr lang="en-GB" sz="1800" dirty="0">
                <a:solidFill>
                  <a:schemeClr val="accent1"/>
                </a:solidFill>
                <a:cs typeface="Times New Roman" panose="02020603050405020304" pitchFamily="18" charset="0"/>
              </a:rPr>
              <a:t>FPIC is about indigenous communities and local people having a specific right to determine their own development that others should respect. It is </a:t>
            </a:r>
            <a:r>
              <a:rPr lang="en-GB" sz="1800" b="1" dirty="0">
                <a:solidFill>
                  <a:schemeClr val="accent1"/>
                </a:solidFill>
                <a:cs typeface="Times New Roman" panose="02020603050405020304" pitchFamily="18" charset="0"/>
              </a:rPr>
              <a:t>a collective right</a:t>
            </a:r>
            <a:r>
              <a:rPr lang="en-GB" sz="1800" dirty="0">
                <a:solidFill>
                  <a:schemeClr val="accent1"/>
                </a:solidFill>
                <a:cs typeface="Times New Roman" panose="02020603050405020304" pitchFamily="18" charset="0"/>
              </a:rPr>
              <a:t>.</a:t>
            </a:r>
          </a:p>
          <a:p>
            <a:pPr>
              <a:lnSpc>
                <a:spcPct val="110000"/>
              </a:lnSpc>
              <a:spcBef>
                <a:spcPts val="600"/>
              </a:spcBef>
            </a:pPr>
            <a:r>
              <a:rPr lang="en-GB" sz="1800" b="1" dirty="0">
                <a:solidFill>
                  <a:schemeClr val="accent1"/>
                </a:solidFill>
                <a:cs typeface="Times New Roman" panose="02020603050405020304" pitchFamily="18" charset="0"/>
              </a:rPr>
              <a:t>Free</a:t>
            </a:r>
            <a:r>
              <a:rPr lang="en-GB" sz="1800" dirty="0">
                <a:solidFill>
                  <a:schemeClr val="accent1"/>
                </a:solidFill>
                <a:cs typeface="Times New Roman" panose="02020603050405020304" pitchFamily="18" charset="0"/>
              </a:rPr>
              <a:t> from force, intimidation, coercion, or pressure by anyone (government, company or organisation).</a:t>
            </a:r>
          </a:p>
          <a:p>
            <a:pPr>
              <a:lnSpc>
                <a:spcPct val="110000"/>
              </a:lnSpc>
              <a:spcBef>
                <a:spcPts val="600"/>
              </a:spcBef>
            </a:pPr>
            <a:r>
              <a:rPr lang="en-GB" sz="1800" b="1" dirty="0">
                <a:solidFill>
                  <a:schemeClr val="accent1"/>
                </a:solidFill>
                <a:cs typeface="Times New Roman" panose="02020603050405020304" pitchFamily="18" charset="0"/>
              </a:rPr>
              <a:t>Prior</a:t>
            </a:r>
            <a:r>
              <a:rPr lang="en-GB" sz="1800" dirty="0">
                <a:solidFill>
                  <a:schemeClr val="accent1"/>
                </a:solidFill>
                <a:cs typeface="Times New Roman" panose="02020603050405020304" pitchFamily="18" charset="0"/>
              </a:rPr>
              <a:t> implies that consent has been sought sufficiently in advance of  authorisation of any project. Communities must have enough time to consider all information</a:t>
            </a:r>
          </a:p>
          <a:p>
            <a:pPr>
              <a:lnSpc>
                <a:spcPct val="110000"/>
              </a:lnSpc>
              <a:spcBef>
                <a:spcPts val="600"/>
              </a:spcBef>
            </a:pPr>
            <a:r>
              <a:rPr lang="en-GB" sz="1800" b="1" dirty="0">
                <a:solidFill>
                  <a:schemeClr val="accent1"/>
                </a:solidFill>
                <a:cs typeface="Times New Roman" panose="02020603050405020304" pitchFamily="18" charset="0"/>
              </a:rPr>
              <a:t>Informed</a:t>
            </a:r>
            <a:r>
              <a:rPr lang="en-GB" sz="1800" dirty="0">
                <a:solidFill>
                  <a:schemeClr val="accent1"/>
                </a:solidFill>
                <a:cs typeface="Times New Roman" panose="02020603050405020304" pitchFamily="18" charset="0"/>
              </a:rPr>
              <a:t> – the community must be given all the relevant information to make its decision about whether or not to agree to the project.</a:t>
            </a:r>
          </a:p>
          <a:p>
            <a:pPr>
              <a:lnSpc>
                <a:spcPct val="110000"/>
              </a:lnSpc>
              <a:spcBef>
                <a:spcPts val="600"/>
              </a:spcBef>
            </a:pPr>
            <a:r>
              <a:rPr lang="en-GB" sz="1800" b="1" dirty="0">
                <a:solidFill>
                  <a:schemeClr val="accent1"/>
                </a:solidFill>
                <a:cs typeface="Times New Roman" panose="02020603050405020304" pitchFamily="18" charset="0"/>
              </a:rPr>
              <a:t>Consent</a:t>
            </a:r>
            <a:r>
              <a:rPr lang="en-GB" sz="1800" dirty="0">
                <a:solidFill>
                  <a:schemeClr val="accent1"/>
                </a:solidFill>
                <a:cs typeface="Times New Roman" panose="02020603050405020304" pitchFamily="18" charset="0"/>
              </a:rPr>
              <a:t> – local communities must be allowed to say Yes or No to the project, according to the decision-making process of their choice. </a:t>
            </a:r>
          </a:p>
          <a:p>
            <a:pPr lvl="1">
              <a:lnSpc>
                <a:spcPct val="110000"/>
              </a:lnSpc>
              <a:spcBef>
                <a:spcPts val="600"/>
              </a:spcBef>
            </a:pPr>
            <a:r>
              <a:rPr lang="en-GB" sz="1400" dirty="0">
                <a:solidFill>
                  <a:schemeClr val="accent1"/>
                </a:solidFill>
                <a:cs typeface="Times New Roman" panose="02020603050405020304" pitchFamily="18" charset="0"/>
              </a:rPr>
              <a:t>[Note that </a:t>
            </a:r>
            <a:r>
              <a:rPr lang="en-GB" sz="1400" b="1" dirty="0">
                <a:solidFill>
                  <a:schemeClr val="accent1"/>
                </a:solidFill>
                <a:cs typeface="Times New Roman" panose="02020603050405020304" pitchFamily="18" charset="0"/>
              </a:rPr>
              <a:t>Consent</a:t>
            </a:r>
            <a:r>
              <a:rPr lang="en-GB" sz="1400" dirty="0">
                <a:solidFill>
                  <a:schemeClr val="accent1"/>
                </a:solidFill>
                <a:cs typeface="Times New Roman" panose="02020603050405020304" pitchFamily="18" charset="0"/>
              </a:rPr>
              <a:t> is interpreted as </a:t>
            </a:r>
            <a:r>
              <a:rPr lang="en-GB" sz="1400" b="1" dirty="0">
                <a:solidFill>
                  <a:schemeClr val="accent1"/>
                </a:solidFill>
                <a:cs typeface="Times New Roman" panose="02020603050405020304" pitchFamily="18" charset="0"/>
              </a:rPr>
              <a:t>Consultation</a:t>
            </a:r>
            <a:r>
              <a:rPr lang="en-GB" sz="1400" dirty="0">
                <a:solidFill>
                  <a:schemeClr val="accent1"/>
                </a:solidFill>
                <a:cs typeface="Times New Roman" panose="02020603050405020304" pitchFamily="18" charset="0"/>
              </a:rPr>
              <a:t> by some]</a:t>
            </a:r>
          </a:p>
        </p:txBody>
      </p:sp>
    </p:spTree>
    <p:extLst>
      <p:ext uri="{BB962C8B-B14F-4D97-AF65-F5344CB8AC3E}">
        <p14:creationId xmlns:p14="http://schemas.microsoft.com/office/powerpoint/2010/main" val="1068061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B0541-22DC-AB45-92ED-C129532895D8}"/>
              </a:ext>
            </a:extLst>
          </p:cNvPr>
          <p:cNvSpPr>
            <a:spLocks noGrp="1"/>
          </p:cNvSpPr>
          <p:nvPr>
            <p:ph type="title"/>
          </p:nvPr>
        </p:nvSpPr>
        <p:spPr>
          <a:xfrm>
            <a:off x="628650" y="171161"/>
            <a:ext cx="7886700" cy="1325563"/>
          </a:xfrm>
        </p:spPr>
        <p:txBody>
          <a:bodyPr>
            <a:normAutofit/>
          </a:bodyPr>
          <a:lstStyle/>
          <a:p>
            <a:r>
              <a:rPr lang="en-US" sz="3200" dirty="0"/>
              <a:t>Recognition – who counts as a subject of equity?</a:t>
            </a:r>
          </a:p>
        </p:txBody>
      </p:sp>
      <p:sp>
        <p:nvSpPr>
          <p:cNvPr id="3" name="Content Placeholder 2">
            <a:extLst>
              <a:ext uri="{FF2B5EF4-FFF2-40B4-BE49-F238E27FC236}">
                <a16:creationId xmlns:a16="http://schemas.microsoft.com/office/drawing/2014/main" id="{0A4A760F-AE4E-C94C-A15B-7A4250E6C69F}"/>
              </a:ext>
            </a:extLst>
          </p:cNvPr>
          <p:cNvSpPr>
            <a:spLocks noGrp="1"/>
          </p:cNvSpPr>
          <p:nvPr>
            <p:ph idx="1"/>
          </p:nvPr>
        </p:nvSpPr>
        <p:spPr>
          <a:xfrm>
            <a:off x="628650" y="1607126"/>
            <a:ext cx="7886700" cy="4237329"/>
          </a:xfrm>
        </p:spPr>
        <p:txBody>
          <a:bodyPr>
            <a:normAutofit/>
          </a:bodyPr>
          <a:lstStyle/>
          <a:p>
            <a:r>
              <a:rPr lang="en-US" sz="2200" b="1" dirty="0"/>
              <a:t>Target: </a:t>
            </a:r>
            <a:r>
              <a:rPr lang="en-US" sz="2200" dirty="0"/>
              <a:t>Specify who counts as a subject of justice</a:t>
            </a:r>
          </a:p>
          <a:p>
            <a:r>
              <a:rPr lang="en-US" sz="2200" b="1" dirty="0"/>
              <a:t>Scale: </a:t>
            </a:r>
            <a:r>
              <a:rPr lang="en-US" sz="2200" dirty="0"/>
              <a:t>Specify social and temporal scale </a:t>
            </a:r>
          </a:p>
          <a:p>
            <a:pPr lvl="1"/>
            <a:r>
              <a:rPr lang="en-US" sz="1800" dirty="0"/>
              <a:t>Individual</a:t>
            </a:r>
          </a:p>
          <a:p>
            <a:pPr lvl="1"/>
            <a:r>
              <a:rPr lang="en-US" sz="1800" dirty="0"/>
              <a:t>Household </a:t>
            </a:r>
          </a:p>
          <a:p>
            <a:pPr lvl="1"/>
            <a:r>
              <a:rPr lang="en-US" sz="1800" dirty="0"/>
              <a:t>Community</a:t>
            </a:r>
          </a:p>
          <a:p>
            <a:pPr lvl="1"/>
            <a:r>
              <a:rPr lang="en-US" sz="1800" dirty="0"/>
              <a:t>Along value-chain</a:t>
            </a:r>
          </a:p>
          <a:p>
            <a:pPr lvl="1"/>
            <a:r>
              <a:rPr lang="en-US" sz="1800" dirty="0"/>
              <a:t>National/international/global</a:t>
            </a:r>
          </a:p>
          <a:p>
            <a:pPr lvl="1"/>
            <a:r>
              <a:rPr lang="en-US" sz="1800" dirty="0"/>
              <a:t>Ecosystems </a:t>
            </a:r>
          </a:p>
          <a:p>
            <a:pPr lvl="1"/>
            <a:r>
              <a:rPr lang="en-US" sz="1800" dirty="0"/>
              <a:t>Intergenerational</a:t>
            </a:r>
          </a:p>
        </p:txBody>
      </p:sp>
    </p:spTree>
    <p:extLst>
      <p:ext uri="{BB962C8B-B14F-4D97-AF65-F5344CB8AC3E}">
        <p14:creationId xmlns:p14="http://schemas.microsoft.com/office/powerpoint/2010/main" val="1145680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E985-29B1-574D-9686-CC59B40F2B18}"/>
              </a:ext>
            </a:extLst>
          </p:cNvPr>
          <p:cNvSpPr>
            <a:spLocks noGrp="1"/>
          </p:cNvSpPr>
          <p:nvPr>
            <p:ph type="title"/>
          </p:nvPr>
        </p:nvSpPr>
        <p:spPr>
          <a:xfrm>
            <a:off x="468230" y="130645"/>
            <a:ext cx="8292066" cy="1325563"/>
          </a:xfrm>
        </p:spPr>
        <p:txBody>
          <a:bodyPr>
            <a:normAutofit/>
          </a:bodyPr>
          <a:lstStyle/>
          <a:p>
            <a:pPr marL="514350" indent="-514350">
              <a:buClr>
                <a:schemeClr val="accent4"/>
              </a:buClr>
              <a:buFont typeface="+mj-lt"/>
              <a:buAutoNum type="arabicPeriod" startAt="2"/>
              <a:tabLst>
                <a:tab pos="452438" algn="l"/>
              </a:tabLst>
            </a:pPr>
            <a:r>
              <a:rPr lang="en-GB" sz="2800" dirty="0"/>
              <a:t>Procedure</a:t>
            </a:r>
          </a:p>
        </p:txBody>
      </p:sp>
      <p:sp>
        <p:nvSpPr>
          <p:cNvPr id="3" name="Content Placeholder 2">
            <a:extLst>
              <a:ext uri="{FF2B5EF4-FFF2-40B4-BE49-F238E27FC236}">
                <a16:creationId xmlns:a16="http://schemas.microsoft.com/office/drawing/2014/main" id="{5ED0C766-B111-D748-8500-83002DA07CC8}"/>
              </a:ext>
            </a:extLst>
          </p:cNvPr>
          <p:cNvSpPr>
            <a:spLocks noGrp="1"/>
          </p:cNvSpPr>
          <p:nvPr>
            <p:ph idx="1"/>
          </p:nvPr>
        </p:nvSpPr>
        <p:spPr>
          <a:xfrm>
            <a:off x="468230" y="1305912"/>
            <a:ext cx="7886700" cy="4351338"/>
          </a:xfrm>
        </p:spPr>
        <p:txBody>
          <a:bodyPr>
            <a:normAutofit/>
          </a:bodyPr>
          <a:lstStyle/>
          <a:p>
            <a:r>
              <a:rPr lang="en-GB" sz="2000" dirty="0">
                <a:solidFill>
                  <a:schemeClr val="accent1"/>
                </a:solidFill>
                <a:cs typeface="Times New Roman" panose="02020603050405020304" pitchFamily="18" charset="0"/>
              </a:rPr>
              <a:t>Procedure refers to how decisions are made and by whom, whether formal rules and processes or informal interactions, necessitating attention to unequal power relations and differential ability to assert or oppose different claims (Dawson </a:t>
            </a:r>
            <a:r>
              <a:rPr lang="en-GB" sz="2000" i="1" dirty="0">
                <a:solidFill>
                  <a:schemeClr val="accent1"/>
                </a:solidFill>
                <a:cs typeface="Times New Roman" panose="02020603050405020304" pitchFamily="18" charset="0"/>
              </a:rPr>
              <a:t>et al. </a:t>
            </a:r>
            <a:r>
              <a:rPr lang="en-GB" sz="2000" dirty="0">
                <a:solidFill>
                  <a:schemeClr val="accent1"/>
                </a:solidFill>
                <a:cs typeface="Times New Roman" panose="02020603050405020304" pitchFamily="18" charset="0"/>
              </a:rPr>
              <a:t>2017).</a:t>
            </a:r>
          </a:p>
          <a:p>
            <a:r>
              <a:rPr lang="en-GB" sz="2000" dirty="0">
                <a:solidFill>
                  <a:schemeClr val="accent1"/>
                </a:solidFill>
                <a:cs typeface="Times New Roman" panose="02020603050405020304" pitchFamily="18" charset="0"/>
              </a:rPr>
              <a:t>[Who makes decisions and how?]</a:t>
            </a:r>
          </a:p>
          <a:p>
            <a:r>
              <a:rPr lang="en-GB" sz="2000" dirty="0">
                <a:solidFill>
                  <a:schemeClr val="accent1"/>
                </a:solidFill>
                <a:cs typeface="Times New Roman" panose="02020603050405020304" pitchFamily="18" charset="0"/>
              </a:rPr>
              <a:t>Fairness in political processes to:</a:t>
            </a:r>
          </a:p>
          <a:p>
            <a:pPr lvl="1"/>
            <a:r>
              <a:rPr lang="en-GB" sz="1800" dirty="0">
                <a:solidFill>
                  <a:schemeClr val="accent1"/>
                </a:solidFill>
                <a:cs typeface="Times New Roman" panose="02020603050405020304" pitchFamily="18" charset="0"/>
              </a:rPr>
              <a:t>Allocate resources</a:t>
            </a:r>
          </a:p>
          <a:p>
            <a:pPr lvl="1"/>
            <a:r>
              <a:rPr lang="en-GB" sz="1800" dirty="0">
                <a:solidFill>
                  <a:schemeClr val="accent1"/>
                </a:solidFill>
                <a:cs typeface="Times New Roman" panose="02020603050405020304" pitchFamily="18" charset="0"/>
              </a:rPr>
              <a:t>Resolve disputes </a:t>
            </a:r>
          </a:p>
          <a:p>
            <a:r>
              <a:rPr lang="en-GB" sz="2000" dirty="0">
                <a:solidFill>
                  <a:schemeClr val="accent1"/>
                </a:solidFill>
                <a:cs typeface="Times New Roman" panose="02020603050405020304" pitchFamily="18" charset="0"/>
              </a:rPr>
              <a:t>Consideration of power issues</a:t>
            </a:r>
          </a:p>
          <a:p>
            <a:r>
              <a:rPr lang="en-GB" sz="2000" dirty="0">
                <a:solidFill>
                  <a:schemeClr val="accent1"/>
                </a:solidFill>
                <a:cs typeface="Times New Roman" panose="02020603050405020304" pitchFamily="18" charset="0"/>
              </a:rPr>
              <a:t>Importance of governance principles: accountability, transparency, participation in decision-making</a:t>
            </a:r>
          </a:p>
        </p:txBody>
      </p:sp>
    </p:spTree>
    <p:extLst>
      <p:ext uri="{BB962C8B-B14F-4D97-AF65-F5344CB8AC3E}">
        <p14:creationId xmlns:p14="http://schemas.microsoft.com/office/powerpoint/2010/main" val="1324267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E985-29B1-574D-9686-CC59B40F2B18}"/>
              </a:ext>
            </a:extLst>
          </p:cNvPr>
          <p:cNvSpPr>
            <a:spLocks noGrp="1"/>
          </p:cNvSpPr>
          <p:nvPr>
            <p:ph type="title"/>
          </p:nvPr>
        </p:nvSpPr>
        <p:spPr>
          <a:xfrm>
            <a:off x="628650" y="167054"/>
            <a:ext cx="6793082" cy="1015201"/>
          </a:xfrm>
        </p:spPr>
        <p:txBody>
          <a:bodyPr>
            <a:normAutofit/>
          </a:bodyPr>
          <a:lstStyle/>
          <a:p>
            <a:r>
              <a:rPr lang="en-GB" sz="3200" dirty="0"/>
              <a:t>Participation</a:t>
            </a:r>
          </a:p>
        </p:txBody>
      </p:sp>
      <p:sp>
        <p:nvSpPr>
          <p:cNvPr id="3" name="Content Placeholder 2">
            <a:extLst>
              <a:ext uri="{FF2B5EF4-FFF2-40B4-BE49-F238E27FC236}">
                <a16:creationId xmlns:a16="http://schemas.microsoft.com/office/drawing/2014/main" id="{5ED0C766-B111-D748-8500-83002DA07CC8}"/>
              </a:ext>
            </a:extLst>
          </p:cNvPr>
          <p:cNvSpPr>
            <a:spLocks noGrp="1"/>
          </p:cNvSpPr>
          <p:nvPr>
            <p:ph idx="1"/>
          </p:nvPr>
        </p:nvSpPr>
        <p:spPr>
          <a:xfrm>
            <a:off x="628650" y="1256146"/>
            <a:ext cx="7886700" cy="3906981"/>
          </a:xfrm>
        </p:spPr>
        <p:txBody>
          <a:bodyPr>
            <a:noAutofit/>
          </a:bodyPr>
          <a:lstStyle/>
          <a:p>
            <a:r>
              <a:rPr lang="en-GB" sz="2000" dirty="0">
                <a:solidFill>
                  <a:schemeClr val="accent1"/>
                </a:solidFill>
                <a:cs typeface="Times New Roman" panose="02020603050405020304" pitchFamily="18" charset="0"/>
              </a:rPr>
              <a:t>…is effectively taking part in decision-making and implementation, either directly or through legitimate representatives</a:t>
            </a:r>
          </a:p>
          <a:p>
            <a:r>
              <a:rPr lang="en-GB" sz="2000" dirty="0">
                <a:solidFill>
                  <a:schemeClr val="accent1"/>
                </a:solidFill>
                <a:cs typeface="Times New Roman" panose="02020603050405020304" pitchFamily="18" charset="0"/>
              </a:rPr>
              <a:t>Are there rules (statutory and/or customary) about participation of women and minorities?</a:t>
            </a:r>
          </a:p>
          <a:p>
            <a:r>
              <a:rPr lang="en-GB" sz="2000" dirty="0">
                <a:solidFill>
                  <a:schemeClr val="accent1"/>
                </a:solidFill>
                <a:cs typeface="Times New Roman" panose="02020603050405020304" pitchFamily="18" charset="0"/>
              </a:rPr>
              <a:t>Some international and national laws require participation</a:t>
            </a:r>
          </a:p>
          <a:p>
            <a:r>
              <a:rPr lang="en-GB" sz="2000" dirty="0">
                <a:solidFill>
                  <a:schemeClr val="accent1"/>
                </a:solidFill>
                <a:cs typeface="Times New Roman" panose="02020603050405020304" pitchFamily="18" charset="0"/>
              </a:rPr>
              <a:t>Barriers to participation:</a:t>
            </a:r>
          </a:p>
          <a:p>
            <a:pPr lvl="1"/>
            <a:r>
              <a:rPr lang="en-GB" sz="1600" dirty="0">
                <a:solidFill>
                  <a:schemeClr val="accent1"/>
                </a:solidFill>
                <a:cs typeface="Times New Roman" panose="02020603050405020304" pitchFamily="18" charset="0"/>
              </a:rPr>
              <a:t>Vested interests that do not benefit from participation</a:t>
            </a:r>
          </a:p>
          <a:p>
            <a:pPr lvl="1"/>
            <a:r>
              <a:rPr lang="en-GB" sz="1600" dirty="0">
                <a:solidFill>
                  <a:schemeClr val="accent1"/>
                </a:solidFill>
                <a:cs typeface="Times New Roman" panose="02020603050405020304" pitchFamily="18" charset="0"/>
              </a:rPr>
              <a:t>Lack of transparency (e.g. of time/place of meetings)</a:t>
            </a:r>
          </a:p>
          <a:p>
            <a:pPr lvl="1"/>
            <a:r>
              <a:rPr lang="en-GB" sz="1600" dirty="0">
                <a:solidFill>
                  <a:schemeClr val="accent1"/>
                </a:solidFill>
                <a:cs typeface="Times New Roman" panose="02020603050405020304" pitchFamily="18" charset="0"/>
              </a:rPr>
              <a:t>Lack of skills to facilitate participatory processes</a:t>
            </a:r>
          </a:p>
          <a:p>
            <a:pPr lvl="1"/>
            <a:r>
              <a:rPr lang="en-GB" sz="1600" dirty="0">
                <a:solidFill>
                  <a:schemeClr val="accent1"/>
                </a:solidFill>
                <a:cs typeface="Times New Roman" panose="02020603050405020304" pitchFamily="18" charset="0"/>
              </a:rPr>
              <a:t>Difficult logistics</a:t>
            </a:r>
          </a:p>
          <a:p>
            <a:pPr lvl="1"/>
            <a:r>
              <a:rPr lang="en-GB" sz="1600" dirty="0">
                <a:solidFill>
                  <a:schemeClr val="accent1"/>
                </a:solidFill>
                <a:cs typeface="Times New Roman" panose="02020603050405020304" pitchFamily="18" charset="0"/>
              </a:rPr>
              <a:t>‘Assumed’ representation</a:t>
            </a:r>
          </a:p>
        </p:txBody>
      </p:sp>
    </p:spTree>
    <p:extLst>
      <p:ext uri="{BB962C8B-B14F-4D97-AF65-F5344CB8AC3E}">
        <p14:creationId xmlns:p14="http://schemas.microsoft.com/office/powerpoint/2010/main" val="2494927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7457C-1731-A54F-8B84-51B15807FEE7}"/>
              </a:ext>
            </a:extLst>
          </p:cNvPr>
          <p:cNvSpPr>
            <a:spLocks noGrp="1"/>
          </p:cNvSpPr>
          <p:nvPr>
            <p:ph type="title"/>
          </p:nvPr>
        </p:nvSpPr>
        <p:spPr>
          <a:xfrm>
            <a:off x="628650" y="55417"/>
            <a:ext cx="7886700" cy="951348"/>
          </a:xfrm>
        </p:spPr>
        <p:txBody>
          <a:bodyPr>
            <a:normAutofit/>
          </a:bodyPr>
          <a:lstStyle/>
          <a:p>
            <a:r>
              <a:rPr lang="en-US" sz="3200" dirty="0"/>
              <a:t>Class exercise: What is participation?</a:t>
            </a:r>
          </a:p>
        </p:txBody>
      </p:sp>
      <p:sp>
        <p:nvSpPr>
          <p:cNvPr id="3" name="Content Placeholder 2">
            <a:extLst>
              <a:ext uri="{FF2B5EF4-FFF2-40B4-BE49-F238E27FC236}">
                <a16:creationId xmlns:a16="http://schemas.microsoft.com/office/drawing/2014/main" id="{4838629F-3200-3347-8EB4-208954297C87}"/>
              </a:ext>
            </a:extLst>
          </p:cNvPr>
          <p:cNvSpPr>
            <a:spLocks noGrp="1"/>
          </p:cNvSpPr>
          <p:nvPr>
            <p:ph idx="1"/>
          </p:nvPr>
        </p:nvSpPr>
        <p:spPr>
          <a:xfrm>
            <a:off x="628650" y="890278"/>
            <a:ext cx="7886700" cy="748145"/>
          </a:xfrm>
        </p:spPr>
        <p:txBody>
          <a:bodyPr>
            <a:normAutofit/>
          </a:bodyPr>
          <a:lstStyle/>
          <a:p>
            <a:r>
              <a:rPr lang="en-GB" sz="2000" dirty="0"/>
              <a:t>Consider the communities you are part of and think about the different ways you participate in them</a:t>
            </a:r>
          </a:p>
        </p:txBody>
      </p:sp>
      <p:pic>
        <p:nvPicPr>
          <p:cNvPr id="5" name="Picture 4">
            <a:extLst>
              <a:ext uri="{FF2B5EF4-FFF2-40B4-BE49-F238E27FC236}">
                <a16:creationId xmlns:a16="http://schemas.microsoft.com/office/drawing/2014/main" id="{44DAF0FB-BD35-9444-AEA4-037A4ADC247F}"/>
              </a:ext>
            </a:extLst>
          </p:cNvPr>
          <p:cNvPicPr>
            <a:picLocks noChangeAspect="1"/>
          </p:cNvPicPr>
          <p:nvPr/>
        </p:nvPicPr>
        <p:blipFill>
          <a:blip r:embed="rId3"/>
          <a:stretch>
            <a:fillRect/>
          </a:stretch>
        </p:blipFill>
        <p:spPr>
          <a:xfrm>
            <a:off x="1282701" y="1712313"/>
            <a:ext cx="6448742" cy="4295363"/>
          </a:xfrm>
          <a:prstGeom prst="rect">
            <a:avLst/>
          </a:prstGeom>
        </p:spPr>
      </p:pic>
    </p:spTree>
    <p:extLst>
      <p:ext uri="{BB962C8B-B14F-4D97-AF65-F5344CB8AC3E}">
        <p14:creationId xmlns:p14="http://schemas.microsoft.com/office/powerpoint/2010/main" val="1448093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8AB39612-953C-924C-9CDE-F78AA62986E4}"/>
              </a:ext>
            </a:extLst>
          </p:cNvPr>
          <p:cNvPicPr>
            <a:picLocks noGrp="1" noChangeAspect="1"/>
          </p:cNvPicPr>
          <p:nvPr>
            <p:ph sz="half" idx="2"/>
          </p:nvPr>
        </p:nvPicPr>
        <p:blipFill>
          <a:blip r:embed="rId3"/>
          <a:stretch>
            <a:fillRect/>
          </a:stretch>
        </p:blipFill>
        <p:spPr>
          <a:xfrm>
            <a:off x="4223208" y="1196446"/>
            <a:ext cx="4920792" cy="4277437"/>
          </a:xfrm>
        </p:spPr>
      </p:pic>
      <p:sp>
        <p:nvSpPr>
          <p:cNvPr id="3" name="Content Placeholder 2">
            <a:extLst>
              <a:ext uri="{FF2B5EF4-FFF2-40B4-BE49-F238E27FC236}">
                <a16:creationId xmlns:a16="http://schemas.microsoft.com/office/drawing/2014/main" id="{5ED0C766-B111-D748-8500-83002DA07CC8}"/>
              </a:ext>
            </a:extLst>
          </p:cNvPr>
          <p:cNvSpPr>
            <a:spLocks noGrp="1"/>
          </p:cNvSpPr>
          <p:nvPr>
            <p:ph sz="half" idx="1"/>
          </p:nvPr>
        </p:nvSpPr>
        <p:spPr>
          <a:xfrm>
            <a:off x="628650" y="1234154"/>
            <a:ext cx="3594558" cy="4351338"/>
          </a:xfrm>
        </p:spPr>
        <p:txBody>
          <a:bodyPr>
            <a:noAutofit/>
          </a:bodyPr>
          <a:lstStyle/>
          <a:p>
            <a:r>
              <a:rPr lang="en-GB" sz="2000" dirty="0">
                <a:solidFill>
                  <a:schemeClr val="accent1"/>
                </a:solidFill>
                <a:cs typeface="Times New Roman" panose="02020603050405020304" pitchFamily="18" charset="0"/>
              </a:rPr>
              <a:t>‘Almost anything that </a:t>
            </a:r>
            <a:br>
              <a:rPr lang="en-GB" sz="2000" dirty="0">
                <a:solidFill>
                  <a:schemeClr val="accent1"/>
                </a:solidFill>
                <a:cs typeface="Times New Roman" panose="02020603050405020304" pitchFamily="18" charset="0"/>
              </a:rPr>
            </a:br>
            <a:r>
              <a:rPr lang="en-GB" sz="2000" dirty="0">
                <a:solidFill>
                  <a:schemeClr val="accent1"/>
                </a:solidFill>
                <a:cs typeface="Times New Roman" panose="02020603050405020304" pitchFamily="18" charset="0"/>
              </a:rPr>
              <a:t>involves people’?</a:t>
            </a:r>
          </a:p>
          <a:p>
            <a:r>
              <a:rPr lang="en-GB" sz="2000" i="1" dirty="0">
                <a:solidFill>
                  <a:schemeClr val="accent1"/>
                </a:solidFill>
                <a:cs typeface="Times New Roman" panose="02020603050405020304" pitchFamily="18" charset="0"/>
              </a:rPr>
              <a:t>“There is a critical difference between going through the empty ritual of participation and having the real power needed to affect the outcome of the process” </a:t>
            </a:r>
            <a:br>
              <a:rPr lang="en-GB" sz="2000" dirty="0">
                <a:solidFill>
                  <a:schemeClr val="accent1"/>
                </a:solidFill>
                <a:cs typeface="Times New Roman" panose="02020603050405020304" pitchFamily="18" charset="0"/>
              </a:rPr>
            </a:br>
            <a:r>
              <a:rPr lang="en-GB" sz="1800" dirty="0">
                <a:solidFill>
                  <a:schemeClr val="accent1"/>
                </a:solidFill>
                <a:cs typeface="Times New Roman" panose="02020603050405020304" pitchFamily="18" charset="0"/>
              </a:rPr>
              <a:t>(</a:t>
            </a:r>
            <a:r>
              <a:rPr lang="en-GB" sz="1800" dirty="0" err="1">
                <a:solidFill>
                  <a:schemeClr val="accent1"/>
                </a:solidFill>
                <a:cs typeface="Times New Roman" panose="02020603050405020304" pitchFamily="18" charset="0"/>
              </a:rPr>
              <a:t>Arnstein</a:t>
            </a:r>
            <a:r>
              <a:rPr lang="en-GB" sz="1800" dirty="0">
                <a:solidFill>
                  <a:schemeClr val="accent1"/>
                </a:solidFill>
                <a:cs typeface="Times New Roman" panose="02020603050405020304" pitchFamily="18" charset="0"/>
              </a:rPr>
              <a:t> 1969)</a:t>
            </a:r>
            <a:endParaRPr lang="en-GB" sz="2000" dirty="0">
              <a:solidFill>
                <a:schemeClr val="accent1"/>
              </a:solidFill>
              <a:cs typeface="Times New Roman" panose="02020603050405020304" pitchFamily="18" charset="0"/>
            </a:endParaRPr>
          </a:p>
        </p:txBody>
      </p:sp>
      <p:sp>
        <p:nvSpPr>
          <p:cNvPr id="2" name="Title 1">
            <a:extLst>
              <a:ext uri="{FF2B5EF4-FFF2-40B4-BE49-F238E27FC236}">
                <a16:creationId xmlns:a16="http://schemas.microsoft.com/office/drawing/2014/main" id="{0832E985-29B1-574D-9686-CC59B40F2B18}"/>
              </a:ext>
            </a:extLst>
          </p:cNvPr>
          <p:cNvSpPr>
            <a:spLocks noGrp="1"/>
          </p:cNvSpPr>
          <p:nvPr>
            <p:ph type="title" idx="4294967295"/>
          </p:nvPr>
        </p:nvSpPr>
        <p:spPr>
          <a:xfrm>
            <a:off x="628650" y="65989"/>
            <a:ext cx="6792913" cy="1016000"/>
          </a:xfrm>
        </p:spPr>
        <p:txBody>
          <a:bodyPr>
            <a:normAutofit/>
          </a:bodyPr>
          <a:lstStyle/>
          <a:p>
            <a:r>
              <a:rPr lang="en-GB" sz="3200" dirty="0"/>
              <a:t>What is participation?</a:t>
            </a:r>
          </a:p>
        </p:txBody>
      </p:sp>
      <p:sp>
        <p:nvSpPr>
          <p:cNvPr id="7" name="TextBox 6">
            <a:extLst>
              <a:ext uri="{FF2B5EF4-FFF2-40B4-BE49-F238E27FC236}">
                <a16:creationId xmlns:a16="http://schemas.microsoft.com/office/drawing/2014/main" id="{A5AFF1E1-1412-B541-8D0F-3F1A64713759}"/>
              </a:ext>
            </a:extLst>
          </p:cNvPr>
          <p:cNvSpPr txBox="1"/>
          <p:nvPr/>
        </p:nvSpPr>
        <p:spPr>
          <a:xfrm>
            <a:off x="6476214" y="5672211"/>
            <a:ext cx="2571418" cy="200055"/>
          </a:xfrm>
          <a:prstGeom prst="rect">
            <a:avLst/>
          </a:prstGeom>
          <a:noFill/>
        </p:spPr>
        <p:txBody>
          <a:bodyPr wrap="square" rtlCol="0">
            <a:spAutoFit/>
          </a:bodyPr>
          <a:lstStyle/>
          <a:p>
            <a:pPr algn="r"/>
            <a:r>
              <a:rPr lang="en-US" sz="700" dirty="0">
                <a:solidFill>
                  <a:srgbClr val="000000">
                    <a:alpha val="70000"/>
                  </a:srgbClr>
                </a:solidFill>
              </a:rPr>
              <a:t>© Moore </a:t>
            </a:r>
            <a:r>
              <a:rPr lang="en-US" sz="700" i="1" dirty="0">
                <a:solidFill>
                  <a:srgbClr val="000000">
                    <a:alpha val="70000"/>
                  </a:srgbClr>
                </a:solidFill>
              </a:rPr>
              <a:t>et al</a:t>
            </a:r>
            <a:r>
              <a:rPr lang="en-US" sz="700" dirty="0">
                <a:solidFill>
                  <a:srgbClr val="000000">
                    <a:alpha val="70000"/>
                  </a:srgbClr>
                </a:solidFill>
              </a:rPr>
              <a:t>. (2011)</a:t>
            </a:r>
          </a:p>
        </p:txBody>
      </p:sp>
    </p:spTree>
    <p:extLst>
      <p:ext uri="{BB962C8B-B14F-4D97-AF65-F5344CB8AC3E}">
        <p14:creationId xmlns:p14="http://schemas.microsoft.com/office/powerpoint/2010/main" val="983568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E985-29B1-574D-9686-CC59B40F2B18}"/>
              </a:ext>
            </a:extLst>
          </p:cNvPr>
          <p:cNvSpPr>
            <a:spLocks noGrp="1"/>
          </p:cNvSpPr>
          <p:nvPr>
            <p:ph type="title"/>
          </p:nvPr>
        </p:nvSpPr>
        <p:spPr>
          <a:xfrm>
            <a:off x="628650" y="261324"/>
            <a:ext cx="7886700" cy="1325563"/>
          </a:xfrm>
        </p:spPr>
        <p:txBody>
          <a:bodyPr>
            <a:normAutofit fontScale="90000"/>
          </a:bodyPr>
          <a:lstStyle/>
          <a:p>
            <a:r>
              <a:rPr lang="en-GB" sz="3200" dirty="0"/>
              <a:t>Barriers to women’s participation in community-based resource management </a:t>
            </a:r>
            <a:r>
              <a:rPr lang="en-GB" sz="2700" b="0" dirty="0"/>
              <a:t>(Agarwal 2010)</a:t>
            </a:r>
            <a:endParaRPr lang="en-GB" sz="3200" b="0" dirty="0"/>
          </a:p>
        </p:txBody>
      </p:sp>
      <p:sp>
        <p:nvSpPr>
          <p:cNvPr id="3" name="Content Placeholder 2">
            <a:extLst>
              <a:ext uri="{FF2B5EF4-FFF2-40B4-BE49-F238E27FC236}">
                <a16:creationId xmlns:a16="http://schemas.microsoft.com/office/drawing/2014/main" id="{5ED0C766-B111-D748-8500-83002DA07CC8}"/>
              </a:ext>
            </a:extLst>
          </p:cNvPr>
          <p:cNvSpPr>
            <a:spLocks noGrp="1"/>
          </p:cNvSpPr>
          <p:nvPr>
            <p:ph idx="1"/>
          </p:nvPr>
        </p:nvSpPr>
        <p:spPr>
          <a:xfrm>
            <a:off x="628650" y="1752342"/>
            <a:ext cx="8072290" cy="4351338"/>
          </a:xfrm>
        </p:spPr>
        <p:txBody>
          <a:bodyPr>
            <a:noAutofit/>
          </a:bodyPr>
          <a:lstStyle/>
          <a:p>
            <a:r>
              <a:rPr lang="en-GB" sz="2000" dirty="0">
                <a:solidFill>
                  <a:schemeClr val="accent1"/>
                </a:solidFill>
                <a:cs typeface="Times New Roman" panose="02020603050405020304" pitchFamily="18" charset="0"/>
              </a:rPr>
              <a:t>Membership criteria </a:t>
            </a:r>
          </a:p>
          <a:p>
            <a:pPr lvl="1">
              <a:spcBef>
                <a:spcPts val="600"/>
              </a:spcBef>
            </a:pPr>
            <a:r>
              <a:rPr lang="en-GB" sz="1600" dirty="0">
                <a:solidFill>
                  <a:schemeClr val="accent1"/>
                </a:solidFill>
                <a:cs typeface="Times New Roman" panose="02020603050405020304" pitchFamily="18" charset="0"/>
              </a:rPr>
              <a:t>1 person per household? Or all adults? </a:t>
            </a:r>
          </a:p>
          <a:p>
            <a:r>
              <a:rPr lang="en-GB" sz="2000" dirty="0">
                <a:solidFill>
                  <a:schemeClr val="accent1"/>
                </a:solidFill>
                <a:cs typeface="Times New Roman" panose="02020603050405020304" pitchFamily="18" charset="0"/>
              </a:rPr>
              <a:t>Membership of executive committee</a:t>
            </a:r>
          </a:p>
          <a:p>
            <a:pPr lvl="1">
              <a:spcBef>
                <a:spcPts val="600"/>
              </a:spcBef>
            </a:pPr>
            <a:r>
              <a:rPr lang="en-GB" sz="1600" dirty="0">
                <a:solidFill>
                  <a:schemeClr val="accent1"/>
                </a:solidFill>
                <a:cs typeface="Times New Roman" panose="02020603050405020304" pitchFamily="18" charset="0"/>
              </a:rPr>
              <a:t>Gender composition of executive committee (up to 30% women) is a good proxy for women’s ‘effective participation’ (attending, speaking and holding office) </a:t>
            </a:r>
          </a:p>
          <a:p>
            <a:r>
              <a:rPr lang="en-GB" sz="2000" dirty="0">
                <a:solidFill>
                  <a:schemeClr val="accent1"/>
                </a:solidFill>
                <a:cs typeface="Times New Roman" panose="02020603050405020304" pitchFamily="18" charset="0"/>
              </a:rPr>
              <a:t>Social norms that define women’s appropriate roles and behaviour</a:t>
            </a:r>
          </a:p>
          <a:p>
            <a:r>
              <a:rPr lang="en-GB" sz="2000" dirty="0">
                <a:solidFill>
                  <a:schemeClr val="accent1"/>
                </a:solidFill>
                <a:cs typeface="Times New Roman" panose="02020603050405020304" pitchFamily="18" charset="0"/>
              </a:rPr>
              <a:t>Social perceptions regarding women’s abilities</a:t>
            </a:r>
          </a:p>
          <a:p>
            <a:r>
              <a:rPr lang="en-GB" sz="2000" dirty="0">
                <a:solidFill>
                  <a:schemeClr val="accent1"/>
                </a:solidFill>
                <a:cs typeface="Times New Roman" panose="02020603050405020304" pitchFamily="18" charset="0"/>
              </a:rPr>
              <a:t>Control of community forums by men</a:t>
            </a:r>
          </a:p>
          <a:p>
            <a:r>
              <a:rPr lang="en-GB" sz="2000" dirty="0">
                <a:solidFill>
                  <a:schemeClr val="accent1"/>
                </a:solidFill>
                <a:cs typeface="Times New Roman" panose="02020603050405020304" pitchFamily="18" charset="0"/>
              </a:rPr>
              <a:t>Personal and household endowments and attributes (education and status; class and caste)</a:t>
            </a:r>
          </a:p>
        </p:txBody>
      </p:sp>
    </p:spTree>
    <p:extLst>
      <p:ext uri="{BB962C8B-B14F-4D97-AF65-F5344CB8AC3E}">
        <p14:creationId xmlns:p14="http://schemas.microsoft.com/office/powerpoint/2010/main" val="2189991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3083"/>
            <a:ext cx="7886700" cy="1325563"/>
          </a:xfrm>
        </p:spPr>
        <p:txBody>
          <a:bodyPr>
            <a:normAutofit/>
          </a:bodyPr>
          <a:lstStyle/>
          <a:p>
            <a:r>
              <a:rPr lang="en-US" sz="3200" dirty="0"/>
              <a:t>Learning outcomes</a:t>
            </a:r>
          </a:p>
        </p:txBody>
      </p:sp>
      <p:sp>
        <p:nvSpPr>
          <p:cNvPr id="3" name="Content Placeholder 2"/>
          <p:cNvSpPr>
            <a:spLocks noGrp="1"/>
          </p:cNvSpPr>
          <p:nvPr>
            <p:ph idx="1"/>
          </p:nvPr>
        </p:nvSpPr>
        <p:spPr>
          <a:xfrm>
            <a:off x="628650" y="1656949"/>
            <a:ext cx="7886700" cy="4351338"/>
          </a:xfrm>
        </p:spPr>
        <p:txBody>
          <a:bodyPr>
            <a:normAutofit/>
          </a:bodyPr>
          <a:lstStyle/>
          <a:p>
            <a:r>
              <a:rPr lang="en-US" sz="2400" dirty="0"/>
              <a:t>Explain the need for an equity approach in the context of ecosystem services</a:t>
            </a:r>
          </a:p>
          <a:p>
            <a:r>
              <a:rPr lang="en-US" sz="2400" dirty="0"/>
              <a:t>Define the components of equity and justice as they relate to ecosystem services and poverty alleviation</a:t>
            </a:r>
          </a:p>
          <a:p>
            <a:r>
              <a:rPr lang="en-US" sz="2400" dirty="0"/>
              <a:t>Apply the concept of equity in the context of protected areas</a:t>
            </a:r>
          </a:p>
        </p:txBody>
      </p:sp>
    </p:spTree>
    <p:extLst>
      <p:ext uri="{BB962C8B-B14F-4D97-AF65-F5344CB8AC3E}">
        <p14:creationId xmlns:p14="http://schemas.microsoft.com/office/powerpoint/2010/main" val="279923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E985-29B1-574D-9686-CC59B40F2B18}"/>
              </a:ext>
            </a:extLst>
          </p:cNvPr>
          <p:cNvSpPr>
            <a:spLocks noGrp="1"/>
          </p:cNvSpPr>
          <p:nvPr>
            <p:ph type="title"/>
          </p:nvPr>
        </p:nvSpPr>
        <p:spPr>
          <a:xfrm>
            <a:off x="468230" y="55165"/>
            <a:ext cx="8292066" cy="1325563"/>
          </a:xfrm>
        </p:spPr>
        <p:txBody>
          <a:bodyPr>
            <a:normAutofit/>
          </a:bodyPr>
          <a:lstStyle/>
          <a:p>
            <a:pPr marL="514350" indent="-514350">
              <a:buClr>
                <a:schemeClr val="accent4"/>
              </a:buClr>
              <a:buFont typeface="+mj-lt"/>
              <a:buAutoNum type="arabicPeriod" startAt="3"/>
              <a:tabLst>
                <a:tab pos="452438" algn="l"/>
              </a:tabLst>
            </a:pPr>
            <a:r>
              <a:rPr lang="en-GB" sz="2800" dirty="0"/>
              <a:t>Distribution</a:t>
            </a:r>
          </a:p>
        </p:txBody>
      </p:sp>
      <p:sp>
        <p:nvSpPr>
          <p:cNvPr id="3" name="Content Placeholder 2">
            <a:extLst>
              <a:ext uri="{FF2B5EF4-FFF2-40B4-BE49-F238E27FC236}">
                <a16:creationId xmlns:a16="http://schemas.microsoft.com/office/drawing/2014/main" id="{5ED0C766-B111-D748-8500-83002DA07CC8}"/>
              </a:ext>
            </a:extLst>
          </p:cNvPr>
          <p:cNvSpPr>
            <a:spLocks noGrp="1"/>
          </p:cNvSpPr>
          <p:nvPr>
            <p:ph idx="1"/>
          </p:nvPr>
        </p:nvSpPr>
        <p:spPr>
          <a:xfrm>
            <a:off x="468230" y="1305912"/>
            <a:ext cx="7886700" cy="4351338"/>
          </a:xfrm>
        </p:spPr>
        <p:txBody>
          <a:bodyPr>
            <a:normAutofit/>
          </a:bodyPr>
          <a:lstStyle/>
          <a:p>
            <a:r>
              <a:rPr lang="en-GB" sz="2000" dirty="0">
                <a:solidFill>
                  <a:schemeClr val="accent1"/>
                </a:solidFill>
                <a:cs typeface="Times New Roman" panose="02020603050405020304" pitchFamily="18" charset="0"/>
              </a:rPr>
              <a:t>Distribution is concerned with the allocation among stakeholders of costs, risks and benefits resulting from environmental policy or resource management decisions</a:t>
            </a:r>
          </a:p>
          <a:p>
            <a:r>
              <a:rPr lang="en-GB" sz="2000" dirty="0">
                <a:solidFill>
                  <a:schemeClr val="accent1"/>
                </a:solidFill>
                <a:cs typeface="Times New Roman" panose="02020603050405020304" pitchFamily="18" charset="0"/>
              </a:rPr>
              <a:t>Are the outcomes fair?</a:t>
            </a:r>
          </a:p>
          <a:p>
            <a:pPr lvl="1"/>
            <a:r>
              <a:rPr lang="en-GB" sz="1800" dirty="0">
                <a:solidFill>
                  <a:schemeClr val="accent1"/>
                </a:solidFill>
                <a:cs typeface="Times New Roman" panose="02020603050405020304" pitchFamily="18" charset="0"/>
              </a:rPr>
              <a:t>e.g. in terms of benefits, </a:t>
            </a:r>
            <a:br>
              <a:rPr lang="en-GB" sz="1800" dirty="0">
                <a:solidFill>
                  <a:schemeClr val="accent1"/>
                </a:solidFill>
                <a:cs typeface="Times New Roman" panose="02020603050405020304" pitchFamily="18" charset="0"/>
              </a:rPr>
            </a:br>
            <a:r>
              <a:rPr lang="en-GB" sz="1800" dirty="0">
                <a:solidFill>
                  <a:schemeClr val="accent1"/>
                </a:solidFill>
                <a:cs typeface="Times New Roman" panose="02020603050405020304" pitchFamily="18" charset="0"/>
              </a:rPr>
              <a:t>costs, risks</a:t>
            </a:r>
          </a:p>
          <a:p>
            <a:r>
              <a:rPr lang="en-GB" sz="2000" dirty="0">
                <a:solidFill>
                  <a:schemeClr val="accent1"/>
                </a:solidFill>
                <a:cs typeface="Times New Roman" panose="02020603050405020304" pitchFamily="18" charset="0"/>
              </a:rPr>
              <a:t>Are the processes for </a:t>
            </a:r>
            <a:br>
              <a:rPr lang="en-GB" sz="2000" dirty="0">
                <a:solidFill>
                  <a:schemeClr val="accent1"/>
                </a:solidFill>
                <a:cs typeface="Times New Roman" panose="02020603050405020304" pitchFamily="18" charset="0"/>
              </a:rPr>
            </a:br>
            <a:r>
              <a:rPr lang="en-GB" sz="2000" dirty="0">
                <a:solidFill>
                  <a:schemeClr val="accent1"/>
                </a:solidFill>
                <a:cs typeface="Times New Roman" panose="02020603050405020304" pitchFamily="18" charset="0"/>
              </a:rPr>
              <a:t>deciding the outcomes fair?</a:t>
            </a:r>
          </a:p>
          <a:p>
            <a:pPr lvl="1"/>
            <a:r>
              <a:rPr lang="en-GB" sz="1800" dirty="0">
                <a:solidFill>
                  <a:schemeClr val="accent1"/>
                </a:solidFill>
                <a:cs typeface="Times New Roman" panose="02020603050405020304" pitchFamily="18" charset="0"/>
              </a:rPr>
              <a:t>Q: How could you divide this cake?</a:t>
            </a:r>
          </a:p>
        </p:txBody>
      </p:sp>
      <p:pic>
        <p:nvPicPr>
          <p:cNvPr id="12" name="Picture 11">
            <a:extLst>
              <a:ext uri="{FF2B5EF4-FFF2-40B4-BE49-F238E27FC236}">
                <a16:creationId xmlns:a16="http://schemas.microsoft.com/office/drawing/2014/main" id="{06E46718-B7D1-C446-9F0C-5E7F0F9662F2}"/>
              </a:ext>
            </a:extLst>
          </p:cNvPr>
          <p:cNvPicPr>
            <a:picLocks noChangeAspect="1"/>
          </p:cNvPicPr>
          <p:nvPr/>
        </p:nvPicPr>
        <p:blipFill>
          <a:blip r:embed="rId3"/>
          <a:stretch>
            <a:fillRect/>
          </a:stretch>
        </p:blipFill>
        <p:spPr>
          <a:xfrm>
            <a:off x="5205743" y="2554664"/>
            <a:ext cx="3465593" cy="2310395"/>
          </a:xfrm>
          <a:prstGeom prst="rect">
            <a:avLst/>
          </a:prstGeom>
          <a:ln w="63500">
            <a:solidFill>
              <a:schemeClr val="bg1"/>
            </a:solidFill>
          </a:ln>
          <a:effectLst>
            <a:outerShdw blurRad="50800" dist="38100" dir="2700000" algn="tl" rotWithShape="0">
              <a:prstClr val="black">
                <a:alpha val="40000"/>
              </a:prstClr>
            </a:outerShdw>
          </a:effectLst>
        </p:spPr>
      </p:pic>
      <p:sp>
        <p:nvSpPr>
          <p:cNvPr id="14" name="TextBox 13">
            <a:extLst>
              <a:ext uri="{FF2B5EF4-FFF2-40B4-BE49-F238E27FC236}">
                <a16:creationId xmlns:a16="http://schemas.microsoft.com/office/drawing/2014/main" id="{8AED71F1-15FF-DC48-86D8-3B9347F3E228}"/>
              </a:ext>
            </a:extLst>
          </p:cNvPr>
          <p:cNvSpPr txBox="1"/>
          <p:nvPr/>
        </p:nvSpPr>
        <p:spPr>
          <a:xfrm>
            <a:off x="6401909" y="4680393"/>
            <a:ext cx="2319825" cy="184666"/>
          </a:xfrm>
          <a:prstGeom prst="rect">
            <a:avLst/>
          </a:prstGeom>
          <a:noFill/>
        </p:spPr>
        <p:txBody>
          <a:bodyPr wrap="square" rtlCol="0">
            <a:spAutoFit/>
          </a:bodyPr>
          <a:lstStyle/>
          <a:p>
            <a:pPr algn="r"/>
            <a:r>
              <a:rPr lang="en-US" sz="600" dirty="0">
                <a:solidFill>
                  <a:schemeClr val="bg1"/>
                </a:solidFill>
              </a:rPr>
              <a:t>© </a:t>
            </a:r>
            <a:r>
              <a:rPr lang="en-GB" sz="600" dirty="0">
                <a:solidFill>
                  <a:schemeClr val="bg1"/>
                </a:solidFill>
              </a:rPr>
              <a:t>Liliana Fuchs</a:t>
            </a:r>
          </a:p>
        </p:txBody>
      </p:sp>
    </p:spTree>
    <p:extLst>
      <p:ext uri="{BB962C8B-B14F-4D97-AF65-F5344CB8AC3E}">
        <p14:creationId xmlns:p14="http://schemas.microsoft.com/office/powerpoint/2010/main" val="36623667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E985-29B1-574D-9686-CC59B40F2B18}"/>
              </a:ext>
            </a:extLst>
          </p:cNvPr>
          <p:cNvSpPr>
            <a:spLocks noGrp="1"/>
          </p:cNvSpPr>
          <p:nvPr>
            <p:ph type="title"/>
          </p:nvPr>
        </p:nvSpPr>
        <p:spPr>
          <a:xfrm>
            <a:off x="468230" y="188540"/>
            <a:ext cx="7108279" cy="1027522"/>
          </a:xfrm>
        </p:spPr>
        <p:txBody>
          <a:bodyPr>
            <a:normAutofit/>
          </a:bodyPr>
          <a:lstStyle/>
          <a:p>
            <a:pPr marL="514350" indent="-514350">
              <a:buClr>
                <a:schemeClr val="accent4"/>
              </a:buClr>
              <a:buFont typeface="+mj-lt"/>
              <a:buAutoNum type="arabicPeriod" startAt="4"/>
              <a:tabLst>
                <a:tab pos="452438" algn="l"/>
              </a:tabLst>
            </a:pPr>
            <a:r>
              <a:rPr lang="en-GB" sz="2800" dirty="0"/>
              <a:t>Enabling factors</a:t>
            </a:r>
          </a:p>
        </p:txBody>
      </p:sp>
      <p:sp>
        <p:nvSpPr>
          <p:cNvPr id="3" name="Content Placeholder 2">
            <a:extLst>
              <a:ext uri="{FF2B5EF4-FFF2-40B4-BE49-F238E27FC236}">
                <a16:creationId xmlns:a16="http://schemas.microsoft.com/office/drawing/2014/main" id="{5ED0C766-B111-D748-8500-83002DA07CC8}"/>
              </a:ext>
            </a:extLst>
          </p:cNvPr>
          <p:cNvSpPr>
            <a:spLocks noGrp="1"/>
          </p:cNvSpPr>
          <p:nvPr>
            <p:ph idx="1"/>
          </p:nvPr>
        </p:nvSpPr>
        <p:spPr>
          <a:xfrm>
            <a:off x="468230" y="1319753"/>
            <a:ext cx="7886700" cy="4523935"/>
          </a:xfrm>
        </p:spPr>
        <p:txBody>
          <a:bodyPr>
            <a:normAutofit fontScale="92500" lnSpcReduction="20000"/>
          </a:bodyPr>
          <a:lstStyle/>
          <a:p>
            <a:pPr marL="0" indent="0">
              <a:buNone/>
            </a:pPr>
            <a:r>
              <a:rPr lang="en-GB" sz="2400" dirty="0">
                <a:solidFill>
                  <a:schemeClr val="accent1"/>
                </a:solidFill>
                <a:cs typeface="Times New Roman" panose="02020603050405020304" pitchFamily="18" charset="0"/>
              </a:rPr>
              <a:t>Some factors may be beyond the control of local-level decision-makers</a:t>
            </a:r>
          </a:p>
          <a:p>
            <a:r>
              <a:rPr lang="en-GB" sz="2400" dirty="0">
                <a:solidFill>
                  <a:schemeClr val="accent1"/>
                </a:solidFill>
                <a:cs typeface="Times New Roman" panose="02020603050405020304" pitchFamily="18" charset="0"/>
              </a:rPr>
              <a:t>Individual capabilities</a:t>
            </a:r>
          </a:p>
          <a:p>
            <a:pPr lvl="1"/>
            <a:r>
              <a:rPr lang="en-GB" sz="2000" dirty="0">
                <a:solidFill>
                  <a:schemeClr val="accent1"/>
                </a:solidFill>
                <a:cs typeface="Times New Roman" panose="02020603050405020304" pitchFamily="18" charset="0"/>
              </a:rPr>
              <a:t>Education</a:t>
            </a:r>
          </a:p>
          <a:p>
            <a:pPr lvl="1"/>
            <a:r>
              <a:rPr lang="en-GB" sz="2000" dirty="0">
                <a:solidFill>
                  <a:schemeClr val="accent1"/>
                </a:solidFill>
                <a:cs typeface="Times New Roman" panose="02020603050405020304" pitchFamily="18" charset="0"/>
              </a:rPr>
              <a:t>Political recognition</a:t>
            </a:r>
          </a:p>
          <a:p>
            <a:r>
              <a:rPr lang="en-GB" sz="2400" dirty="0">
                <a:solidFill>
                  <a:schemeClr val="accent1"/>
                </a:solidFill>
                <a:cs typeface="Times New Roman" panose="02020603050405020304" pitchFamily="18" charset="0"/>
              </a:rPr>
              <a:t>Access</a:t>
            </a:r>
          </a:p>
          <a:p>
            <a:pPr lvl="1"/>
            <a:r>
              <a:rPr lang="en-GB" sz="2000" dirty="0">
                <a:solidFill>
                  <a:schemeClr val="accent1"/>
                </a:solidFill>
                <a:cs typeface="Times New Roman" panose="02020603050405020304" pitchFamily="18" charset="0"/>
              </a:rPr>
              <a:t>Natural resources</a:t>
            </a:r>
          </a:p>
          <a:p>
            <a:pPr lvl="1"/>
            <a:r>
              <a:rPr lang="en-GB" sz="2000" dirty="0">
                <a:solidFill>
                  <a:schemeClr val="accent1"/>
                </a:solidFill>
                <a:cs typeface="Times New Roman" panose="02020603050405020304" pitchFamily="18" charset="0"/>
              </a:rPr>
              <a:t>Capital</a:t>
            </a:r>
          </a:p>
          <a:p>
            <a:pPr lvl="1"/>
            <a:r>
              <a:rPr lang="en-GB" sz="2000" dirty="0">
                <a:solidFill>
                  <a:schemeClr val="accent1"/>
                </a:solidFill>
                <a:cs typeface="Times New Roman" panose="02020603050405020304" pitchFamily="18" charset="0"/>
              </a:rPr>
              <a:t>Labour</a:t>
            </a:r>
          </a:p>
          <a:p>
            <a:pPr lvl="1"/>
            <a:r>
              <a:rPr lang="en-GB" sz="2000" dirty="0">
                <a:solidFill>
                  <a:schemeClr val="accent1"/>
                </a:solidFill>
                <a:cs typeface="Times New Roman" panose="02020603050405020304" pitchFamily="18" charset="0"/>
              </a:rPr>
              <a:t>Market networks</a:t>
            </a:r>
          </a:p>
          <a:p>
            <a:r>
              <a:rPr lang="en-GB" sz="2400" dirty="0">
                <a:solidFill>
                  <a:schemeClr val="accent1"/>
                </a:solidFill>
                <a:cs typeface="Times New Roman" panose="02020603050405020304" pitchFamily="18" charset="0"/>
              </a:rPr>
              <a:t>Power</a:t>
            </a:r>
          </a:p>
          <a:p>
            <a:endParaRPr lang="en-GB" sz="2400" dirty="0">
              <a:solidFill>
                <a:schemeClr val="accent1"/>
              </a:solidFill>
              <a:cs typeface="Times New Roman" panose="02020603050405020304" pitchFamily="18" charset="0"/>
            </a:endParaRPr>
          </a:p>
          <a:p>
            <a:endParaRPr lang="en-GB" sz="2400" dirty="0">
              <a:solidFill>
                <a:schemeClr val="accent1"/>
              </a:solidFill>
              <a:cs typeface="Times New Roman" panose="02020603050405020304" pitchFamily="18" charset="0"/>
            </a:endParaRPr>
          </a:p>
        </p:txBody>
      </p:sp>
    </p:spTree>
    <p:extLst>
      <p:ext uri="{BB962C8B-B14F-4D97-AF65-F5344CB8AC3E}">
        <p14:creationId xmlns:p14="http://schemas.microsoft.com/office/powerpoint/2010/main" val="6831033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challenge of achieving  equity and justice</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57142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E985-29B1-574D-9686-CC59B40F2B18}"/>
              </a:ext>
            </a:extLst>
          </p:cNvPr>
          <p:cNvSpPr>
            <a:spLocks noGrp="1"/>
          </p:cNvSpPr>
          <p:nvPr>
            <p:ph type="title"/>
          </p:nvPr>
        </p:nvSpPr>
        <p:spPr>
          <a:xfrm>
            <a:off x="580523" y="219682"/>
            <a:ext cx="8419657" cy="1325563"/>
          </a:xfrm>
        </p:spPr>
        <p:txBody>
          <a:bodyPr>
            <a:normAutofit fontScale="90000"/>
          </a:bodyPr>
          <a:lstStyle/>
          <a:p>
            <a:pPr>
              <a:spcBef>
                <a:spcPts val="600"/>
              </a:spcBef>
            </a:pPr>
            <a:r>
              <a:rPr lang="en-GB" altLang="en-US" dirty="0">
                <a:cs typeface="Times New Roman" panose="02020603050405020304" pitchFamily="18" charset="0"/>
              </a:rPr>
              <a:t>Barriers to implementation of equity and justice approaches </a:t>
            </a:r>
            <a:r>
              <a:rPr lang="en-GB" altLang="en-US" sz="2700" b="0" dirty="0">
                <a:cs typeface="Times New Roman" panose="02020603050405020304" pitchFamily="18" charset="0"/>
              </a:rPr>
              <a:t>(Dawson </a:t>
            </a:r>
            <a:r>
              <a:rPr lang="en-GB" altLang="en-US" sz="2700" b="0" i="1" dirty="0">
                <a:cs typeface="Times New Roman" panose="02020603050405020304" pitchFamily="18" charset="0"/>
              </a:rPr>
              <a:t>et al. </a:t>
            </a:r>
            <a:r>
              <a:rPr lang="en-GB" altLang="en-US" sz="2700" b="0" dirty="0">
                <a:cs typeface="Times New Roman" panose="02020603050405020304" pitchFamily="18" charset="0"/>
              </a:rPr>
              <a:t>2018)</a:t>
            </a:r>
            <a:endParaRPr lang="en-US" sz="2700" b="0" dirty="0"/>
          </a:p>
        </p:txBody>
      </p:sp>
      <p:sp>
        <p:nvSpPr>
          <p:cNvPr id="3" name="Content Placeholder 2">
            <a:extLst>
              <a:ext uri="{FF2B5EF4-FFF2-40B4-BE49-F238E27FC236}">
                <a16:creationId xmlns:a16="http://schemas.microsoft.com/office/drawing/2014/main" id="{5ED0C766-B111-D748-8500-83002DA07CC8}"/>
              </a:ext>
            </a:extLst>
          </p:cNvPr>
          <p:cNvSpPr>
            <a:spLocks noGrp="1"/>
          </p:cNvSpPr>
          <p:nvPr>
            <p:ph idx="1"/>
          </p:nvPr>
        </p:nvSpPr>
        <p:spPr>
          <a:xfrm>
            <a:off x="580524" y="1633746"/>
            <a:ext cx="7886700" cy="4351338"/>
          </a:xfrm>
          <a:ln>
            <a:noFill/>
          </a:ln>
        </p:spPr>
        <p:txBody>
          <a:bodyPr>
            <a:normAutofit/>
          </a:bodyPr>
          <a:lstStyle/>
          <a:p>
            <a:pPr>
              <a:lnSpc>
                <a:spcPct val="120000"/>
              </a:lnSpc>
            </a:pPr>
            <a:r>
              <a:rPr lang="en-GB" sz="2000" dirty="0">
                <a:solidFill>
                  <a:schemeClr val="accent1"/>
                </a:solidFill>
                <a:cs typeface="Times New Roman" panose="02020603050405020304" pitchFamily="18" charset="0"/>
              </a:rPr>
              <a:t>‘Justice gap’ between implementing institutions (national and international) and affected communities</a:t>
            </a:r>
          </a:p>
          <a:p>
            <a:pPr lvl="1">
              <a:lnSpc>
                <a:spcPct val="120000"/>
              </a:lnSpc>
              <a:spcBef>
                <a:spcPts val="600"/>
              </a:spcBef>
            </a:pPr>
            <a:r>
              <a:rPr lang="en-GB" sz="1600" b="1" dirty="0">
                <a:solidFill>
                  <a:schemeClr val="accent1"/>
                </a:solidFill>
                <a:cs typeface="Times New Roman" panose="02020603050405020304" pitchFamily="18" charset="0"/>
              </a:rPr>
              <a:t>Implementation gap </a:t>
            </a:r>
            <a:r>
              <a:rPr lang="en-GB" sz="1600" dirty="0">
                <a:solidFill>
                  <a:schemeClr val="accent1"/>
                </a:solidFill>
                <a:cs typeface="Times New Roman" panose="02020603050405020304" pitchFamily="18" charset="0"/>
              </a:rPr>
              <a:t>– good policies not implemented because of governance deficiencies, lack of capacity, knowledge, resources</a:t>
            </a:r>
          </a:p>
          <a:p>
            <a:pPr lvl="1">
              <a:lnSpc>
                <a:spcPct val="120000"/>
              </a:lnSpc>
              <a:spcBef>
                <a:spcPts val="600"/>
              </a:spcBef>
            </a:pPr>
            <a:r>
              <a:rPr lang="en-GB" sz="1600" b="1" dirty="0">
                <a:solidFill>
                  <a:schemeClr val="accent1"/>
                </a:solidFill>
                <a:cs typeface="Times New Roman" panose="02020603050405020304" pitchFamily="18" charset="0"/>
              </a:rPr>
              <a:t>Normative gap </a:t>
            </a:r>
            <a:r>
              <a:rPr lang="en-GB" sz="1600" dirty="0">
                <a:solidFill>
                  <a:schemeClr val="accent1"/>
                </a:solidFill>
                <a:cs typeface="Times New Roman" panose="02020603050405020304" pitchFamily="18" charset="0"/>
              </a:rPr>
              <a:t>– different ideas about what should be done and how</a:t>
            </a:r>
          </a:p>
          <a:p>
            <a:pPr>
              <a:lnSpc>
                <a:spcPct val="120000"/>
              </a:lnSpc>
            </a:pPr>
            <a:r>
              <a:rPr lang="en-GB" sz="2000" dirty="0">
                <a:solidFill>
                  <a:schemeClr val="accent1"/>
                </a:solidFill>
                <a:cs typeface="Times New Roman" panose="02020603050405020304" pitchFamily="18" charset="0"/>
              </a:rPr>
              <a:t>Unequal power between interest groups</a:t>
            </a:r>
          </a:p>
          <a:p>
            <a:pPr lvl="1">
              <a:lnSpc>
                <a:spcPct val="120000"/>
              </a:lnSpc>
              <a:spcBef>
                <a:spcPts val="600"/>
              </a:spcBef>
            </a:pPr>
            <a:r>
              <a:rPr lang="en-GB" sz="1600" dirty="0">
                <a:solidFill>
                  <a:schemeClr val="accent1"/>
                </a:solidFill>
                <a:cs typeface="Times New Roman" panose="02020603050405020304" pitchFamily="18" charset="0"/>
              </a:rPr>
              <a:t>e.g. along value chains (community to company)</a:t>
            </a:r>
          </a:p>
          <a:p>
            <a:pPr>
              <a:lnSpc>
                <a:spcPct val="120000"/>
              </a:lnSpc>
            </a:pPr>
            <a:r>
              <a:rPr lang="en-GB" sz="2000" dirty="0">
                <a:solidFill>
                  <a:schemeClr val="accent1"/>
                </a:solidFill>
                <a:cs typeface="Times New Roman" panose="02020603050405020304" pitchFamily="18" charset="0"/>
              </a:rPr>
              <a:t>Complexity: governance approaches focus on access restrictions and financial compensation; at expense of dealing with complex issues like rights, tenure, cultural practices, participation</a:t>
            </a:r>
          </a:p>
        </p:txBody>
      </p:sp>
    </p:spTree>
    <p:extLst>
      <p:ext uri="{BB962C8B-B14F-4D97-AF65-F5344CB8AC3E}">
        <p14:creationId xmlns:p14="http://schemas.microsoft.com/office/powerpoint/2010/main" val="32252433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E985-29B1-574D-9686-CC59B40F2B18}"/>
              </a:ext>
            </a:extLst>
          </p:cNvPr>
          <p:cNvSpPr>
            <a:spLocks noGrp="1"/>
          </p:cNvSpPr>
          <p:nvPr>
            <p:ph type="title"/>
          </p:nvPr>
        </p:nvSpPr>
        <p:spPr>
          <a:xfrm>
            <a:off x="628650" y="43948"/>
            <a:ext cx="7886700" cy="1325563"/>
          </a:xfrm>
        </p:spPr>
        <p:txBody>
          <a:bodyPr>
            <a:normAutofit/>
          </a:bodyPr>
          <a:lstStyle/>
          <a:p>
            <a:r>
              <a:rPr lang="en-GB" sz="3200" dirty="0"/>
              <a:t>Conclusions</a:t>
            </a:r>
          </a:p>
        </p:txBody>
      </p:sp>
      <p:sp>
        <p:nvSpPr>
          <p:cNvPr id="3" name="Content Placeholder 2">
            <a:extLst>
              <a:ext uri="{FF2B5EF4-FFF2-40B4-BE49-F238E27FC236}">
                <a16:creationId xmlns:a16="http://schemas.microsoft.com/office/drawing/2014/main" id="{5ED0C766-B111-D748-8500-83002DA07CC8}"/>
              </a:ext>
            </a:extLst>
          </p:cNvPr>
          <p:cNvSpPr>
            <a:spLocks noGrp="1"/>
          </p:cNvSpPr>
          <p:nvPr>
            <p:ph idx="1"/>
          </p:nvPr>
        </p:nvSpPr>
        <p:spPr>
          <a:xfrm>
            <a:off x="628650" y="1254490"/>
            <a:ext cx="7886700" cy="4351338"/>
          </a:xfrm>
        </p:spPr>
        <p:txBody>
          <a:bodyPr>
            <a:noAutofit/>
          </a:bodyPr>
          <a:lstStyle/>
          <a:p>
            <a:pPr>
              <a:spcBef>
                <a:spcPts val="600"/>
              </a:spcBef>
            </a:pPr>
            <a:r>
              <a:rPr lang="en-GB" sz="2400" dirty="0">
                <a:solidFill>
                  <a:schemeClr val="accent1"/>
                </a:solidFill>
                <a:cs typeface="Times New Roman" panose="02020603050405020304" pitchFamily="18" charset="0"/>
              </a:rPr>
              <a:t>Not all poverty alleviation activities are equitable.</a:t>
            </a:r>
          </a:p>
          <a:p>
            <a:pPr>
              <a:spcBef>
                <a:spcPts val="600"/>
              </a:spcBef>
            </a:pPr>
            <a:r>
              <a:rPr lang="en-GB" sz="2400" dirty="0">
                <a:solidFill>
                  <a:schemeClr val="accent1"/>
                </a:solidFill>
                <a:cs typeface="Times New Roman" panose="02020603050405020304" pitchFamily="18" charset="0"/>
              </a:rPr>
              <a:t>The equity framework highlights the distributive, procedural and recognition dimensions of equity </a:t>
            </a:r>
          </a:p>
          <a:p>
            <a:pPr>
              <a:spcBef>
                <a:spcPts val="600"/>
              </a:spcBef>
            </a:pPr>
            <a:r>
              <a:rPr lang="en-GB" sz="2400" dirty="0">
                <a:solidFill>
                  <a:schemeClr val="accent1"/>
                </a:solidFill>
                <a:cs typeface="Times New Roman" panose="02020603050405020304" pitchFamily="18" charset="0"/>
              </a:rPr>
              <a:t>The equity framework is useful for both planning and assessment of policies and initiatives.</a:t>
            </a:r>
          </a:p>
          <a:p>
            <a:pPr>
              <a:spcBef>
                <a:spcPts val="600"/>
              </a:spcBef>
            </a:pPr>
            <a:r>
              <a:rPr lang="en-GB" sz="2400" dirty="0">
                <a:solidFill>
                  <a:schemeClr val="accent1"/>
                </a:solidFill>
                <a:cs typeface="Times New Roman" panose="02020603050405020304" pitchFamily="18" charset="0"/>
              </a:rPr>
              <a:t>Ideally, it would be used in an inclusive process in which participants at all levels from local to nation states have a say in determining a context-specific definition of equity.</a:t>
            </a:r>
          </a:p>
        </p:txBody>
      </p:sp>
    </p:spTree>
    <p:extLst>
      <p:ext uri="{BB962C8B-B14F-4D97-AF65-F5344CB8AC3E}">
        <p14:creationId xmlns:p14="http://schemas.microsoft.com/office/powerpoint/2010/main" val="8451667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title"/>
          </p:nvPr>
        </p:nvSpPr>
        <p:spPr>
          <a:xfrm>
            <a:off x="628650" y="102741"/>
            <a:ext cx="7886700" cy="553491"/>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accent1"/>
              </a:buClr>
              <a:buSzPts val="3200"/>
              <a:buFont typeface="Arial"/>
              <a:buNone/>
            </a:pPr>
            <a:r>
              <a:rPr lang="en-GB" sz="3200" b="1" i="0" u="none" strike="noStrike" cap="none" dirty="0">
                <a:solidFill>
                  <a:schemeClr val="accent1"/>
                </a:solidFill>
                <a:latin typeface="Arial"/>
                <a:ea typeface="Arial"/>
                <a:cs typeface="Arial"/>
                <a:sym typeface="Arial"/>
              </a:rPr>
              <a:t>References</a:t>
            </a:r>
            <a:endParaRPr dirty="0"/>
          </a:p>
        </p:txBody>
      </p:sp>
      <p:sp>
        <p:nvSpPr>
          <p:cNvPr id="241" name="Shape 241"/>
          <p:cNvSpPr txBox="1"/>
          <p:nvPr/>
        </p:nvSpPr>
        <p:spPr>
          <a:xfrm>
            <a:off x="342900" y="656232"/>
            <a:ext cx="8496300" cy="545246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4"/>
              </a:buClr>
              <a:buSzPts val="1300"/>
              <a:buFont typeface="Arial"/>
              <a:buNone/>
            </a:pPr>
            <a:r>
              <a:rPr lang="en-GB" sz="1200" b="1" dirty="0">
                <a:solidFill>
                  <a:schemeClr val="accent1"/>
                </a:solidFill>
                <a:ea typeface="Arial"/>
                <a:cs typeface="Arial"/>
                <a:sym typeface="Arial"/>
              </a:rPr>
              <a:t>Key readings</a:t>
            </a:r>
            <a:endParaRPr sz="1200" dirty="0"/>
          </a:p>
          <a:p>
            <a:pPr marL="228600" lvl="0" indent="-228600">
              <a:spcBef>
                <a:spcPts val="600"/>
              </a:spcBef>
              <a:buClr>
                <a:schemeClr val="accent4"/>
              </a:buClr>
              <a:buSzPts val="1200"/>
              <a:buFont typeface="Arial"/>
              <a:buChar char="•"/>
            </a:pPr>
            <a:r>
              <a:rPr lang="en-GB" sz="1200" dirty="0">
                <a:solidFill>
                  <a:schemeClr val="accent1"/>
                </a:solidFill>
                <a:ea typeface="Arial"/>
                <a:cs typeface="Arial"/>
                <a:sym typeface="Arial"/>
              </a:rPr>
              <a:t>Dawson, N. </a:t>
            </a:r>
            <a:r>
              <a:rPr lang="en-GB" sz="1200" i="1" dirty="0">
                <a:solidFill>
                  <a:schemeClr val="accent1"/>
                </a:solidFill>
                <a:ea typeface="Arial"/>
                <a:cs typeface="Arial"/>
                <a:sym typeface="Arial"/>
              </a:rPr>
              <a:t>et al</a:t>
            </a:r>
            <a:r>
              <a:rPr lang="en-GB" sz="1200" dirty="0">
                <a:solidFill>
                  <a:schemeClr val="accent1"/>
                </a:solidFill>
                <a:ea typeface="Arial"/>
                <a:cs typeface="Arial"/>
                <a:sym typeface="Arial"/>
              </a:rPr>
              <a:t>. (2018) Justice and equity: Emerging research and policy approaches to address ecosystem service trade-offs. Chapter 2 in Schreckenberg, K., Mace, G. and </a:t>
            </a:r>
            <a:r>
              <a:rPr lang="en-GB" sz="1200" dirty="0" err="1">
                <a:solidFill>
                  <a:schemeClr val="accent1"/>
                </a:solidFill>
                <a:ea typeface="Arial"/>
                <a:cs typeface="Arial"/>
                <a:sym typeface="Arial"/>
              </a:rPr>
              <a:t>Poudyal</a:t>
            </a:r>
            <a:r>
              <a:rPr lang="en-GB" sz="1200" dirty="0">
                <a:solidFill>
                  <a:schemeClr val="accent1"/>
                </a:solidFill>
                <a:ea typeface="Arial"/>
                <a:cs typeface="Arial"/>
                <a:sym typeface="Arial"/>
              </a:rPr>
              <a:t>, M. (eds) </a:t>
            </a:r>
            <a:r>
              <a:rPr lang="en-GB" sz="1200" i="1" dirty="0">
                <a:solidFill>
                  <a:schemeClr val="accent1"/>
                </a:solidFill>
                <a:ea typeface="Arial"/>
                <a:cs typeface="Arial"/>
                <a:sym typeface="Arial"/>
              </a:rPr>
              <a:t>Ecosystem services and poverty alleviation: Trade-offs and governance.</a:t>
            </a:r>
            <a:r>
              <a:rPr lang="en-GB" sz="1200" dirty="0">
                <a:solidFill>
                  <a:schemeClr val="accent1"/>
                </a:solidFill>
                <a:ea typeface="Arial"/>
                <a:cs typeface="Arial"/>
                <a:sym typeface="Arial"/>
              </a:rPr>
              <a:t> Routledge, Abingdon.</a:t>
            </a:r>
          </a:p>
          <a:p>
            <a:pPr marL="228600" lvl="0" indent="-228600">
              <a:spcBef>
                <a:spcPts val="600"/>
              </a:spcBef>
              <a:buClr>
                <a:schemeClr val="accent4"/>
              </a:buClr>
              <a:buSzPts val="1200"/>
              <a:buFont typeface="Arial"/>
              <a:buChar char="•"/>
            </a:pPr>
            <a:r>
              <a:rPr lang="en-GB" sz="1200" dirty="0">
                <a:solidFill>
                  <a:schemeClr val="accent1"/>
                </a:solidFill>
                <a:ea typeface="Arial"/>
                <a:cs typeface="Arial"/>
                <a:sym typeface="Arial"/>
              </a:rPr>
              <a:t>Dearing, J. </a:t>
            </a:r>
            <a:r>
              <a:rPr lang="en-GB" sz="1200" i="1" dirty="0">
                <a:solidFill>
                  <a:schemeClr val="accent1"/>
                </a:solidFill>
                <a:ea typeface="Arial"/>
                <a:cs typeface="Arial"/>
                <a:sym typeface="Arial"/>
              </a:rPr>
              <a:t>et al</a:t>
            </a:r>
            <a:r>
              <a:rPr lang="en-GB" sz="1200" dirty="0">
                <a:solidFill>
                  <a:schemeClr val="accent1"/>
                </a:solidFill>
                <a:ea typeface="Arial"/>
                <a:cs typeface="Arial"/>
                <a:sym typeface="Arial"/>
              </a:rPr>
              <a:t>. (2014) Safe and just operating spaces for regional social-ecological systems. </a:t>
            </a:r>
            <a:r>
              <a:rPr lang="en-GB" sz="1200" i="1" dirty="0">
                <a:solidFill>
                  <a:schemeClr val="accent1"/>
                </a:solidFill>
                <a:ea typeface="Arial"/>
                <a:cs typeface="Arial"/>
                <a:sym typeface="Arial"/>
              </a:rPr>
              <a:t>Global Environmental Change</a:t>
            </a:r>
            <a:r>
              <a:rPr lang="en-GB" sz="1200" dirty="0">
                <a:solidFill>
                  <a:schemeClr val="accent1"/>
                </a:solidFill>
                <a:ea typeface="Arial"/>
                <a:cs typeface="Arial"/>
                <a:sym typeface="Arial"/>
              </a:rPr>
              <a:t> </a:t>
            </a:r>
            <a:r>
              <a:rPr lang="en-GB" sz="1200" b="1" dirty="0">
                <a:solidFill>
                  <a:schemeClr val="accent1"/>
                </a:solidFill>
                <a:ea typeface="Arial"/>
                <a:cs typeface="Arial"/>
                <a:sym typeface="Arial"/>
              </a:rPr>
              <a:t>28</a:t>
            </a:r>
            <a:r>
              <a:rPr lang="en-GB" sz="1200" dirty="0">
                <a:solidFill>
                  <a:schemeClr val="accent1"/>
                </a:solidFill>
                <a:ea typeface="Arial"/>
                <a:cs typeface="Arial"/>
                <a:sym typeface="Arial"/>
              </a:rPr>
              <a:t>: 227-238.</a:t>
            </a:r>
          </a:p>
          <a:p>
            <a:pPr marL="228600" lvl="0" indent="-228600">
              <a:spcBef>
                <a:spcPts val="600"/>
              </a:spcBef>
              <a:buClr>
                <a:schemeClr val="accent4"/>
              </a:buClr>
              <a:buSzPts val="1200"/>
              <a:buFont typeface="Arial"/>
              <a:buChar char="•"/>
            </a:pPr>
            <a:r>
              <a:rPr lang="en-GB" sz="1200" dirty="0">
                <a:solidFill>
                  <a:schemeClr val="accent1"/>
                </a:solidFill>
                <a:ea typeface="Arial"/>
                <a:cs typeface="Arial"/>
                <a:sym typeface="Arial"/>
              </a:rPr>
              <a:t>Schlosberg, D. (2013) Theorising environmental justice: the expanding sphere of a discourse. </a:t>
            </a:r>
            <a:r>
              <a:rPr lang="en-GB" sz="1200" i="1" dirty="0">
                <a:solidFill>
                  <a:schemeClr val="accent1"/>
                </a:solidFill>
                <a:ea typeface="Arial"/>
                <a:cs typeface="Arial"/>
                <a:sym typeface="Arial"/>
              </a:rPr>
              <a:t>Environmental Politics</a:t>
            </a:r>
            <a:r>
              <a:rPr lang="en-GB" sz="1200" dirty="0">
                <a:solidFill>
                  <a:schemeClr val="accent1"/>
                </a:solidFill>
                <a:ea typeface="Arial"/>
                <a:cs typeface="Arial"/>
                <a:sym typeface="Arial"/>
              </a:rPr>
              <a:t> </a:t>
            </a:r>
            <a:r>
              <a:rPr lang="en-GB" sz="1200" b="1" dirty="0">
                <a:solidFill>
                  <a:schemeClr val="accent1"/>
                </a:solidFill>
                <a:ea typeface="Arial"/>
                <a:cs typeface="Arial"/>
                <a:sym typeface="Arial"/>
              </a:rPr>
              <a:t>22: </a:t>
            </a:r>
            <a:r>
              <a:rPr lang="en-GB" sz="1200" dirty="0">
                <a:solidFill>
                  <a:schemeClr val="accent1"/>
                </a:solidFill>
                <a:ea typeface="Arial"/>
                <a:cs typeface="Arial"/>
                <a:sym typeface="Arial"/>
              </a:rPr>
              <a:t>37-55.</a:t>
            </a:r>
          </a:p>
          <a:p>
            <a:pPr marL="228600" lvl="0" indent="-228600">
              <a:spcBef>
                <a:spcPts val="600"/>
              </a:spcBef>
              <a:buClr>
                <a:schemeClr val="accent4"/>
              </a:buClr>
              <a:buSzPts val="1200"/>
              <a:buFont typeface="Arial"/>
              <a:buChar char="•"/>
            </a:pPr>
            <a:r>
              <a:rPr lang="en-GB" sz="1200" dirty="0">
                <a:solidFill>
                  <a:schemeClr val="accent1"/>
                </a:solidFill>
                <a:ea typeface="Arial"/>
                <a:cs typeface="Arial"/>
                <a:sym typeface="Arial"/>
              </a:rPr>
              <a:t>Schreckenberg, K. </a:t>
            </a:r>
            <a:r>
              <a:rPr lang="en-GB" sz="1200" i="1" dirty="0">
                <a:solidFill>
                  <a:schemeClr val="accent1"/>
                </a:solidFill>
                <a:ea typeface="Arial"/>
                <a:cs typeface="Arial"/>
                <a:sym typeface="Arial"/>
              </a:rPr>
              <a:t>et al.</a:t>
            </a:r>
            <a:r>
              <a:rPr lang="en-GB" sz="1200" dirty="0">
                <a:solidFill>
                  <a:schemeClr val="accent1"/>
                </a:solidFill>
                <a:ea typeface="Arial"/>
                <a:cs typeface="Arial"/>
                <a:sym typeface="Arial"/>
              </a:rPr>
              <a:t> (2016) Unpacking equity for protected area conservation. </a:t>
            </a:r>
            <a:r>
              <a:rPr lang="en-GB" sz="1200" i="1" dirty="0">
                <a:solidFill>
                  <a:schemeClr val="accent1"/>
                </a:solidFill>
                <a:ea typeface="Arial"/>
                <a:cs typeface="Arial"/>
                <a:sym typeface="Arial"/>
              </a:rPr>
              <a:t>Parks</a:t>
            </a:r>
            <a:r>
              <a:rPr lang="en-GB" sz="1200" dirty="0">
                <a:solidFill>
                  <a:schemeClr val="accent1"/>
                </a:solidFill>
                <a:ea typeface="Arial"/>
                <a:cs typeface="Arial"/>
                <a:sym typeface="Arial"/>
              </a:rPr>
              <a:t> </a:t>
            </a:r>
            <a:r>
              <a:rPr lang="en-GB" sz="1200" b="1" dirty="0">
                <a:solidFill>
                  <a:schemeClr val="accent1"/>
                </a:solidFill>
                <a:ea typeface="Arial"/>
                <a:cs typeface="Arial"/>
                <a:sym typeface="Arial"/>
              </a:rPr>
              <a:t>22</a:t>
            </a:r>
            <a:r>
              <a:rPr lang="en-GB" sz="1200" dirty="0">
                <a:solidFill>
                  <a:schemeClr val="accent1"/>
                </a:solidFill>
                <a:ea typeface="Arial"/>
                <a:cs typeface="Arial"/>
                <a:sym typeface="Arial"/>
              </a:rPr>
              <a:t>: 11-26.</a:t>
            </a:r>
          </a:p>
          <a:p>
            <a:pPr marL="0" marR="0" lvl="0" indent="0" algn="l" rtl="0">
              <a:spcBef>
                <a:spcPts val="1200"/>
              </a:spcBef>
              <a:spcAft>
                <a:spcPts val="0"/>
              </a:spcAft>
              <a:buClr>
                <a:schemeClr val="accent4"/>
              </a:buClr>
              <a:buSzPts val="1300"/>
              <a:buFont typeface="Arial"/>
              <a:buNone/>
            </a:pPr>
            <a:r>
              <a:rPr lang="en-GB" sz="1200" b="1" dirty="0">
                <a:solidFill>
                  <a:schemeClr val="accent1"/>
                </a:solidFill>
                <a:ea typeface="Arial"/>
                <a:cs typeface="Arial"/>
                <a:sym typeface="Arial"/>
              </a:rPr>
              <a:t>Other readings</a:t>
            </a:r>
            <a:endParaRPr sz="1200" dirty="0"/>
          </a:p>
          <a:p>
            <a:pPr marL="228600" indent="-228600">
              <a:spcBef>
                <a:spcPts val="600"/>
              </a:spcBef>
              <a:buClr>
                <a:schemeClr val="accent4"/>
              </a:buClr>
              <a:buSzPts val="1200"/>
              <a:buFont typeface="Arial"/>
              <a:buChar char="•"/>
            </a:pPr>
            <a:r>
              <a:rPr lang="en-GB" sz="1200" dirty="0">
                <a:solidFill>
                  <a:schemeClr val="accent1"/>
                </a:solidFill>
                <a:ea typeface="Arial"/>
                <a:cs typeface="Arial"/>
                <a:sym typeface="Arial"/>
              </a:rPr>
              <a:t>Agarwal, B. (2010) </a:t>
            </a:r>
            <a:r>
              <a:rPr lang="en-GB" sz="1200" i="1" dirty="0">
                <a:solidFill>
                  <a:schemeClr val="accent1"/>
                </a:solidFill>
                <a:ea typeface="Arial"/>
                <a:cs typeface="Arial"/>
                <a:sym typeface="Arial"/>
              </a:rPr>
              <a:t>Gender and green governance</a:t>
            </a:r>
            <a:r>
              <a:rPr lang="en-GB" sz="1200" dirty="0">
                <a:solidFill>
                  <a:schemeClr val="accent1"/>
                </a:solidFill>
                <a:ea typeface="Arial"/>
                <a:cs typeface="Arial"/>
                <a:sym typeface="Arial"/>
              </a:rPr>
              <a:t>. Oxford University Press, Oxford.</a:t>
            </a:r>
          </a:p>
          <a:p>
            <a:pPr marL="228600" lvl="0" indent="-228600">
              <a:spcBef>
                <a:spcPts val="600"/>
              </a:spcBef>
              <a:buClr>
                <a:schemeClr val="accent4"/>
              </a:buClr>
              <a:buSzPts val="1200"/>
              <a:buFont typeface="Arial"/>
              <a:buChar char="•"/>
            </a:pPr>
            <a:r>
              <a:rPr lang="en-GB" sz="1200" dirty="0" err="1">
                <a:solidFill>
                  <a:srgbClr val="004C96"/>
                </a:solidFill>
                <a:ea typeface="Arial"/>
                <a:cs typeface="Arial"/>
                <a:sym typeface="Arial"/>
              </a:rPr>
              <a:t>Arnstein</a:t>
            </a:r>
            <a:r>
              <a:rPr lang="en-GB" sz="1200" dirty="0">
                <a:solidFill>
                  <a:srgbClr val="004C96"/>
                </a:solidFill>
                <a:ea typeface="Arial"/>
                <a:cs typeface="Arial"/>
                <a:sym typeface="Arial"/>
              </a:rPr>
              <a:t>, S. (1969) A ladder of participation. </a:t>
            </a:r>
            <a:r>
              <a:rPr lang="en-GB" sz="1200" i="1" dirty="0">
                <a:solidFill>
                  <a:srgbClr val="004C96"/>
                </a:solidFill>
                <a:ea typeface="Arial"/>
                <a:cs typeface="Arial"/>
                <a:sym typeface="Arial"/>
              </a:rPr>
              <a:t>Journal of the American Institute of Planners </a:t>
            </a:r>
            <a:r>
              <a:rPr lang="en-GB" sz="1200" b="1" dirty="0">
                <a:solidFill>
                  <a:srgbClr val="004C96"/>
                </a:solidFill>
                <a:ea typeface="Arial"/>
                <a:cs typeface="Arial"/>
                <a:sym typeface="Arial"/>
              </a:rPr>
              <a:t>35</a:t>
            </a:r>
            <a:r>
              <a:rPr lang="en-GB" sz="1200" dirty="0">
                <a:solidFill>
                  <a:srgbClr val="004C96"/>
                </a:solidFill>
                <a:ea typeface="Arial"/>
                <a:cs typeface="Arial"/>
                <a:sym typeface="Arial"/>
              </a:rPr>
              <a:t>: 216-224.</a:t>
            </a:r>
          </a:p>
          <a:p>
            <a:pPr marL="228600" lvl="0" indent="-228600">
              <a:spcBef>
                <a:spcPts val="600"/>
              </a:spcBef>
              <a:buClr>
                <a:schemeClr val="accent4"/>
              </a:buClr>
              <a:buSzPts val="1200"/>
              <a:buFont typeface="Arial"/>
              <a:buChar char="•"/>
            </a:pPr>
            <a:r>
              <a:rPr lang="en-GB" sz="1200" dirty="0">
                <a:solidFill>
                  <a:srgbClr val="004C96"/>
                </a:solidFill>
                <a:ea typeface="Arial"/>
                <a:cs typeface="Arial"/>
                <a:sym typeface="Arial"/>
              </a:rPr>
              <a:t>Dawson, N. </a:t>
            </a:r>
            <a:r>
              <a:rPr lang="en-GB" sz="1200" i="1" dirty="0">
                <a:solidFill>
                  <a:srgbClr val="004C96"/>
                </a:solidFill>
                <a:ea typeface="Arial"/>
                <a:cs typeface="Arial"/>
                <a:sym typeface="Arial"/>
              </a:rPr>
              <a:t>et al.</a:t>
            </a:r>
            <a:r>
              <a:rPr lang="en-GB" sz="1200" dirty="0">
                <a:solidFill>
                  <a:srgbClr val="004C96"/>
                </a:solidFill>
                <a:ea typeface="Arial"/>
                <a:cs typeface="Arial"/>
                <a:sym typeface="Arial"/>
              </a:rPr>
              <a:t> (2017)  Assessing equity in protected area governance: Approaches to promote just and effective conservation. </a:t>
            </a:r>
            <a:r>
              <a:rPr lang="en-GB" sz="1200" i="1" dirty="0">
                <a:solidFill>
                  <a:srgbClr val="004C96"/>
                </a:solidFill>
                <a:ea typeface="Arial"/>
                <a:cs typeface="Arial"/>
                <a:sym typeface="Arial"/>
              </a:rPr>
              <a:t>Conservation Letters</a:t>
            </a:r>
            <a:r>
              <a:rPr lang="en-GB" sz="1200" dirty="0">
                <a:solidFill>
                  <a:srgbClr val="004C96"/>
                </a:solidFill>
                <a:ea typeface="Arial"/>
                <a:cs typeface="Arial"/>
                <a:sym typeface="Arial"/>
              </a:rPr>
              <a:t> </a:t>
            </a:r>
            <a:r>
              <a:rPr lang="en-GB" sz="1200" b="1" dirty="0">
                <a:solidFill>
                  <a:srgbClr val="004C96"/>
                </a:solidFill>
                <a:ea typeface="Arial"/>
                <a:cs typeface="Arial"/>
                <a:sym typeface="Arial"/>
              </a:rPr>
              <a:t>11</a:t>
            </a:r>
            <a:r>
              <a:rPr lang="en-GB" sz="1200" dirty="0">
                <a:solidFill>
                  <a:srgbClr val="004C96"/>
                </a:solidFill>
                <a:ea typeface="Arial"/>
                <a:cs typeface="Arial"/>
                <a:sym typeface="Arial"/>
              </a:rPr>
              <a:t>:</a:t>
            </a:r>
            <a:r>
              <a:rPr lang="en-GB" sz="1200" b="1" dirty="0">
                <a:solidFill>
                  <a:srgbClr val="004C96"/>
                </a:solidFill>
                <a:ea typeface="Arial"/>
                <a:cs typeface="Arial"/>
                <a:sym typeface="Arial"/>
              </a:rPr>
              <a:t> </a:t>
            </a:r>
            <a:r>
              <a:rPr lang="en-GB" sz="1200" dirty="0">
                <a:solidFill>
                  <a:srgbClr val="004C96"/>
                </a:solidFill>
                <a:ea typeface="Arial"/>
                <a:cs typeface="Arial"/>
                <a:sym typeface="Arial"/>
              </a:rPr>
              <a:t>1-8.</a:t>
            </a:r>
          </a:p>
          <a:p>
            <a:pPr marL="228600" lvl="0" indent="-228600">
              <a:spcBef>
                <a:spcPts val="600"/>
              </a:spcBef>
              <a:buClr>
                <a:schemeClr val="accent4"/>
              </a:buClr>
              <a:buSzPts val="1200"/>
              <a:buFont typeface="Arial"/>
              <a:buChar char="•"/>
            </a:pPr>
            <a:r>
              <a:rPr lang="en-GB" sz="1200" dirty="0">
                <a:solidFill>
                  <a:srgbClr val="004C96"/>
                </a:solidFill>
                <a:ea typeface="Arial"/>
                <a:cs typeface="Arial"/>
                <a:sym typeface="Arial"/>
              </a:rPr>
              <a:t>Edwards, K. </a:t>
            </a:r>
            <a:r>
              <a:rPr lang="en-GB" sz="1200" i="1" dirty="0">
                <a:solidFill>
                  <a:srgbClr val="004C96"/>
                </a:solidFill>
                <a:ea typeface="Arial"/>
                <a:cs typeface="Arial"/>
                <a:sym typeface="Arial"/>
              </a:rPr>
              <a:t>et al. </a:t>
            </a:r>
            <a:r>
              <a:rPr lang="en-GB" sz="1200" dirty="0">
                <a:solidFill>
                  <a:srgbClr val="004C96"/>
                </a:solidFill>
                <a:ea typeface="Arial"/>
                <a:cs typeface="Arial"/>
                <a:sym typeface="Arial"/>
              </a:rPr>
              <a:t>(2012) Putting Free, Prior, and Informed Consent into Practice in REDD+ Initiatives. A Training Manual. RECOFTC, IGES and </a:t>
            </a:r>
            <a:r>
              <a:rPr lang="en-GB" sz="1200" dirty="0" err="1">
                <a:solidFill>
                  <a:srgbClr val="004C96"/>
                </a:solidFill>
                <a:ea typeface="Arial"/>
                <a:cs typeface="Arial"/>
                <a:sym typeface="Arial"/>
              </a:rPr>
              <a:t>Norad</a:t>
            </a:r>
            <a:r>
              <a:rPr lang="en-GB" sz="1200" dirty="0">
                <a:solidFill>
                  <a:srgbClr val="004C96"/>
                </a:solidFill>
                <a:ea typeface="Arial"/>
                <a:cs typeface="Arial"/>
                <a:sym typeface="Arial"/>
              </a:rPr>
              <a:t>, Bangkok, Thailand.</a:t>
            </a:r>
          </a:p>
          <a:p>
            <a:pPr marL="228600" lvl="0" indent="-228600">
              <a:spcBef>
                <a:spcPts val="600"/>
              </a:spcBef>
              <a:buClr>
                <a:schemeClr val="accent4"/>
              </a:buClr>
              <a:buSzPts val="1200"/>
              <a:buFont typeface="Arial"/>
              <a:buChar char="•"/>
            </a:pPr>
            <a:r>
              <a:rPr lang="en-GB" sz="1200" dirty="0">
                <a:solidFill>
                  <a:srgbClr val="004C96"/>
                </a:solidFill>
                <a:ea typeface="Arial"/>
                <a:cs typeface="Arial"/>
                <a:sym typeface="Arial"/>
              </a:rPr>
              <a:t>Martin, A. </a:t>
            </a:r>
            <a:r>
              <a:rPr lang="en-GB" sz="1200" i="1" dirty="0">
                <a:solidFill>
                  <a:srgbClr val="004C96"/>
                </a:solidFill>
                <a:ea typeface="Arial"/>
                <a:cs typeface="Arial"/>
                <a:sym typeface="Arial"/>
              </a:rPr>
              <a:t>et al. </a:t>
            </a:r>
            <a:r>
              <a:rPr lang="en-GB" sz="1200" dirty="0">
                <a:solidFill>
                  <a:srgbClr val="004C96"/>
                </a:solidFill>
                <a:ea typeface="Arial"/>
                <a:cs typeface="Arial"/>
                <a:sym typeface="Arial"/>
              </a:rPr>
              <a:t>(2016) Justice and conservation: the need to incorporate recognition. </a:t>
            </a:r>
            <a:r>
              <a:rPr lang="en-GB" sz="1200" i="1" dirty="0">
                <a:solidFill>
                  <a:srgbClr val="004C96"/>
                </a:solidFill>
                <a:ea typeface="Arial"/>
                <a:cs typeface="Arial"/>
                <a:sym typeface="Arial"/>
              </a:rPr>
              <a:t>Biological Conservation</a:t>
            </a:r>
            <a:r>
              <a:rPr lang="en-GB" sz="1200" dirty="0">
                <a:solidFill>
                  <a:srgbClr val="004C96"/>
                </a:solidFill>
                <a:ea typeface="Arial"/>
                <a:cs typeface="Arial"/>
                <a:sym typeface="Arial"/>
              </a:rPr>
              <a:t> </a:t>
            </a:r>
            <a:r>
              <a:rPr lang="en-GB" sz="1200" b="1" dirty="0">
                <a:solidFill>
                  <a:srgbClr val="004C96"/>
                </a:solidFill>
                <a:ea typeface="Arial"/>
                <a:cs typeface="Arial"/>
                <a:sym typeface="Arial"/>
              </a:rPr>
              <a:t>197</a:t>
            </a:r>
            <a:r>
              <a:rPr lang="en-GB" sz="1200" dirty="0">
                <a:solidFill>
                  <a:srgbClr val="004C96"/>
                </a:solidFill>
                <a:ea typeface="Arial"/>
                <a:cs typeface="Arial"/>
                <a:sym typeface="Arial"/>
              </a:rPr>
              <a:t>: 254-261.</a:t>
            </a:r>
          </a:p>
          <a:p>
            <a:pPr marL="228600" lvl="0" indent="-228600">
              <a:spcBef>
                <a:spcPts val="600"/>
              </a:spcBef>
              <a:buClr>
                <a:schemeClr val="accent4"/>
              </a:buClr>
              <a:buSzPts val="1200"/>
              <a:buFont typeface="Arial"/>
              <a:buChar char="•"/>
            </a:pPr>
            <a:r>
              <a:rPr lang="en-GB" sz="1200" dirty="0">
                <a:solidFill>
                  <a:srgbClr val="004C96"/>
                </a:solidFill>
                <a:ea typeface="Arial"/>
                <a:cs typeface="Arial"/>
                <a:sym typeface="Arial"/>
              </a:rPr>
              <a:t>McDermott, M. </a:t>
            </a:r>
            <a:r>
              <a:rPr lang="en-GB" sz="1200" i="1" dirty="0">
                <a:solidFill>
                  <a:srgbClr val="004C96"/>
                </a:solidFill>
                <a:ea typeface="Arial"/>
                <a:cs typeface="Arial"/>
                <a:sym typeface="Arial"/>
              </a:rPr>
              <a:t>et al. </a:t>
            </a:r>
            <a:r>
              <a:rPr lang="en-GB" sz="1200" dirty="0">
                <a:solidFill>
                  <a:srgbClr val="004C96"/>
                </a:solidFill>
                <a:ea typeface="Arial"/>
                <a:cs typeface="Arial"/>
                <a:sym typeface="Arial"/>
              </a:rPr>
              <a:t>(2013) Examining equity: A multidimensional framework for assessing equity in payments for ecosystem services. </a:t>
            </a:r>
            <a:r>
              <a:rPr lang="en-GB" sz="1200" i="1" dirty="0">
                <a:solidFill>
                  <a:srgbClr val="004C96"/>
                </a:solidFill>
                <a:ea typeface="Arial"/>
                <a:cs typeface="Arial"/>
                <a:sym typeface="Arial"/>
              </a:rPr>
              <a:t>Environmental Science and Policy</a:t>
            </a:r>
            <a:r>
              <a:rPr lang="en-GB" sz="1200" dirty="0">
                <a:solidFill>
                  <a:srgbClr val="004C96"/>
                </a:solidFill>
                <a:ea typeface="Arial"/>
                <a:cs typeface="Arial"/>
                <a:sym typeface="Arial"/>
              </a:rPr>
              <a:t> </a:t>
            </a:r>
            <a:r>
              <a:rPr lang="en-GB" sz="1200" b="1" dirty="0">
                <a:solidFill>
                  <a:srgbClr val="004C96"/>
                </a:solidFill>
                <a:ea typeface="Arial"/>
                <a:cs typeface="Arial"/>
                <a:sym typeface="Arial"/>
              </a:rPr>
              <a:t>33</a:t>
            </a:r>
            <a:r>
              <a:rPr lang="en-GB" sz="1200" dirty="0">
                <a:solidFill>
                  <a:srgbClr val="004C96"/>
                </a:solidFill>
                <a:ea typeface="Arial"/>
                <a:cs typeface="Arial"/>
                <a:sym typeface="Arial"/>
              </a:rPr>
              <a:t>: 416-427.</a:t>
            </a:r>
          </a:p>
          <a:p>
            <a:pPr marL="228600" lvl="0" indent="-228600">
              <a:spcBef>
                <a:spcPts val="600"/>
              </a:spcBef>
              <a:buClr>
                <a:schemeClr val="accent4"/>
              </a:buClr>
              <a:buSzPts val="1200"/>
              <a:buFont typeface="Arial"/>
              <a:buChar char="•"/>
            </a:pPr>
            <a:r>
              <a:rPr lang="en-GB" sz="1200" dirty="0">
                <a:solidFill>
                  <a:srgbClr val="004C96"/>
                </a:solidFill>
                <a:ea typeface="Arial"/>
                <a:cs typeface="Arial"/>
                <a:sym typeface="Arial"/>
              </a:rPr>
              <a:t>O’Neill, D.W. </a:t>
            </a:r>
            <a:r>
              <a:rPr lang="en-GB" sz="1200" i="1" dirty="0">
                <a:solidFill>
                  <a:srgbClr val="004C96"/>
                </a:solidFill>
                <a:ea typeface="Arial"/>
                <a:cs typeface="Arial"/>
                <a:sym typeface="Arial"/>
              </a:rPr>
              <a:t>et al. </a:t>
            </a:r>
            <a:r>
              <a:rPr lang="en-GB" sz="1200" dirty="0">
                <a:solidFill>
                  <a:srgbClr val="004C96"/>
                </a:solidFill>
                <a:ea typeface="Arial"/>
                <a:cs typeface="Arial"/>
                <a:sym typeface="Arial"/>
              </a:rPr>
              <a:t>(2018) A good life for all within planetary boundaries..</a:t>
            </a:r>
            <a:r>
              <a:rPr lang="en-GB" sz="1200" i="1" dirty="0">
                <a:solidFill>
                  <a:srgbClr val="004C96"/>
                </a:solidFill>
                <a:ea typeface="Arial"/>
                <a:cs typeface="Arial"/>
                <a:sym typeface="Arial"/>
              </a:rPr>
              <a:t> Nature Sustainability</a:t>
            </a:r>
            <a:r>
              <a:rPr lang="en-GB" sz="1200" dirty="0">
                <a:solidFill>
                  <a:srgbClr val="004C96"/>
                </a:solidFill>
                <a:ea typeface="Arial"/>
                <a:cs typeface="Arial"/>
                <a:sym typeface="Arial"/>
              </a:rPr>
              <a:t> </a:t>
            </a:r>
            <a:r>
              <a:rPr lang="en-GB" sz="1200" b="1" dirty="0">
                <a:solidFill>
                  <a:srgbClr val="004C96"/>
                </a:solidFill>
                <a:ea typeface="Arial"/>
                <a:cs typeface="Arial"/>
                <a:sym typeface="Arial"/>
              </a:rPr>
              <a:t>1</a:t>
            </a:r>
            <a:r>
              <a:rPr lang="en-GB" sz="1200" dirty="0">
                <a:solidFill>
                  <a:srgbClr val="004C96"/>
                </a:solidFill>
                <a:ea typeface="Arial"/>
                <a:cs typeface="Arial"/>
                <a:sym typeface="Arial"/>
              </a:rPr>
              <a:t>: 88-95.</a:t>
            </a:r>
            <a:endParaRPr lang="en-GB" sz="1200" dirty="0">
              <a:solidFill>
                <a:schemeClr val="accent1"/>
              </a:solidFill>
              <a:ea typeface="Arial"/>
              <a:cs typeface="Arial"/>
              <a:sym typeface="Arial"/>
            </a:endParaRPr>
          </a:p>
          <a:p>
            <a:pPr marL="228600" lvl="0" indent="-228600">
              <a:spcBef>
                <a:spcPts val="600"/>
              </a:spcBef>
              <a:buClr>
                <a:schemeClr val="accent4"/>
              </a:buClr>
              <a:buSzPts val="1200"/>
              <a:buFont typeface="Arial"/>
              <a:buChar char="•"/>
            </a:pPr>
            <a:r>
              <a:rPr lang="en-GB" sz="1200" dirty="0" err="1">
                <a:solidFill>
                  <a:schemeClr val="accent1"/>
                </a:solidFill>
                <a:ea typeface="Arial"/>
                <a:cs typeface="Arial"/>
                <a:sym typeface="Arial"/>
              </a:rPr>
              <a:t>Sikor</a:t>
            </a:r>
            <a:r>
              <a:rPr lang="en-GB" sz="1200" dirty="0">
                <a:solidFill>
                  <a:schemeClr val="accent1"/>
                </a:solidFill>
                <a:ea typeface="Arial"/>
                <a:cs typeface="Arial"/>
                <a:sym typeface="Arial"/>
              </a:rPr>
              <a:t>, T. (2013) </a:t>
            </a:r>
            <a:r>
              <a:rPr lang="en-GB" sz="1200" i="1" dirty="0">
                <a:solidFill>
                  <a:schemeClr val="accent1"/>
                </a:solidFill>
                <a:ea typeface="Arial"/>
                <a:cs typeface="Arial"/>
                <a:sym typeface="Arial"/>
              </a:rPr>
              <a:t>The Justices and Injustices of Ecosystem Services</a:t>
            </a:r>
            <a:r>
              <a:rPr lang="en-GB" sz="1200" dirty="0">
                <a:solidFill>
                  <a:schemeClr val="accent1"/>
                </a:solidFill>
                <a:ea typeface="Arial"/>
                <a:cs typeface="Arial"/>
                <a:sym typeface="Arial"/>
              </a:rPr>
              <a:t>. Routledge, Abingdon.</a:t>
            </a:r>
            <a:endParaRPr sz="1200" dirty="0">
              <a:solidFill>
                <a:schemeClr val="accent1"/>
              </a:solidFill>
              <a:ea typeface="Arial"/>
              <a:cs typeface="Arial"/>
              <a:sym typeface="Arial"/>
            </a:endParaRPr>
          </a:p>
          <a:p>
            <a:pPr marL="228600" marR="0" lvl="0" indent="-190500" algn="l" rtl="0">
              <a:spcBef>
                <a:spcPts val="1200"/>
              </a:spcBef>
              <a:spcAft>
                <a:spcPts val="0"/>
              </a:spcAft>
              <a:buClr>
                <a:schemeClr val="accent4"/>
              </a:buClr>
              <a:buSzPts val="600"/>
              <a:buFont typeface="Arial"/>
              <a:buNone/>
            </a:pPr>
            <a:endParaRPr sz="1200" dirty="0">
              <a:solidFill>
                <a:schemeClr val="accent1"/>
              </a:solidFill>
              <a:ea typeface="Arial"/>
              <a:cs typeface="Arial"/>
              <a:sym typeface="Arial"/>
            </a:endParaRPr>
          </a:p>
        </p:txBody>
      </p:sp>
    </p:spTree>
    <p:extLst>
      <p:ext uri="{BB962C8B-B14F-4D97-AF65-F5344CB8AC3E}">
        <p14:creationId xmlns:p14="http://schemas.microsoft.com/office/powerpoint/2010/main" val="26801256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a:spLocks noGrp="1"/>
          </p:cNvSpPr>
          <p:nvPr>
            <p:ph type="title"/>
          </p:nvPr>
        </p:nvSpPr>
        <p:spPr>
          <a:xfrm>
            <a:off x="628650" y="123289"/>
            <a:ext cx="7886700" cy="91183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accent1"/>
              </a:buClr>
              <a:buSzPts val="3200"/>
              <a:buFont typeface="Arial"/>
              <a:buNone/>
            </a:pPr>
            <a:r>
              <a:rPr lang="en-GB" sz="3200" b="1" i="0" u="none" strike="noStrike" cap="none" dirty="0">
                <a:solidFill>
                  <a:schemeClr val="accent1"/>
                </a:solidFill>
                <a:latin typeface="Arial"/>
                <a:ea typeface="Arial"/>
                <a:cs typeface="Arial"/>
                <a:sym typeface="Arial"/>
              </a:rPr>
              <a:t>Case studies for further </a:t>
            </a:r>
            <a:r>
              <a:rPr lang="en-GB" sz="3200" dirty="0"/>
              <a:t>d</a:t>
            </a:r>
            <a:r>
              <a:rPr lang="en-GB" sz="3200" b="1" i="0" u="none" strike="noStrike" cap="none" dirty="0">
                <a:solidFill>
                  <a:schemeClr val="accent1"/>
                </a:solidFill>
                <a:latin typeface="Arial"/>
                <a:ea typeface="Arial"/>
                <a:cs typeface="Arial"/>
                <a:sym typeface="Arial"/>
              </a:rPr>
              <a:t>iscussion</a:t>
            </a:r>
            <a:endParaRPr sz="3200" b="1" i="0" u="none" strike="noStrike" cap="none" dirty="0">
              <a:solidFill>
                <a:schemeClr val="accent1"/>
              </a:solidFill>
              <a:latin typeface="Arial"/>
              <a:ea typeface="Arial"/>
              <a:cs typeface="Arial"/>
              <a:sym typeface="Arial"/>
            </a:endParaRPr>
          </a:p>
        </p:txBody>
      </p:sp>
      <p:sp>
        <p:nvSpPr>
          <p:cNvPr id="254" name="Shape 254"/>
          <p:cNvSpPr txBox="1">
            <a:spLocks noGrp="1"/>
          </p:cNvSpPr>
          <p:nvPr>
            <p:ph type="body" idx="1"/>
          </p:nvPr>
        </p:nvSpPr>
        <p:spPr>
          <a:xfrm>
            <a:off x="628650" y="1035121"/>
            <a:ext cx="8098255" cy="5048179"/>
          </a:xfrm>
          <a:prstGeom prst="rect">
            <a:avLst/>
          </a:prstGeom>
          <a:noFill/>
          <a:ln>
            <a:noFill/>
          </a:ln>
        </p:spPr>
        <p:txBody>
          <a:bodyPr spcFirstLastPara="1" wrap="square" lIns="91425" tIns="45700" rIns="91425" bIns="45700" anchor="t" anchorCtr="0">
            <a:noAutofit/>
          </a:bodyPr>
          <a:lstStyle/>
          <a:p>
            <a:pPr marL="0" lvl="0" indent="0">
              <a:spcBef>
                <a:spcPts val="0"/>
              </a:spcBef>
              <a:buSzPts val="1500"/>
              <a:buNone/>
            </a:pPr>
            <a:r>
              <a:rPr lang="en-GB" sz="2000" b="1" i="0" u="none" strike="noStrike" cap="none" dirty="0">
                <a:solidFill>
                  <a:schemeClr val="accent1"/>
                </a:solidFill>
                <a:latin typeface="Arial" panose="020B0604020202020204" pitchFamily="34" charset="0"/>
                <a:ea typeface="Arial"/>
                <a:cs typeface="Arial" panose="020B0604020202020204" pitchFamily="34" charset="0"/>
                <a:sym typeface="Arial"/>
              </a:rPr>
              <a:t>Case study E: </a:t>
            </a:r>
            <a:r>
              <a:rPr lang="en-GB" sz="2000" dirty="0">
                <a:solidFill>
                  <a:schemeClr val="accent1"/>
                </a:solidFill>
                <a:latin typeface="Arial" panose="020B0604020202020204" pitchFamily="34" charset="0"/>
                <a:ea typeface="Arial"/>
                <a:cs typeface="Arial" panose="020B0604020202020204" pitchFamily="34" charset="0"/>
                <a:sym typeface="Arial"/>
              </a:rPr>
              <a:t>Justice and Equity in Conservation – Understanding trade-offs in a Protected Area in Laos</a:t>
            </a:r>
            <a:endParaRPr sz="2000" b="0" i="0" u="none" strike="noStrike" cap="none" dirty="0">
              <a:solidFill>
                <a:schemeClr val="accent1"/>
              </a:solidFill>
              <a:latin typeface="Arial" panose="020B0604020202020204" pitchFamily="34" charset="0"/>
              <a:ea typeface="Arial"/>
              <a:cs typeface="Arial" panose="020B0604020202020204" pitchFamily="34" charset="0"/>
              <a:sym typeface="Arial"/>
            </a:endParaRPr>
          </a:p>
          <a:p>
            <a:pPr>
              <a:spcBef>
                <a:spcPts val="600"/>
              </a:spcBef>
              <a:buSzPts val="1500"/>
              <a:buFont typeface="Arial"/>
              <a:buChar char="•"/>
            </a:pPr>
            <a:r>
              <a:rPr lang="en-GB" sz="1600" dirty="0"/>
              <a:t>Dawson, N., Martin, A. and Danielsen, F. (2018) Assessing equity in protected area governance: Approaches to promote just and effective conservation. </a:t>
            </a:r>
            <a:r>
              <a:rPr lang="en-GB" sz="1600" i="1" dirty="0"/>
              <a:t>Conservation Letters</a:t>
            </a:r>
            <a:r>
              <a:rPr lang="en-GB" sz="1600" dirty="0"/>
              <a:t> </a:t>
            </a:r>
            <a:r>
              <a:rPr lang="en-GB" sz="1600" b="1" dirty="0"/>
              <a:t>11</a:t>
            </a:r>
            <a:r>
              <a:rPr lang="en-GB" sz="1600" dirty="0"/>
              <a:t>: 1-8.</a:t>
            </a:r>
            <a:endParaRPr lang="en-GB" sz="1600" dirty="0">
              <a:solidFill>
                <a:schemeClr val="accent1"/>
              </a:solidFill>
              <a:ea typeface="Arial"/>
              <a:cs typeface="Arial" panose="020B0604020202020204" pitchFamily="34" charset="0"/>
              <a:sym typeface="Arial"/>
            </a:endParaRPr>
          </a:p>
          <a:p>
            <a:pPr marL="0" lvl="0" indent="0">
              <a:spcBef>
                <a:spcPts val="600"/>
              </a:spcBef>
              <a:buSzPts val="1500"/>
              <a:buNone/>
            </a:pPr>
            <a:r>
              <a:rPr lang="en-GB" sz="2000" b="1" i="0" u="none" strike="noStrike" cap="none" dirty="0">
                <a:solidFill>
                  <a:schemeClr val="accent1"/>
                </a:solidFill>
                <a:latin typeface="Arial" panose="020B0604020202020204" pitchFamily="34" charset="0"/>
                <a:ea typeface="Arial"/>
                <a:cs typeface="Arial" panose="020B0604020202020204" pitchFamily="34" charset="0"/>
                <a:sym typeface="Arial"/>
              </a:rPr>
              <a:t>Guided Reading: </a:t>
            </a:r>
            <a:r>
              <a:rPr lang="en-GB" sz="2000" dirty="0">
                <a:solidFill>
                  <a:schemeClr val="accent1"/>
                </a:solidFill>
                <a:latin typeface="Arial" panose="020B0604020202020204" pitchFamily="34" charset="0"/>
                <a:ea typeface="Arial"/>
                <a:cs typeface="Arial" panose="020B0604020202020204" pitchFamily="34" charset="0"/>
                <a:sym typeface="Arial"/>
              </a:rPr>
              <a:t>Read the following two papers</a:t>
            </a:r>
          </a:p>
          <a:p>
            <a:pPr>
              <a:spcBef>
                <a:spcPts val="600"/>
              </a:spcBef>
              <a:buSzPts val="1500"/>
            </a:pPr>
            <a:r>
              <a:rPr lang="en-GB" sz="1600" dirty="0" err="1">
                <a:solidFill>
                  <a:schemeClr val="accent1"/>
                </a:solidFill>
                <a:latin typeface="Arial" panose="020B0604020202020204" pitchFamily="34" charset="0"/>
                <a:ea typeface="Arial"/>
                <a:cs typeface="Arial" panose="020B0604020202020204" pitchFamily="34" charset="0"/>
                <a:sym typeface="Arial"/>
              </a:rPr>
              <a:t>Bidaud</a:t>
            </a:r>
            <a:r>
              <a:rPr lang="en-GB" sz="1600" dirty="0">
                <a:solidFill>
                  <a:schemeClr val="accent1"/>
                </a:solidFill>
                <a:latin typeface="Arial" panose="020B0604020202020204" pitchFamily="34" charset="0"/>
                <a:ea typeface="Arial"/>
                <a:cs typeface="Arial" panose="020B0604020202020204" pitchFamily="34" charset="0"/>
                <a:sym typeface="Arial"/>
              </a:rPr>
              <a:t>, C. </a:t>
            </a:r>
            <a:r>
              <a:rPr lang="en-GB" sz="1600" i="1" dirty="0">
                <a:solidFill>
                  <a:schemeClr val="accent1"/>
                </a:solidFill>
                <a:latin typeface="Arial" panose="020B0604020202020204" pitchFamily="34" charset="0"/>
                <a:ea typeface="Arial"/>
                <a:cs typeface="Arial" panose="020B0604020202020204" pitchFamily="34" charset="0"/>
                <a:sym typeface="Arial"/>
              </a:rPr>
              <a:t>et al. </a:t>
            </a:r>
            <a:r>
              <a:rPr lang="en-GB" sz="1600" dirty="0">
                <a:solidFill>
                  <a:schemeClr val="accent1"/>
                </a:solidFill>
                <a:latin typeface="Arial" panose="020B0604020202020204" pitchFamily="34" charset="0"/>
                <a:ea typeface="Arial"/>
                <a:cs typeface="Arial" panose="020B0604020202020204" pitchFamily="34" charset="0"/>
                <a:sym typeface="Arial"/>
              </a:rPr>
              <a:t>(2017) The sweet and the bitter: intertwined positive and negative social impacts of a biodiversity offset. </a:t>
            </a:r>
            <a:r>
              <a:rPr lang="en-GB" sz="1600" i="1" dirty="0">
                <a:solidFill>
                  <a:schemeClr val="accent1"/>
                </a:solidFill>
                <a:latin typeface="Arial" panose="020B0604020202020204" pitchFamily="34" charset="0"/>
                <a:ea typeface="Arial"/>
                <a:cs typeface="Arial" panose="020B0604020202020204" pitchFamily="34" charset="0"/>
                <a:sym typeface="Arial"/>
              </a:rPr>
              <a:t>Conservation and Society </a:t>
            </a:r>
            <a:r>
              <a:rPr lang="en-GB" sz="1600" dirty="0">
                <a:solidFill>
                  <a:schemeClr val="accent1"/>
                </a:solidFill>
                <a:latin typeface="Arial" panose="020B0604020202020204" pitchFamily="34" charset="0"/>
                <a:ea typeface="Arial"/>
                <a:cs typeface="Arial" panose="020B0604020202020204" pitchFamily="34" charset="0"/>
                <a:sym typeface="Arial"/>
              </a:rPr>
              <a:t>1</a:t>
            </a:r>
            <a:r>
              <a:rPr lang="en-GB" sz="1600" b="1" dirty="0">
                <a:solidFill>
                  <a:schemeClr val="accent1"/>
                </a:solidFill>
                <a:latin typeface="Arial" panose="020B0604020202020204" pitchFamily="34" charset="0"/>
                <a:ea typeface="Arial"/>
                <a:cs typeface="Arial" panose="020B0604020202020204" pitchFamily="34" charset="0"/>
                <a:sym typeface="Arial"/>
              </a:rPr>
              <a:t>5</a:t>
            </a:r>
            <a:r>
              <a:rPr lang="en-GB" sz="1600" dirty="0">
                <a:solidFill>
                  <a:schemeClr val="accent1"/>
                </a:solidFill>
                <a:latin typeface="Arial" panose="020B0604020202020204" pitchFamily="34" charset="0"/>
                <a:ea typeface="Arial"/>
                <a:cs typeface="Arial" panose="020B0604020202020204" pitchFamily="34" charset="0"/>
                <a:sym typeface="Arial"/>
              </a:rPr>
              <a:t>: 1-13.</a:t>
            </a:r>
          </a:p>
          <a:p>
            <a:pPr>
              <a:spcBef>
                <a:spcPts val="600"/>
              </a:spcBef>
              <a:buSzPts val="1500"/>
            </a:pPr>
            <a:r>
              <a:rPr lang="en-GB" sz="1600" dirty="0">
                <a:solidFill>
                  <a:schemeClr val="accent1"/>
                </a:solidFill>
                <a:latin typeface="Arial" panose="020B0604020202020204" pitchFamily="34" charset="0"/>
                <a:ea typeface="Arial"/>
                <a:cs typeface="Arial" panose="020B0604020202020204" pitchFamily="34" charset="0"/>
                <a:sym typeface="Arial"/>
              </a:rPr>
              <a:t>Schreckenberg, K. </a:t>
            </a:r>
            <a:r>
              <a:rPr lang="en-GB" sz="1600" i="1" dirty="0">
                <a:solidFill>
                  <a:schemeClr val="accent1"/>
                </a:solidFill>
                <a:latin typeface="Arial" panose="020B0604020202020204" pitchFamily="34" charset="0"/>
                <a:ea typeface="Arial"/>
                <a:cs typeface="Arial" panose="020B0604020202020204" pitchFamily="34" charset="0"/>
                <a:sym typeface="Arial"/>
              </a:rPr>
              <a:t>et al</a:t>
            </a:r>
            <a:r>
              <a:rPr lang="en-GB" sz="1600" dirty="0">
                <a:solidFill>
                  <a:schemeClr val="accent1"/>
                </a:solidFill>
                <a:latin typeface="Arial" panose="020B0604020202020204" pitchFamily="34" charset="0"/>
                <a:ea typeface="Arial"/>
                <a:cs typeface="Arial" panose="020B0604020202020204" pitchFamily="34" charset="0"/>
                <a:sym typeface="Arial"/>
              </a:rPr>
              <a:t>. (2016) Unpacking equity for protected area conservation. </a:t>
            </a:r>
            <a:r>
              <a:rPr lang="en-GB" sz="1600" i="1" dirty="0">
                <a:solidFill>
                  <a:schemeClr val="accent1"/>
                </a:solidFill>
                <a:latin typeface="Arial" panose="020B0604020202020204" pitchFamily="34" charset="0"/>
                <a:ea typeface="Arial"/>
                <a:cs typeface="Arial" panose="020B0604020202020204" pitchFamily="34" charset="0"/>
                <a:sym typeface="Arial"/>
              </a:rPr>
              <a:t>Parks</a:t>
            </a:r>
            <a:r>
              <a:rPr lang="en-GB" sz="1600" dirty="0">
                <a:solidFill>
                  <a:schemeClr val="accent1"/>
                </a:solidFill>
                <a:latin typeface="Arial" panose="020B0604020202020204" pitchFamily="34" charset="0"/>
                <a:ea typeface="Arial"/>
                <a:cs typeface="Arial" panose="020B0604020202020204" pitchFamily="34" charset="0"/>
                <a:sym typeface="Arial"/>
              </a:rPr>
              <a:t> </a:t>
            </a:r>
            <a:r>
              <a:rPr lang="en-GB" sz="1600" b="1" dirty="0">
                <a:solidFill>
                  <a:schemeClr val="accent1"/>
                </a:solidFill>
                <a:latin typeface="Arial" panose="020B0604020202020204" pitchFamily="34" charset="0"/>
                <a:ea typeface="Arial"/>
                <a:cs typeface="Arial" panose="020B0604020202020204" pitchFamily="34" charset="0"/>
                <a:sym typeface="Arial"/>
              </a:rPr>
              <a:t>22</a:t>
            </a:r>
            <a:r>
              <a:rPr lang="en-GB" sz="1600" dirty="0">
                <a:solidFill>
                  <a:schemeClr val="accent1"/>
                </a:solidFill>
                <a:latin typeface="Arial" panose="020B0604020202020204" pitchFamily="34" charset="0"/>
                <a:ea typeface="Arial"/>
                <a:cs typeface="Arial" panose="020B0604020202020204" pitchFamily="34" charset="0"/>
                <a:sym typeface="Arial"/>
              </a:rPr>
              <a:t>: 11-26. </a:t>
            </a:r>
          </a:p>
          <a:p>
            <a:pPr marL="0" lvl="0" indent="0">
              <a:spcBef>
                <a:spcPts val="600"/>
              </a:spcBef>
              <a:buSzPts val="1500"/>
              <a:buNone/>
            </a:pPr>
            <a:r>
              <a:rPr lang="en-GB" sz="2000" dirty="0">
                <a:solidFill>
                  <a:schemeClr val="accent1"/>
                </a:solidFill>
                <a:latin typeface="Arial" panose="020B0604020202020204" pitchFamily="34" charset="0"/>
                <a:ea typeface="Arial"/>
                <a:cs typeface="Arial" panose="020B0604020202020204" pitchFamily="34" charset="0"/>
                <a:sym typeface="Arial"/>
              </a:rPr>
              <a:t>Now consider a protected area you know. Think through the principles (in the Schreckenberg </a:t>
            </a:r>
            <a:r>
              <a:rPr lang="en-GB" sz="2000" i="1" dirty="0">
                <a:solidFill>
                  <a:schemeClr val="accent1"/>
                </a:solidFill>
                <a:latin typeface="Arial" panose="020B0604020202020204" pitchFamily="34" charset="0"/>
                <a:ea typeface="Arial"/>
                <a:cs typeface="Arial" panose="020B0604020202020204" pitchFamily="34" charset="0"/>
                <a:sym typeface="Arial"/>
              </a:rPr>
              <a:t>et al </a:t>
            </a:r>
            <a:r>
              <a:rPr lang="en-GB" sz="2000" dirty="0">
                <a:solidFill>
                  <a:schemeClr val="accent1"/>
                </a:solidFill>
                <a:latin typeface="Arial" panose="020B0604020202020204" pitchFamily="34" charset="0"/>
                <a:ea typeface="Arial"/>
                <a:cs typeface="Arial" panose="020B0604020202020204" pitchFamily="34" charset="0"/>
                <a:sym typeface="Arial"/>
              </a:rPr>
              <a:t>paper) in relation to ‘your’ protected area.</a:t>
            </a:r>
          </a:p>
          <a:p>
            <a:pPr marL="342900" indent="-342900">
              <a:spcBef>
                <a:spcPts val="600"/>
              </a:spcBef>
              <a:buSzPts val="1500"/>
              <a:buFont typeface="+mj-lt"/>
              <a:buAutoNum type="arabicPeriod"/>
            </a:pPr>
            <a:r>
              <a:rPr lang="en-GB" sz="1400" dirty="0">
                <a:solidFill>
                  <a:schemeClr val="accent1"/>
                </a:solidFill>
                <a:latin typeface="Arial" panose="020B0604020202020204" pitchFamily="34" charset="0"/>
                <a:ea typeface="Arial"/>
                <a:cs typeface="Arial" panose="020B0604020202020204" pitchFamily="34" charset="0"/>
                <a:sym typeface="Arial"/>
              </a:rPr>
              <a:t>Who is recognised as having a say in decision-making (consider both formal and informal power)?</a:t>
            </a:r>
          </a:p>
          <a:p>
            <a:pPr marL="342900" indent="-342900">
              <a:spcBef>
                <a:spcPts val="600"/>
              </a:spcBef>
              <a:buSzPts val="1500"/>
              <a:buFont typeface="+mj-lt"/>
              <a:buAutoNum type="arabicPeriod"/>
            </a:pPr>
            <a:r>
              <a:rPr lang="en-GB" sz="1400" dirty="0">
                <a:solidFill>
                  <a:schemeClr val="accent1"/>
                </a:solidFill>
                <a:latin typeface="Arial" panose="020B0604020202020204" pitchFamily="34" charset="0"/>
                <a:ea typeface="Arial"/>
                <a:cs typeface="Arial" panose="020B0604020202020204" pitchFamily="34" charset="0"/>
                <a:sym typeface="Arial"/>
              </a:rPr>
              <a:t>What are the benefits and who are the beneficiaries?</a:t>
            </a:r>
          </a:p>
          <a:p>
            <a:pPr marL="342900" indent="-342900">
              <a:spcBef>
                <a:spcPts val="600"/>
              </a:spcBef>
              <a:buSzPts val="1500"/>
              <a:buFont typeface="+mj-lt"/>
              <a:buAutoNum type="arabicPeriod"/>
            </a:pPr>
            <a:r>
              <a:rPr lang="en-GB" sz="1400" dirty="0">
                <a:solidFill>
                  <a:schemeClr val="accent1"/>
                </a:solidFill>
                <a:latin typeface="Arial" panose="020B0604020202020204" pitchFamily="34" charset="0"/>
                <a:ea typeface="Arial"/>
                <a:cs typeface="Arial" panose="020B0604020202020204" pitchFamily="34" charset="0"/>
                <a:sym typeface="Arial"/>
              </a:rPr>
              <a:t>What are the costs (or risks) and who bears them? Is there compensation?</a:t>
            </a:r>
          </a:p>
          <a:p>
            <a:pPr marL="342900" indent="-342900">
              <a:spcBef>
                <a:spcPts val="600"/>
              </a:spcBef>
              <a:buSzPts val="1500"/>
              <a:buFont typeface="+mj-lt"/>
              <a:buAutoNum type="arabicPeriod"/>
            </a:pPr>
            <a:r>
              <a:rPr lang="en-GB" sz="1400" dirty="0">
                <a:solidFill>
                  <a:schemeClr val="accent1"/>
                </a:solidFill>
                <a:latin typeface="Arial" panose="020B0604020202020204" pitchFamily="34" charset="0"/>
                <a:ea typeface="Arial"/>
                <a:cs typeface="Arial" panose="020B0604020202020204" pitchFamily="34" charset="0"/>
                <a:sym typeface="Arial"/>
              </a:rPr>
              <a:t>What procedures exist for dispute resolution?</a:t>
            </a:r>
          </a:p>
          <a:p>
            <a:pPr marL="0" lvl="0" indent="0">
              <a:spcBef>
                <a:spcPts val="600"/>
              </a:spcBef>
              <a:buSzPts val="1500"/>
              <a:buNone/>
            </a:pPr>
            <a:endParaRPr lang="en-GB" sz="2000" b="1" dirty="0">
              <a:solidFill>
                <a:schemeClr val="accent1"/>
              </a:solidFill>
              <a:latin typeface="Arial" panose="020B0604020202020204" pitchFamily="34" charset="0"/>
              <a:ea typeface="Arial"/>
              <a:cs typeface="Arial" panose="020B0604020202020204" pitchFamily="34" charset="0"/>
              <a:sym typeface="Arial"/>
            </a:endParaRPr>
          </a:p>
          <a:p>
            <a:pPr marL="0" lvl="0" indent="0">
              <a:spcBef>
                <a:spcPts val="600"/>
              </a:spcBef>
              <a:buSzPts val="1500"/>
              <a:buNone/>
            </a:pPr>
            <a:endParaRP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3826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10000"/>
          </a:schemeClr>
        </a:solidFill>
        <a:effectLst/>
      </p:bgPr>
    </p:bg>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11423849-EB7B-8B4B-9908-AFF602F03727}"/>
              </a:ext>
            </a:extLst>
          </p:cNvPr>
          <p:cNvPicPr>
            <a:picLocks noGrp="1" noChangeAspect="1"/>
          </p:cNvPicPr>
          <p:nvPr>
            <p:ph sz="half" idx="2"/>
          </p:nvPr>
        </p:nvPicPr>
        <p:blipFill>
          <a:blip r:embed="rId3"/>
          <a:stretch>
            <a:fillRect/>
          </a:stretch>
        </p:blipFill>
        <p:spPr>
          <a:xfrm>
            <a:off x="4590474" y="1356155"/>
            <a:ext cx="3886200" cy="4353983"/>
          </a:xfrm>
        </p:spPr>
      </p:pic>
      <p:sp>
        <p:nvSpPr>
          <p:cNvPr id="4" name="Title 3">
            <a:extLst>
              <a:ext uri="{FF2B5EF4-FFF2-40B4-BE49-F238E27FC236}">
                <a16:creationId xmlns:a16="http://schemas.microsoft.com/office/drawing/2014/main" id="{5FB593EC-1921-2544-9818-661B7B66219C}"/>
              </a:ext>
            </a:extLst>
          </p:cNvPr>
          <p:cNvSpPr>
            <a:spLocks noGrp="1"/>
          </p:cNvSpPr>
          <p:nvPr>
            <p:ph type="title" idx="4294967295"/>
          </p:nvPr>
        </p:nvSpPr>
        <p:spPr>
          <a:xfrm>
            <a:off x="554685" y="166832"/>
            <a:ext cx="8044872" cy="1043132"/>
          </a:xfrm>
        </p:spPr>
        <p:txBody>
          <a:bodyPr>
            <a:normAutofit/>
          </a:bodyPr>
          <a:lstStyle/>
          <a:p>
            <a:r>
              <a:rPr lang="en-US" sz="3200" dirty="0"/>
              <a:t>Why is equity important in Ecosystem Services for Poverty Alleviation?</a:t>
            </a:r>
          </a:p>
        </p:txBody>
      </p:sp>
      <p:sp>
        <p:nvSpPr>
          <p:cNvPr id="7" name="TextBox 6">
            <a:extLst>
              <a:ext uri="{FF2B5EF4-FFF2-40B4-BE49-F238E27FC236}">
                <a16:creationId xmlns:a16="http://schemas.microsoft.com/office/drawing/2014/main" id="{FDDF11AB-CBF3-644A-9ED3-5DDBAD46E95C}"/>
              </a:ext>
            </a:extLst>
          </p:cNvPr>
          <p:cNvSpPr txBox="1"/>
          <p:nvPr/>
        </p:nvSpPr>
        <p:spPr>
          <a:xfrm>
            <a:off x="2341604" y="6316365"/>
            <a:ext cx="4471034" cy="415498"/>
          </a:xfrm>
          <a:prstGeom prst="rect">
            <a:avLst/>
          </a:prstGeom>
          <a:noFill/>
        </p:spPr>
        <p:txBody>
          <a:bodyPr wrap="square" rtlCol="0">
            <a:spAutoFit/>
          </a:bodyPr>
          <a:lstStyle/>
          <a:p>
            <a:pPr algn="ctr"/>
            <a:r>
              <a:rPr lang="en-US" sz="700" dirty="0">
                <a:solidFill>
                  <a:schemeClr val="tx1">
                    <a:alpha val="70000"/>
                  </a:schemeClr>
                </a:solidFill>
              </a:rPr>
              <a:t>Reprinted by permission from Springer Customer Service Centre GmbH: Springer Nature, </a:t>
            </a:r>
            <a:br>
              <a:rPr lang="en-US" sz="700" dirty="0">
                <a:solidFill>
                  <a:schemeClr val="tx1">
                    <a:alpha val="70000"/>
                  </a:schemeClr>
                </a:solidFill>
              </a:rPr>
            </a:br>
            <a:r>
              <a:rPr lang="en-US" sz="700" dirty="0">
                <a:solidFill>
                  <a:schemeClr val="tx1">
                    <a:alpha val="70000"/>
                  </a:schemeClr>
                </a:solidFill>
              </a:rPr>
              <a:t>Nature Sustainability, 'A good life for all within planetary boundaries', Daniel W. O'Neill, </a:t>
            </a:r>
            <a:br>
              <a:rPr lang="en-US" sz="700" dirty="0">
                <a:solidFill>
                  <a:schemeClr val="tx1">
                    <a:alpha val="70000"/>
                  </a:schemeClr>
                </a:solidFill>
              </a:rPr>
            </a:br>
            <a:r>
              <a:rPr lang="en-US" sz="700" dirty="0">
                <a:solidFill>
                  <a:schemeClr val="tx1">
                    <a:alpha val="70000"/>
                  </a:schemeClr>
                </a:solidFill>
              </a:rPr>
              <a:t>Andrew L. Fanning, William F. Lamb, Julia K. Steinberger © 2018</a:t>
            </a:r>
            <a:endParaRPr lang="en-GB" sz="700" dirty="0">
              <a:solidFill>
                <a:schemeClr val="tx1">
                  <a:alpha val="70000"/>
                </a:schemeClr>
              </a:solidFill>
            </a:endParaRPr>
          </a:p>
        </p:txBody>
      </p:sp>
      <p:sp>
        <p:nvSpPr>
          <p:cNvPr id="9" name="Content Placeholder 8">
            <a:extLst>
              <a:ext uri="{FF2B5EF4-FFF2-40B4-BE49-F238E27FC236}">
                <a16:creationId xmlns:a16="http://schemas.microsoft.com/office/drawing/2014/main" id="{39C31065-B6CC-A744-B368-94B52ECA423E}"/>
              </a:ext>
            </a:extLst>
          </p:cNvPr>
          <p:cNvSpPr>
            <a:spLocks noGrp="1"/>
          </p:cNvSpPr>
          <p:nvPr>
            <p:ph sz="half" idx="1"/>
          </p:nvPr>
        </p:nvSpPr>
        <p:spPr>
          <a:xfrm>
            <a:off x="553894" y="1493116"/>
            <a:ext cx="3886200" cy="4351338"/>
          </a:xfrm>
        </p:spPr>
        <p:txBody>
          <a:bodyPr>
            <a:normAutofit/>
          </a:bodyPr>
          <a:lstStyle/>
          <a:p>
            <a:pPr marL="285750" indent="-285750"/>
            <a:r>
              <a:rPr lang="en-US" sz="2000" dirty="0"/>
              <a:t>Ecosystem services play a significant role in human wellbeing – but benefits are not always distributed fairly</a:t>
            </a:r>
          </a:p>
          <a:p>
            <a:pPr marL="742950" lvl="1" indent="-285750"/>
            <a:r>
              <a:rPr lang="en-US" sz="1600" dirty="0"/>
              <a:t>‘Safe and just operating space’ (Dearing </a:t>
            </a:r>
            <a:r>
              <a:rPr lang="en-US" sz="1600" i="1" dirty="0"/>
              <a:t>et al. </a:t>
            </a:r>
            <a:r>
              <a:rPr lang="en-US" sz="1600" dirty="0"/>
              <a:t>2014)</a:t>
            </a:r>
          </a:p>
          <a:p>
            <a:pPr marL="285750" indent="-285750"/>
            <a:r>
              <a:rPr lang="en-US" sz="2000" dirty="0"/>
              <a:t>Ecosystem-based interventions create justices and injustices (</a:t>
            </a:r>
            <a:r>
              <a:rPr lang="en-US" sz="2000" dirty="0" err="1"/>
              <a:t>Sikor</a:t>
            </a:r>
            <a:r>
              <a:rPr lang="en-US" sz="2000" dirty="0"/>
              <a:t> 2013)</a:t>
            </a:r>
          </a:p>
          <a:p>
            <a:pPr marL="285750" indent="-285750"/>
            <a:r>
              <a:rPr lang="en-US" sz="2000" dirty="0"/>
              <a:t>Need to think about who benefits, where, how, and who may be worse off.</a:t>
            </a:r>
          </a:p>
        </p:txBody>
      </p:sp>
      <p:sp>
        <p:nvSpPr>
          <p:cNvPr id="2" name="TextBox 1">
            <a:extLst>
              <a:ext uri="{FF2B5EF4-FFF2-40B4-BE49-F238E27FC236}">
                <a16:creationId xmlns:a16="http://schemas.microsoft.com/office/drawing/2014/main" id="{AEB8860F-575F-4DEA-9EAE-08E692CD187A}"/>
              </a:ext>
            </a:extLst>
          </p:cNvPr>
          <p:cNvSpPr txBox="1"/>
          <p:nvPr/>
        </p:nvSpPr>
        <p:spPr>
          <a:xfrm>
            <a:off x="6621216" y="5741875"/>
            <a:ext cx="2522784" cy="369332"/>
          </a:xfrm>
          <a:prstGeom prst="rect">
            <a:avLst/>
          </a:prstGeom>
          <a:noFill/>
        </p:spPr>
        <p:txBody>
          <a:bodyPr wrap="square" rtlCol="0">
            <a:spAutoFit/>
          </a:bodyPr>
          <a:lstStyle/>
          <a:p>
            <a:r>
              <a:rPr lang="en-GB" dirty="0">
                <a:solidFill>
                  <a:schemeClr val="tx2">
                    <a:lumMod val="90000"/>
                    <a:lumOff val="10000"/>
                  </a:schemeClr>
                </a:solidFill>
              </a:rPr>
              <a:t>O’Neill </a:t>
            </a:r>
            <a:r>
              <a:rPr lang="en-GB" i="1" dirty="0">
                <a:solidFill>
                  <a:schemeClr val="tx2">
                    <a:lumMod val="90000"/>
                    <a:lumOff val="10000"/>
                  </a:schemeClr>
                </a:solidFill>
              </a:rPr>
              <a:t>et al. </a:t>
            </a:r>
            <a:r>
              <a:rPr lang="en-GB" dirty="0">
                <a:solidFill>
                  <a:schemeClr val="tx2">
                    <a:lumMod val="90000"/>
                    <a:lumOff val="10000"/>
                  </a:schemeClr>
                </a:solidFill>
              </a:rPr>
              <a:t>(2018)</a:t>
            </a:r>
          </a:p>
        </p:txBody>
      </p:sp>
    </p:spTree>
    <p:extLst>
      <p:ext uri="{BB962C8B-B14F-4D97-AF65-F5344CB8AC3E}">
        <p14:creationId xmlns:p14="http://schemas.microsoft.com/office/powerpoint/2010/main" val="2181672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4219"/>
            <a:ext cx="6906683" cy="1325563"/>
          </a:xfrm>
        </p:spPr>
        <p:txBody>
          <a:bodyPr>
            <a:normAutofit/>
          </a:bodyPr>
          <a:lstStyle/>
          <a:p>
            <a:r>
              <a:rPr lang="en-US" sz="3200" dirty="0"/>
              <a:t>Environmental justice movement</a:t>
            </a:r>
            <a:br>
              <a:rPr lang="en-US" sz="3200" dirty="0"/>
            </a:br>
            <a:r>
              <a:rPr lang="en-US" sz="2400" b="0" dirty="0"/>
              <a:t>(Schlosberg 2013)</a:t>
            </a:r>
          </a:p>
        </p:txBody>
      </p:sp>
      <p:sp>
        <p:nvSpPr>
          <p:cNvPr id="3" name="Content Placeholder 2"/>
          <p:cNvSpPr>
            <a:spLocks noGrp="1"/>
          </p:cNvSpPr>
          <p:nvPr>
            <p:ph idx="1"/>
          </p:nvPr>
        </p:nvSpPr>
        <p:spPr>
          <a:xfrm>
            <a:off x="628650" y="1594718"/>
            <a:ext cx="8099714" cy="4351338"/>
          </a:xfrm>
        </p:spPr>
        <p:txBody>
          <a:bodyPr>
            <a:normAutofit fontScale="70000" lnSpcReduction="20000"/>
          </a:bodyPr>
          <a:lstStyle/>
          <a:p>
            <a:r>
              <a:rPr lang="en-GB" altLang="en-US" dirty="0"/>
              <a:t>Grass-roots movement rooted in the US civil rights movement; narrow focus on environmental ‘</a:t>
            </a:r>
            <a:r>
              <a:rPr lang="en-GB" altLang="en-US" dirty="0" err="1"/>
              <a:t>bads</a:t>
            </a:r>
            <a:r>
              <a:rPr lang="en-GB" altLang="en-US" dirty="0"/>
              <a:t>’ soon gave way to progress in 3 areas: </a:t>
            </a:r>
          </a:p>
          <a:p>
            <a:pPr lvl="1"/>
            <a:r>
              <a:rPr lang="en-GB" altLang="en-US" dirty="0"/>
              <a:t>Redefining ‘environment’ from wilderness to ‘where we live, work and play’</a:t>
            </a:r>
          </a:p>
          <a:p>
            <a:pPr lvl="1"/>
            <a:r>
              <a:rPr lang="en-GB" altLang="en-US" dirty="0"/>
              <a:t>Unpacking underlying causes of environmental injustice, e.g. racism, poverty</a:t>
            </a:r>
          </a:p>
          <a:p>
            <a:pPr lvl="1"/>
            <a:r>
              <a:rPr lang="en-GB" altLang="en-US" dirty="0"/>
              <a:t>Pluralistic definition of environmental justice as combing distribution, recognition and procedure</a:t>
            </a:r>
          </a:p>
          <a:p>
            <a:r>
              <a:rPr lang="en-GB" altLang="en-US" dirty="0"/>
              <a:t>Vertical expansion, e.g. environmental justice used as an organising principle by food security, and indigenous rights global movements </a:t>
            </a:r>
          </a:p>
          <a:p>
            <a:r>
              <a:rPr lang="en-GB" altLang="en-US" dirty="0"/>
              <a:t>Concerns framed in both individual and collective senses</a:t>
            </a:r>
          </a:p>
          <a:p>
            <a:r>
              <a:rPr lang="en-GB" altLang="en-US" dirty="0"/>
              <a:t>Recognition of impacts of humans on the environment</a:t>
            </a:r>
          </a:p>
        </p:txBody>
      </p:sp>
    </p:spTree>
    <p:extLst>
      <p:ext uri="{BB962C8B-B14F-4D97-AF65-F5344CB8AC3E}">
        <p14:creationId xmlns:p14="http://schemas.microsoft.com/office/powerpoint/2010/main" val="766558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9752"/>
            <a:ext cx="8130320" cy="1325563"/>
          </a:xfrm>
        </p:spPr>
        <p:txBody>
          <a:bodyPr>
            <a:normAutofit/>
          </a:bodyPr>
          <a:lstStyle/>
          <a:p>
            <a:r>
              <a:rPr lang="en-US" sz="3200" dirty="0"/>
              <a:t>What are justice and equity?</a:t>
            </a:r>
          </a:p>
        </p:txBody>
      </p:sp>
      <p:sp>
        <p:nvSpPr>
          <p:cNvPr id="3" name="Content Placeholder 2"/>
          <p:cNvSpPr>
            <a:spLocks noGrp="1"/>
          </p:cNvSpPr>
          <p:nvPr>
            <p:ph idx="1"/>
          </p:nvPr>
        </p:nvSpPr>
        <p:spPr>
          <a:xfrm>
            <a:off x="628650" y="1385315"/>
            <a:ext cx="7886700" cy="4351338"/>
          </a:xfrm>
        </p:spPr>
        <p:txBody>
          <a:bodyPr>
            <a:normAutofit/>
          </a:bodyPr>
          <a:lstStyle/>
          <a:p>
            <a:r>
              <a:rPr lang="en-US" sz="2400" dirty="0"/>
              <a:t>Difficult to find any clear or agreed definition </a:t>
            </a:r>
          </a:p>
          <a:p>
            <a:r>
              <a:rPr lang="en-US" sz="2400" dirty="0"/>
              <a:t>Both terms imply fair treatment:</a:t>
            </a:r>
          </a:p>
          <a:p>
            <a:pPr lvl="1">
              <a:spcBef>
                <a:spcPts val="600"/>
              </a:spcBef>
            </a:pPr>
            <a:r>
              <a:rPr lang="en-US" sz="2000" dirty="0"/>
              <a:t>By an impartial person/body </a:t>
            </a:r>
          </a:p>
          <a:p>
            <a:pPr lvl="1">
              <a:spcBef>
                <a:spcPts val="600"/>
              </a:spcBef>
            </a:pPr>
            <a:r>
              <a:rPr lang="en-US" sz="2000" dirty="0"/>
              <a:t>with no self-interest in the matter</a:t>
            </a:r>
          </a:p>
          <a:p>
            <a:r>
              <a:rPr lang="en-US" sz="2400" dirty="0"/>
              <a:t>‘Equity’ is favoured in policy circles </a:t>
            </a:r>
          </a:p>
          <a:p>
            <a:pPr lvl="1">
              <a:spcBef>
                <a:spcPts val="600"/>
              </a:spcBef>
            </a:pPr>
            <a:r>
              <a:rPr lang="en-US" sz="2000" dirty="0"/>
              <a:t>Mentioned many times in the SDGs </a:t>
            </a:r>
          </a:p>
          <a:p>
            <a:pPr lvl="1">
              <a:spcBef>
                <a:spcPts val="600"/>
              </a:spcBef>
            </a:pPr>
            <a:r>
              <a:rPr lang="en-US" sz="2000" dirty="0"/>
              <a:t>and in the CBD targets</a:t>
            </a:r>
          </a:p>
          <a:p>
            <a:r>
              <a:rPr lang="en-US" sz="2400" dirty="0"/>
              <a:t>‘Justice’ is favoured by social movements </a:t>
            </a:r>
          </a:p>
          <a:p>
            <a:endParaRPr lang="en-US" sz="2400" dirty="0"/>
          </a:p>
          <a:p>
            <a:endParaRPr lang="en-US" sz="2400" dirty="0"/>
          </a:p>
          <a:p>
            <a:endParaRPr lang="en-US" sz="2400" dirty="0"/>
          </a:p>
        </p:txBody>
      </p:sp>
    </p:spTree>
    <p:extLst>
      <p:ext uri="{BB962C8B-B14F-4D97-AF65-F5344CB8AC3E}">
        <p14:creationId xmlns:p14="http://schemas.microsoft.com/office/powerpoint/2010/main" val="3277812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B593EC-1921-2544-9818-661B7B66219C}"/>
              </a:ext>
            </a:extLst>
          </p:cNvPr>
          <p:cNvSpPr>
            <a:spLocks noGrp="1"/>
          </p:cNvSpPr>
          <p:nvPr>
            <p:ph type="title" idx="4294967295"/>
          </p:nvPr>
        </p:nvSpPr>
        <p:spPr>
          <a:xfrm>
            <a:off x="554685" y="302224"/>
            <a:ext cx="7157679" cy="1043132"/>
          </a:xfrm>
        </p:spPr>
        <p:txBody>
          <a:bodyPr>
            <a:normAutofit/>
          </a:bodyPr>
          <a:lstStyle/>
          <a:p>
            <a:r>
              <a:rPr lang="en-US" sz="3200" dirty="0"/>
              <a:t>Are poverty alleviation and equity the same?</a:t>
            </a:r>
          </a:p>
        </p:txBody>
      </p:sp>
      <p:sp>
        <p:nvSpPr>
          <p:cNvPr id="9" name="Content Placeholder 8">
            <a:extLst>
              <a:ext uri="{FF2B5EF4-FFF2-40B4-BE49-F238E27FC236}">
                <a16:creationId xmlns:a16="http://schemas.microsoft.com/office/drawing/2014/main" id="{39C31065-B6CC-A744-B368-94B52ECA423E}"/>
              </a:ext>
            </a:extLst>
          </p:cNvPr>
          <p:cNvSpPr>
            <a:spLocks noGrp="1"/>
          </p:cNvSpPr>
          <p:nvPr>
            <p:ph sz="half" idx="1"/>
          </p:nvPr>
        </p:nvSpPr>
        <p:spPr>
          <a:xfrm>
            <a:off x="553894" y="1681018"/>
            <a:ext cx="3886200" cy="4163436"/>
          </a:xfrm>
        </p:spPr>
        <p:txBody>
          <a:bodyPr>
            <a:normAutofit/>
          </a:bodyPr>
          <a:lstStyle/>
          <a:p>
            <a:pPr marL="0" indent="0">
              <a:buNone/>
            </a:pPr>
            <a:r>
              <a:rPr lang="en-US" sz="2000" b="1" dirty="0"/>
              <a:t>Does the intervention change:</a:t>
            </a:r>
          </a:p>
          <a:p>
            <a:pPr marL="285750" indent="-285750"/>
            <a:r>
              <a:rPr lang="en-US" sz="2000" dirty="0"/>
              <a:t>The size of the pizza?</a:t>
            </a:r>
          </a:p>
          <a:p>
            <a:pPr marL="285750" indent="-285750"/>
            <a:r>
              <a:rPr lang="en-US" sz="2000" dirty="0"/>
              <a:t>The size of the slices for different people?</a:t>
            </a:r>
          </a:p>
          <a:p>
            <a:pPr marL="285750" indent="-285750"/>
            <a:r>
              <a:rPr lang="en-US" sz="2000" dirty="0"/>
              <a:t>The topping on the pizza?</a:t>
            </a:r>
          </a:p>
          <a:p>
            <a:pPr marL="0" indent="0">
              <a:buNone/>
            </a:pPr>
            <a:br>
              <a:rPr lang="en-US" sz="2000" b="1" dirty="0"/>
            </a:br>
            <a:r>
              <a:rPr lang="en-US" sz="2000" b="1" dirty="0"/>
              <a:t>Risks – do you: </a:t>
            </a:r>
          </a:p>
          <a:p>
            <a:pPr marL="285750" indent="-285750"/>
            <a:r>
              <a:rPr lang="en-US" sz="2000" dirty="0"/>
              <a:t>Protect pizza </a:t>
            </a:r>
          </a:p>
          <a:p>
            <a:pPr marL="285750" indent="-285750"/>
            <a:r>
              <a:rPr lang="en-US" sz="2000" dirty="0"/>
              <a:t>Or protect slice?</a:t>
            </a:r>
          </a:p>
        </p:txBody>
      </p:sp>
      <p:pic>
        <p:nvPicPr>
          <p:cNvPr id="15" name="Content Placeholder 14">
            <a:extLst>
              <a:ext uri="{FF2B5EF4-FFF2-40B4-BE49-F238E27FC236}">
                <a16:creationId xmlns:a16="http://schemas.microsoft.com/office/drawing/2014/main" id="{AC05B87A-0463-BE41-BF2F-F80127860F9A}"/>
              </a:ext>
            </a:extLst>
          </p:cNvPr>
          <p:cNvPicPr>
            <a:picLocks noGrp="1" noChangeAspect="1"/>
          </p:cNvPicPr>
          <p:nvPr>
            <p:ph sz="half" idx="2"/>
          </p:nvPr>
        </p:nvPicPr>
        <p:blipFill rotWithShape="1">
          <a:blip r:embed="rId3"/>
          <a:srcRect t="19291" b="32655"/>
          <a:stretch/>
        </p:blipFill>
        <p:spPr>
          <a:xfrm>
            <a:off x="4627419" y="1590890"/>
            <a:ext cx="3923914" cy="3771231"/>
          </a:xfrm>
        </p:spPr>
      </p:pic>
    </p:spTree>
    <p:extLst>
      <p:ext uri="{BB962C8B-B14F-4D97-AF65-F5344CB8AC3E}">
        <p14:creationId xmlns:p14="http://schemas.microsoft.com/office/powerpoint/2010/main" val="59952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4219"/>
            <a:ext cx="8099714" cy="1325563"/>
          </a:xfrm>
        </p:spPr>
        <p:txBody>
          <a:bodyPr>
            <a:normAutofit fontScale="90000"/>
          </a:bodyPr>
          <a:lstStyle/>
          <a:p>
            <a:r>
              <a:rPr lang="en-US" sz="3200" dirty="0"/>
              <a:t>Interventions should have clear equity goals</a:t>
            </a:r>
            <a:br>
              <a:rPr lang="en-US" sz="3200" dirty="0"/>
            </a:br>
            <a:r>
              <a:rPr lang="en-US" sz="2700" b="0" dirty="0"/>
              <a:t>(McDermott </a:t>
            </a:r>
            <a:r>
              <a:rPr lang="en-US" sz="2700" b="0" i="1" dirty="0"/>
              <a:t>et al. </a:t>
            </a:r>
            <a:r>
              <a:rPr lang="en-US" sz="2700" b="0" dirty="0"/>
              <a:t>2013)</a:t>
            </a:r>
          </a:p>
        </p:txBody>
      </p:sp>
      <p:sp>
        <p:nvSpPr>
          <p:cNvPr id="3" name="Content Placeholder 2"/>
          <p:cNvSpPr>
            <a:spLocks noGrp="1"/>
          </p:cNvSpPr>
          <p:nvPr>
            <p:ph idx="1"/>
          </p:nvPr>
        </p:nvSpPr>
        <p:spPr>
          <a:xfrm>
            <a:off x="628650" y="1567010"/>
            <a:ext cx="8099714" cy="4351338"/>
          </a:xfrm>
        </p:spPr>
        <p:txBody>
          <a:bodyPr>
            <a:normAutofit lnSpcReduction="10000"/>
          </a:bodyPr>
          <a:lstStyle/>
          <a:p>
            <a:r>
              <a:rPr lang="en-GB" altLang="en-US" sz="2400" dirty="0"/>
              <a:t>What are the (explicit/implicit) equity-related goals?</a:t>
            </a:r>
          </a:p>
          <a:p>
            <a:pPr lvl="1"/>
            <a:r>
              <a:rPr lang="en-GB" altLang="en-US" sz="2000" dirty="0"/>
              <a:t>maximize equity</a:t>
            </a:r>
          </a:p>
          <a:p>
            <a:pPr lvl="1"/>
            <a:r>
              <a:rPr lang="en-GB" altLang="en-US" sz="2000" dirty="0"/>
              <a:t>advance equity (e.g. fair trade)</a:t>
            </a:r>
          </a:p>
          <a:p>
            <a:pPr lvl="1"/>
            <a:r>
              <a:rPr lang="en-GB" altLang="en-US" sz="2000" dirty="0"/>
              <a:t>do no harm </a:t>
            </a:r>
          </a:p>
          <a:p>
            <a:pPr lvl="1"/>
            <a:r>
              <a:rPr lang="en-GB" altLang="en-US" sz="2000" dirty="0"/>
              <a:t>equity impacts not under consideration?</a:t>
            </a:r>
          </a:p>
          <a:p>
            <a:r>
              <a:rPr lang="en-GB" altLang="en-US" sz="2400" dirty="0"/>
              <a:t>Equity and poverty do not necessarily co-vary</a:t>
            </a:r>
          </a:p>
          <a:p>
            <a:pPr lvl="1"/>
            <a:r>
              <a:rPr lang="en-GB" altLang="en-US" sz="2000" dirty="0"/>
              <a:t>Some initiatives can alleviate poverty (by raising aggregate income) while increasing inequity (excluding landless)</a:t>
            </a:r>
          </a:p>
          <a:p>
            <a:r>
              <a:rPr lang="en-GB" altLang="en-US" sz="2400" dirty="0"/>
              <a:t>Equity highlights the distribution of power &amp; resources underlying poverty</a:t>
            </a:r>
          </a:p>
        </p:txBody>
      </p:sp>
    </p:spTree>
    <p:extLst>
      <p:ext uri="{BB962C8B-B14F-4D97-AF65-F5344CB8AC3E}">
        <p14:creationId xmlns:p14="http://schemas.microsoft.com/office/powerpoint/2010/main" val="3771474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The three dimensions of equity and justice</a:t>
            </a:r>
            <a:endParaRPr lang="en-US" dirty="0"/>
          </a:p>
        </p:txBody>
      </p:sp>
      <p:sp>
        <p:nvSpPr>
          <p:cNvPr id="3" name="Text Placeholder 2">
            <a:extLst>
              <a:ext uri="{FF2B5EF4-FFF2-40B4-BE49-F238E27FC236}">
                <a16:creationId xmlns:a16="http://schemas.microsoft.com/office/drawing/2014/main" id="{07D38376-FECD-534F-A6E6-AEE75D6FBBB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92664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B4842-808D-8B4D-B066-40A059D78F81}"/>
              </a:ext>
            </a:extLst>
          </p:cNvPr>
          <p:cNvSpPr>
            <a:spLocks noGrp="1"/>
          </p:cNvSpPr>
          <p:nvPr>
            <p:ph type="title"/>
          </p:nvPr>
        </p:nvSpPr>
        <p:spPr>
          <a:xfrm>
            <a:off x="628650" y="41854"/>
            <a:ext cx="7886700" cy="1242002"/>
          </a:xfrm>
        </p:spPr>
        <p:txBody>
          <a:bodyPr>
            <a:normAutofit/>
          </a:bodyPr>
          <a:lstStyle/>
          <a:p>
            <a:r>
              <a:rPr lang="en-US" sz="3200" dirty="0"/>
              <a:t>Three dimensions of equity and justice</a:t>
            </a:r>
            <a:br>
              <a:rPr lang="en-US" sz="3200" dirty="0"/>
            </a:br>
            <a:r>
              <a:rPr lang="fr-FR" sz="2400" b="0" dirty="0"/>
              <a:t>(Schreckenberg </a:t>
            </a:r>
            <a:r>
              <a:rPr lang="fr-FR" sz="2400" b="0" i="1" dirty="0"/>
              <a:t>et al. </a:t>
            </a:r>
            <a:r>
              <a:rPr lang="fr-FR" sz="2400" b="0" dirty="0"/>
              <a:t>2016)</a:t>
            </a:r>
            <a:endParaRPr lang="en-US" sz="2400" dirty="0"/>
          </a:p>
        </p:txBody>
      </p:sp>
      <p:pic>
        <p:nvPicPr>
          <p:cNvPr id="6" name="Content Placeholder 5">
            <a:extLst>
              <a:ext uri="{FF2B5EF4-FFF2-40B4-BE49-F238E27FC236}">
                <a16:creationId xmlns:a16="http://schemas.microsoft.com/office/drawing/2014/main" id="{6835EEBD-F3B6-7948-9CF8-729E4983C2A4}"/>
              </a:ext>
            </a:extLst>
          </p:cNvPr>
          <p:cNvPicPr>
            <a:picLocks noGrp="1" noChangeAspect="1"/>
          </p:cNvPicPr>
          <p:nvPr>
            <p:ph idx="1"/>
          </p:nvPr>
        </p:nvPicPr>
        <p:blipFill>
          <a:blip r:embed="rId3"/>
          <a:stretch>
            <a:fillRect/>
          </a:stretch>
        </p:blipFill>
        <p:spPr>
          <a:xfrm>
            <a:off x="1848736" y="1473742"/>
            <a:ext cx="5459504" cy="3984950"/>
          </a:xfrm>
        </p:spPr>
      </p:pic>
      <p:sp>
        <p:nvSpPr>
          <p:cNvPr id="4" name="TextBox 3">
            <a:extLst>
              <a:ext uri="{FF2B5EF4-FFF2-40B4-BE49-F238E27FC236}">
                <a16:creationId xmlns:a16="http://schemas.microsoft.com/office/drawing/2014/main" id="{F7C7E7B7-41BD-C44F-9BD4-7315A22F50B3}"/>
              </a:ext>
            </a:extLst>
          </p:cNvPr>
          <p:cNvSpPr txBox="1"/>
          <p:nvPr/>
        </p:nvSpPr>
        <p:spPr>
          <a:xfrm>
            <a:off x="5290626" y="5672211"/>
            <a:ext cx="2097888" cy="200055"/>
          </a:xfrm>
          <a:prstGeom prst="rect">
            <a:avLst/>
          </a:prstGeom>
          <a:noFill/>
        </p:spPr>
        <p:txBody>
          <a:bodyPr wrap="square" rtlCol="0">
            <a:spAutoFit/>
          </a:bodyPr>
          <a:lstStyle/>
          <a:p>
            <a:pPr algn="r"/>
            <a:r>
              <a:rPr lang="en-US" sz="700" dirty="0">
                <a:solidFill>
                  <a:srgbClr val="000000">
                    <a:alpha val="70000"/>
                  </a:srgbClr>
                </a:solidFill>
              </a:rPr>
              <a:t>© </a:t>
            </a:r>
            <a:r>
              <a:rPr lang="en-US" sz="700" dirty="0" err="1">
                <a:solidFill>
                  <a:srgbClr val="000000">
                    <a:alpha val="70000"/>
                  </a:srgbClr>
                </a:solidFill>
              </a:rPr>
              <a:t>Schreckenberg</a:t>
            </a:r>
            <a:r>
              <a:rPr lang="en-US" sz="700" dirty="0">
                <a:solidFill>
                  <a:srgbClr val="000000">
                    <a:alpha val="70000"/>
                  </a:srgbClr>
                </a:solidFill>
              </a:rPr>
              <a:t> </a:t>
            </a:r>
            <a:r>
              <a:rPr lang="en-US" sz="700" i="1" dirty="0">
                <a:solidFill>
                  <a:srgbClr val="000000">
                    <a:alpha val="70000"/>
                  </a:srgbClr>
                </a:solidFill>
              </a:rPr>
              <a:t>et al</a:t>
            </a:r>
            <a:r>
              <a:rPr lang="en-US" sz="700" dirty="0">
                <a:solidFill>
                  <a:srgbClr val="000000">
                    <a:alpha val="70000"/>
                  </a:srgbClr>
                </a:solidFill>
              </a:rPr>
              <a:t>. 2016, </a:t>
            </a:r>
            <a:r>
              <a:rPr lang="en-US" sz="700" dirty="0" err="1">
                <a:solidFill>
                  <a:srgbClr val="000000">
                    <a:alpha val="70000"/>
                  </a:srgbClr>
                </a:solidFill>
              </a:rPr>
              <a:t>IUCNparksjournal</a:t>
            </a:r>
            <a:endParaRPr lang="en-US" sz="700" dirty="0">
              <a:solidFill>
                <a:srgbClr val="000000">
                  <a:alpha val="70000"/>
                </a:srgbClr>
              </a:solidFill>
            </a:endParaRPr>
          </a:p>
        </p:txBody>
      </p:sp>
    </p:spTree>
    <p:extLst>
      <p:ext uri="{BB962C8B-B14F-4D97-AF65-F5344CB8AC3E}">
        <p14:creationId xmlns:p14="http://schemas.microsoft.com/office/powerpoint/2010/main" val="930239593"/>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002B49"/>
      </a:dk2>
      <a:lt2>
        <a:srgbClr val="E7E6E6"/>
      </a:lt2>
      <a:accent1>
        <a:srgbClr val="004C96"/>
      </a:accent1>
      <a:accent2>
        <a:srgbClr val="ED8B00"/>
      </a:accent2>
      <a:accent3>
        <a:srgbClr val="BFB8AF"/>
      </a:accent3>
      <a:accent4>
        <a:srgbClr val="C3D600"/>
      </a:accent4>
      <a:accent5>
        <a:srgbClr val="582C83"/>
      </a:accent5>
      <a:accent6>
        <a:srgbClr val="64A70B"/>
      </a:accent6>
      <a:hlink>
        <a:srgbClr val="0085CA"/>
      </a:hlink>
      <a:folHlink>
        <a:srgbClr val="8C4799"/>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2236</TotalTime>
  <Words>5180</Words>
  <Application>Microsoft Office PowerPoint</Application>
  <PresentationFormat>On-screen Show (4:3)</PresentationFormat>
  <Paragraphs>309</Paragraphs>
  <Slides>26</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Courier New</vt:lpstr>
      <vt:lpstr>LucidaGrande</vt:lpstr>
      <vt:lpstr>Times New Roman</vt:lpstr>
      <vt:lpstr>Office Theme</vt:lpstr>
      <vt:lpstr>Ecosystem Services:  Equity and Justice</vt:lpstr>
      <vt:lpstr>Learning outcomes</vt:lpstr>
      <vt:lpstr>Why is equity important in Ecosystem Services for Poverty Alleviation?</vt:lpstr>
      <vt:lpstr>Environmental justice movement (Schlosberg 2013)</vt:lpstr>
      <vt:lpstr>What are justice and equity?</vt:lpstr>
      <vt:lpstr>Are poverty alleviation and equity the same?</vt:lpstr>
      <vt:lpstr>Interventions should have clear equity goals (McDermott et al. 2013)</vt:lpstr>
      <vt:lpstr>The three dimensions of equity and justice</vt:lpstr>
      <vt:lpstr>Three dimensions of equity and justice (Schreckenberg et al. 2016)</vt:lpstr>
      <vt:lpstr>Recognition</vt:lpstr>
      <vt:lpstr>UN Declaration of the Rights of Indigenous Peoples (2007)</vt:lpstr>
      <vt:lpstr>UNDRIP and resource rights</vt:lpstr>
      <vt:lpstr>Free, Prior and Informed Consent (Edwards et al. 2012)</vt:lpstr>
      <vt:lpstr>Recognition – who counts as a subject of equity?</vt:lpstr>
      <vt:lpstr>Procedure</vt:lpstr>
      <vt:lpstr>Participation</vt:lpstr>
      <vt:lpstr>Class exercise: What is participation?</vt:lpstr>
      <vt:lpstr>What is participation?</vt:lpstr>
      <vt:lpstr>Barriers to women’s participation in community-based resource management (Agarwal 2010)</vt:lpstr>
      <vt:lpstr>Distribution</vt:lpstr>
      <vt:lpstr>Enabling factors</vt:lpstr>
      <vt:lpstr>The challenge of achieving  equity and justice</vt:lpstr>
      <vt:lpstr>Barriers to implementation of equity and justice approaches (Dawson et al. 2018)</vt:lpstr>
      <vt:lpstr>Conclusions</vt:lpstr>
      <vt:lpstr>References</vt:lpstr>
      <vt:lpstr>Case studies for further 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Schreckenberg, Kate</cp:lastModifiedBy>
  <cp:revision>439</cp:revision>
  <dcterms:created xsi:type="dcterms:W3CDTF">2017-06-01T13:54:47Z</dcterms:created>
  <dcterms:modified xsi:type="dcterms:W3CDTF">2018-12-12T21:16:01Z</dcterms:modified>
</cp:coreProperties>
</file>