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7" r:id="rId2"/>
    <p:sldId id="284" r:id="rId3"/>
    <p:sldId id="285" r:id="rId4"/>
    <p:sldId id="296" r:id="rId5"/>
    <p:sldId id="297" r:id="rId6"/>
    <p:sldId id="298" r:id="rId7"/>
    <p:sldId id="258" r:id="rId8"/>
    <p:sldId id="273" r:id="rId9"/>
    <p:sldId id="299" r:id="rId10"/>
    <p:sldId id="300" r:id="rId11"/>
    <p:sldId id="301" r:id="rId12"/>
    <p:sldId id="289" r:id="rId13"/>
    <p:sldId id="302" r:id="rId14"/>
    <p:sldId id="291" r:id="rId15"/>
    <p:sldId id="303" r:id="rId16"/>
    <p:sldId id="279" r:id="rId17"/>
    <p:sldId id="304" r:id="rId18"/>
    <p:sldId id="305" r:id="rId19"/>
    <p:sldId id="306" r:id="rId20"/>
    <p:sldId id="295" r:id="rId21"/>
    <p:sldId id="307" r:id="rId22"/>
    <p:sldId id="30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FFC59-7440-42DF-BCBC-BDF9BDE7E802}" v="1" dt="2018-12-12T21:03:00.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57"/>
    <p:restoredTop sz="77908" autoAdjust="0"/>
  </p:normalViewPr>
  <p:slideViewPr>
    <p:cSldViewPr snapToGrid="0" snapToObjects="1">
      <p:cViewPr varScale="1">
        <p:scale>
          <a:sx n="85" d="100"/>
          <a:sy n="85" d="100"/>
        </p:scale>
        <p:origin x="1902" y="84"/>
      </p:cViewPr>
      <p:guideLst>
        <p:guide orient="horz" pos="2160"/>
        <p:guide pos="2880"/>
      </p:guideLst>
    </p:cSldViewPr>
  </p:slideViewPr>
  <p:outlineViewPr>
    <p:cViewPr>
      <p:scale>
        <a:sx n="33" d="100"/>
        <a:sy n="33" d="100"/>
      </p:scale>
      <p:origin x="0" y="-4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517CB8B7-BA02-4B18-83AA-31E85E8BDB75}"/>
    <pc:docChg chg="custSel modSld">
      <pc:chgData name="Schreckenberg, Kate" userId="8b45ddae-23f1-407e-8d90-04d8d4e05fa6" providerId="ADAL" clId="{517CB8B7-BA02-4B18-83AA-31E85E8BDB75}" dt="2018-12-12T21:03:40.221" v="45" actId="255"/>
      <pc:docMkLst>
        <pc:docMk/>
      </pc:docMkLst>
      <pc:sldChg chg="modSp">
        <pc:chgData name="Schreckenberg, Kate" userId="8b45ddae-23f1-407e-8d90-04d8d4e05fa6" providerId="ADAL" clId="{517CB8B7-BA02-4B18-83AA-31E85E8BDB75}" dt="2018-12-12T20:45:59.721" v="0" actId="6549"/>
        <pc:sldMkLst>
          <pc:docMk/>
          <pc:sldMk cId="1423600695" sldId="257"/>
        </pc:sldMkLst>
        <pc:spChg chg="mod">
          <ac:chgData name="Schreckenberg, Kate" userId="8b45ddae-23f1-407e-8d90-04d8d4e05fa6" providerId="ADAL" clId="{517CB8B7-BA02-4B18-83AA-31E85E8BDB75}" dt="2018-12-12T20:45:59.721" v="0" actId="6549"/>
          <ac:spMkLst>
            <pc:docMk/>
            <pc:sldMk cId="1423600695" sldId="257"/>
            <ac:spMk id="2" creationId="{00000000-0000-0000-0000-000000000000}"/>
          </ac:spMkLst>
        </pc:spChg>
      </pc:sldChg>
      <pc:sldChg chg="modSp">
        <pc:chgData name="Schreckenberg, Kate" userId="8b45ddae-23f1-407e-8d90-04d8d4e05fa6" providerId="ADAL" clId="{517CB8B7-BA02-4B18-83AA-31E85E8BDB75}" dt="2018-12-12T20:46:43.777" v="2" actId="255"/>
        <pc:sldMkLst>
          <pc:docMk/>
          <pc:sldMk cId="3537943029" sldId="298"/>
        </pc:sldMkLst>
        <pc:spChg chg="mod">
          <ac:chgData name="Schreckenberg, Kate" userId="8b45ddae-23f1-407e-8d90-04d8d4e05fa6" providerId="ADAL" clId="{517CB8B7-BA02-4B18-83AA-31E85E8BDB75}" dt="2018-12-12T20:46:33.698" v="1" actId="255"/>
          <ac:spMkLst>
            <pc:docMk/>
            <pc:sldMk cId="3537943029" sldId="298"/>
            <ac:spMk id="2" creationId="{00000000-0000-0000-0000-000000000000}"/>
          </ac:spMkLst>
        </pc:spChg>
        <pc:spChg chg="mod">
          <ac:chgData name="Schreckenberg, Kate" userId="8b45ddae-23f1-407e-8d90-04d8d4e05fa6" providerId="ADAL" clId="{517CB8B7-BA02-4B18-83AA-31E85E8BDB75}" dt="2018-12-12T20:46:43.777" v="2" actId="255"/>
          <ac:spMkLst>
            <pc:docMk/>
            <pc:sldMk cId="3537943029" sldId="298"/>
            <ac:spMk id="3" creationId="{00000000-0000-0000-0000-000000000000}"/>
          </ac:spMkLst>
        </pc:spChg>
      </pc:sldChg>
      <pc:sldChg chg="modSp">
        <pc:chgData name="Schreckenberg, Kate" userId="8b45ddae-23f1-407e-8d90-04d8d4e05fa6" providerId="ADAL" clId="{517CB8B7-BA02-4B18-83AA-31E85E8BDB75}" dt="2018-12-12T20:47:08.297" v="6" actId="27636"/>
        <pc:sldMkLst>
          <pc:docMk/>
          <pc:sldMk cId="3146968716" sldId="300"/>
        </pc:sldMkLst>
        <pc:spChg chg="mod">
          <ac:chgData name="Schreckenberg, Kate" userId="8b45ddae-23f1-407e-8d90-04d8d4e05fa6" providerId="ADAL" clId="{517CB8B7-BA02-4B18-83AA-31E85E8BDB75}" dt="2018-12-12T20:47:08.297" v="6" actId="27636"/>
          <ac:spMkLst>
            <pc:docMk/>
            <pc:sldMk cId="3146968716" sldId="300"/>
            <ac:spMk id="3" creationId="{00000000-0000-0000-0000-000000000000}"/>
          </ac:spMkLst>
        </pc:spChg>
      </pc:sldChg>
      <pc:sldChg chg="modSp">
        <pc:chgData name="Schreckenberg, Kate" userId="8b45ddae-23f1-407e-8d90-04d8d4e05fa6" providerId="ADAL" clId="{517CB8B7-BA02-4B18-83AA-31E85E8BDB75}" dt="2018-12-12T20:47:20.535" v="7" actId="255"/>
        <pc:sldMkLst>
          <pc:docMk/>
          <pc:sldMk cId="3666823930" sldId="301"/>
        </pc:sldMkLst>
        <pc:spChg chg="mod">
          <ac:chgData name="Schreckenberg, Kate" userId="8b45ddae-23f1-407e-8d90-04d8d4e05fa6" providerId="ADAL" clId="{517CB8B7-BA02-4B18-83AA-31E85E8BDB75}" dt="2018-12-12T20:47:20.535" v="7" actId="255"/>
          <ac:spMkLst>
            <pc:docMk/>
            <pc:sldMk cId="3666823930" sldId="301"/>
            <ac:spMk id="2" creationId="{00000000-0000-0000-0000-000000000000}"/>
          </ac:spMkLst>
        </pc:spChg>
      </pc:sldChg>
      <pc:sldChg chg="modSp">
        <pc:chgData name="Schreckenberg, Kate" userId="8b45ddae-23f1-407e-8d90-04d8d4e05fa6" providerId="ADAL" clId="{517CB8B7-BA02-4B18-83AA-31E85E8BDB75}" dt="2018-12-12T20:47:31.636" v="8" actId="6549"/>
        <pc:sldMkLst>
          <pc:docMk/>
          <pc:sldMk cId="353317543" sldId="302"/>
        </pc:sldMkLst>
        <pc:spChg chg="mod">
          <ac:chgData name="Schreckenberg, Kate" userId="8b45ddae-23f1-407e-8d90-04d8d4e05fa6" providerId="ADAL" clId="{517CB8B7-BA02-4B18-83AA-31E85E8BDB75}" dt="2018-12-12T20:47:31.636" v="8" actId="6549"/>
          <ac:spMkLst>
            <pc:docMk/>
            <pc:sldMk cId="353317543" sldId="302"/>
            <ac:spMk id="2" creationId="{00000000-0000-0000-0000-000000000000}"/>
          </ac:spMkLst>
        </pc:spChg>
      </pc:sldChg>
      <pc:sldChg chg="modSp">
        <pc:chgData name="Schreckenberg, Kate" userId="8b45ddae-23f1-407e-8d90-04d8d4e05fa6" providerId="ADAL" clId="{517CB8B7-BA02-4B18-83AA-31E85E8BDB75}" dt="2018-12-12T20:49:44.345" v="14" actId="20577"/>
        <pc:sldMkLst>
          <pc:docMk/>
          <pc:sldMk cId="1270565880" sldId="307"/>
        </pc:sldMkLst>
        <pc:spChg chg="mod">
          <ac:chgData name="Schreckenberg, Kate" userId="8b45ddae-23f1-407e-8d90-04d8d4e05fa6" providerId="ADAL" clId="{517CB8B7-BA02-4B18-83AA-31E85E8BDB75}" dt="2018-12-12T20:49:44.345" v="14" actId="20577"/>
          <ac:spMkLst>
            <pc:docMk/>
            <pc:sldMk cId="1270565880" sldId="307"/>
            <ac:spMk id="241" creationId="{00000000-0000-0000-0000-000000000000}"/>
          </ac:spMkLst>
        </pc:spChg>
      </pc:sldChg>
      <pc:sldChg chg="modSp modNotesTx">
        <pc:chgData name="Schreckenberg, Kate" userId="8b45ddae-23f1-407e-8d90-04d8d4e05fa6" providerId="ADAL" clId="{517CB8B7-BA02-4B18-83AA-31E85E8BDB75}" dt="2018-12-12T21:03:40.221" v="45" actId="255"/>
        <pc:sldMkLst>
          <pc:docMk/>
          <pc:sldMk cId="1424566356" sldId="308"/>
        </pc:sldMkLst>
        <pc:spChg chg="mod">
          <ac:chgData name="Schreckenberg, Kate" userId="8b45ddae-23f1-407e-8d90-04d8d4e05fa6" providerId="ADAL" clId="{517CB8B7-BA02-4B18-83AA-31E85E8BDB75}" dt="2018-12-12T21:03:40.221" v="45" actId="255"/>
          <ac:spMkLst>
            <pc:docMk/>
            <pc:sldMk cId="1424566356" sldId="308"/>
            <ac:spMk id="2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msdata.iucn.org/downloads/governance_web.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a:p>
        </p:txBody>
      </p:sp>
    </p:spTree>
    <p:extLst>
      <p:ext uri="{BB962C8B-B14F-4D97-AF65-F5344CB8AC3E}">
        <p14:creationId xmlns:p14="http://schemas.microsoft.com/office/powerpoint/2010/main" val="1212428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anose="020B0604020202020204" pitchFamily="34" charset="0"/>
              </a:rPr>
              <a:t>Community-based property systems are practised by 1-2 billion people.  Includes up to 25% of Africa’s land mass. Commons are the source of 30% of rural HH incomes. Commons are particularly important for the poorest and for women</a:t>
            </a:r>
          </a:p>
          <a:p>
            <a:pPr marL="171450" indent="-171450">
              <a:buFont typeface="Arial" panose="020B0604020202020204" pitchFamily="34" charset="0"/>
              <a:buChar char="•"/>
            </a:pPr>
            <a:r>
              <a:rPr lang="en-GB" altLang="en-US" dirty="0">
                <a:latin typeface="Arial" panose="020B0604020202020204" pitchFamily="34" charset="0"/>
              </a:rPr>
              <a:t>Surrounded by conceptual confusion stemming from European view that this land is unowned (</a:t>
            </a:r>
            <a:r>
              <a:rPr lang="en-GB" altLang="en-US" i="1" dirty="0">
                <a:latin typeface="Arial" panose="020B0604020202020204" pitchFamily="34" charset="0"/>
              </a:rPr>
              <a:t>res nullius</a:t>
            </a:r>
            <a:r>
              <a:rPr lang="en-GB" altLang="en-US" dirty="0">
                <a:latin typeface="Arial" panose="020B0604020202020204" pitchFamily="34" charset="0"/>
              </a:rPr>
              <a:t>), especially if not cultivated (i.e. hunting and pastoralism not seen to confer any ‘ownership’)</a:t>
            </a:r>
          </a:p>
          <a:p>
            <a:pPr marL="171450" indent="-171450">
              <a:buFont typeface="Arial" panose="020B0604020202020204" pitchFamily="34" charset="0"/>
              <a:buChar char="•"/>
            </a:pPr>
            <a:r>
              <a:rPr lang="en-GB" altLang="en-US" dirty="0">
                <a:latin typeface="Arial" panose="020B0604020202020204" pitchFamily="34" charset="0"/>
              </a:rPr>
              <a:t>Colonial policies ignored that customary tenure was group-based, often linked to settlements, families, clans</a:t>
            </a:r>
          </a:p>
          <a:p>
            <a:pPr marL="171450" indent="-171450">
              <a:buFont typeface="Arial" panose="020B0604020202020204" pitchFamily="34" charset="0"/>
              <a:buChar char="•"/>
            </a:pPr>
            <a:r>
              <a:rPr lang="en-GB" altLang="en-US" dirty="0">
                <a:latin typeface="Arial" panose="020B0604020202020204" pitchFamily="34" charset="0"/>
              </a:rPr>
              <a:t>Also ignored the overlay of different rights, e.g. primary ownership by farmers and secondary usufruct by herders</a:t>
            </a:r>
          </a:p>
          <a:p>
            <a:pPr marL="171450" indent="-171450">
              <a:buFont typeface="Arial" panose="020B0604020202020204" pitchFamily="34" charset="0"/>
              <a:buChar char="•"/>
            </a:pPr>
            <a:r>
              <a:rPr lang="en-GB" altLang="en-US" dirty="0">
                <a:latin typeface="Arial" panose="020B0604020202020204" pitchFamily="34" charset="0"/>
              </a:rPr>
              <a:t>Within the communal domain are a complex of properties owned by individually owned shops, family-owned homesteads and families, clans. </a:t>
            </a:r>
          </a:p>
          <a:p>
            <a:pPr marL="171450" indent="-171450">
              <a:buFont typeface="Arial" panose="020B0604020202020204" pitchFamily="34" charset="0"/>
              <a:buChar char="•"/>
            </a:pPr>
            <a:r>
              <a:rPr lang="en-GB" altLang="en-US" dirty="0">
                <a:latin typeface="Arial" panose="020B0604020202020204" pitchFamily="34" charset="0"/>
              </a:rPr>
              <a:t>Customary tenure is “</a:t>
            </a:r>
            <a:r>
              <a:rPr lang="en-GB" altLang="en-US" i="1" dirty="0">
                <a:latin typeface="Arial" panose="020B0604020202020204" pitchFamily="34" charset="0"/>
              </a:rPr>
              <a:t>A regime of land administration comprising norms, regulations and enforcement mechanisms….[involving] the customary authority (traditionally chiefs and today often elected community councils).</a:t>
            </a:r>
            <a:r>
              <a:rPr lang="en-GB" altLang="en-US" dirty="0">
                <a:latin typeface="Arial" panose="020B0604020202020204" pitchFamily="34" charset="0"/>
              </a:rPr>
              <a:t>” (Alden Wily 2008)</a:t>
            </a:r>
          </a:p>
          <a:p>
            <a:endParaRPr lang="en-GB"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193487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anose="020B0604020202020204" pitchFamily="34" charset="0"/>
              </a:rPr>
              <a:t>Processes can be formal (created by statutory or customary laws and institutions) or informal (group of people with similar interests who recognise the need for a mechanism to take a decision)</a:t>
            </a:r>
          </a:p>
          <a:p>
            <a:pPr marL="171450" indent="-171450">
              <a:buFont typeface="Arial" panose="020B0604020202020204" pitchFamily="34" charset="0"/>
              <a:buChar char="•"/>
            </a:pPr>
            <a:r>
              <a:rPr lang="en-GB" altLang="en-US" dirty="0">
                <a:latin typeface="Arial" panose="020B0604020202020204" pitchFamily="34" charset="0"/>
              </a:rPr>
              <a:t>A major challenge in ecosystem governance is the fact that there is often a mismatch of the temporal and spatial scale at which biophysical and institutional or administrative processes. </a:t>
            </a:r>
          </a:p>
          <a:p>
            <a:pPr marL="171450" indent="-171450">
              <a:buFont typeface="Arial" panose="020B0604020202020204" pitchFamily="34" charset="0"/>
              <a:buChar char="•"/>
            </a:pPr>
            <a:r>
              <a:rPr lang="en-GB" altLang="en-US" dirty="0">
                <a:latin typeface="Arial" panose="020B0604020202020204" pitchFamily="34" charset="0"/>
              </a:rPr>
              <a:t>Biophysical processes operate at a range of different temporal and spatial scales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altLang="en-US" b="1" i="0" dirty="0">
                <a:latin typeface="Arial" panose="020B0604020202020204" pitchFamily="34" charset="0"/>
              </a:rPr>
              <a:t>Question to students: </a:t>
            </a:r>
            <a:r>
              <a:rPr lang="en-GB" altLang="en-US" i="0" dirty="0">
                <a:latin typeface="Arial" panose="020B0604020202020204" pitchFamily="34" charset="0"/>
              </a:rPr>
              <a:t>give me some examples of biophysical processes operating at different temporal or spatial scales.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altLang="en-US" i="1" dirty="0">
                <a:latin typeface="Arial" panose="020B0604020202020204" pitchFamily="34" charset="0"/>
              </a:rPr>
              <a:t>[Possible answers – temporal: Episodic (e.g., rainfall), cyclical (e.g., rainy season, long-term rainfall cycle), stochastic with a certain recurrence interval (e.g., a 1-in-10-year drought occurrence), ephemeral (e.g., stream flow) or continual (e.g., groundwater movement).]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altLang="en-US" i="1" dirty="0">
                <a:latin typeface="Arial" panose="020B0604020202020204" pitchFamily="34" charset="0"/>
              </a:rPr>
              <a:t>Possible answers – spatial: Think of the difference between water flowing down the Nile or Zambezi from source to delta, sea versus groundwater micro catchments]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dirty="0">
                <a:latin typeface="Arial" panose="020B0604020202020204" pitchFamily="34" charset="0"/>
              </a:rPr>
              <a:t>Institutional processes: </a:t>
            </a:r>
            <a:r>
              <a:rPr lang="en-GB" altLang="en-US" sz="1200" dirty="0">
                <a:latin typeface="Arial" panose="020B0604020202020204" pitchFamily="34" charset="0"/>
              </a:rPr>
              <a:t>Some problems that cannot be handled at local level may be better addressed by larger jurisdictions, but these may be highly centralised and out of touch with local priorities and aspirations. </a:t>
            </a:r>
            <a:r>
              <a:rPr lang="en-GB" altLang="en-US" sz="2400" dirty="0"/>
              <a:t>Continuum of options ranging from ‘big government’ to ‘small is beautiful’</a:t>
            </a:r>
            <a:endParaRPr lang="en-GB" altLang="en-US" sz="2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t>Focus on a single scale can mean that you miss what is happening at other scales (and how these affect your environment, or could be affected by your environmental decisions). Both social and ecological processes can be hierarchical with feedbacks across overlapping scales.</a:t>
            </a: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These principles are adapted from Nunan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Accountability: Decision-makers in government, the private sector and civil society organisations, should be responsible for executing their powers properly and be accountable to the public for what they do and for how they do it. NB this is nothing to do with accounting in the conventional sense but can</a:t>
            </a:r>
            <a:r>
              <a:rPr lang="en-GB" altLang="en-US" b="0" dirty="0">
                <a:latin typeface="Arial" panose="020B0604020202020204" pitchFamily="34" charset="0"/>
              </a:rPr>
              <a:t> have big economic consequences if the people/institutions responsible for taking in and distributing natural resource revenues don’t do it properly or keep it for themselves.</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Participation: Participation of resource users in the governance of ecosystems, whether through customary or new community-based approaches, can improve livelihood and ecosystem health outcomes, but must be meaningful and sustained </a:t>
            </a:r>
            <a:r>
              <a:rPr lang="en-GB" sz="1200" b="0" i="1" u="none" strike="noStrike" kern="1200" baseline="0" dirty="0">
                <a:solidFill>
                  <a:schemeClr val="tx1"/>
                </a:solidFill>
                <a:latin typeface="+mn-lt"/>
                <a:ea typeface="+mn-ea"/>
                <a:cs typeface="+mn-cs"/>
              </a:rPr>
              <a:t>[NB more discussion about participation in Topic 7 on equity and justice]</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Transparency: Processes, institutions and information should be directly accessible to those concerned. </a:t>
            </a:r>
            <a:r>
              <a:rPr lang="en-GB" altLang="en-US" b="0" dirty="0"/>
              <a:t>Informed decision-making depends on </a:t>
            </a:r>
            <a:r>
              <a:rPr lang="en-GB" altLang="en-US" b="0" i="1" dirty="0"/>
              <a:t>all</a:t>
            </a:r>
            <a:r>
              <a:rPr lang="en-GB" altLang="en-US" b="0" dirty="0"/>
              <a:t> people having access to information that is </a:t>
            </a:r>
            <a:r>
              <a:rPr lang="en-GB" altLang="en-US" b="0" i="1" dirty="0"/>
              <a:t>complete</a:t>
            </a:r>
            <a:r>
              <a:rPr lang="en-GB" altLang="en-US" b="0" dirty="0"/>
              <a:t> and </a:t>
            </a:r>
            <a:r>
              <a:rPr lang="en-GB" altLang="en-US" b="0" i="1" dirty="0"/>
              <a:t>timely. </a:t>
            </a:r>
            <a:r>
              <a:rPr lang="en-GB" altLang="en-US" b="0" i="0" dirty="0"/>
              <a:t>Note that marginal </a:t>
            </a:r>
            <a:r>
              <a:rPr lang="en-GB" altLang="en-US" b="0" dirty="0"/>
              <a:t>groups are often disadvantaged and special efforts are needed to inform them. Transparent systems have clear procedures for decision-making, and for seeking redress.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Adaptive management: There is increasing understanding that governance systems must be adaptive, able to cope with often rapid changes in the local context. Institutions and processes should serve all stakeholders and respond properly to changes in demand and preferences, or other new circumstances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Capacity-building: Not as much of a principle as the others, but a requirement for effective governance.</a:t>
            </a:r>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374716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Ecosystem governance approaches focus primarily on protecting or conserving ecosystem health by reducing the environmental impacts of natural resource use and/or land-cover change,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Often divided into two main categories based on whether they focus on:</a:t>
            </a:r>
          </a:p>
          <a:p>
            <a:pPr marL="628650" lvl="1" indent="-171450">
              <a:buFont typeface="Courier New" panose="02070309020205020404" pitchFamily="49" charset="0"/>
              <a:buChar char="o"/>
            </a:pPr>
            <a:r>
              <a:rPr lang="en-GB" sz="1200" b="0" i="0" u="none" strike="noStrike" kern="1200" baseline="0" dirty="0">
                <a:solidFill>
                  <a:schemeClr val="tx1"/>
                </a:solidFill>
                <a:latin typeface="+mn-lt"/>
                <a:ea typeface="+mn-ea"/>
                <a:cs typeface="+mn-cs"/>
              </a:rPr>
              <a:t>market-based incentives for desired behaviour </a:t>
            </a:r>
            <a:r>
              <a:rPr lang="en-GB" sz="1200" b="1" i="0" u="none" strike="noStrike" kern="1200" baseline="0" dirty="0">
                <a:solidFill>
                  <a:schemeClr val="tx1"/>
                </a:solidFill>
                <a:latin typeface="+mn-lt"/>
                <a:ea typeface="+mn-ea"/>
                <a:cs typeface="+mn-cs"/>
              </a:rPr>
              <a:t>“carrots” </a:t>
            </a:r>
            <a:r>
              <a:rPr lang="en-GB" sz="1200" b="0" i="0" u="none" strike="noStrike" kern="1200" baseline="0" dirty="0">
                <a:solidFill>
                  <a:schemeClr val="tx1"/>
                </a:solidFill>
                <a:latin typeface="+mn-lt"/>
                <a:ea typeface="+mn-ea"/>
                <a:cs typeface="+mn-cs"/>
              </a:rPr>
              <a:t> </a:t>
            </a:r>
          </a:p>
          <a:p>
            <a:pPr marL="628650" lvl="1" indent="-171450">
              <a:buFont typeface="Courier New" panose="02070309020205020404" pitchFamily="49" charset="0"/>
              <a:buChar char="o"/>
            </a:pPr>
            <a:r>
              <a:rPr lang="en-GB" sz="1200" b="0" i="0" u="none" strike="noStrike" kern="1200" baseline="0" dirty="0">
                <a:solidFill>
                  <a:schemeClr val="tx1"/>
                </a:solidFill>
                <a:latin typeface="+mn-lt"/>
                <a:ea typeface="+mn-ea"/>
                <a:cs typeface="+mn-cs"/>
              </a:rPr>
              <a:t>regulatory approaches command-and-control policies, rules and regulations, </a:t>
            </a:r>
            <a:r>
              <a:rPr lang="en-GB" sz="1200" b="1" i="0" u="none" strike="noStrike" kern="1200" baseline="0" dirty="0">
                <a:solidFill>
                  <a:schemeClr val="tx1"/>
                </a:solidFill>
                <a:latin typeface="+mn-lt"/>
                <a:ea typeface="+mn-ea"/>
                <a:cs typeface="+mn-cs"/>
              </a:rPr>
              <a:t>“sticks” </a:t>
            </a:r>
            <a:endParaRPr lang="en-GB" sz="1200" b="0" i="0" u="none" strike="noStrike" kern="1200" baseline="0" dirty="0">
              <a:solidFill>
                <a:schemeClr val="tx1"/>
              </a:solidFill>
              <a:latin typeface="+mn-lt"/>
              <a:ea typeface="+mn-ea"/>
              <a:cs typeface="+mn-cs"/>
            </a:endParaRPr>
          </a:p>
          <a:p>
            <a:pPr marL="628650" lvl="1" indent="-171450">
              <a:buFont typeface="Courier New" panose="02070309020205020404" pitchFamily="49" charset="0"/>
              <a:buChar char="o"/>
            </a:pPr>
            <a:r>
              <a:rPr lang="en-GB" sz="1200" b="1" i="0" u="none" strike="noStrike" kern="1200" baseline="0" dirty="0">
                <a:solidFill>
                  <a:schemeClr val="tx1"/>
                </a:solidFill>
                <a:latin typeface="+mn-lt"/>
                <a:ea typeface="+mn-ea"/>
                <a:cs typeface="+mn-cs"/>
              </a:rPr>
              <a:t>Combination</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Börner</a:t>
            </a:r>
            <a:r>
              <a:rPr lang="en-GB" sz="1200" b="0" i="0" u="none" strike="noStrike" kern="1200" baseline="0" dirty="0">
                <a:solidFill>
                  <a:schemeClr val="tx1"/>
                </a:solidFill>
                <a:latin typeface="+mn-lt"/>
                <a:ea typeface="+mn-ea"/>
                <a:cs typeface="+mn-cs"/>
              </a:rPr>
              <a:t>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2015) </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48478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t>International Environmental Agreement = a legally binding agreement between two or more governments with the primary stated purpose of preventing or managing human impacts on natural resources.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altLang="en-US" sz="1200" dirty="0"/>
              <a:t>Why do we need them? To deal with transnational problems (e.g. rivers) and problems relating to the global commons where the welfare of each country depends on its own actions as well as on the action by other countries.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altLang="en-US" sz="1200" b="1" i="0" dirty="0"/>
              <a:t>Question to students: </a:t>
            </a:r>
            <a:r>
              <a:rPr lang="en-GB" altLang="en-US" sz="1200" i="0" dirty="0"/>
              <a:t>Can you name a few well-known international environmental agreements? </a:t>
            </a:r>
            <a:r>
              <a:rPr lang="en-GB" altLang="en-US" sz="1200" i="1" dirty="0"/>
              <a:t>[Possible answers: Convention on Biological Diversity, </a:t>
            </a:r>
            <a:r>
              <a:rPr lang="en-GB" altLang="en-US" sz="1200" i="1" dirty="0" err="1"/>
              <a:t>Ramsar</a:t>
            </a:r>
            <a:r>
              <a:rPr lang="en-GB" altLang="en-US" sz="1200" i="1" dirty="0"/>
              <a:t> Convention, United Nations Framework Convention on Climate Change (UNFCCC)]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t>Protected areas: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altLang="en-US" sz="1200" dirty="0"/>
              <a:t>IUCN identifies 6 categories of protected area ranging from Category 1 (strict protection – should be ‘significantly free of human presence’) to Category 6 (managed resource - s</a:t>
            </a:r>
            <a:r>
              <a:rPr kumimoji="0" lang="en-GB" sz="1200" b="0" i="0" u="none" strike="noStrike" cap="none" normalizeH="0" baseline="0" dirty="0">
                <a:ln>
                  <a:noFill/>
                </a:ln>
                <a:solidFill>
                  <a:schemeClr val="tx1"/>
                </a:solidFill>
                <a:effectLst/>
                <a:latin typeface="Lucida Sans" pitchFamily="34" charset="0"/>
                <a:ea typeface="ＭＳ Ｐゴシック" pitchFamily="34" charset="-128"/>
              </a:rPr>
              <a:t>hould ‘conserve biodiversity while meeting community needs through sustainable flow of natural products and services’)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altLang="en-US" sz="1200" dirty="0"/>
              <a:t>IUCN also identifies 4 different types of governance: by govt, by private individuals, by indigenous people or local communities and some form of shared arrangement. (</a:t>
            </a:r>
            <a:r>
              <a:rPr lang="en-GB" altLang="en-US" sz="1200" dirty="0" err="1"/>
              <a:t>Borrini-Feyerabend</a:t>
            </a:r>
            <a:r>
              <a:rPr lang="en-GB" altLang="en-US" sz="1200" dirty="0"/>
              <a:t> </a:t>
            </a:r>
            <a:r>
              <a:rPr lang="en-GB" altLang="en-US" sz="1200" i="1" dirty="0"/>
              <a:t>et al. </a:t>
            </a:r>
            <a:r>
              <a:rPr lang="en-GB" altLang="en-US" sz="1200" dirty="0"/>
              <a:t>2013)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t>Decentralisation </a:t>
            </a:r>
            <a:r>
              <a:rPr lang="en-GB" altLang="en-US" sz="1200" i="1" dirty="0"/>
              <a:t>(see next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t>Whatever level the rules are (and whether they are formal or informal), they need to be enforced by somebody</a:t>
            </a:r>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412366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 typeface="Arial" panose="020B0604020202020204" pitchFamily="34" charset="0"/>
              <a:buNone/>
            </a:pPr>
            <a:r>
              <a:rPr lang="en-GB" altLang="en-US" sz="800" dirty="0">
                <a:solidFill>
                  <a:schemeClr val="tx1"/>
                </a:solidFill>
                <a:latin typeface="Georgia" panose="02040502050405020303" pitchFamily="18" charset="0"/>
                <a:ea typeface="Impact" panose="020B0806030902050204" pitchFamily="34" charset="0"/>
                <a:cs typeface="Impact" panose="020B0806030902050204" pitchFamily="34" charset="0"/>
              </a:rPr>
              <a:t>Why is there such a trend to decentralise?</a:t>
            </a:r>
          </a:p>
          <a:p>
            <a:pPr marL="172800" indent="-172800">
              <a:spcBef>
                <a:spcPct val="0"/>
              </a:spcBef>
              <a:buFont typeface="Arial" panose="020B0604020202020204" pitchFamily="34" charset="0"/>
              <a:buChar char="•"/>
            </a:pPr>
            <a:r>
              <a:rPr lang="en-GB" altLang="en-US" sz="1200" dirty="0"/>
              <a:t>Democratisation trend, also International human rights campaigns, general perception that local people have the right to participate in managing the resources they depend on</a:t>
            </a:r>
          </a:p>
          <a:p>
            <a:pPr marL="172800" indent="-172800">
              <a:spcBef>
                <a:spcPct val="0"/>
              </a:spcBef>
              <a:buFont typeface="Arial" panose="020B0604020202020204" pitchFamily="34" charset="0"/>
              <a:buChar char="•"/>
            </a:pPr>
            <a:r>
              <a:rPr lang="en-GB" altLang="en-US" sz="1200" dirty="0"/>
              <a:t>Failure of govt to maintain the resource in good condition</a:t>
            </a:r>
          </a:p>
          <a:p>
            <a:pPr marL="172800" indent="-172800">
              <a:spcBef>
                <a:spcPct val="0"/>
              </a:spcBef>
              <a:buFont typeface="Arial" panose="020B0604020202020204" pitchFamily="34" charset="0"/>
              <a:buChar char="•"/>
            </a:pPr>
            <a:r>
              <a:rPr lang="en-GB" altLang="en-US" sz="1200" dirty="0"/>
              <a:t>Low value of resource (often because governments have already extracted valuable timber, for example)</a:t>
            </a:r>
          </a:p>
          <a:p>
            <a:pPr marL="172800" indent="-172800" eaLnBrk="1" hangingPunct="1">
              <a:lnSpc>
                <a:spcPct val="100000"/>
              </a:lnSpc>
              <a:spcBef>
                <a:spcPct val="0"/>
              </a:spcBef>
              <a:spcAft>
                <a:spcPts val="300"/>
              </a:spcAft>
              <a:buFont typeface="Arial" panose="020B0604020202020204" pitchFamily="34" charset="0"/>
              <a:buChar char="•"/>
              <a:defRPr/>
            </a:pPr>
            <a:r>
              <a:rPr lang="en-GB" altLang="en-US" sz="1200" dirty="0">
                <a:latin typeface="Impact" panose="020B0806030902050204" pitchFamily="34" charset="0"/>
                <a:ea typeface="Impact" panose="020B0806030902050204" pitchFamily="34" charset="0"/>
                <a:cs typeface="Impact" panose="020B0806030902050204" pitchFamily="34" charset="0"/>
              </a:rPr>
              <a:t>Cost effectiveness: </a:t>
            </a:r>
            <a:r>
              <a:rPr lang="en-GB" altLang="en-US" sz="1200" dirty="0">
                <a:latin typeface="Georgia" panose="02040502050405020303" pitchFamily="18" charset="0"/>
                <a:cs typeface="Georgia" panose="02040502050405020303" pitchFamily="18" charset="0"/>
              </a:rPr>
              <a:t>Some responsibility (&amp; related costs) for resource protection transferred to local level while govt retains responsibility for production functions</a:t>
            </a:r>
          </a:p>
          <a:p>
            <a:pPr marL="172800" indent="-172800" eaLnBrk="1" hangingPunct="1">
              <a:lnSpc>
                <a:spcPct val="100000"/>
              </a:lnSpc>
              <a:spcBef>
                <a:spcPct val="0"/>
              </a:spcBef>
              <a:spcAft>
                <a:spcPts val="300"/>
              </a:spcAft>
              <a:buFont typeface="Arial" panose="020B0604020202020204" pitchFamily="34" charset="0"/>
              <a:buChar char="•"/>
              <a:defRPr/>
            </a:pPr>
            <a:r>
              <a:rPr lang="en-GB" altLang="en-US" sz="1200" dirty="0">
                <a:latin typeface="Georgia" panose="02040502050405020303" pitchFamily="18" charset="0"/>
                <a:cs typeface="Georgia" panose="02040502050405020303" pitchFamily="18" charset="0"/>
              </a:rPr>
              <a:t>Local people, who are highly dependent on the resource, are best placed to ensure its effective management because they have more indigenous knowledge about it and more incentive to ensure it continues to support their livelihoods.</a:t>
            </a:r>
          </a:p>
          <a:p>
            <a:pPr marL="0" indent="0" eaLnBrk="1" hangingPunct="1">
              <a:lnSpc>
                <a:spcPct val="100000"/>
              </a:lnSpc>
              <a:spcBef>
                <a:spcPct val="0"/>
              </a:spcBef>
              <a:spcAft>
                <a:spcPts val="300"/>
              </a:spcAft>
              <a:buFont typeface="Arial" panose="020B0604020202020204" pitchFamily="34" charset="0"/>
              <a:buNone/>
              <a:defRPr/>
            </a:pPr>
            <a:endParaRPr lang="en-GB" altLang="en-US" sz="1200" dirty="0">
              <a:latin typeface="Georgia" panose="02040502050405020303" pitchFamily="18" charset="0"/>
              <a:cs typeface="Georgia" panose="02040502050405020303" pitchFamily="18" charset="0"/>
            </a:endParaRPr>
          </a:p>
          <a:p>
            <a:pPr marL="0" indent="0" eaLnBrk="1" hangingPunct="1">
              <a:lnSpc>
                <a:spcPct val="100000"/>
              </a:lnSpc>
              <a:spcBef>
                <a:spcPct val="0"/>
              </a:spcBef>
              <a:spcAft>
                <a:spcPts val="300"/>
              </a:spcAft>
              <a:buFont typeface="Arial" panose="020B0604020202020204" pitchFamily="34" charset="0"/>
              <a:buNone/>
              <a:defRPr/>
            </a:pPr>
            <a:r>
              <a:rPr lang="en-GB" altLang="en-US" sz="1200" dirty="0">
                <a:latin typeface="Georgia" panose="02040502050405020303" pitchFamily="18" charset="0"/>
                <a:cs typeface="Georgia" panose="02040502050405020303" pitchFamily="18" charset="0"/>
              </a:rPr>
              <a:t>Different forms of decentralisation to community level (see Schreckenberg and Luttrell 2009)</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Participation of communities in community-based approaches to ecosystem governance has been interpreted and approached differently. There is a spectrum from full control by communities (often called community-based natural resource management, community forest management) to various forms of collaborative or co-management between communities and government (e.g. participatory forest management or joint forest management). Many community-based approaches are introduced through top-down initiative, whilst others build on customary norms and practices. Their formation is often led by government, non-governmental organisations (NGOs) or projects.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Much of the learning about community forestry comes from Nepal, where the process of decentralising to communities started in the late 1970s. The system in Nepal began with everybody in the village being members of the community forest user group. An important point was that men and women were individual members rather than just men representing household interests.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The approach in Kenya is very different – here people can join a Community Forest Association through a product user group (e.g. butterflies, beekeeping, fodder grass) but most people in the vicinity are not members of the CFA but can continue to use the forest by obtaining permits from the govt (e.g. Kenya Forest Service).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In Tanzania there are two approaches: community based forest management includes all people in the village and most decisions are taken by a committee which establishes bylaws about how their forest can be used. Alongside this there is Joint Forest Management for forests of high timber value or high biodiversity value – in these the govt takes management decisions but local people are involved (e.g. through employment) and may obtain a share of the benefits.</a:t>
            </a:r>
          </a:p>
        </p:txBody>
      </p:sp>
      <p:sp>
        <p:nvSpPr>
          <p:cNvPr id="4" name="Slide Number Placeholder 3"/>
          <p:cNvSpPr>
            <a:spLocks noGrp="1"/>
          </p:cNvSpPr>
          <p:nvPr>
            <p:ph type="sldNum" sz="quarter" idx="10"/>
          </p:nvPr>
        </p:nvSpPr>
        <p:spPr/>
        <p:txBody>
          <a:bodyPr/>
          <a:lstStyle/>
          <a:p>
            <a:fld id="{D536A055-F74D-284E-8E9F-F2FBD7D2465E}" type="slidenum">
              <a:rPr lang="en-US" smtClean="0"/>
              <a:t>16</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100000"/>
              </a:lnSpc>
              <a:spcBef>
                <a:spcPct val="0"/>
              </a:spcBef>
              <a:spcAft>
                <a:spcPts val="300"/>
              </a:spcAft>
              <a:buFont typeface="Arial" panose="020B0604020202020204" pitchFamily="34" charset="0"/>
              <a:buNone/>
              <a:defRPr/>
            </a:pPr>
            <a:r>
              <a:rPr lang="en-GB" altLang="en-US" sz="1200" dirty="0">
                <a:latin typeface="Georgia" panose="02040502050405020303" pitchFamily="18" charset="0"/>
              </a:rPr>
              <a:t>Key challenges with decentralisation</a:t>
            </a:r>
          </a:p>
          <a:p>
            <a:pPr marL="342900" indent="-342900">
              <a:buFont typeface="Arial" panose="020B0604020202020204" pitchFamily="34" charset="0"/>
              <a:buChar char="•"/>
              <a:defRPr/>
            </a:pPr>
            <a:r>
              <a:rPr lang="en-GB" altLang="en-US" sz="1200" dirty="0"/>
              <a:t>What is the objective? Govt resource departments may see decentralisation as a way of enhancing the conservation status of the resource, however community members may prioritise improving their livelihoods. Think back to Topic 2 in which we discussed ecosystem service elasticity – if community members can see that enhancing the resource status will also enhance their livelihoods, they are more likely to engage in the process. Research indicates that livelihoods will only be enhanced if this is an explicit objective from the start (Schreckenberg and Luttrell 2009).</a:t>
            </a:r>
          </a:p>
          <a:p>
            <a:pPr marL="342900" indent="-342900">
              <a:buFont typeface="Arial" panose="020B0604020202020204" pitchFamily="34" charset="0"/>
              <a:buChar char="•"/>
              <a:defRPr/>
            </a:pPr>
            <a:r>
              <a:rPr lang="en-GB" altLang="en-US" sz="1200" dirty="0"/>
              <a:t>Who should receive power? It could be an existing elected local body (e.g. municipal govt) that is downwardly accountable, or a newly created community-based group (which may or may not be elected in a democratic manner). Consider that the overarching aim is to increase public accountability.</a:t>
            </a:r>
          </a:p>
          <a:p>
            <a:pPr marL="342900" indent="-342900">
              <a:buFont typeface="Arial" panose="020B0604020202020204" pitchFamily="34" charset="0"/>
              <a:buChar char="•"/>
              <a:defRPr/>
            </a:pPr>
            <a:r>
              <a:rPr lang="en-GB" altLang="en-US" sz="1200" dirty="0"/>
              <a:t>Which rights are decentralised? (think about the ‘bundle of rights’)</a:t>
            </a:r>
          </a:p>
          <a:p>
            <a:pPr marL="342900" indent="-342900">
              <a:buFont typeface="Arial" panose="020B0604020202020204" pitchFamily="34" charset="0"/>
              <a:buChar char="•"/>
              <a:defRPr/>
            </a:pPr>
            <a:r>
              <a:rPr lang="en-GB" altLang="en-US" sz="1200" dirty="0"/>
              <a:t>And do they come with resources (finance and capacity)? This is a typical shortcoming of decentralisation programmes – neither the receiving authority (whether local govt or community user group) nor the relevant government service staff (e.g. forest rangers) are sufficiently trained to implement the new approach properly. This is particularly problematic if decentralisation is seen as a cost-cutting exercise when – in reality – like any new approach, it requires a great deal of investment.</a:t>
            </a:r>
          </a:p>
          <a:p>
            <a:pPr marL="342900" indent="-342900">
              <a:buFont typeface="Arial" panose="020B0604020202020204" pitchFamily="34" charset="0"/>
              <a:buChar char="•"/>
              <a:defRPr/>
            </a:pPr>
            <a:r>
              <a:rPr lang="en-GB" altLang="en-US" sz="1200" dirty="0"/>
              <a:t>Experts and locals: whose knowledge counts? All forms of decentralisation usually require some kind of management plan to be agreed between govt and community. The question remains about whose knowledge counts when writing the plan. In the case of forests, is it necessary to undertake a formal forest inventory to plan extraction or could a light-touch participatory approach based on local knowledge (and the products local people might want to extract) sufficient?</a:t>
            </a:r>
          </a:p>
          <a:p>
            <a:pPr marL="342900" indent="-342900">
              <a:buFont typeface="Arial" panose="020B0604020202020204" pitchFamily="34" charset="0"/>
              <a:buChar char="•"/>
              <a:defRPr/>
            </a:pPr>
            <a:r>
              <a:rPr lang="en-GB" altLang="en-US" sz="1200" dirty="0"/>
              <a:t>Who benefits and who bears the costs? Research shows that different decentralisation programmes benefit different groups of people. Typically the poorest benefit more from benefits that accrue to the community as a whole (e.g. where the community uses its earnings from resource management to improve its school building or water or transport infrastructure) as they may not be able to participate in activities targeting individuals (McDermott and </a:t>
            </a:r>
            <a:r>
              <a:rPr lang="en-GB" altLang="en-US" sz="1200" dirty="0" err="1"/>
              <a:t>Schreckenberg</a:t>
            </a:r>
            <a:r>
              <a:rPr lang="en-GB" altLang="en-US" sz="1200" dirty="0"/>
              <a:t> 2009).</a:t>
            </a:r>
          </a:p>
          <a:p>
            <a:pPr marL="0" indent="0">
              <a:buFont typeface="Arial" panose="020B0604020202020204" pitchFamily="34" charset="0"/>
              <a:buNone/>
            </a:pPr>
            <a:endParaRPr lang="en-GB" sz="24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2400" b="1" i="0" u="none" strike="noStrike" kern="1200" baseline="0" dirty="0">
                <a:solidFill>
                  <a:schemeClr val="tx1"/>
                </a:solidFill>
                <a:latin typeface="+mn-lt"/>
                <a:ea typeface="+mn-ea"/>
                <a:cs typeface="+mn-cs"/>
              </a:rPr>
              <a:t>[Question to students: </a:t>
            </a:r>
            <a:r>
              <a:rPr lang="en-GB" sz="2400" b="0" i="0" u="none" strike="noStrike" kern="1200" baseline="0" dirty="0">
                <a:solidFill>
                  <a:schemeClr val="tx1"/>
                </a:solidFill>
                <a:latin typeface="+mn-lt"/>
                <a:ea typeface="+mn-ea"/>
                <a:cs typeface="+mn-cs"/>
              </a:rPr>
              <a:t>Do you know how much decentralisation of resource management (e.g. for forests, fisheries, pastures) is taking place in your country? Discuss the issues raised on this slide in relation to a case study you are familiar with.]</a:t>
            </a:r>
            <a:endParaRPr lang="en-GB" altLang="en-US" sz="1200" i="0" dirty="0"/>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179118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altLang="en-US" sz="2400" dirty="0"/>
              <a:t>Market-based approaches fill a governance gap, i.e. where regulatory approaches are not working (or the state is not effective). </a:t>
            </a:r>
          </a:p>
          <a:p>
            <a:pPr marL="342900" indent="-342900">
              <a:buFont typeface="Arial" panose="020B0604020202020204" pitchFamily="34" charset="0"/>
              <a:buChar char="•"/>
            </a:pPr>
            <a:r>
              <a:rPr lang="en-GB" altLang="en-US" sz="2400" dirty="0"/>
              <a:t>They are voluntary for producers – use financial incentives rather than regulatory enforcement to encourage more desirable production systems</a:t>
            </a:r>
          </a:p>
          <a:p>
            <a:pPr marL="342900" indent="-342900">
              <a:buFont typeface="Arial" panose="020B0604020202020204" pitchFamily="34" charset="0"/>
              <a:buChar char="•"/>
            </a:pPr>
            <a:r>
              <a:rPr lang="en-GB" altLang="en-US" sz="2400" dirty="0"/>
              <a:t>Certification – several major schemes started by WWF working together with the relevant private sector. </a:t>
            </a:r>
          </a:p>
          <a:p>
            <a:pPr marL="800100" lvl="1" indent="-342900">
              <a:buFont typeface="Courier New" panose="02070309020205020404" pitchFamily="49" charset="0"/>
              <a:buChar char="o"/>
            </a:pPr>
            <a:r>
              <a:rPr lang="en-GB" altLang="en-US" sz="2400" b="1" i="1" dirty="0"/>
              <a:t>[Question to students: </a:t>
            </a:r>
            <a:r>
              <a:rPr lang="en-GB" altLang="en-US" sz="2400" i="1" dirty="0"/>
              <a:t>Can you name some certification schemes? [e.g. Forest Stewardship Scheme, Marine Stewardship Scheme, Roundtable on Sustainable Palm Oil, Fair trade (more focus on social than environmental aspects)]</a:t>
            </a:r>
          </a:p>
          <a:p>
            <a:pPr marL="800100" lvl="1" indent="-342900">
              <a:buFont typeface="Courier New" panose="02070309020205020404" pitchFamily="49" charset="0"/>
              <a:buChar char="o"/>
            </a:pPr>
            <a:r>
              <a:rPr lang="en-GB" altLang="en-US" sz="2400" dirty="0"/>
              <a:t>Aim to obtain a premium price for producers by selling a product that is produced to higher environmental (and sometimes social &amp; ethical) standards. Only works if consumers are willing to pay, and this is more likely if they are buying the product in its relatively unprocessed form (e.g. timber, fish, tea, coffee, chocolate) rather than in highly processed (and therefore less visible) form like palm oil (which exists in tiny amounts in half of the products on a supermarket shelf)</a:t>
            </a:r>
          </a:p>
          <a:p>
            <a:pPr marL="342900" lvl="0" indent="-342900">
              <a:buFont typeface="Arial" panose="020B0604020202020204" pitchFamily="34" charset="0"/>
              <a:buChar char="•"/>
            </a:pPr>
            <a:r>
              <a:rPr lang="en-GB" altLang="en-US" sz="2400" dirty="0"/>
              <a:t>PES – we will look at this more intensively in Topic 8 </a:t>
            </a:r>
          </a:p>
          <a:p>
            <a:pPr marL="342900" lvl="0" indent="-342900">
              <a:buFont typeface="Arial" panose="020B0604020202020204" pitchFamily="34" charset="0"/>
              <a:buChar char="•"/>
            </a:pPr>
            <a:r>
              <a:rPr lang="en-GB" altLang="en-US" sz="2400" dirty="0"/>
              <a:t>REDD+ (Reduced emissions from deforestation and forest degradation) projects – the first generation of these was entirely voluntary and market-based. Now the trend is towards government-led REDD+ programmes </a:t>
            </a:r>
            <a:r>
              <a:rPr lang="en-GB" altLang="en-US" sz="2400" i="1" dirty="0"/>
              <a:t>(see next slide) </a:t>
            </a:r>
          </a:p>
          <a:p>
            <a:pPr marL="342900" lvl="0" indent="-342900">
              <a:buFont typeface="Arial" panose="020B0604020202020204" pitchFamily="34" charset="0"/>
              <a:buChar char="•"/>
            </a:pPr>
            <a:r>
              <a:rPr lang="en-GB" sz="2400" b="0" i="0" u="none" strike="noStrike" kern="1200" baseline="0" dirty="0">
                <a:solidFill>
                  <a:schemeClr val="tx1"/>
                </a:solidFill>
                <a:latin typeface="+mn-lt"/>
                <a:ea typeface="+mn-ea"/>
                <a:cs typeface="+mn-cs"/>
              </a:rPr>
              <a:t>Although market-based approaches provide financial incentives for sustainable use, they focus primarily on environmental outcomes and the effects on wellbeing are often not central considerations in their design. They are critiqued for being neo-liberal tools which further entrench the existing inequalities of a global capitalist system (Nunan </a:t>
            </a:r>
            <a:r>
              <a:rPr lang="en-GB" sz="2400" b="0" i="1" u="none" strike="noStrike" kern="1200" baseline="0" dirty="0">
                <a:solidFill>
                  <a:schemeClr val="tx1"/>
                </a:solidFill>
                <a:latin typeface="+mn-lt"/>
                <a:ea typeface="+mn-ea"/>
                <a:cs typeface="+mn-cs"/>
              </a:rPr>
              <a:t>et al. </a:t>
            </a:r>
            <a:r>
              <a:rPr lang="en-GB" sz="2400" b="0" i="0" u="none" strike="noStrike" kern="1200" baseline="0" dirty="0">
                <a:solidFill>
                  <a:schemeClr val="tx1"/>
                </a:solidFill>
                <a:latin typeface="+mn-lt"/>
                <a:ea typeface="+mn-ea"/>
                <a:cs typeface="+mn-cs"/>
              </a:rPr>
              <a:t>2018)</a:t>
            </a: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3880175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Increasingly it is clear that the dichotomy between regulatory and market-based approaches is a bit artificial. Many interventions use a mixture of the two approaches.</a:t>
            </a:r>
          </a:p>
          <a:p>
            <a:pPr marL="171450" indent="-171450">
              <a:buFont typeface="Arial" panose="020B0604020202020204" pitchFamily="34" charset="0"/>
              <a:buChar char="•"/>
            </a:pPr>
            <a:r>
              <a:rPr lang="en-GB" dirty="0"/>
              <a:t>Land acquisitions: </a:t>
            </a:r>
          </a:p>
          <a:p>
            <a:pPr marL="628650" lvl="1" indent="-171450">
              <a:buFont typeface="Courier New" panose="02070309020205020404" pitchFamily="49" charset="0"/>
              <a:buChar char="o"/>
            </a:pPr>
            <a:r>
              <a:rPr lang="en-GB" dirty="0"/>
              <a:t>Initially appear to be a market-based issue – with buyers looking for land where they can more cost-effectively produce products they cannot produce at home. </a:t>
            </a:r>
          </a:p>
          <a:p>
            <a:pPr marL="628650" lvl="1" indent="-171450">
              <a:buFont typeface="Courier New" panose="02070309020205020404" pitchFamily="49" charset="0"/>
              <a:buChar char="o"/>
            </a:pPr>
            <a:r>
              <a:rPr lang="en-GB" dirty="0"/>
              <a:t>But the host govt can play a strong regulatory role in determining the conditions under which land can be purchased and for what purpose.</a:t>
            </a:r>
          </a:p>
          <a:p>
            <a:pPr marL="171450" indent="-171450">
              <a:buFont typeface="Arial" panose="020B0604020202020204" pitchFamily="34" charset="0"/>
              <a:buChar char="•"/>
            </a:pPr>
            <a:r>
              <a:rPr lang="en-GB" dirty="0"/>
              <a:t>REDD+ = ‘Reducing emissions from deforestation and forest degradation in developing countries, and the role of conservation, sustainable management of forests and enhancement of forest carbon stocks in developing countries.’</a:t>
            </a:r>
          </a:p>
          <a:p>
            <a:pPr marL="630000" lvl="1" indent="-172800" eaLnBrk="1" hangingPunct="1">
              <a:buFont typeface="Courier New" panose="02070309020205020404" pitchFamily="49" charset="0"/>
              <a:buChar char="o"/>
            </a:pPr>
            <a:r>
              <a:rPr lang="en-GB" altLang="en-US" sz="2800" dirty="0"/>
              <a:t>Being prepared by &gt;40 countries with a goal of national or sub-national CO</a:t>
            </a:r>
            <a:r>
              <a:rPr lang="en-GB" altLang="en-US" sz="900" dirty="0"/>
              <a:t>2</a:t>
            </a:r>
            <a:r>
              <a:rPr lang="en-GB" altLang="en-US" sz="2800" dirty="0"/>
              <a:t> accounting</a:t>
            </a:r>
          </a:p>
          <a:p>
            <a:pPr marL="630000" lvl="1" indent="-172800" eaLnBrk="1" hangingPunct="1">
              <a:buFont typeface="Courier New" panose="02070309020205020404" pitchFamily="49" charset="0"/>
              <a:buChar char="o"/>
            </a:pPr>
            <a:r>
              <a:rPr lang="en-GB" altLang="en-US" sz="2800" dirty="0"/>
              <a:t>Supported by &gt;$7billion from the large multilateral donors (like </a:t>
            </a:r>
            <a:r>
              <a:rPr lang="en-GB" altLang="en-US" sz="2400" dirty="0"/>
              <a:t>UN REDD Programme and the World Bank Forest Carbon Partnership Facility) as well as some bilateral aid (e.g. from the UK and from Norway). There is an element of conditionality (the ‘market-based’ element) – the recipient countries only get the money if they can show their carbon dioxide budget is improving. However, implementation in the country is achieved through regulatory approaches like policies on sustainable forest management, protected areas, fuel-efficient cook stoves.</a:t>
            </a:r>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1841350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Challenges (Nunan </a:t>
            </a:r>
            <a:r>
              <a:rPr lang="en-GB" i="1" dirty="0"/>
              <a:t>et al. </a:t>
            </a:r>
            <a:r>
              <a:rPr lang="en-GB" dirty="0"/>
              <a:t>2018)</a:t>
            </a:r>
          </a:p>
          <a:p>
            <a:pPr marL="171450" indent="-171450">
              <a:buFont typeface="Arial" panose="020B0604020202020204" pitchFamily="34" charset="0"/>
              <a:buChar char="•"/>
            </a:pPr>
            <a:r>
              <a:rPr lang="en-GB" dirty="0"/>
              <a:t>Trade-offs in environment-related interventions and policies should be expected as the complexity of social-ecological systems means that interventions inevitably prioritise certain ecosystem services over others and/or the needs of certain groups over others. Looking for trade-offs and bringing them into the open provides an opportunity to negotiate the trade-off.</a:t>
            </a:r>
          </a:p>
          <a:p>
            <a:pPr marL="171450" indent="-171450">
              <a:buFont typeface="Arial" panose="020B0604020202020204" pitchFamily="34" charset="0"/>
              <a:buChar char="•"/>
            </a:pPr>
            <a:r>
              <a:rPr lang="en-GB" dirty="0"/>
              <a:t>Although there is general recognition that participation by local communities in decision-making about the resources they depend on is important, approaches for achieving meaningful participation are still lacking. </a:t>
            </a:r>
          </a:p>
          <a:p>
            <a:pPr marL="171450" indent="-171450">
              <a:buFont typeface="Arial" panose="020B0604020202020204" pitchFamily="34" charset="0"/>
              <a:buChar char="•"/>
            </a:pPr>
            <a:r>
              <a:rPr lang="en-GB" dirty="0"/>
              <a:t>At the same time as the trend to decentralise resource management to the local level, it is very important to remember that decisions at local level may be heavily constrained by decisions at other levels and this interconnection between levels needs to be taken into account. More effective governance approaches for communicating well between decision-making levels are needed (think of landscape-scale governance, e.g. integrated water catchment management approaches as an example of a way forward).</a:t>
            </a:r>
          </a:p>
          <a:p>
            <a:pPr marL="171450" indent="-171450">
              <a:buFont typeface="Arial" panose="020B0604020202020204" pitchFamily="34" charset="0"/>
              <a:buChar char="•"/>
            </a:pPr>
            <a:r>
              <a:rPr lang="en-GB" dirty="0"/>
              <a:t>In many situations, informal institutions remain very important for resource governance. If they are overlooked when new interventions are planned, their knowledge is lost and they may even undermine any new institutions.</a:t>
            </a:r>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Ecosystems provide many ecosystem services of different importance to a variety of people. Yet, in spite of increasing knowledge about their importance, their conservation status continues to decline. At the same time, many marginalised people who rely most heavily on ecosystem services may lose access and struggle to exit poverty.</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ESPA’s research has shown that, perhaps not unsurprisingly given the complex nature of social-ecological systems, we need to expect trade-offs rather than win-wins.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Making trade-offs explicit is an important aspect of governance, which can also help to ensure that ‘losers’ are properly compensated if it is impossible to mitigate the negative trade-offs they face.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Primmer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(2015) argue that while there has been much research focus on ecosystems and their value for humans, there has been a mistaken assumption that this increase in knowledge would automatically lead to better decisions….. But this ignores the need for a better understanding of how decisions are taken and policies are implemented.</a:t>
            </a:r>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3224215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dirty="0">
                <a:solidFill>
                  <a:schemeClr val="tx1"/>
                </a:solidFill>
                <a:latin typeface="+mn-lt"/>
                <a:ea typeface="Arial"/>
                <a:cs typeface="Arial"/>
                <a:sym typeface="Arial"/>
              </a:rPr>
              <a:t>References cited in the Speakers’ notes:</a:t>
            </a:r>
          </a:p>
          <a:p>
            <a:pPr marL="171450" indent="-171450">
              <a:spcBef>
                <a:spcPts val="600"/>
              </a:spcBef>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Börner, J., </a:t>
            </a:r>
            <a:r>
              <a:rPr lang="en-GB" sz="1200" dirty="0" err="1">
                <a:solidFill>
                  <a:schemeClr val="tx1"/>
                </a:solidFill>
                <a:latin typeface="Arial" panose="020B0604020202020204" pitchFamily="34" charset="0"/>
                <a:cs typeface="Arial" panose="020B0604020202020204" pitchFamily="34" charset="0"/>
              </a:rPr>
              <a:t>Marinho</a:t>
            </a:r>
            <a:r>
              <a:rPr lang="en-GB" sz="1200" dirty="0">
                <a:solidFill>
                  <a:schemeClr val="tx1"/>
                </a:solidFill>
                <a:latin typeface="Arial" panose="020B0604020202020204" pitchFamily="34" charset="0"/>
                <a:cs typeface="Arial" panose="020B0604020202020204" pitchFamily="34" charset="0"/>
              </a:rPr>
              <a:t>, E. and </a:t>
            </a:r>
            <a:r>
              <a:rPr lang="en-GB" sz="1200" dirty="0" err="1">
                <a:solidFill>
                  <a:schemeClr val="tx1"/>
                </a:solidFill>
                <a:latin typeface="Arial" panose="020B0604020202020204" pitchFamily="34" charset="0"/>
                <a:cs typeface="Arial" panose="020B0604020202020204" pitchFamily="34" charset="0"/>
              </a:rPr>
              <a:t>Wunder</a:t>
            </a:r>
            <a:r>
              <a:rPr lang="en-GB" sz="1200" dirty="0">
                <a:solidFill>
                  <a:schemeClr val="tx1"/>
                </a:solidFill>
                <a:latin typeface="Arial" panose="020B0604020202020204" pitchFamily="34" charset="0"/>
                <a:cs typeface="Arial" panose="020B0604020202020204" pitchFamily="34" charset="0"/>
              </a:rPr>
              <a:t>, S. (2015) Mixing carrots and sticks to conserve forests in the Brazilian Amazon: A spatial probabilistic modelling approach. </a:t>
            </a:r>
            <a:r>
              <a:rPr lang="en-GB" sz="1200" i="1" dirty="0" err="1">
                <a:solidFill>
                  <a:schemeClr val="tx1"/>
                </a:solidFill>
                <a:latin typeface="Arial" panose="020B0604020202020204" pitchFamily="34" charset="0"/>
                <a:cs typeface="Arial" panose="020B0604020202020204" pitchFamily="34" charset="0"/>
              </a:rPr>
              <a:t>PLoS</a:t>
            </a:r>
            <a:r>
              <a:rPr lang="en-GB" sz="1200" i="1" dirty="0">
                <a:solidFill>
                  <a:schemeClr val="tx1"/>
                </a:solidFill>
                <a:latin typeface="Arial" panose="020B0604020202020204" pitchFamily="34" charset="0"/>
                <a:cs typeface="Arial" panose="020B0604020202020204" pitchFamily="34" charset="0"/>
              </a:rPr>
              <a:t> ONE </a:t>
            </a:r>
            <a:r>
              <a:rPr lang="en-GB" sz="1200" b="1" dirty="0">
                <a:solidFill>
                  <a:schemeClr val="tx1"/>
                </a:solidFill>
                <a:latin typeface="Arial" panose="020B0604020202020204" pitchFamily="34" charset="0"/>
                <a:cs typeface="Arial" panose="020B0604020202020204" pitchFamily="34" charset="0"/>
              </a:rPr>
              <a:t>10</a:t>
            </a:r>
            <a:r>
              <a:rPr lang="en-GB" sz="1200" dirty="0">
                <a:solidFill>
                  <a:schemeClr val="tx1"/>
                </a:solidFill>
                <a:latin typeface="Arial" panose="020B0604020202020204" pitchFamily="34" charset="0"/>
                <a:cs typeface="Arial" panose="020B0604020202020204" pitchFamily="34" charset="0"/>
              </a:rPr>
              <a:t>: p.e0116846.</a:t>
            </a:r>
          </a:p>
          <a:p>
            <a:pPr marL="171450" indent="-171450">
              <a:spcBef>
                <a:spcPts val="600"/>
              </a:spcBef>
              <a:buFont typeface="Arial" panose="020B0604020202020204" pitchFamily="34" charset="0"/>
              <a:buChar char="•"/>
            </a:pPr>
            <a:r>
              <a:rPr lang="en-GB" sz="1200" dirty="0" err="1">
                <a:solidFill>
                  <a:schemeClr val="tx1"/>
                </a:solidFill>
                <a:latin typeface="Arial" panose="020B0604020202020204" pitchFamily="34" charset="0"/>
                <a:cs typeface="Arial" panose="020B0604020202020204" pitchFamily="34" charset="0"/>
              </a:rPr>
              <a:t>Borrini-Feyerabend</a:t>
            </a:r>
            <a:r>
              <a:rPr lang="en-GB" sz="1200" dirty="0">
                <a:solidFill>
                  <a:schemeClr val="tx1"/>
                </a:solidFill>
                <a:latin typeface="Arial" panose="020B0604020202020204" pitchFamily="34" charset="0"/>
                <a:cs typeface="Arial" panose="020B0604020202020204" pitchFamily="34" charset="0"/>
              </a:rPr>
              <a:t>, G. </a:t>
            </a:r>
            <a:r>
              <a:rPr lang="en-GB" sz="1200" i="1" dirty="0">
                <a:solidFill>
                  <a:schemeClr val="tx1"/>
                </a:solidFill>
                <a:latin typeface="Arial" panose="020B0604020202020204" pitchFamily="34" charset="0"/>
                <a:cs typeface="Arial" panose="020B0604020202020204" pitchFamily="34" charset="0"/>
              </a:rPr>
              <a:t>et al.</a:t>
            </a:r>
            <a:r>
              <a:rPr lang="en-GB" sz="1200" dirty="0">
                <a:solidFill>
                  <a:schemeClr val="tx1"/>
                </a:solidFill>
                <a:latin typeface="Arial" panose="020B0604020202020204" pitchFamily="34" charset="0"/>
                <a:cs typeface="Arial" panose="020B0604020202020204" pitchFamily="34" charset="0"/>
              </a:rPr>
              <a:t> (2013) Governance of Protected Areas: From understanding to action. </a:t>
            </a:r>
            <a:r>
              <a:rPr lang="en-GB" sz="1200" i="1" dirty="0">
                <a:solidFill>
                  <a:schemeClr val="tx1"/>
                </a:solidFill>
                <a:latin typeface="Arial" panose="020B0604020202020204" pitchFamily="34" charset="0"/>
                <a:cs typeface="Arial" panose="020B0604020202020204" pitchFamily="34" charset="0"/>
              </a:rPr>
              <a:t>Best Practice Protected Area Guidelines Series </a:t>
            </a:r>
            <a:r>
              <a:rPr lang="en-GB" sz="1200" dirty="0">
                <a:solidFill>
                  <a:schemeClr val="tx1"/>
                </a:solidFill>
                <a:latin typeface="Arial" panose="020B0604020202020204" pitchFamily="34" charset="0"/>
                <a:cs typeface="Arial" panose="020B0604020202020204" pitchFamily="34" charset="0"/>
              </a:rPr>
              <a:t>No. 20. IUCN, Gland, Switzerland. Available at: </a:t>
            </a:r>
            <a:r>
              <a:rPr lang="en-GB" sz="1200" dirty="0">
                <a:solidFill>
                  <a:schemeClr val="tx1"/>
                </a:solidFill>
                <a:latin typeface="Arial" panose="020B0604020202020204" pitchFamily="34" charset="0"/>
                <a:cs typeface="Arial" panose="020B0604020202020204" pitchFamily="34" charset="0"/>
                <a:hlinkClick r:id="rId3"/>
              </a:rPr>
              <a:t>https://cmsdata.iucn.org/downloads/governance_web.pdf</a:t>
            </a:r>
            <a:endParaRPr lang="en-GB" sz="1200" dirty="0">
              <a:solidFill>
                <a:schemeClr val="tx1"/>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McDermott, M.H. and Schreckenberg, K. (2009) Equity in community forestry – insights from North and South. </a:t>
            </a:r>
            <a:r>
              <a:rPr lang="en-GB" sz="1200" i="1" dirty="0">
                <a:solidFill>
                  <a:schemeClr val="tx1"/>
                </a:solidFill>
                <a:latin typeface="Arial" panose="020B0604020202020204" pitchFamily="34" charset="0"/>
                <a:cs typeface="Arial" panose="020B0604020202020204" pitchFamily="34" charset="0"/>
              </a:rPr>
              <a:t>International Forestry Review </a:t>
            </a:r>
            <a:r>
              <a:rPr lang="en-GB" sz="1200" b="1" dirty="0">
                <a:solidFill>
                  <a:schemeClr val="tx1"/>
                </a:solidFill>
                <a:latin typeface="Arial" panose="020B0604020202020204" pitchFamily="34" charset="0"/>
                <a:cs typeface="Arial" panose="020B0604020202020204" pitchFamily="34" charset="0"/>
              </a:rPr>
              <a:t>11</a:t>
            </a:r>
            <a:r>
              <a:rPr lang="en-GB" sz="1200" dirty="0">
                <a:solidFill>
                  <a:schemeClr val="tx1"/>
                </a:solidFill>
                <a:latin typeface="Arial" panose="020B0604020202020204" pitchFamily="34" charset="0"/>
                <a:cs typeface="Arial" panose="020B0604020202020204" pitchFamily="34" charset="0"/>
              </a:rPr>
              <a:t>(2): 157-170.</a:t>
            </a:r>
          </a:p>
          <a:p>
            <a:pPr marL="171450" indent="-171450">
              <a:spcBef>
                <a:spcPts val="600"/>
              </a:spcBef>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North, D.C. (1990) </a:t>
            </a:r>
            <a:r>
              <a:rPr lang="en-GB" sz="1200" i="1" dirty="0">
                <a:solidFill>
                  <a:schemeClr val="tx1"/>
                </a:solidFill>
                <a:latin typeface="Arial" panose="020B0604020202020204" pitchFamily="34" charset="0"/>
                <a:cs typeface="Arial" panose="020B0604020202020204" pitchFamily="34" charset="0"/>
              </a:rPr>
              <a:t>Institutions, institutional change and economic performance. </a:t>
            </a:r>
            <a:r>
              <a:rPr lang="en-GB" sz="1200" dirty="0">
                <a:solidFill>
                  <a:schemeClr val="tx1"/>
                </a:solidFill>
                <a:latin typeface="Arial" panose="020B0604020202020204" pitchFamily="34" charset="0"/>
                <a:cs typeface="Arial" panose="020B0604020202020204" pitchFamily="34" charset="0"/>
              </a:rPr>
              <a:t>CUP, Cambridge.</a:t>
            </a:r>
          </a:p>
          <a:p>
            <a:pPr marL="171450" indent="-171450">
              <a:spcBef>
                <a:spcPts val="600"/>
              </a:spcBef>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Schreckenberg, K. and Luttrell, C. (2009) Participatory forest management: a route to poverty reduction? </a:t>
            </a:r>
            <a:r>
              <a:rPr lang="en-GB" sz="1200" i="1" dirty="0">
                <a:solidFill>
                  <a:schemeClr val="tx1"/>
                </a:solidFill>
                <a:latin typeface="Arial" panose="020B0604020202020204" pitchFamily="34" charset="0"/>
                <a:cs typeface="Arial" panose="020B0604020202020204" pitchFamily="34" charset="0"/>
              </a:rPr>
              <a:t>International Forestry Review </a:t>
            </a:r>
            <a:r>
              <a:rPr lang="en-GB" sz="1200" b="1" dirty="0">
                <a:solidFill>
                  <a:schemeClr val="tx1"/>
                </a:solidFill>
                <a:latin typeface="Arial" panose="020B0604020202020204" pitchFamily="34" charset="0"/>
                <a:cs typeface="Arial" panose="020B0604020202020204" pitchFamily="34" charset="0"/>
              </a:rPr>
              <a:t>11</a:t>
            </a:r>
            <a:r>
              <a:rPr lang="en-GB" sz="1200" dirty="0">
                <a:solidFill>
                  <a:schemeClr val="tx1"/>
                </a:solidFill>
                <a:latin typeface="Arial" panose="020B0604020202020204" pitchFamily="34" charset="0"/>
                <a:cs typeface="Arial" panose="020B0604020202020204" pitchFamily="34" charset="0"/>
              </a:rPr>
              <a:t>(2): </a:t>
            </a:r>
            <a:r>
              <a:rPr lang="en-GB" sz="1200" b="0" i="0" kern="1200" dirty="0">
                <a:solidFill>
                  <a:schemeClr val="tx1"/>
                </a:solidFill>
                <a:effectLst/>
                <a:latin typeface="+mn-lt"/>
                <a:ea typeface="+mn-ea"/>
                <a:cs typeface="+mn-cs"/>
              </a:rPr>
              <a:t>221-238.</a:t>
            </a:r>
            <a:r>
              <a:rPr lang="en-GB" sz="1200" dirty="0">
                <a:solidFill>
                  <a:schemeClr val="tx1"/>
                </a:solidFill>
                <a:latin typeface="Arial" panose="020B0604020202020204" pitchFamily="34" charset="0"/>
                <a:cs typeface="Arial" panose="020B0604020202020204" pitchFamily="34" charset="0"/>
              </a:rPr>
              <a:t> </a:t>
            </a:r>
          </a:p>
          <a:p>
            <a:pPr>
              <a:spcBef>
                <a:spcPts val="600"/>
              </a:spcBef>
            </a:pPr>
            <a:endParaRPr lang="en-GB" sz="1200" dirty="0">
              <a:solidFill>
                <a:schemeClr val="accent1"/>
              </a:solidFill>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endParaRPr lang="en-GB" dirty="0">
              <a:latin typeface="+mn-lt"/>
            </a:endParaRPr>
          </a:p>
          <a:p>
            <a:pPr marL="0" lvl="0" indent="0">
              <a:spcBef>
                <a:spcPts val="0"/>
              </a:spcBef>
              <a:spcAft>
                <a:spcPts val="0"/>
              </a:spcAft>
              <a:buNone/>
            </a:pPr>
            <a:endParaRPr dirty="0"/>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0654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1" u="none" strike="noStrike" cap="none" dirty="0">
                <a:solidFill>
                  <a:schemeClr val="dk1"/>
                </a:solidFill>
                <a:latin typeface="+mn-lt"/>
                <a:ea typeface="Calibri"/>
                <a:cs typeface="Calibri"/>
                <a:sym typeface="Calibri"/>
              </a:rPr>
              <a:t>[Please refer to the accompanying case study summaries for case study C, D and F]. </a:t>
            </a:r>
            <a:endParaRPr i="1" dirty="0">
              <a:latin typeface="+mn-lt"/>
            </a:endParaRPr>
          </a:p>
          <a:p>
            <a:pPr marL="0" marR="0" lvl="0" indent="0" algn="l" rtl="0">
              <a:spcBef>
                <a:spcPts val="0"/>
              </a:spcBef>
              <a:spcAft>
                <a:spcPts val="0"/>
              </a:spcAft>
              <a:buNone/>
            </a:pPr>
            <a:endParaRPr sz="1200" b="0" i="1" u="none" strike="noStrike" cap="none" dirty="0">
              <a:solidFill>
                <a:schemeClr val="dk1"/>
              </a:solidFill>
              <a:latin typeface="+mn-lt"/>
              <a:ea typeface="Calibri"/>
              <a:cs typeface="Calibri"/>
              <a:sym typeface="Calibri"/>
            </a:endParaRPr>
          </a:p>
        </p:txBody>
      </p:sp>
      <p:sp>
        <p:nvSpPr>
          <p:cNvPr id="251" name="Shape 2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810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dirty="0">
                <a:latin typeface="Arial" panose="020B0604020202020204" pitchFamily="34" charset="0"/>
              </a:rPr>
              <a:t>There are lots of definitions of governance, and the concept can be challenging to translate into different societies and languages. </a:t>
            </a:r>
          </a:p>
          <a:p>
            <a:pPr marL="171450" indent="-171450">
              <a:buFont typeface="Arial" panose="020B0604020202020204" pitchFamily="34" charset="0"/>
              <a:buChar char="•"/>
            </a:pPr>
            <a:r>
              <a:rPr lang="en-GB" altLang="en-US" dirty="0">
                <a:latin typeface="Arial" panose="020B0604020202020204" pitchFamily="34" charset="0"/>
              </a:rPr>
              <a:t>At its heart, environmental governance is about resolving environmental conflicts and trade-offs. If we all agreed on how to use our natural resources, we wouldn’t need laws and organisations to enforce them.</a:t>
            </a:r>
          </a:p>
          <a:p>
            <a:pPr marL="171450" indent="-171450">
              <a:buFont typeface="Arial" panose="020B0604020202020204" pitchFamily="34" charset="0"/>
              <a:buChar char="•"/>
            </a:pPr>
            <a:r>
              <a:rPr lang="en-GB" altLang="en-US" dirty="0">
                <a:latin typeface="Arial" panose="020B0604020202020204" pitchFamily="34" charset="0"/>
              </a:rPr>
              <a:t>As you read the second definition here, think back to the MA framework – the ‘ecosystem services’ box on the left and the ‘human wellbeing’ box on the right – and the many arrows that link the two. These arrows represent governance arrangements which determine who has access to, and can benefit from, which kinds of ecosystem services.</a:t>
            </a:r>
          </a:p>
          <a:p>
            <a:pPr marL="171450" indent="-171450">
              <a:buFont typeface="Arial" panose="020B0604020202020204" pitchFamily="34" charset="0"/>
              <a:buChar char="•"/>
            </a:pPr>
            <a:r>
              <a:rPr lang="en-GB" altLang="en-US" dirty="0">
                <a:latin typeface="Arial" panose="020B0604020202020204" pitchFamily="34" charset="0"/>
              </a:rPr>
              <a:t>The final definition is one used by IUCN and is very complete – it highlights the involvement of all sorts of actors (or ‘citizens’) in decision-making.</a:t>
            </a:r>
          </a:p>
          <a:p>
            <a:pPr marL="171450" indent="-171450">
              <a:buFont typeface="Arial" panose="020B0604020202020204" pitchFamily="34" charset="0"/>
              <a:buChar char="•"/>
            </a:pPr>
            <a:r>
              <a:rPr lang="en-GB" altLang="en-US" dirty="0">
                <a:latin typeface="Arial" panose="020B0604020202020204" pitchFamily="34" charset="0"/>
              </a:rPr>
              <a:t>Note that there is very little work done specifically on Ecosystem Service governance – as governance usually concerns the ecosystem (the ‘stock’) from which multiple ecosystem services may flow. There is however lots of work on environmental governance and natural resource governance, and these terms are used somewhat interchangeably in this session.</a:t>
            </a:r>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158188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Governance is not equal to government; it involves multiple actors and is inherently complex and cross-cutting.</a:t>
            </a: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163018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err="1"/>
              <a:t>Borrini-Feyerabend</a:t>
            </a:r>
            <a:r>
              <a:rPr lang="en-GB" altLang="en-US" sz="1200" dirty="0"/>
              <a:t> </a:t>
            </a:r>
            <a:r>
              <a:rPr lang="en-GB" altLang="en-US" sz="1200" i="1" dirty="0"/>
              <a:t>et al. </a:t>
            </a:r>
            <a:r>
              <a:rPr lang="en-GB" altLang="en-US" sz="1200" i="0" dirty="0"/>
              <a:t>(</a:t>
            </a:r>
            <a:r>
              <a:rPr lang="en-GB" altLang="en-US" sz="1200" dirty="0"/>
              <a:t>2008)</a:t>
            </a:r>
            <a:r>
              <a:rPr lang="en-GB" altLang="en-US" dirty="0">
                <a:latin typeface="Arial" panose="020B0604020202020204" pitchFamily="34" charset="0"/>
              </a:rPr>
              <a:t>: </a:t>
            </a:r>
          </a:p>
          <a:p>
            <a:pPr marL="171450" indent="-171450">
              <a:buFont typeface="Arial" panose="020B0604020202020204" pitchFamily="34" charset="0"/>
              <a:buChar char="•"/>
            </a:pPr>
            <a:r>
              <a:rPr lang="en-GB" altLang="en-US" dirty="0">
                <a:latin typeface="Arial" panose="020B0604020202020204" pitchFamily="34" charset="0"/>
              </a:rPr>
              <a:t>Management is part of governance. </a:t>
            </a:r>
          </a:p>
          <a:p>
            <a:pPr marL="171450" indent="-171450">
              <a:buFont typeface="Arial" panose="020B0604020202020204" pitchFamily="34" charset="0"/>
              <a:buChar char="•"/>
            </a:pPr>
            <a:r>
              <a:rPr lang="en-GB" altLang="en-US" dirty="0">
                <a:latin typeface="Arial" panose="020B0604020202020204" pitchFamily="34" charset="0"/>
              </a:rPr>
              <a:t>Governance is strategic. Management is operational. </a:t>
            </a:r>
          </a:p>
          <a:p>
            <a:pPr marL="171450" indent="-171450">
              <a:buFont typeface="Arial" panose="020B0604020202020204" pitchFamily="34" charset="0"/>
              <a:buChar char="•"/>
            </a:pPr>
            <a:r>
              <a:rPr lang="en-GB" altLang="en-US" dirty="0">
                <a:latin typeface="Arial" panose="020B0604020202020204" pitchFamily="34" charset="0"/>
              </a:rPr>
              <a:t>Governance involves making and implementing decisions. Management is a tool for implementing decisions. </a:t>
            </a:r>
          </a:p>
          <a:p>
            <a:pPr marL="171450" indent="-171450">
              <a:buFont typeface="Arial" panose="020B0604020202020204" pitchFamily="34" charset="0"/>
              <a:buChar char="•"/>
            </a:pPr>
            <a:r>
              <a:rPr lang="en-GB" altLang="en-US" dirty="0">
                <a:latin typeface="Arial" panose="020B0604020202020204" pitchFamily="34" charset="0"/>
              </a:rPr>
              <a:t>Governance is about making the big decisions about what must be done -– for example, a decision that irrigation must be managed at the community level. Management determines how those water resources are distributed equitably -– when each farmer receives water and what type of mechanisms are used to deliver the water, for example.</a:t>
            </a: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428645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Why are we looking at components of governance? </a:t>
            </a:r>
          </a:p>
          <a:p>
            <a:pPr marL="171450" indent="-171450">
              <a:buFont typeface="Arial" panose="020B0604020202020204" pitchFamily="34" charset="0"/>
              <a:buChar char="•"/>
            </a:pPr>
            <a:r>
              <a:rPr lang="en-GB" altLang="en-US" dirty="0">
                <a:latin typeface="Arial" panose="020B0604020202020204" pitchFamily="34" charset="0"/>
              </a:rPr>
              <a:t>In order to operationalise the concept of governance on the ground – we need to know what we are looking for.</a:t>
            </a:r>
          </a:p>
          <a:p>
            <a:pPr marL="171450" indent="-171450">
              <a:buFont typeface="Arial" panose="020B0604020202020204" pitchFamily="34" charset="0"/>
              <a:buChar char="•"/>
            </a:pPr>
            <a:r>
              <a:rPr lang="en-GB" altLang="en-US" dirty="0">
                <a:latin typeface="Arial" panose="020B0604020202020204" pitchFamily="34" charset="0"/>
              </a:rPr>
              <a:t>There are different ways of exploring the concept of governance, but most use some combination of actors, institutions and processes.</a:t>
            </a: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Environmental governance involves multiple actors and is inherently complex and cross-cutting. </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a:solidFill>
                  <a:schemeClr val="tx1"/>
                </a:solidFill>
                <a:latin typeface="+mn-lt"/>
                <a:ea typeface="+mn-ea"/>
                <a:cs typeface="+mn-cs"/>
              </a:rPr>
              <a:t>Question to students: </a:t>
            </a:r>
            <a:r>
              <a:rPr lang="en-GB" sz="1200" b="0" i="0" u="none" strike="noStrike" kern="1200" baseline="0" dirty="0">
                <a:solidFill>
                  <a:schemeClr val="tx1"/>
                </a:solidFill>
                <a:latin typeface="+mn-lt"/>
                <a:ea typeface="+mn-ea"/>
                <a:cs typeface="+mn-cs"/>
              </a:rPr>
              <a:t>Can you name some of the main actors in ecosystem governance?</a:t>
            </a:r>
          </a:p>
          <a:p>
            <a:pPr marL="0" indent="0">
              <a:buFont typeface="Arial" panose="020B0604020202020204" pitchFamily="34" charset="0"/>
              <a:buNone/>
            </a:pPr>
            <a:r>
              <a:rPr lang="en-GB" sz="1200" b="0" i="1" u="none" strike="noStrike" kern="1200" baseline="0" dirty="0">
                <a:solidFill>
                  <a:schemeClr val="tx1"/>
                </a:solidFill>
                <a:latin typeface="+mn-lt"/>
                <a:ea typeface="+mn-ea"/>
                <a:cs typeface="+mn-cs"/>
              </a:rPr>
              <a:t>[Some possible answers: </a:t>
            </a:r>
          </a:p>
          <a:p>
            <a:pPr marL="171450" lvl="0" indent="-171450">
              <a:buFont typeface="Arial" panose="020B0604020202020204" pitchFamily="34" charset="0"/>
              <a:buChar char="•"/>
            </a:pPr>
            <a:r>
              <a:rPr lang="en-GB" sz="1200" b="0" i="1" u="none" strike="noStrike" kern="1200" baseline="0" dirty="0">
                <a:solidFill>
                  <a:schemeClr val="tx1"/>
                </a:solidFill>
                <a:latin typeface="+mn-lt"/>
                <a:ea typeface="+mn-ea"/>
                <a:cs typeface="+mn-cs"/>
              </a:rPr>
              <a:t>Touches virtually all different aspects of the </a:t>
            </a:r>
            <a:r>
              <a:rPr lang="en-GB" sz="1200" b="1" i="1" u="none" strike="noStrike" kern="1200" baseline="0" dirty="0">
                <a:solidFill>
                  <a:schemeClr val="tx1"/>
                </a:solidFill>
                <a:latin typeface="+mn-lt"/>
                <a:ea typeface="+mn-ea"/>
                <a:cs typeface="+mn-cs"/>
              </a:rPr>
              <a:t>public sector</a:t>
            </a:r>
            <a:r>
              <a:rPr lang="en-GB" sz="1200" b="0" i="1" u="none" strike="noStrike" kern="1200" baseline="0" dirty="0">
                <a:solidFill>
                  <a:schemeClr val="tx1"/>
                </a:solidFill>
                <a:latin typeface="+mn-lt"/>
                <a:ea typeface="+mn-ea"/>
                <a:cs typeface="+mn-cs"/>
              </a:rPr>
              <a:t> (e.g. government, research and education establishments), from setting the rules of the game, to prioritising interventions and allocating resources </a:t>
            </a:r>
          </a:p>
          <a:p>
            <a:pPr marL="171450" lvl="0" indent="-171450">
              <a:buFont typeface="Arial" panose="020B0604020202020204" pitchFamily="34" charset="0"/>
              <a:buChar char="•"/>
            </a:pPr>
            <a:r>
              <a:rPr lang="en-GB" sz="1200" b="0" i="1" u="none" strike="noStrike" kern="1200" baseline="0" dirty="0">
                <a:solidFill>
                  <a:schemeClr val="tx1"/>
                </a:solidFill>
                <a:latin typeface="+mn-lt"/>
                <a:ea typeface="+mn-ea"/>
                <a:cs typeface="+mn-cs"/>
              </a:rPr>
              <a:t>and </a:t>
            </a:r>
            <a:r>
              <a:rPr lang="en-GB" sz="1200" b="1" i="1" u="none" strike="noStrike" kern="1200" baseline="0" dirty="0">
                <a:solidFill>
                  <a:schemeClr val="tx1"/>
                </a:solidFill>
                <a:latin typeface="+mn-lt"/>
                <a:ea typeface="+mn-ea"/>
                <a:cs typeface="+mn-cs"/>
              </a:rPr>
              <a:t>civil society</a:t>
            </a:r>
            <a:r>
              <a:rPr lang="en-GB" sz="1200" b="0" i="1" u="none" strike="noStrike" kern="1200" baseline="0" dirty="0">
                <a:solidFill>
                  <a:schemeClr val="tx1"/>
                </a:solidFill>
                <a:latin typeface="+mn-lt"/>
                <a:ea typeface="+mn-ea"/>
                <a:cs typeface="+mn-cs"/>
              </a:rPr>
              <a:t> (environmental and also development NGOs, can act as watchdogs to demand accountability) </a:t>
            </a:r>
          </a:p>
          <a:p>
            <a:pPr marL="171450" lvl="0" indent="-171450">
              <a:buFont typeface="Arial" panose="020B0604020202020204" pitchFamily="34" charset="0"/>
              <a:buChar char="•"/>
            </a:pPr>
            <a:r>
              <a:rPr lang="en-GB" sz="1200" b="0" i="1" u="none" strike="noStrike" kern="1200" baseline="0" dirty="0">
                <a:solidFill>
                  <a:schemeClr val="tx1"/>
                </a:solidFill>
                <a:latin typeface="+mn-lt"/>
                <a:ea typeface="+mn-ea"/>
                <a:cs typeface="+mn-cs"/>
              </a:rPr>
              <a:t>and </a:t>
            </a:r>
            <a:r>
              <a:rPr lang="en-GB" sz="1200" b="1" i="1" u="none" strike="noStrike" kern="1200" baseline="0" dirty="0">
                <a:solidFill>
                  <a:schemeClr val="tx1"/>
                </a:solidFill>
                <a:latin typeface="+mn-lt"/>
                <a:ea typeface="+mn-ea"/>
                <a:cs typeface="+mn-cs"/>
              </a:rPr>
              <a:t>private sector</a:t>
            </a:r>
            <a:r>
              <a:rPr lang="en-GB" sz="1200" b="0" i="1" u="none" strike="noStrike" kern="1200" baseline="0" dirty="0">
                <a:solidFill>
                  <a:schemeClr val="tx1"/>
                </a:solidFill>
                <a:latin typeface="+mn-lt"/>
                <a:ea typeface="+mn-ea"/>
                <a:cs typeface="+mn-cs"/>
              </a:rPr>
              <a:t> (e.g. companies, corporate social responsibility activities) also have important roles and responsibilities for ecosystem governance </a:t>
            </a:r>
          </a:p>
          <a:p>
            <a:pPr marL="171450" lvl="0" indent="-171450">
              <a:buFont typeface="Arial" panose="020B0604020202020204" pitchFamily="34" charset="0"/>
              <a:buChar char="•"/>
            </a:pPr>
            <a:r>
              <a:rPr lang="en-GB" sz="1200" b="0" i="1" u="none" strike="noStrike" kern="1200" baseline="0" dirty="0">
                <a:solidFill>
                  <a:schemeClr val="tx1"/>
                </a:solidFill>
                <a:latin typeface="+mn-lt"/>
                <a:ea typeface="+mn-ea"/>
                <a:cs typeface="+mn-cs"/>
              </a:rPr>
              <a:t>also </a:t>
            </a:r>
            <a:r>
              <a:rPr lang="en-GB" sz="1200" b="1" i="1" u="none" strike="noStrike" kern="1200" baseline="0" dirty="0">
                <a:solidFill>
                  <a:schemeClr val="tx1"/>
                </a:solidFill>
                <a:latin typeface="+mn-lt"/>
                <a:ea typeface="+mn-ea"/>
                <a:cs typeface="+mn-cs"/>
              </a:rPr>
              <a:t>households</a:t>
            </a:r>
            <a:r>
              <a:rPr lang="en-GB" sz="1200" b="0" i="1" u="none" strike="noStrike" kern="1200" baseline="0" dirty="0">
                <a:solidFill>
                  <a:schemeClr val="tx1"/>
                </a:solidFill>
                <a:latin typeface="+mn-lt"/>
                <a:ea typeface="+mn-ea"/>
                <a:cs typeface="+mn-cs"/>
              </a:rPr>
              <a:t> – which take decisions about how they use their environmental resources.]</a:t>
            </a:r>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t>Important to note that – in social science – ‘institutions’ are not organisations. Rather they are defined as “the rules of the game in a society” (North 1990). Think, for example, of ‘the institution of marriage’ or ‘the institution of money’ – these are not organisations but rather societal conventions or norms, basic principles for how we interact with one another.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dirty="0">
                <a:latin typeface="Arial" panose="020B0604020202020204" pitchFamily="34" charset="0"/>
              </a:rPr>
              <a:t>Institutions can be statutory or customary:</a:t>
            </a:r>
            <a:endParaRPr lang="en-GB" altLang="en-US" b="0" dirty="0">
              <a:latin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altLang="en-US" b="1" i="0" dirty="0">
                <a:latin typeface="Arial" panose="020B0604020202020204" pitchFamily="34" charset="0"/>
              </a:rPr>
              <a:t>Question to students: </a:t>
            </a:r>
            <a:r>
              <a:rPr lang="en-GB" altLang="en-US" b="0" i="0" dirty="0">
                <a:latin typeface="Arial" panose="020B0604020202020204" pitchFamily="34" charset="0"/>
              </a:rPr>
              <a:t>Can you think of any examples of statutory law relating to the environment?</a:t>
            </a:r>
            <a:r>
              <a:rPr lang="en-GB" altLang="en-US" i="1" dirty="0">
                <a:latin typeface="Arial" panose="020B0604020202020204" pitchFamily="34" charset="0"/>
              </a:rPr>
              <a:t> [Possible answers: Requirement for Environmental Impact Assessment, Protected area laws, fishing laws, pollution laws….]</a:t>
            </a:r>
          </a:p>
          <a:p>
            <a:pPr marL="628650" lvl="1" indent="-171450">
              <a:buFont typeface="Courier New" panose="02070309020205020404" pitchFamily="49" charset="0"/>
              <a:buChar char="o"/>
            </a:pPr>
            <a:r>
              <a:rPr lang="en-GB" altLang="en-US" sz="1200" dirty="0"/>
              <a:t>Customary laws: Often continue to apply when there is no authority to enforce statutory law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t>Statutory and customary authorities can cooperate, but there may be conflict over natural resource management. </a:t>
            </a:r>
            <a:r>
              <a:rPr lang="en-GB" altLang="en-US" dirty="0">
                <a:latin typeface="Arial" panose="020B0604020202020204" pitchFamily="34" charset="0"/>
              </a:rPr>
              <a:t>About 100 countries recognise customary law by constitution or statutory law.</a:t>
            </a:r>
            <a:endParaRPr lang="en-GB" altLang="en-US" sz="1200" dirty="0"/>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237648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anose="020B0604020202020204" pitchFamily="34" charset="0"/>
              </a:rPr>
              <a:t>Tenure is perhaps the most important institution in relation to natural resource governance because it is at the heart of many environmental conflicts, both very local and global (e.g. water rights)</a:t>
            </a:r>
          </a:p>
          <a:p>
            <a:pPr marL="171450" indent="-171450">
              <a:buFont typeface="Arial" panose="020B0604020202020204" pitchFamily="34" charset="0"/>
              <a:buChar char="•"/>
            </a:pPr>
            <a:r>
              <a:rPr lang="en-GB" altLang="en-US" dirty="0">
                <a:latin typeface="Arial" panose="020B0604020202020204" pitchFamily="34" charset="0"/>
              </a:rPr>
              <a:t>Tenure is also called property – this is not just about rights but also about duties.</a:t>
            </a:r>
          </a:p>
          <a:p>
            <a:pPr marL="171450" indent="-171450">
              <a:buFont typeface="Arial" panose="020B0604020202020204" pitchFamily="34" charset="0"/>
              <a:buChar char="•"/>
            </a:pPr>
            <a:r>
              <a:rPr lang="en-GB" altLang="en-US" dirty="0">
                <a:latin typeface="Arial" panose="020B0604020202020204" pitchFamily="34" charset="0"/>
              </a:rPr>
              <a:t>Schlager and Ostrom (1992) defined the concept of a bundle of rights: </a:t>
            </a:r>
          </a:p>
          <a:p>
            <a:pPr marL="628650" lvl="2" indent="-171450">
              <a:buFont typeface="Courier New" panose="02070309020205020404" pitchFamily="49" charset="0"/>
              <a:buChar char="o"/>
            </a:pPr>
            <a:r>
              <a:rPr lang="en-GB" altLang="en-US" dirty="0">
                <a:latin typeface="Arial" panose="020B0604020202020204" pitchFamily="34" charset="0"/>
              </a:rPr>
              <a:t>Access rights = </a:t>
            </a:r>
            <a:r>
              <a:rPr lang="en-GB" altLang="en-US" sz="2500" dirty="0">
                <a:latin typeface="Arial" panose="020B0604020202020204" pitchFamily="34" charset="0"/>
              </a:rPr>
              <a:t>Right to enter and exploit a defined area. M</a:t>
            </a:r>
            <a:r>
              <a:rPr lang="en-GB" altLang="en-US" dirty="0">
                <a:latin typeface="Arial" panose="020B0604020202020204" pitchFamily="34" charset="0"/>
              </a:rPr>
              <a:t>ay be conferred by birth (e.g., citizenship), social relations (e.g., family member), geography (e.g., local resident), or contract (e.g., fishing license).</a:t>
            </a:r>
          </a:p>
          <a:p>
            <a:pPr marL="628650" lvl="2" indent="-171450">
              <a:buFont typeface="Courier New" panose="02070309020205020404" pitchFamily="49" charset="0"/>
              <a:buChar char="o"/>
            </a:pPr>
            <a:r>
              <a:rPr lang="en-GB" altLang="en-US" dirty="0">
                <a:latin typeface="Arial" panose="020B0604020202020204" pitchFamily="34" charset="0"/>
              </a:rPr>
              <a:t>Withdrawal rights – for consumptive or non-consumptive use; on this point it is often very important to distinguish whether withdrawal rights are just for subsistence purposes or also for sale.</a:t>
            </a:r>
          </a:p>
          <a:p>
            <a:pPr marL="628650" lvl="1" indent="-171450">
              <a:buFont typeface="Courier New" panose="02070309020205020404" pitchFamily="49" charset="0"/>
              <a:buChar char="o"/>
            </a:pPr>
            <a:r>
              <a:rPr lang="en-GB" altLang="en-US" dirty="0">
                <a:latin typeface="Arial" panose="020B0604020202020204" pitchFamily="34" charset="0"/>
              </a:rPr>
              <a:t>Management rights of access to and withdrawal of resources, includes improving the resource.</a:t>
            </a:r>
          </a:p>
          <a:p>
            <a:pPr marL="628650" lvl="1" indent="-171450">
              <a:buFont typeface="Courier New" panose="02070309020205020404" pitchFamily="49" charset="0"/>
              <a:buChar char="o"/>
            </a:pPr>
            <a:r>
              <a:rPr lang="en-GB" altLang="en-US" dirty="0">
                <a:latin typeface="Arial" panose="020B0604020202020204" pitchFamily="34" charset="0"/>
              </a:rPr>
              <a:t>Exclusion rights determine who can exploit the resource, e.g. a community forest association might be able to exclude a certain group.</a:t>
            </a:r>
          </a:p>
          <a:p>
            <a:pPr marL="628650" lvl="1" indent="-171450">
              <a:buFont typeface="Courier New" panose="02070309020205020404" pitchFamily="49" charset="0"/>
              <a:buChar char="o"/>
            </a:pPr>
            <a:r>
              <a:rPr lang="en-GB" altLang="en-US" dirty="0">
                <a:latin typeface="Arial" panose="020B0604020202020204" pitchFamily="34" charset="0"/>
              </a:rPr>
              <a:t>Alienation are the rights to transfer resource management and exclusion rights to another actor (e.g. sale of land)</a:t>
            </a:r>
          </a:p>
          <a:p>
            <a:pPr marL="171450" indent="-171450">
              <a:buFont typeface="Arial" panose="020B0604020202020204" pitchFamily="34" charset="0"/>
              <a:buChar char="•"/>
            </a:pPr>
            <a:r>
              <a:rPr lang="en-GB" altLang="en-US" dirty="0">
                <a:latin typeface="Arial" panose="020B0604020202020204" pitchFamily="34" charset="0"/>
              </a:rPr>
              <a:t>Different people may have different rights, e.g. in some areas land ownership does not confer ownership of the trees on that land or the below-ground resources</a:t>
            </a:r>
          </a:p>
          <a:p>
            <a:pPr marL="171450" indent="-171450">
              <a:buFont typeface="Arial" panose="020B0604020202020204" pitchFamily="34" charset="0"/>
              <a:buChar char="•"/>
            </a:pPr>
            <a:r>
              <a:rPr lang="en-GB" altLang="en-US" dirty="0">
                <a:latin typeface="Arial" panose="020B0604020202020204" pitchFamily="34" charset="0"/>
              </a:rPr>
              <a:t>Property can be categorised in multiple ways. One categorisation depends on who holds the rights:</a:t>
            </a:r>
          </a:p>
          <a:p>
            <a:pPr marL="630000" lvl="1" indent="-172800">
              <a:buFont typeface="Courier New" panose="02070309020205020404" pitchFamily="49" charset="0"/>
              <a:buChar char="o"/>
            </a:pPr>
            <a:r>
              <a:rPr lang="en-GB" altLang="en-US" sz="2200" dirty="0"/>
              <a:t>Private property: land (or property bundle) owned by a natural or legal person (e.g. with rights to dispose of, bequeath, etc.)</a:t>
            </a:r>
          </a:p>
          <a:p>
            <a:pPr marL="630000" marR="0" lvl="1" indent="-1728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altLang="en-US" sz="2200" dirty="0"/>
              <a:t>Public property: assets held and managed by the state</a:t>
            </a:r>
          </a:p>
          <a:p>
            <a:pPr marL="630000" lvl="1" indent="-172800">
              <a:buFont typeface="Courier New" panose="02070309020205020404" pitchFamily="49" charset="0"/>
              <a:buChar char="o"/>
            </a:pPr>
            <a:r>
              <a:rPr lang="en-GB" altLang="en-US" sz="2200" dirty="0"/>
              <a:t>Common property: property bundle is shared among members of a group. Examples include pastures, fisheries, forests (but think also of the global commons – climate, marine). Note that common pool resources are characterised by rival consumption (if one person uses them they diminish the resource available for other people) and the difficulty of excluding outsiders from using the resource. The term ‘Common pool resources’ refers to the resources, while ‘common property’ refers to the collective system for managing that resource.</a:t>
            </a:r>
          </a:p>
          <a:p>
            <a:pPr marL="630000" lvl="1" indent="-172800">
              <a:buFont typeface="Courier New" panose="02070309020205020404" pitchFamily="49" charset="0"/>
              <a:buChar char="o"/>
            </a:pPr>
            <a:r>
              <a:rPr lang="en-GB" altLang="en-US" sz="2200" dirty="0"/>
              <a:t>Open access: no specific rights assigned – is very rare, but some areas may be </a:t>
            </a:r>
            <a:r>
              <a:rPr lang="en-GB" altLang="en-US" sz="2200" i="1" dirty="0"/>
              <a:t>de facto </a:t>
            </a:r>
            <a:r>
              <a:rPr lang="en-GB" altLang="en-US" sz="2200" dirty="0"/>
              <a:t>open access because rights are not enforced (e.g. where there is an absentee landowner, or the state is weak) leading to people using the resource as they wish with no regard for future users. </a:t>
            </a:r>
          </a:p>
          <a:p>
            <a:pPr marL="171450" indent="-171450">
              <a:buFont typeface="Arial" panose="020B0604020202020204" pitchFamily="34" charset="0"/>
              <a:buChar char="•"/>
            </a:pPr>
            <a:r>
              <a:rPr lang="en-GB" altLang="en-US" dirty="0">
                <a:latin typeface="Arial" panose="020B0604020202020204" pitchFamily="34" charset="0"/>
              </a:rPr>
              <a:t>Tenure security is the p</a:t>
            </a:r>
            <a:r>
              <a:rPr lang="en-US" sz="2400" dirty="0" err="1">
                <a:cs typeface="Arial"/>
              </a:rPr>
              <a:t>erception</a:t>
            </a:r>
            <a:r>
              <a:rPr lang="en-US" sz="2400" dirty="0">
                <a:cs typeface="Arial"/>
              </a:rPr>
              <a:t> of having secure rights to land and property on a continual basis. It is important because it means people are able to reap the benefits of any labour or capital invested in the land.</a:t>
            </a:r>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1366749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l="10600" r="17801" b="976"/>
          <a:stretch/>
        </p:blipFill>
        <p:spPr>
          <a:xfrm>
            <a:off x="-69575" y="728"/>
            <a:ext cx="9243391" cy="6161533"/>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78805"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415"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andmatrix.org/e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hebulletin.org/day-zero-lessons-cape-towns-crisis1151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cs typeface="Times New Roman" panose="02020603050405020304" pitchFamily="18" charset="0"/>
              </a:rPr>
              <a:t>Ecosystem </a:t>
            </a:r>
            <a:br>
              <a:rPr lang="en-GB" altLang="en-US" dirty="0">
                <a:cs typeface="Times New Roman" panose="02020603050405020304" pitchFamily="18" charset="0"/>
              </a:rPr>
            </a:br>
            <a:r>
              <a:rPr lang="en-GB" altLang="en-US" dirty="0">
                <a:cs typeface="Times New Roman" panose="02020603050405020304" pitchFamily="18" charset="0"/>
              </a:rPr>
              <a:t>Governance</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a:xfrm>
            <a:off x="1143000" y="5552758"/>
            <a:ext cx="6858000" cy="533465"/>
          </a:xfrm>
        </p:spPr>
        <p:txBody>
          <a:bodyPr/>
          <a:lstStyle/>
          <a:p>
            <a:r>
              <a:rPr lang="en-US" dirty="0"/>
              <a:t>Topic 06</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rPr>
              <a:t>© </a:t>
            </a:r>
            <a:r>
              <a:rPr lang="en-US" sz="700" dirty="0">
                <a:solidFill>
                  <a:schemeClr val="bg1">
                    <a:alpha val="70000"/>
                  </a:schemeClr>
                </a:solidFill>
                <a:cs typeface="Calibri"/>
              </a:rPr>
              <a:t>MOUNTAIN-EVO project</a:t>
            </a:r>
            <a:endParaRPr lang="en-US" sz="700" dirty="0">
              <a:solidFill>
                <a:schemeClr val="bg1">
                  <a:alpha val="70000"/>
                </a:schemeClr>
              </a:solidFill>
              <a:ea typeface="Calibri"/>
              <a:cs typeface="Calibri"/>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326"/>
            <a:ext cx="6906683" cy="1325563"/>
          </a:xfrm>
        </p:spPr>
        <p:txBody>
          <a:bodyPr>
            <a:normAutofit/>
          </a:bodyPr>
          <a:lstStyle/>
          <a:p>
            <a:r>
              <a:rPr lang="en-US" sz="3200" dirty="0"/>
              <a:t>Tenure</a:t>
            </a:r>
          </a:p>
        </p:txBody>
      </p:sp>
      <p:sp>
        <p:nvSpPr>
          <p:cNvPr id="3" name="Content Placeholder 2"/>
          <p:cNvSpPr>
            <a:spLocks noGrp="1"/>
          </p:cNvSpPr>
          <p:nvPr>
            <p:ph idx="1"/>
          </p:nvPr>
        </p:nvSpPr>
        <p:spPr>
          <a:xfrm>
            <a:off x="628650" y="1234440"/>
            <a:ext cx="8217910" cy="4709160"/>
          </a:xfrm>
        </p:spPr>
        <p:txBody>
          <a:bodyPr>
            <a:normAutofit fontScale="85000" lnSpcReduction="20000"/>
          </a:bodyPr>
          <a:lstStyle/>
          <a:p>
            <a:r>
              <a:rPr lang="en-US" dirty="0"/>
              <a:t>Tenure (or property) is perhaps the most important institution in relation to natural resource governance</a:t>
            </a:r>
          </a:p>
          <a:p>
            <a:r>
              <a:rPr lang="en-US" dirty="0"/>
              <a:t>Property is about rights </a:t>
            </a:r>
            <a:r>
              <a:rPr lang="en-US" i="1" dirty="0"/>
              <a:t>and</a:t>
            </a:r>
            <a:r>
              <a:rPr lang="en-US" dirty="0"/>
              <a:t> duties; it defines what a person/body can or cannot do with a certain commodity</a:t>
            </a:r>
          </a:p>
          <a:p>
            <a:r>
              <a:rPr lang="en-US" dirty="0"/>
              <a:t>Property can be seen as a bundle of rights (Schlager and Ostrom 1992), which may overlap</a:t>
            </a:r>
          </a:p>
          <a:p>
            <a:pPr lvl="1">
              <a:spcBef>
                <a:spcPts val="600"/>
              </a:spcBef>
            </a:pPr>
            <a:r>
              <a:rPr lang="en-US" dirty="0"/>
              <a:t>Access, withdrawal, management, exclusion, alienation</a:t>
            </a:r>
          </a:p>
          <a:p>
            <a:r>
              <a:rPr lang="en-US" dirty="0"/>
              <a:t>Different types of property:</a:t>
            </a:r>
          </a:p>
          <a:p>
            <a:pPr lvl="1">
              <a:spcBef>
                <a:spcPts val="600"/>
              </a:spcBef>
            </a:pPr>
            <a:r>
              <a:rPr lang="en-US" dirty="0"/>
              <a:t>Private</a:t>
            </a:r>
          </a:p>
          <a:p>
            <a:pPr lvl="1">
              <a:spcBef>
                <a:spcPts val="600"/>
              </a:spcBef>
            </a:pPr>
            <a:r>
              <a:rPr lang="en-US" dirty="0"/>
              <a:t>Public (or state)</a:t>
            </a:r>
          </a:p>
          <a:p>
            <a:pPr lvl="1">
              <a:spcBef>
                <a:spcPts val="600"/>
              </a:spcBef>
            </a:pPr>
            <a:r>
              <a:rPr lang="en-US" dirty="0"/>
              <a:t>Common property (or ‘common pool resources’)</a:t>
            </a:r>
          </a:p>
          <a:p>
            <a:pPr lvl="1">
              <a:spcBef>
                <a:spcPts val="600"/>
              </a:spcBef>
            </a:pPr>
            <a:r>
              <a:rPr lang="en-US" dirty="0"/>
              <a:t>[open access]</a:t>
            </a:r>
          </a:p>
          <a:p>
            <a:r>
              <a:rPr lang="en-US" dirty="0"/>
              <a:t>What is tenure security? Why is it important?</a:t>
            </a:r>
          </a:p>
          <a:p>
            <a:endParaRPr lang="en-US" dirty="0"/>
          </a:p>
          <a:p>
            <a:endParaRPr lang="en-US" dirty="0"/>
          </a:p>
          <a:p>
            <a:endParaRPr lang="en-US" dirty="0"/>
          </a:p>
        </p:txBody>
      </p:sp>
    </p:spTree>
    <p:extLst>
      <p:ext uri="{BB962C8B-B14F-4D97-AF65-F5344CB8AC3E}">
        <p14:creationId xmlns:p14="http://schemas.microsoft.com/office/powerpoint/2010/main" val="314696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286"/>
            <a:ext cx="7677150" cy="1325563"/>
          </a:xfrm>
        </p:spPr>
        <p:txBody>
          <a:bodyPr>
            <a:normAutofit fontScale="90000"/>
          </a:bodyPr>
          <a:lstStyle/>
          <a:p>
            <a:r>
              <a:rPr lang="en-US" dirty="0"/>
              <a:t>Misunderstandings about commons </a:t>
            </a:r>
            <a:br>
              <a:rPr lang="en-US" sz="3200" dirty="0"/>
            </a:br>
            <a:r>
              <a:rPr lang="en-US" sz="2700" b="0" dirty="0"/>
              <a:t>(Alden Wily 2008)</a:t>
            </a:r>
          </a:p>
        </p:txBody>
      </p:sp>
      <p:sp>
        <p:nvSpPr>
          <p:cNvPr id="3" name="Content Placeholder 2"/>
          <p:cNvSpPr>
            <a:spLocks noGrp="1"/>
          </p:cNvSpPr>
          <p:nvPr>
            <p:ph idx="1"/>
          </p:nvPr>
        </p:nvSpPr>
        <p:spPr>
          <a:xfrm>
            <a:off x="628650" y="1475105"/>
            <a:ext cx="8217910" cy="4351338"/>
          </a:xfrm>
        </p:spPr>
        <p:txBody>
          <a:bodyPr>
            <a:normAutofit fontScale="77500" lnSpcReduction="20000"/>
          </a:bodyPr>
          <a:lstStyle/>
          <a:p>
            <a:r>
              <a:rPr lang="en-US" dirty="0"/>
              <a:t>Lack of understanding of their importance</a:t>
            </a:r>
          </a:p>
          <a:p>
            <a:pPr lvl="1">
              <a:spcBef>
                <a:spcPts val="600"/>
              </a:spcBef>
            </a:pPr>
            <a:r>
              <a:rPr lang="en-US" dirty="0"/>
              <a:t>Community-based property systems are </a:t>
            </a:r>
            <a:r>
              <a:rPr lang="en-US" dirty="0" err="1"/>
              <a:t>practised</a:t>
            </a:r>
            <a:r>
              <a:rPr lang="en-US" dirty="0"/>
              <a:t> by 1-2billion people (incl 25% of Africa’s land mass)</a:t>
            </a:r>
          </a:p>
          <a:p>
            <a:pPr lvl="1">
              <a:spcBef>
                <a:spcPts val="600"/>
              </a:spcBef>
            </a:pPr>
            <a:r>
              <a:rPr lang="en-US" dirty="0"/>
              <a:t>Particularly important for the poorest and for women</a:t>
            </a:r>
          </a:p>
          <a:p>
            <a:r>
              <a:rPr lang="en-US" dirty="0"/>
              <a:t>Misconception that they are unowned (especially if uncultivated) and ungoverned</a:t>
            </a:r>
          </a:p>
          <a:p>
            <a:r>
              <a:rPr lang="en-US" dirty="0"/>
              <a:t>Ignorance that they are typically group-based, often linked to families, clans, settlements</a:t>
            </a:r>
          </a:p>
          <a:p>
            <a:pPr lvl="1">
              <a:spcBef>
                <a:spcPts val="600"/>
              </a:spcBef>
            </a:pPr>
            <a:r>
              <a:rPr lang="en-US" dirty="0"/>
              <a:t>Customary tenure is indigenous and rooted in the community level, rather than arising or being delivered through the state</a:t>
            </a:r>
          </a:p>
          <a:p>
            <a:r>
              <a:rPr lang="en-US" dirty="0"/>
              <a:t>Lack of understanding of multiple layers of rights</a:t>
            </a:r>
          </a:p>
          <a:p>
            <a:pPr lvl="1">
              <a:spcBef>
                <a:spcPts val="600"/>
              </a:spcBef>
            </a:pPr>
            <a:r>
              <a:rPr lang="en-US" dirty="0"/>
              <a:t>Primary ownership by farmers</a:t>
            </a:r>
          </a:p>
          <a:p>
            <a:pPr lvl="1">
              <a:spcBef>
                <a:spcPts val="600"/>
              </a:spcBef>
            </a:pPr>
            <a:r>
              <a:rPr lang="en-US" dirty="0"/>
              <a:t>Secondary usufruct by herders</a:t>
            </a:r>
          </a:p>
        </p:txBody>
      </p:sp>
    </p:spTree>
    <p:extLst>
      <p:ext uri="{BB962C8B-B14F-4D97-AF65-F5344CB8AC3E}">
        <p14:creationId xmlns:p14="http://schemas.microsoft.com/office/powerpoint/2010/main" val="366682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23965"/>
            <a:ext cx="8292066" cy="1325563"/>
          </a:xfrm>
        </p:spPr>
        <p:txBody>
          <a:bodyPr>
            <a:normAutofit/>
          </a:bodyPr>
          <a:lstStyle/>
          <a:p>
            <a:pPr marL="514350" indent="-514350">
              <a:buClr>
                <a:schemeClr val="accent4"/>
              </a:buClr>
              <a:buFont typeface="+mj-lt"/>
              <a:buAutoNum type="arabicPeriod" startAt="3"/>
              <a:tabLst>
                <a:tab pos="452438" algn="l"/>
              </a:tabLst>
            </a:pPr>
            <a:r>
              <a:rPr lang="en-GB" sz="3200" dirty="0"/>
              <a:t>Processes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886700" cy="4351338"/>
          </a:xfrm>
        </p:spPr>
        <p:txBody>
          <a:bodyPr>
            <a:normAutofit fontScale="92500" lnSpcReduction="20000"/>
          </a:bodyPr>
          <a:lstStyle/>
          <a:p>
            <a:r>
              <a:rPr lang="en-GB" sz="2400" dirty="0">
                <a:solidFill>
                  <a:schemeClr val="accent1"/>
                </a:solidFill>
                <a:cs typeface="Times New Roman" panose="02020603050405020304" pitchFamily="18" charset="0"/>
              </a:rPr>
              <a:t>Processes are a series of actions to achieve something</a:t>
            </a:r>
          </a:p>
          <a:p>
            <a:r>
              <a:rPr lang="en-GB" sz="2400" dirty="0">
                <a:solidFill>
                  <a:schemeClr val="accent1"/>
                </a:solidFill>
                <a:cs typeface="Times New Roman" panose="02020603050405020304" pitchFamily="18" charset="0"/>
              </a:rPr>
              <a:t>Required to make decisions and to implement them</a:t>
            </a:r>
          </a:p>
          <a:p>
            <a:r>
              <a:rPr lang="en-GB" sz="2400" dirty="0">
                <a:solidFill>
                  <a:schemeClr val="accent1"/>
                </a:solidFill>
                <a:cs typeface="Times New Roman" panose="02020603050405020304" pitchFamily="18" charset="0"/>
              </a:rPr>
              <a:t>Processes are facilitated by actors</a:t>
            </a:r>
          </a:p>
          <a:p>
            <a:pPr lvl="1">
              <a:spcBef>
                <a:spcPts val="600"/>
              </a:spcBef>
            </a:pPr>
            <a:r>
              <a:rPr lang="en-GB" sz="2000" dirty="0">
                <a:solidFill>
                  <a:schemeClr val="accent1"/>
                </a:solidFill>
                <a:cs typeface="Times New Roman" panose="02020603050405020304" pitchFamily="18" charset="0"/>
              </a:rPr>
              <a:t>‘Open’ processes facilitate understanding and consensus</a:t>
            </a:r>
          </a:p>
          <a:p>
            <a:pPr lvl="1">
              <a:spcBef>
                <a:spcPts val="600"/>
              </a:spcBef>
            </a:pPr>
            <a:r>
              <a:rPr lang="en-GB" sz="2000" dirty="0">
                <a:solidFill>
                  <a:schemeClr val="accent1"/>
                </a:solidFill>
                <a:cs typeface="Times New Roman" panose="02020603050405020304" pitchFamily="18" charset="0"/>
              </a:rPr>
              <a:t>‘Closed’ processes cause mistrust and frustration</a:t>
            </a:r>
          </a:p>
          <a:p>
            <a:r>
              <a:rPr lang="en-GB" sz="2400" dirty="0">
                <a:solidFill>
                  <a:schemeClr val="accent1"/>
                </a:solidFill>
                <a:cs typeface="Times New Roman" panose="02020603050405020304" pitchFamily="18" charset="0"/>
              </a:rPr>
              <a:t>Processes can be formal or informal</a:t>
            </a:r>
          </a:p>
          <a:p>
            <a:r>
              <a:rPr lang="en-GB" sz="2400" dirty="0">
                <a:solidFill>
                  <a:schemeClr val="accent1"/>
                </a:solidFill>
                <a:cs typeface="Times New Roman" panose="02020603050405020304" pitchFamily="18" charset="0"/>
              </a:rPr>
              <a:t>Key processes in the context of ecosystem services include:</a:t>
            </a:r>
          </a:p>
          <a:p>
            <a:pPr lvl="1">
              <a:spcBef>
                <a:spcPts val="600"/>
              </a:spcBef>
            </a:pPr>
            <a:r>
              <a:rPr lang="en-GB" sz="2000" dirty="0">
                <a:solidFill>
                  <a:schemeClr val="accent1"/>
                </a:solidFill>
                <a:cs typeface="Times New Roman" panose="02020603050405020304" pitchFamily="18" charset="0"/>
              </a:rPr>
              <a:t>Allocating access to ecosystems and ecosystem services</a:t>
            </a:r>
          </a:p>
          <a:p>
            <a:pPr lvl="1">
              <a:spcBef>
                <a:spcPts val="600"/>
              </a:spcBef>
            </a:pPr>
            <a:r>
              <a:rPr lang="en-GB" sz="2000" dirty="0">
                <a:solidFill>
                  <a:schemeClr val="accent1"/>
                </a:solidFill>
                <a:cs typeface="Times New Roman" panose="02020603050405020304" pitchFamily="18" charset="0"/>
              </a:rPr>
              <a:t>Distributing benefits (or costs) of ecosystem management</a:t>
            </a:r>
          </a:p>
          <a:p>
            <a:pPr lvl="1">
              <a:spcBef>
                <a:spcPts val="600"/>
              </a:spcBef>
            </a:pPr>
            <a:r>
              <a:rPr lang="en-GB" sz="2000" dirty="0">
                <a:solidFill>
                  <a:schemeClr val="accent1"/>
                </a:solidFill>
                <a:cs typeface="Times New Roman" panose="02020603050405020304" pitchFamily="18" charset="0"/>
              </a:rPr>
              <a:t>Enforcing agreements </a:t>
            </a:r>
          </a:p>
          <a:p>
            <a:r>
              <a:rPr lang="en-GB" sz="2400" dirty="0">
                <a:solidFill>
                  <a:schemeClr val="accent1"/>
                </a:solidFill>
                <a:cs typeface="Times New Roman" panose="02020603050405020304" pitchFamily="18" charset="0"/>
              </a:rPr>
              <a:t>Major challenge – mismatch of temporal and spatial scales at which biophysical and institutional processes operate</a:t>
            </a:r>
          </a:p>
        </p:txBody>
      </p:sp>
    </p:spTree>
    <p:extLst>
      <p:ext uri="{BB962C8B-B14F-4D97-AF65-F5344CB8AC3E}">
        <p14:creationId xmlns:p14="http://schemas.microsoft.com/office/powerpoint/2010/main" val="366236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806"/>
            <a:ext cx="7844790" cy="1292859"/>
          </a:xfrm>
        </p:spPr>
        <p:txBody>
          <a:bodyPr>
            <a:normAutofit/>
          </a:bodyPr>
          <a:lstStyle/>
          <a:p>
            <a:r>
              <a:rPr lang="en-US" sz="3200" dirty="0"/>
              <a:t>Principles of ecosystem governance</a:t>
            </a:r>
            <a:endParaRPr lang="en-US" sz="2400" dirty="0"/>
          </a:p>
        </p:txBody>
      </p:sp>
      <p:sp>
        <p:nvSpPr>
          <p:cNvPr id="3" name="Content Placeholder 2"/>
          <p:cNvSpPr>
            <a:spLocks noGrp="1"/>
          </p:cNvSpPr>
          <p:nvPr>
            <p:ph idx="1"/>
          </p:nvPr>
        </p:nvSpPr>
        <p:spPr>
          <a:xfrm>
            <a:off x="628650" y="1383665"/>
            <a:ext cx="8217910" cy="4351338"/>
          </a:xfrm>
        </p:spPr>
        <p:txBody>
          <a:bodyPr>
            <a:noAutofit/>
          </a:bodyPr>
          <a:lstStyle/>
          <a:p>
            <a:r>
              <a:rPr lang="en-US" sz="2200" b="1" dirty="0"/>
              <a:t>Accountability: </a:t>
            </a:r>
            <a:r>
              <a:rPr lang="en-US" sz="2200" dirty="0"/>
              <a:t>the requirement to accept responsibility and answer for decisions and actions</a:t>
            </a:r>
          </a:p>
          <a:p>
            <a:r>
              <a:rPr lang="en-US" sz="2200" b="1" dirty="0"/>
              <a:t>Participation: </a:t>
            </a:r>
            <a:r>
              <a:rPr lang="en-US" sz="2200" dirty="0"/>
              <a:t>effectively taking part in decision-making and implementation, either directly or through legitimate representatives; can be through customary or new community-based approaches</a:t>
            </a:r>
          </a:p>
          <a:p>
            <a:r>
              <a:rPr lang="en-US" sz="2200" b="1" dirty="0"/>
              <a:t>Transparency: </a:t>
            </a:r>
            <a:r>
              <a:rPr lang="en-US" sz="2200" dirty="0"/>
              <a:t>sharing information in an open manner</a:t>
            </a:r>
          </a:p>
          <a:p>
            <a:r>
              <a:rPr lang="en-US" sz="2200" b="1" dirty="0"/>
              <a:t>Adaptability: </a:t>
            </a:r>
            <a:r>
              <a:rPr lang="en-US" sz="2200" dirty="0"/>
              <a:t>responsiveness to changes in demand and preferences </a:t>
            </a:r>
          </a:p>
          <a:p>
            <a:r>
              <a:rPr lang="en-US" sz="2200" b="1" dirty="0"/>
              <a:t>Capacity-building: </a:t>
            </a:r>
            <a:r>
              <a:rPr lang="en-US" sz="2200" dirty="0"/>
              <a:t>relevant training to initiate and support sustainable interventions</a:t>
            </a:r>
          </a:p>
        </p:txBody>
      </p:sp>
    </p:spTree>
    <p:extLst>
      <p:ext uri="{BB962C8B-B14F-4D97-AF65-F5344CB8AC3E}">
        <p14:creationId xmlns:p14="http://schemas.microsoft.com/office/powerpoint/2010/main" val="35331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6035992" cy="2852737"/>
          </a:xfrm>
        </p:spPr>
        <p:txBody>
          <a:bodyPr/>
          <a:lstStyle/>
          <a:p>
            <a:r>
              <a:rPr lang="en-GB" dirty="0"/>
              <a:t>Different approaches to governance</a:t>
            </a:r>
            <a:endParaRPr lang="en-US" dirty="0"/>
          </a:p>
        </p:txBody>
      </p:sp>
      <p:sp>
        <p:nvSpPr>
          <p:cNvPr id="5" name="Text Placeholder 4"/>
          <p:cNvSpPr>
            <a:spLocks noGrp="1"/>
          </p:cNvSpPr>
          <p:nvPr>
            <p:ph type="body" idx="1"/>
          </p:nvPr>
        </p:nvSpPr>
        <p:spPr/>
        <p:txBody>
          <a:bodyPr/>
          <a:lstStyle/>
          <a:p>
            <a:r>
              <a:rPr lang="en-GB" dirty="0"/>
              <a:t>Regulatory, market-based and ‘hybrid’</a:t>
            </a:r>
          </a:p>
        </p:txBody>
      </p:sp>
    </p:spTree>
    <p:extLst>
      <p:ext uri="{BB962C8B-B14F-4D97-AF65-F5344CB8AC3E}">
        <p14:creationId xmlns:p14="http://schemas.microsoft.com/office/powerpoint/2010/main" val="129118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pPr marL="514350" indent="-514350">
              <a:buClr>
                <a:schemeClr val="accent4"/>
              </a:buClr>
              <a:buFont typeface="+mj-lt"/>
              <a:buAutoNum type="arabicPeriod"/>
              <a:tabLst>
                <a:tab pos="452438" algn="l"/>
              </a:tabLst>
            </a:pPr>
            <a:r>
              <a:rPr lang="en-GB" sz="3200" dirty="0"/>
              <a:t>Regulatory approaches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182820"/>
            <a:ext cx="7886700" cy="4743196"/>
          </a:xfrm>
        </p:spPr>
        <p:txBody>
          <a:bodyPr>
            <a:normAutofit/>
          </a:bodyPr>
          <a:lstStyle/>
          <a:p>
            <a:pPr marL="0" indent="0">
              <a:buNone/>
            </a:pPr>
            <a:r>
              <a:rPr lang="en-GB" sz="1800" dirty="0">
                <a:solidFill>
                  <a:schemeClr val="accent1"/>
                </a:solidFill>
                <a:cs typeface="Times New Roman" panose="02020603050405020304" pitchFamily="18" charset="0"/>
              </a:rPr>
              <a:t>Legal frameworks that control use of resources</a:t>
            </a:r>
          </a:p>
          <a:p>
            <a:r>
              <a:rPr lang="en-GB" sz="1800" dirty="0">
                <a:solidFill>
                  <a:schemeClr val="accent1"/>
                </a:solidFill>
                <a:cs typeface="Times New Roman" panose="02020603050405020304" pitchFamily="18" charset="0"/>
              </a:rPr>
              <a:t>International environmental agreements</a:t>
            </a:r>
          </a:p>
          <a:p>
            <a:r>
              <a:rPr lang="en-GB" sz="1800" dirty="0">
                <a:solidFill>
                  <a:schemeClr val="accent1"/>
                </a:solidFill>
                <a:cs typeface="Times New Roman" panose="02020603050405020304" pitchFamily="18" charset="0"/>
              </a:rPr>
              <a:t>National or local land-use or environmental policies, e.g.</a:t>
            </a:r>
          </a:p>
          <a:p>
            <a:pPr lvl="1"/>
            <a:r>
              <a:rPr lang="en-GB" sz="1600" dirty="0">
                <a:solidFill>
                  <a:schemeClr val="accent1"/>
                </a:solidFill>
                <a:cs typeface="Times New Roman" panose="02020603050405020304" pitchFamily="18" charset="0"/>
              </a:rPr>
              <a:t>Restrictions on the species and size of trees that can be logged </a:t>
            </a:r>
          </a:p>
          <a:p>
            <a:pPr lvl="1"/>
            <a:r>
              <a:rPr lang="en-GB" sz="1600" dirty="0">
                <a:solidFill>
                  <a:schemeClr val="accent1"/>
                </a:solidFill>
                <a:cs typeface="Times New Roman" panose="02020603050405020304" pitchFamily="18" charset="0"/>
              </a:rPr>
              <a:t>Controls on fishing gear used</a:t>
            </a:r>
          </a:p>
          <a:p>
            <a:pPr lvl="1"/>
            <a:r>
              <a:rPr lang="en-GB" sz="1600" dirty="0">
                <a:solidFill>
                  <a:schemeClr val="accent1"/>
                </a:solidFill>
                <a:cs typeface="Times New Roman" panose="02020603050405020304" pitchFamily="18" charset="0"/>
              </a:rPr>
              <a:t>Seasonal bans for particular species</a:t>
            </a:r>
          </a:p>
          <a:p>
            <a:r>
              <a:rPr lang="en-GB" sz="1800" dirty="0">
                <a:solidFill>
                  <a:schemeClr val="accent1"/>
                </a:solidFill>
                <a:cs typeface="Times New Roman" panose="02020603050405020304" pitchFamily="18" charset="0"/>
              </a:rPr>
              <a:t>Protected areas</a:t>
            </a:r>
          </a:p>
          <a:p>
            <a:pPr lvl="1"/>
            <a:r>
              <a:rPr lang="en-GB" sz="1600" dirty="0">
                <a:solidFill>
                  <a:schemeClr val="accent1"/>
                </a:solidFill>
                <a:cs typeface="Times New Roman" panose="02020603050405020304" pitchFamily="18" charset="0"/>
              </a:rPr>
              <a:t>Can range from very strict protection to sustainable use</a:t>
            </a:r>
          </a:p>
          <a:p>
            <a:pPr lvl="1"/>
            <a:r>
              <a:rPr lang="en-GB" sz="1600" dirty="0">
                <a:solidFill>
                  <a:schemeClr val="accent1"/>
                </a:solidFill>
                <a:cs typeface="Times New Roman" panose="02020603050405020304" pitchFamily="18" charset="0"/>
              </a:rPr>
              <a:t>Can be governed by government, private individuals, indigenous people and/or communities, and shared arrangements</a:t>
            </a:r>
          </a:p>
          <a:p>
            <a:r>
              <a:rPr lang="en-GB" sz="1800" dirty="0">
                <a:solidFill>
                  <a:schemeClr val="accent1"/>
                </a:solidFill>
                <a:cs typeface="Times New Roman" panose="02020603050405020304" pitchFamily="18" charset="0"/>
              </a:rPr>
              <a:t>Decentralised resource management</a:t>
            </a:r>
          </a:p>
          <a:p>
            <a:r>
              <a:rPr lang="en-GB" sz="1800" dirty="0">
                <a:solidFill>
                  <a:schemeClr val="accent1"/>
                </a:solidFill>
                <a:cs typeface="Times New Roman" panose="02020603050405020304" pitchFamily="18" charset="0"/>
              </a:rPr>
              <a:t>Enforcement of these rules and regulations</a:t>
            </a:r>
          </a:p>
        </p:txBody>
      </p:sp>
    </p:spTree>
    <p:extLst>
      <p:ext uri="{BB962C8B-B14F-4D97-AF65-F5344CB8AC3E}">
        <p14:creationId xmlns:p14="http://schemas.microsoft.com/office/powerpoint/2010/main" val="1455774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106095"/>
            <a:ext cx="6793082" cy="1250266"/>
          </a:xfrm>
        </p:spPr>
        <p:txBody>
          <a:bodyPr>
            <a:normAutofit/>
          </a:bodyPr>
          <a:lstStyle/>
          <a:p>
            <a:r>
              <a:rPr lang="en-GB" sz="3200" dirty="0"/>
              <a:t>Decentralisation – why and how?</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280161"/>
            <a:ext cx="7886700" cy="4517773"/>
          </a:xfrm>
        </p:spPr>
        <p:txBody>
          <a:bodyPr>
            <a:noAutofit/>
          </a:bodyPr>
          <a:lstStyle/>
          <a:p>
            <a:r>
              <a:rPr lang="en-GB" sz="2000" dirty="0">
                <a:solidFill>
                  <a:schemeClr val="accent1"/>
                </a:solidFill>
                <a:cs typeface="Times New Roman" panose="02020603050405020304" pitchFamily="18" charset="0"/>
              </a:rPr>
              <a:t>Global trend to decentralise power to local level</a:t>
            </a:r>
          </a:p>
          <a:p>
            <a:pPr lvl="1">
              <a:spcBef>
                <a:spcPts val="600"/>
              </a:spcBef>
            </a:pPr>
            <a:r>
              <a:rPr lang="en-GB" sz="1800" dirty="0">
                <a:solidFill>
                  <a:schemeClr val="accent1"/>
                </a:solidFill>
                <a:cs typeface="Times New Roman" panose="02020603050405020304" pitchFamily="18" charset="0"/>
              </a:rPr>
              <a:t>Democratisation trend – focus on participation by local people in resources they depend on </a:t>
            </a:r>
          </a:p>
          <a:p>
            <a:pPr lvl="1">
              <a:spcBef>
                <a:spcPts val="600"/>
              </a:spcBef>
            </a:pPr>
            <a:r>
              <a:rPr lang="en-GB" sz="1800" dirty="0">
                <a:solidFill>
                  <a:schemeClr val="accent1"/>
                </a:solidFill>
                <a:cs typeface="Times New Roman" panose="02020603050405020304" pitchFamily="18" charset="0"/>
              </a:rPr>
              <a:t>Failure of government control </a:t>
            </a:r>
          </a:p>
          <a:p>
            <a:pPr lvl="1">
              <a:spcBef>
                <a:spcPts val="600"/>
              </a:spcBef>
            </a:pPr>
            <a:r>
              <a:rPr lang="en-GB" sz="1800" dirty="0">
                <a:solidFill>
                  <a:schemeClr val="accent1"/>
                </a:solidFill>
                <a:cs typeface="Times New Roman" panose="02020603050405020304" pitchFamily="18" charset="0"/>
              </a:rPr>
              <a:t>Low value of resource</a:t>
            </a:r>
          </a:p>
          <a:p>
            <a:pPr lvl="1">
              <a:spcBef>
                <a:spcPts val="600"/>
              </a:spcBef>
            </a:pPr>
            <a:r>
              <a:rPr lang="en-GB" sz="1800" dirty="0">
                <a:solidFill>
                  <a:schemeClr val="accent1"/>
                </a:solidFill>
                <a:cs typeface="Times New Roman" panose="02020603050405020304" pitchFamily="18" charset="0"/>
              </a:rPr>
              <a:t>Cost effectiveness</a:t>
            </a:r>
          </a:p>
          <a:p>
            <a:pPr lvl="1">
              <a:spcBef>
                <a:spcPts val="600"/>
              </a:spcBef>
            </a:pPr>
            <a:r>
              <a:rPr lang="en-GB" sz="1800" dirty="0">
                <a:solidFill>
                  <a:schemeClr val="accent1"/>
                </a:solidFill>
                <a:cs typeface="Times New Roman" panose="02020603050405020304" pitchFamily="18" charset="0"/>
              </a:rPr>
              <a:t>Local people have more understanding of how to manage the resource, and more incentive to do so</a:t>
            </a:r>
          </a:p>
          <a:p>
            <a:r>
              <a:rPr lang="en-GB" sz="2000" dirty="0">
                <a:solidFill>
                  <a:schemeClr val="accent1"/>
                </a:solidFill>
                <a:cs typeface="Times New Roman" panose="02020603050405020304" pitchFamily="18" charset="0"/>
              </a:rPr>
              <a:t>18% of global land is formally owned/controlled by local communities and Indigenous Peoples (RRI 2015)</a:t>
            </a:r>
          </a:p>
          <a:p>
            <a:r>
              <a:rPr lang="en-GB" sz="2000" dirty="0">
                <a:solidFill>
                  <a:schemeClr val="accent1"/>
                </a:solidFill>
                <a:cs typeface="Times New Roman" panose="02020603050405020304" pitchFamily="18" charset="0"/>
              </a:rPr>
              <a:t>Many different forms of decentralisation</a:t>
            </a:r>
          </a:p>
          <a:p>
            <a:pPr lvl="1">
              <a:spcBef>
                <a:spcPts val="600"/>
              </a:spcBef>
            </a:pPr>
            <a:r>
              <a:rPr lang="en-GB" sz="1800" dirty="0">
                <a:solidFill>
                  <a:schemeClr val="accent1"/>
                </a:solidFill>
                <a:cs typeface="Times New Roman" panose="02020603050405020304" pitchFamily="18" charset="0"/>
              </a:rPr>
              <a:t>Spectrum from fully community managed to some form of co-management with govt.</a:t>
            </a:r>
          </a:p>
        </p:txBody>
      </p:sp>
    </p:spTree>
    <p:extLst>
      <p:ext uri="{BB962C8B-B14F-4D97-AF65-F5344CB8AC3E}">
        <p14:creationId xmlns:p14="http://schemas.microsoft.com/office/powerpoint/2010/main" val="249492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90855"/>
            <a:ext cx="6793082" cy="1250266"/>
          </a:xfrm>
        </p:spPr>
        <p:txBody>
          <a:bodyPr>
            <a:normAutofit/>
          </a:bodyPr>
          <a:lstStyle/>
          <a:p>
            <a:r>
              <a:rPr lang="en-GB" sz="3200" dirty="0"/>
              <a:t>Decentralisation – challenges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310641"/>
            <a:ext cx="7886700" cy="4517773"/>
          </a:xfrm>
        </p:spPr>
        <p:txBody>
          <a:bodyPr>
            <a:noAutofit/>
          </a:bodyPr>
          <a:lstStyle/>
          <a:p>
            <a:r>
              <a:rPr lang="en-GB" sz="2200" dirty="0"/>
              <a:t>What is the objective of decentralisation?</a:t>
            </a:r>
          </a:p>
          <a:p>
            <a:r>
              <a:rPr lang="en-GB" sz="2200" dirty="0"/>
              <a:t>Who should receive power?</a:t>
            </a:r>
          </a:p>
          <a:p>
            <a:r>
              <a:rPr lang="en-GB" sz="2200" dirty="0"/>
              <a:t>Which rights are decentralised? </a:t>
            </a:r>
          </a:p>
          <a:p>
            <a:r>
              <a:rPr lang="en-GB" sz="2200" dirty="0"/>
              <a:t>Are new rights accompanied by sufficient resources (financial, skills)?</a:t>
            </a:r>
          </a:p>
          <a:p>
            <a:r>
              <a:rPr lang="en-GB" sz="2200" dirty="0"/>
              <a:t>Experts and locals: whose knowledge counts?</a:t>
            </a:r>
          </a:p>
          <a:p>
            <a:r>
              <a:rPr lang="en-GB" sz="2200" dirty="0"/>
              <a:t>Who benefits? (whole communities or individuals, poorer or wealthier people, men or women)</a:t>
            </a:r>
          </a:p>
        </p:txBody>
      </p:sp>
    </p:spTree>
    <p:extLst>
      <p:ext uri="{BB962C8B-B14F-4D97-AF65-F5344CB8AC3E}">
        <p14:creationId xmlns:p14="http://schemas.microsoft.com/office/powerpoint/2010/main" val="342515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39205"/>
            <a:ext cx="8292066" cy="1325563"/>
          </a:xfrm>
        </p:spPr>
        <p:txBody>
          <a:bodyPr>
            <a:normAutofit/>
          </a:bodyPr>
          <a:lstStyle/>
          <a:p>
            <a:pPr marL="514350" indent="-514350">
              <a:buClr>
                <a:schemeClr val="accent4"/>
              </a:buClr>
              <a:buFont typeface="+mj-lt"/>
              <a:buAutoNum type="arabicPeriod" startAt="2"/>
              <a:tabLst>
                <a:tab pos="452438" algn="l"/>
              </a:tabLst>
            </a:pPr>
            <a:r>
              <a:rPr lang="en-GB" sz="3200" dirty="0"/>
              <a:t>Market-based approaches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3808"/>
            <a:ext cx="7886700" cy="4731232"/>
          </a:xfrm>
        </p:spPr>
        <p:txBody>
          <a:bodyPr>
            <a:normAutofit lnSpcReduction="10000"/>
          </a:bodyPr>
          <a:lstStyle/>
          <a:p>
            <a:r>
              <a:rPr lang="en-GB" sz="2000" dirty="0">
                <a:solidFill>
                  <a:schemeClr val="accent1"/>
                </a:solidFill>
                <a:cs typeface="Times New Roman" panose="02020603050405020304" pitchFamily="18" charset="0"/>
              </a:rPr>
              <a:t>Market-based approaches fill a governance gap</a:t>
            </a:r>
          </a:p>
          <a:p>
            <a:pPr lvl="1">
              <a:spcBef>
                <a:spcPts val="600"/>
              </a:spcBef>
            </a:pPr>
            <a:r>
              <a:rPr lang="en-GB" sz="1800" dirty="0">
                <a:solidFill>
                  <a:schemeClr val="accent1"/>
                </a:solidFill>
                <a:cs typeface="Times New Roman" panose="02020603050405020304" pitchFamily="18" charset="0"/>
              </a:rPr>
              <a:t>Provide financial incentives for producers to improve their environmental (and sometimes social) performance</a:t>
            </a:r>
          </a:p>
          <a:p>
            <a:pPr lvl="1">
              <a:spcBef>
                <a:spcPts val="600"/>
              </a:spcBef>
            </a:pPr>
            <a:r>
              <a:rPr lang="en-GB" sz="1800" dirty="0">
                <a:solidFill>
                  <a:schemeClr val="accent1"/>
                </a:solidFill>
                <a:cs typeface="Times New Roman" panose="02020603050405020304" pitchFamily="18" charset="0"/>
              </a:rPr>
              <a:t>Participation by producers is voluntary</a:t>
            </a:r>
          </a:p>
          <a:p>
            <a:pPr lvl="1">
              <a:spcBef>
                <a:spcPts val="600"/>
              </a:spcBef>
            </a:pPr>
            <a:r>
              <a:rPr lang="en-GB" sz="1800" dirty="0">
                <a:solidFill>
                  <a:schemeClr val="accent1"/>
                </a:solidFill>
                <a:cs typeface="Times New Roman" panose="02020603050405020304" pitchFamily="18" charset="0"/>
              </a:rPr>
              <a:t>Require independent 3</a:t>
            </a:r>
            <a:r>
              <a:rPr lang="en-GB" sz="1800" baseline="30000" dirty="0">
                <a:solidFill>
                  <a:schemeClr val="accent1"/>
                </a:solidFill>
                <a:cs typeface="Times New Roman" panose="02020603050405020304" pitchFamily="18" charset="0"/>
              </a:rPr>
              <a:t>rd</a:t>
            </a:r>
            <a:r>
              <a:rPr lang="en-GB" sz="1800" dirty="0">
                <a:solidFill>
                  <a:schemeClr val="accent1"/>
                </a:solidFill>
                <a:cs typeface="Times New Roman" panose="02020603050405020304" pitchFamily="18" charset="0"/>
              </a:rPr>
              <a:t> party auditing</a:t>
            </a:r>
          </a:p>
          <a:p>
            <a:r>
              <a:rPr lang="en-GB" sz="2000" dirty="0">
                <a:solidFill>
                  <a:schemeClr val="accent1"/>
                </a:solidFill>
                <a:cs typeface="Times New Roman" panose="02020603050405020304" pitchFamily="18" charset="0"/>
              </a:rPr>
              <a:t>Challenges:</a:t>
            </a:r>
          </a:p>
          <a:p>
            <a:pPr lvl="1">
              <a:spcBef>
                <a:spcPts val="600"/>
              </a:spcBef>
            </a:pPr>
            <a:r>
              <a:rPr lang="en-GB" sz="1800" dirty="0">
                <a:solidFill>
                  <a:schemeClr val="accent1"/>
                </a:solidFill>
                <a:cs typeface="Times New Roman" panose="02020603050405020304" pitchFamily="18" charset="0"/>
              </a:rPr>
              <a:t>Generally have more focus on environmental outcomes than wellbeing</a:t>
            </a:r>
          </a:p>
          <a:p>
            <a:pPr lvl="1">
              <a:spcBef>
                <a:spcPts val="600"/>
              </a:spcBef>
            </a:pPr>
            <a:r>
              <a:rPr lang="en-GB" sz="1800" dirty="0">
                <a:solidFill>
                  <a:schemeClr val="accent1"/>
                </a:solidFill>
                <a:cs typeface="Times New Roman" panose="02020603050405020304" pitchFamily="18" charset="0"/>
              </a:rPr>
              <a:t>May be efficient, but may not deliver on equity or poverty alleviation</a:t>
            </a:r>
          </a:p>
          <a:p>
            <a:pPr lvl="1">
              <a:spcBef>
                <a:spcPts val="600"/>
              </a:spcBef>
            </a:pPr>
            <a:r>
              <a:rPr lang="en-GB" sz="1800" dirty="0">
                <a:solidFill>
                  <a:schemeClr val="accent1"/>
                </a:solidFill>
                <a:cs typeface="Times New Roman" panose="02020603050405020304" pitchFamily="18" charset="0"/>
              </a:rPr>
              <a:t>No requirement for participation or downward accountability</a:t>
            </a:r>
          </a:p>
          <a:p>
            <a:r>
              <a:rPr lang="en-GB" sz="2000" dirty="0">
                <a:solidFill>
                  <a:schemeClr val="accent1"/>
                </a:solidFill>
                <a:cs typeface="Times New Roman" panose="02020603050405020304" pitchFamily="18" charset="0"/>
              </a:rPr>
              <a:t>Examples:</a:t>
            </a:r>
          </a:p>
          <a:p>
            <a:pPr lvl="1">
              <a:spcBef>
                <a:spcPts val="600"/>
              </a:spcBef>
            </a:pPr>
            <a:r>
              <a:rPr lang="en-GB" sz="1800" dirty="0">
                <a:solidFill>
                  <a:schemeClr val="accent1"/>
                </a:solidFill>
                <a:cs typeface="Times New Roman" panose="02020603050405020304" pitchFamily="18" charset="0"/>
              </a:rPr>
              <a:t>Certification</a:t>
            </a:r>
          </a:p>
          <a:p>
            <a:pPr lvl="1">
              <a:spcBef>
                <a:spcPts val="600"/>
              </a:spcBef>
            </a:pPr>
            <a:r>
              <a:rPr lang="en-GB" sz="1800" dirty="0">
                <a:solidFill>
                  <a:schemeClr val="accent1"/>
                </a:solidFill>
                <a:cs typeface="Times New Roman" panose="02020603050405020304" pitchFamily="18" charset="0"/>
              </a:rPr>
              <a:t>Payments for Ecosystem Services</a:t>
            </a:r>
          </a:p>
          <a:p>
            <a:pPr lvl="1">
              <a:spcBef>
                <a:spcPts val="600"/>
              </a:spcBef>
            </a:pPr>
            <a:r>
              <a:rPr lang="en-GB" sz="1800" dirty="0">
                <a:solidFill>
                  <a:schemeClr val="accent1"/>
                </a:solidFill>
                <a:cs typeface="Times New Roman" panose="02020603050405020304" pitchFamily="18" charset="0"/>
              </a:rPr>
              <a:t>Some REDD+ projects (on the voluntary market)</a:t>
            </a:r>
          </a:p>
        </p:txBody>
      </p:sp>
    </p:spTree>
    <p:extLst>
      <p:ext uri="{BB962C8B-B14F-4D97-AF65-F5344CB8AC3E}">
        <p14:creationId xmlns:p14="http://schemas.microsoft.com/office/powerpoint/2010/main" val="265931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54445"/>
            <a:ext cx="8292066" cy="1325563"/>
          </a:xfrm>
        </p:spPr>
        <p:txBody>
          <a:bodyPr>
            <a:normAutofit/>
          </a:bodyPr>
          <a:lstStyle/>
          <a:p>
            <a:pPr marL="514350" indent="-514350">
              <a:buClr>
                <a:schemeClr val="accent4"/>
              </a:buClr>
              <a:buFont typeface="+mj-lt"/>
              <a:buAutoNum type="arabicPeriod" startAt="3"/>
              <a:tabLst>
                <a:tab pos="452438" algn="l"/>
              </a:tabLst>
            </a:pPr>
            <a:r>
              <a:rPr lang="en-GB" sz="3200" dirty="0"/>
              <a:t>Hybrid approaches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36392"/>
            <a:ext cx="7886700" cy="4589624"/>
          </a:xfrm>
        </p:spPr>
        <p:txBody>
          <a:bodyPr>
            <a:normAutofit/>
          </a:bodyPr>
          <a:lstStyle/>
          <a:p>
            <a:r>
              <a:rPr lang="en-GB" sz="2200" dirty="0">
                <a:solidFill>
                  <a:schemeClr val="accent1"/>
                </a:solidFill>
                <a:cs typeface="Times New Roman" panose="02020603050405020304" pitchFamily="18" charset="0"/>
              </a:rPr>
              <a:t>Land acquisitions (or ‘land grabs’) </a:t>
            </a:r>
          </a:p>
          <a:p>
            <a:pPr lvl="1">
              <a:spcBef>
                <a:spcPts val="600"/>
              </a:spcBef>
            </a:pPr>
            <a:r>
              <a:rPr lang="en-GB" sz="2000" dirty="0">
                <a:solidFill>
                  <a:schemeClr val="accent1"/>
                </a:solidFill>
                <a:cs typeface="Times New Roman" panose="02020603050405020304" pitchFamily="18" charset="0"/>
              </a:rPr>
              <a:t>Involve a mixture of govt and private actors</a:t>
            </a:r>
          </a:p>
          <a:p>
            <a:pPr lvl="1">
              <a:spcBef>
                <a:spcPts val="600"/>
              </a:spcBef>
            </a:pPr>
            <a:r>
              <a:rPr lang="en-GB" sz="2000" dirty="0">
                <a:solidFill>
                  <a:schemeClr val="accent1"/>
                </a:solidFill>
                <a:cs typeface="Times New Roman" panose="02020603050405020304" pitchFamily="18" charset="0"/>
              </a:rPr>
              <a:t>More or less strictly regulated in different countries</a:t>
            </a:r>
          </a:p>
          <a:p>
            <a:pPr lvl="1">
              <a:spcBef>
                <a:spcPts val="600"/>
              </a:spcBef>
            </a:pPr>
            <a:r>
              <a:rPr lang="en-GB" sz="2000" dirty="0">
                <a:solidFill>
                  <a:schemeClr val="accent1"/>
                </a:solidFill>
                <a:cs typeface="Times New Roman" panose="02020603050405020304" pitchFamily="18" charset="0"/>
              </a:rPr>
              <a:t>May have mixed social and environmental impacts</a:t>
            </a:r>
          </a:p>
          <a:p>
            <a:pPr lvl="1">
              <a:spcBef>
                <a:spcPts val="600"/>
              </a:spcBef>
            </a:pPr>
            <a:r>
              <a:rPr lang="en-GB" sz="2000" dirty="0">
                <a:solidFill>
                  <a:schemeClr val="accent1"/>
                </a:solidFill>
                <a:cs typeface="Times New Roman" panose="02020603050405020304" pitchFamily="18" charset="0"/>
                <a:hlinkClick r:id="rId3"/>
              </a:rPr>
              <a:t>http://www.landmatrix.org/en</a:t>
            </a:r>
            <a:r>
              <a:rPr lang="en-GB" sz="2000" dirty="0">
                <a:solidFill>
                  <a:schemeClr val="accent1"/>
                </a:solidFill>
                <a:cs typeface="Times New Roman" panose="02020603050405020304" pitchFamily="18" charset="0"/>
              </a:rPr>
              <a:t> - good data source</a:t>
            </a:r>
          </a:p>
          <a:p>
            <a:r>
              <a:rPr lang="en-GB" sz="2200" dirty="0">
                <a:solidFill>
                  <a:schemeClr val="accent1"/>
                </a:solidFill>
                <a:cs typeface="Times New Roman" panose="02020603050405020304" pitchFamily="18" charset="0"/>
              </a:rPr>
              <a:t>REDD+ programmes </a:t>
            </a:r>
          </a:p>
          <a:p>
            <a:pPr lvl="1">
              <a:spcBef>
                <a:spcPts val="600"/>
              </a:spcBef>
            </a:pPr>
            <a:r>
              <a:rPr lang="en-GB" sz="2000" dirty="0">
                <a:solidFill>
                  <a:schemeClr val="accent1"/>
                </a:solidFill>
                <a:cs typeface="Times New Roman" panose="02020603050405020304" pitchFamily="18" charset="0"/>
              </a:rPr>
              <a:t>Being prepared by over 40 countries </a:t>
            </a:r>
          </a:p>
          <a:p>
            <a:pPr lvl="1">
              <a:spcBef>
                <a:spcPts val="600"/>
              </a:spcBef>
            </a:pPr>
            <a:r>
              <a:rPr lang="en-GB" sz="2000" dirty="0">
                <a:solidFill>
                  <a:schemeClr val="accent1"/>
                </a:solidFill>
                <a:cs typeface="Times New Roman" panose="02020603050405020304" pitchFamily="18" charset="0"/>
              </a:rPr>
              <a:t>Supported by international donors (with conditions related to decrease in carbon dioxide emissions)</a:t>
            </a:r>
          </a:p>
          <a:p>
            <a:pPr lvl="1">
              <a:spcBef>
                <a:spcPts val="600"/>
              </a:spcBef>
            </a:pPr>
            <a:r>
              <a:rPr lang="en-GB" sz="2000" dirty="0">
                <a:solidFill>
                  <a:schemeClr val="accent1"/>
                </a:solidFill>
                <a:cs typeface="Times New Roman" panose="02020603050405020304" pitchFamily="18" charset="0"/>
              </a:rPr>
              <a:t>Implemented through government policies, e.g. from planting trees to fuel-efficient stoves</a:t>
            </a:r>
          </a:p>
        </p:txBody>
      </p:sp>
    </p:spTree>
    <p:extLst>
      <p:ext uri="{BB962C8B-B14F-4D97-AF65-F5344CB8AC3E}">
        <p14:creationId xmlns:p14="http://schemas.microsoft.com/office/powerpoint/2010/main" val="377680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683"/>
            <a:ext cx="7886700" cy="1325563"/>
          </a:xfrm>
        </p:spPr>
        <p:txBody>
          <a:bodyPr>
            <a:normAutofit/>
          </a:bodyPr>
          <a:lstStyle/>
          <a:p>
            <a:r>
              <a:rPr lang="en-US" sz="3200" dirty="0"/>
              <a:t>Learning outcomes</a:t>
            </a:r>
          </a:p>
        </p:txBody>
      </p:sp>
      <p:sp>
        <p:nvSpPr>
          <p:cNvPr id="3" name="Content Placeholder 2"/>
          <p:cNvSpPr>
            <a:spLocks noGrp="1"/>
          </p:cNvSpPr>
          <p:nvPr>
            <p:ph idx="1"/>
          </p:nvPr>
        </p:nvSpPr>
        <p:spPr>
          <a:xfrm>
            <a:off x="628650" y="1504549"/>
            <a:ext cx="7886700" cy="4351338"/>
          </a:xfrm>
        </p:spPr>
        <p:txBody>
          <a:bodyPr>
            <a:normAutofit/>
          </a:bodyPr>
          <a:lstStyle/>
          <a:p>
            <a:r>
              <a:rPr lang="en-US" sz="2400" dirty="0"/>
              <a:t>Explain the key concepts in ecosystem governance</a:t>
            </a:r>
          </a:p>
          <a:p>
            <a:r>
              <a:rPr lang="en-US" sz="2400" dirty="0"/>
              <a:t>Compare and contrast regulatory and market-based approaches to ecosystem governance </a:t>
            </a:r>
          </a:p>
          <a:p>
            <a:r>
              <a:rPr lang="en-US" sz="2400" dirty="0"/>
              <a:t>Apply the concepts of ecosystem governance to different contexts</a:t>
            </a:r>
          </a:p>
        </p:txBody>
      </p:sp>
    </p:spTree>
    <p:extLst>
      <p:ext uri="{BB962C8B-B14F-4D97-AF65-F5344CB8AC3E}">
        <p14:creationId xmlns:p14="http://schemas.microsoft.com/office/powerpoint/2010/main" val="27992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43948"/>
            <a:ext cx="7886700" cy="1325563"/>
          </a:xfrm>
        </p:spPr>
        <p:txBody>
          <a:bodyPr>
            <a:normAutofit/>
          </a:bodyPr>
          <a:lstStyle/>
          <a:p>
            <a:r>
              <a:rPr lang="en-GB" sz="3200" dirty="0"/>
              <a:t>In summary</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254489"/>
            <a:ext cx="7886700" cy="4653941"/>
          </a:xfrm>
        </p:spPr>
        <p:txBody>
          <a:bodyPr>
            <a:noAutofit/>
          </a:bodyPr>
          <a:lstStyle/>
          <a:p>
            <a:pPr>
              <a:spcBef>
                <a:spcPts val="600"/>
              </a:spcBef>
            </a:pPr>
            <a:r>
              <a:rPr lang="en-GB" sz="2000" dirty="0">
                <a:solidFill>
                  <a:schemeClr val="accent1"/>
                </a:solidFill>
                <a:cs typeface="Times New Roman" panose="02020603050405020304" pitchFamily="18" charset="0"/>
              </a:rPr>
              <a:t>Governance comprises three interlinked components: actors, institutions, processes</a:t>
            </a:r>
          </a:p>
          <a:p>
            <a:pPr>
              <a:spcBef>
                <a:spcPts val="600"/>
              </a:spcBef>
            </a:pPr>
            <a:r>
              <a:rPr lang="en-GB" sz="2000" dirty="0">
                <a:solidFill>
                  <a:schemeClr val="accent1"/>
                </a:solidFill>
                <a:cs typeface="Times New Roman" panose="02020603050405020304" pitchFamily="18" charset="0"/>
              </a:rPr>
              <a:t>Spectrum from regulatory to market-based approaches</a:t>
            </a:r>
          </a:p>
          <a:p>
            <a:pPr>
              <a:spcBef>
                <a:spcPts val="600"/>
              </a:spcBef>
            </a:pPr>
            <a:r>
              <a:rPr lang="en-GB" sz="2000" dirty="0">
                <a:solidFill>
                  <a:schemeClr val="accent1"/>
                </a:solidFill>
                <a:cs typeface="Times New Roman" panose="02020603050405020304" pitchFamily="18" charset="0"/>
              </a:rPr>
              <a:t>Important governance principles include accountability, transparency, participation</a:t>
            </a:r>
          </a:p>
          <a:p>
            <a:pPr>
              <a:spcBef>
                <a:spcPts val="600"/>
              </a:spcBef>
            </a:pPr>
            <a:r>
              <a:rPr lang="en-GB" sz="2000" dirty="0">
                <a:solidFill>
                  <a:schemeClr val="accent1"/>
                </a:solidFill>
                <a:cs typeface="Times New Roman" panose="02020603050405020304" pitchFamily="18" charset="0"/>
              </a:rPr>
              <a:t>Challenges remain (Nunan </a:t>
            </a:r>
            <a:r>
              <a:rPr lang="en-GB" sz="2000" i="1" dirty="0">
                <a:solidFill>
                  <a:schemeClr val="accent1"/>
                </a:solidFill>
                <a:cs typeface="Times New Roman" panose="02020603050405020304" pitchFamily="18" charset="0"/>
              </a:rPr>
              <a:t>et al. </a:t>
            </a:r>
            <a:r>
              <a:rPr lang="en-GB" sz="2000" dirty="0">
                <a:solidFill>
                  <a:schemeClr val="accent1"/>
                </a:solidFill>
                <a:cs typeface="Times New Roman" panose="02020603050405020304" pitchFamily="18" charset="0"/>
              </a:rPr>
              <a:t>2018):</a:t>
            </a:r>
          </a:p>
          <a:p>
            <a:pPr lvl="1">
              <a:spcBef>
                <a:spcPts val="600"/>
              </a:spcBef>
            </a:pPr>
            <a:r>
              <a:rPr lang="en-GB" sz="1800" dirty="0">
                <a:solidFill>
                  <a:schemeClr val="accent1"/>
                </a:solidFill>
                <a:cs typeface="Times New Roman" panose="02020603050405020304" pitchFamily="18" charset="0"/>
              </a:rPr>
              <a:t>Complexity of social-ecological contexts: most environment-related policy interventions lead to trade-offs of some kind</a:t>
            </a:r>
          </a:p>
          <a:p>
            <a:pPr lvl="1">
              <a:spcBef>
                <a:spcPts val="600"/>
              </a:spcBef>
            </a:pPr>
            <a:r>
              <a:rPr lang="en-GB" sz="1800" dirty="0">
                <a:solidFill>
                  <a:schemeClr val="accent1"/>
                </a:solidFill>
                <a:cs typeface="Times New Roman" panose="02020603050405020304" pitchFamily="18" charset="0"/>
              </a:rPr>
              <a:t>‘Participation’ in resource management not yet effective and meaningful </a:t>
            </a:r>
          </a:p>
          <a:p>
            <a:pPr lvl="1">
              <a:spcBef>
                <a:spcPts val="600"/>
              </a:spcBef>
            </a:pPr>
            <a:r>
              <a:rPr lang="en-GB" sz="1800" dirty="0">
                <a:solidFill>
                  <a:schemeClr val="accent1"/>
                </a:solidFill>
                <a:cs typeface="Times New Roman" panose="02020603050405020304" pitchFamily="18" charset="0"/>
              </a:rPr>
              <a:t>Lack of mechanisms to negotiate how decisions at one scale are affected by, or affect, other scales</a:t>
            </a:r>
          </a:p>
          <a:p>
            <a:pPr lvl="1">
              <a:spcBef>
                <a:spcPts val="600"/>
              </a:spcBef>
            </a:pPr>
            <a:r>
              <a:rPr lang="en-GB" sz="1800" dirty="0">
                <a:solidFill>
                  <a:schemeClr val="accent1"/>
                </a:solidFill>
                <a:cs typeface="Times New Roman" panose="02020603050405020304" pitchFamily="18" charset="0"/>
              </a:rPr>
              <a:t>Importance of informal institutions often overlooked</a:t>
            </a:r>
          </a:p>
        </p:txBody>
      </p:sp>
    </p:spTree>
    <p:extLst>
      <p:ext uri="{BB962C8B-B14F-4D97-AF65-F5344CB8AC3E}">
        <p14:creationId xmlns:p14="http://schemas.microsoft.com/office/powerpoint/2010/main" val="84516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102741"/>
            <a:ext cx="7886700" cy="100215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References</a:t>
            </a:r>
            <a:endParaRPr dirty="0"/>
          </a:p>
        </p:txBody>
      </p:sp>
      <p:sp>
        <p:nvSpPr>
          <p:cNvPr id="241" name="Shape 241"/>
          <p:cNvSpPr txBox="1"/>
          <p:nvPr/>
        </p:nvSpPr>
        <p:spPr>
          <a:xfrm>
            <a:off x="628649" y="938807"/>
            <a:ext cx="8017809" cy="5166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4"/>
              </a:buClr>
              <a:buSzPts val="1300"/>
              <a:buFont typeface="Arial"/>
              <a:buNone/>
            </a:pPr>
            <a:r>
              <a:rPr lang="en-GB" sz="1200" b="1" dirty="0">
                <a:solidFill>
                  <a:schemeClr val="accent1"/>
                </a:solidFill>
                <a:latin typeface="Arial" panose="020B0604020202020204" pitchFamily="34" charset="0"/>
                <a:ea typeface="Arial"/>
                <a:cs typeface="Arial" panose="020B0604020202020204" pitchFamily="34" charset="0"/>
                <a:sym typeface="Arial"/>
              </a:rPr>
              <a:t>Key readings</a:t>
            </a:r>
            <a:endParaRPr sz="1200" dirty="0">
              <a:latin typeface="Arial" panose="020B0604020202020204" pitchFamily="34" charset="0"/>
              <a:cs typeface="Arial" panose="020B0604020202020204" pitchFamily="34" charset="0"/>
            </a:endParaRPr>
          </a:p>
          <a:p>
            <a:pPr marL="228600" indent="-228600">
              <a:spcBef>
                <a:spcPts val="600"/>
              </a:spcBef>
              <a:buClr>
                <a:schemeClr val="accent4"/>
              </a:buClr>
              <a:buSzPts val="1200"/>
              <a:buFont typeface="Arial"/>
              <a:buChar char="•"/>
            </a:pPr>
            <a:r>
              <a:rPr lang="en-GB" sz="1200" dirty="0" err="1">
                <a:solidFill>
                  <a:srgbClr val="004C96"/>
                </a:solidFill>
                <a:latin typeface="Arial" panose="020B0604020202020204" pitchFamily="34" charset="0"/>
                <a:ea typeface="Arial"/>
                <a:cs typeface="Arial" panose="020B0604020202020204" pitchFamily="34" charset="0"/>
              </a:rPr>
              <a:t>Borrini-Feyerabend</a:t>
            </a:r>
            <a:r>
              <a:rPr lang="en-GB" sz="1200" dirty="0">
                <a:solidFill>
                  <a:srgbClr val="004C96"/>
                </a:solidFill>
                <a:latin typeface="Arial" panose="020B0604020202020204" pitchFamily="34" charset="0"/>
                <a:ea typeface="Arial"/>
                <a:cs typeface="Arial" panose="020B0604020202020204" pitchFamily="34" charset="0"/>
              </a:rPr>
              <a:t>, G. </a:t>
            </a:r>
            <a:r>
              <a:rPr lang="en-GB" sz="1200" i="1" dirty="0">
                <a:solidFill>
                  <a:srgbClr val="004C96"/>
                </a:solidFill>
                <a:latin typeface="Arial" panose="020B0604020202020204" pitchFamily="34" charset="0"/>
                <a:ea typeface="Arial"/>
                <a:cs typeface="Arial" panose="020B0604020202020204" pitchFamily="34" charset="0"/>
              </a:rPr>
              <a:t>et al. </a:t>
            </a:r>
            <a:r>
              <a:rPr lang="en-GB" sz="1200" dirty="0">
                <a:solidFill>
                  <a:srgbClr val="004C96"/>
                </a:solidFill>
                <a:latin typeface="Arial" panose="020B0604020202020204" pitchFamily="34" charset="0"/>
                <a:ea typeface="Arial"/>
                <a:cs typeface="Arial" panose="020B0604020202020204" pitchFamily="34" charset="0"/>
              </a:rPr>
              <a:t>(2008) Governance as key for effective and equitable protected area systems. IUCN Briefing Note 8. IUCN, Gland.</a:t>
            </a:r>
          </a:p>
          <a:p>
            <a:pPr marL="228600" indent="-228600">
              <a:spcBef>
                <a:spcPts val="600"/>
              </a:spcBef>
              <a:buClr>
                <a:schemeClr val="accent4"/>
              </a:buClr>
              <a:buSzPts val="1200"/>
              <a:buFont typeface="Arial"/>
              <a:buChar char="•"/>
            </a:pPr>
            <a:r>
              <a:rPr lang="en-GB" sz="1200" dirty="0">
                <a:solidFill>
                  <a:schemeClr val="accent1"/>
                </a:solidFill>
                <a:latin typeface="Arial" panose="020B0604020202020204" pitchFamily="34" charset="0"/>
                <a:cs typeface="Arial" panose="020B0604020202020204" pitchFamily="34" charset="0"/>
              </a:rPr>
              <a:t>Nunan, F. </a:t>
            </a:r>
            <a:r>
              <a:rPr lang="en-GB" sz="1200" i="1" dirty="0">
                <a:solidFill>
                  <a:schemeClr val="accent1"/>
                </a:solidFill>
                <a:latin typeface="Arial" panose="020B0604020202020204" pitchFamily="34" charset="0"/>
                <a:cs typeface="Arial" panose="020B0604020202020204" pitchFamily="34" charset="0"/>
              </a:rPr>
              <a:t>et al. </a:t>
            </a:r>
            <a:r>
              <a:rPr lang="en-GB" sz="1200" dirty="0">
                <a:solidFill>
                  <a:schemeClr val="accent1"/>
                </a:solidFill>
                <a:latin typeface="Arial" panose="020B0604020202020204" pitchFamily="34" charset="0"/>
                <a:cs typeface="Arial" panose="020B0604020202020204" pitchFamily="34" charset="0"/>
              </a:rPr>
              <a:t>(2018) Governing for ecosystem health and human wellbeing. Chapter 10 in Schreckenberg, K., Mace, G. and Poudyal, M. (eds) </a:t>
            </a:r>
            <a:r>
              <a:rPr lang="en-GB" sz="1200" i="1" dirty="0">
                <a:solidFill>
                  <a:schemeClr val="accent1"/>
                </a:solidFill>
                <a:latin typeface="Arial" panose="020B0604020202020204" pitchFamily="34" charset="0"/>
                <a:cs typeface="Arial" panose="020B0604020202020204" pitchFamily="34" charset="0"/>
              </a:rPr>
              <a:t>Ecosystem services and poverty alleviation: Trade-offs and governance.</a:t>
            </a:r>
            <a:r>
              <a:rPr lang="en-GB" sz="1200" dirty="0">
                <a:solidFill>
                  <a:schemeClr val="accent1"/>
                </a:solidFill>
                <a:latin typeface="Arial" panose="020B0604020202020204" pitchFamily="34" charset="0"/>
                <a:cs typeface="Arial" panose="020B0604020202020204" pitchFamily="34" charset="0"/>
              </a:rPr>
              <a:t> Routledge, Abingdon.</a:t>
            </a:r>
          </a:p>
          <a:p>
            <a:pPr marL="228600" indent="-228600">
              <a:spcBef>
                <a:spcPts val="600"/>
              </a:spcBef>
              <a:buClr>
                <a:schemeClr val="accent4"/>
              </a:buClr>
              <a:buSzPts val="1200"/>
              <a:buFont typeface="Arial"/>
              <a:buChar char="•"/>
            </a:pPr>
            <a:r>
              <a:rPr lang="en-GB" sz="1200" dirty="0">
                <a:solidFill>
                  <a:schemeClr val="accent1"/>
                </a:solidFill>
                <a:latin typeface="Arial" panose="020B0604020202020204" pitchFamily="34" charset="0"/>
                <a:cs typeface="Arial" panose="020B0604020202020204" pitchFamily="34" charset="0"/>
              </a:rPr>
              <a:t>Paavola, J. (2007) Institutions and environmental governance: A reconceptualization. </a:t>
            </a:r>
            <a:r>
              <a:rPr lang="en-GB" sz="1200" i="1" dirty="0">
                <a:solidFill>
                  <a:schemeClr val="accent1"/>
                </a:solidFill>
                <a:latin typeface="Arial" panose="020B0604020202020204" pitchFamily="34" charset="0"/>
                <a:cs typeface="Arial" panose="020B0604020202020204" pitchFamily="34" charset="0"/>
              </a:rPr>
              <a:t>Ecological Economics </a:t>
            </a:r>
            <a:r>
              <a:rPr lang="en-GB" sz="1200" b="1" dirty="0">
                <a:solidFill>
                  <a:schemeClr val="accent1"/>
                </a:solidFill>
                <a:latin typeface="Arial" panose="020B0604020202020204" pitchFamily="34" charset="0"/>
                <a:cs typeface="Arial" panose="020B0604020202020204" pitchFamily="34" charset="0"/>
              </a:rPr>
              <a:t>63</a:t>
            </a:r>
            <a:r>
              <a:rPr lang="en-GB" sz="1200" dirty="0">
                <a:solidFill>
                  <a:schemeClr val="accent1"/>
                </a:solidFill>
                <a:latin typeface="Arial" panose="020B0604020202020204" pitchFamily="34" charset="0"/>
                <a:cs typeface="Arial" panose="020B0604020202020204" pitchFamily="34" charset="0"/>
              </a:rPr>
              <a:t>: 93-103.</a:t>
            </a:r>
          </a:p>
          <a:p>
            <a:pPr marL="228600" indent="-228600">
              <a:spcBef>
                <a:spcPts val="600"/>
              </a:spcBef>
              <a:buClr>
                <a:schemeClr val="accent4"/>
              </a:buClr>
              <a:buSzPts val="1200"/>
              <a:buFont typeface="Arial"/>
              <a:buChar char="•"/>
            </a:pPr>
            <a:r>
              <a:rPr lang="en-GB" sz="1200" dirty="0">
                <a:solidFill>
                  <a:schemeClr val="accent1"/>
                </a:solidFill>
                <a:latin typeface="Arial" panose="020B0604020202020204" pitchFamily="34" charset="0"/>
                <a:cs typeface="Arial" panose="020B0604020202020204" pitchFamily="34" charset="0"/>
              </a:rPr>
              <a:t>Primmer, E. </a:t>
            </a:r>
            <a:r>
              <a:rPr lang="en-GB" sz="1200" i="1" dirty="0">
                <a:solidFill>
                  <a:schemeClr val="accent1"/>
                </a:solidFill>
                <a:latin typeface="Arial" panose="020B0604020202020204" pitchFamily="34" charset="0"/>
                <a:cs typeface="Arial" panose="020B0604020202020204" pitchFamily="34" charset="0"/>
              </a:rPr>
              <a:t>et al. </a:t>
            </a:r>
            <a:r>
              <a:rPr lang="en-GB" sz="1200" dirty="0">
                <a:solidFill>
                  <a:schemeClr val="accent1"/>
                </a:solidFill>
                <a:latin typeface="Arial" panose="020B0604020202020204" pitchFamily="34" charset="0"/>
                <a:cs typeface="Arial" panose="020B0604020202020204" pitchFamily="34" charset="0"/>
              </a:rPr>
              <a:t>(2015) Governance of Ecosystem Services: A framework for empirical analysis. </a:t>
            </a:r>
            <a:r>
              <a:rPr lang="en-GB" sz="1200" i="1" dirty="0">
                <a:solidFill>
                  <a:schemeClr val="accent1"/>
                </a:solidFill>
                <a:latin typeface="Arial" panose="020B0604020202020204" pitchFamily="34" charset="0"/>
                <a:cs typeface="Arial" panose="020B0604020202020204" pitchFamily="34" charset="0"/>
              </a:rPr>
              <a:t>Ecosystem Services </a:t>
            </a:r>
            <a:r>
              <a:rPr lang="en-GB" sz="1200" b="1" dirty="0">
                <a:solidFill>
                  <a:schemeClr val="accent1"/>
                </a:solidFill>
                <a:latin typeface="Arial" panose="020B0604020202020204" pitchFamily="34" charset="0"/>
                <a:cs typeface="Arial" panose="020B0604020202020204" pitchFamily="34" charset="0"/>
              </a:rPr>
              <a:t>16</a:t>
            </a:r>
            <a:r>
              <a:rPr lang="en-GB" sz="1200" dirty="0">
                <a:solidFill>
                  <a:schemeClr val="accent1"/>
                </a:solidFill>
                <a:latin typeface="Arial" panose="020B0604020202020204" pitchFamily="34" charset="0"/>
                <a:cs typeface="Arial" panose="020B0604020202020204" pitchFamily="34" charset="0"/>
              </a:rPr>
              <a:t>: 158-166.</a:t>
            </a:r>
          </a:p>
          <a:p>
            <a:pPr marL="228600" marR="0" lvl="0" indent="-190500" algn="l" rtl="0">
              <a:lnSpc>
                <a:spcPct val="100000"/>
              </a:lnSpc>
              <a:spcBef>
                <a:spcPts val="1200"/>
              </a:spcBef>
              <a:spcAft>
                <a:spcPts val="0"/>
              </a:spcAft>
              <a:buClr>
                <a:schemeClr val="accent4"/>
              </a:buClr>
              <a:buSzPts val="600"/>
              <a:buFont typeface="Arial"/>
              <a:buNone/>
            </a:pPr>
            <a:r>
              <a:rPr lang="en-GB" sz="1200" dirty="0">
                <a:solidFill>
                  <a:schemeClr val="accent1"/>
                </a:solidFill>
                <a:latin typeface="Arial" panose="020B0604020202020204" pitchFamily="34" charset="0"/>
                <a:ea typeface="Arial"/>
                <a:cs typeface="Arial" panose="020B0604020202020204" pitchFamily="34" charset="0"/>
                <a:sym typeface="Arial"/>
              </a:rPr>
              <a:t>Other readings</a:t>
            </a:r>
          </a:p>
          <a:p>
            <a:pPr marL="228600" indent="-190500">
              <a:spcBef>
                <a:spcPts val="600"/>
              </a:spcBef>
              <a:buClr>
                <a:schemeClr val="accent4"/>
              </a:buClr>
              <a:buSzPts val="600"/>
              <a:buFont typeface="Arial" panose="020B0604020202020204" pitchFamily="34" charset="0"/>
              <a:buChar char="•"/>
            </a:pPr>
            <a:r>
              <a:rPr lang="en-GB" sz="1200" dirty="0" err="1">
                <a:solidFill>
                  <a:schemeClr val="accent1"/>
                </a:solidFill>
                <a:latin typeface="Arial" panose="020B0604020202020204" pitchFamily="34" charset="0"/>
                <a:cs typeface="Arial" panose="020B0604020202020204" pitchFamily="34" charset="0"/>
              </a:rPr>
              <a:t>Campese</a:t>
            </a:r>
            <a:r>
              <a:rPr lang="en-GB" sz="1200" dirty="0">
                <a:solidFill>
                  <a:schemeClr val="accent1"/>
                </a:solidFill>
                <a:latin typeface="Arial" panose="020B0604020202020204" pitchFamily="34" charset="0"/>
                <a:cs typeface="Arial" panose="020B0604020202020204" pitchFamily="34" charset="0"/>
              </a:rPr>
              <a:t>, J. (2016) Natural Resource Governance Framework Assessment Guide: Learning for improved natural resource governance. IUCN/CEESP NRGF Working Paper. Gland, Switzerland: IUCN and CEESP.</a:t>
            </a:r>
          </a:p>
          <a:p>
            <a:pPr marL="228600" indent="-190500">
              <a:spcBef>
                <a:spcPts val="600"/>
              </a:spcBef>
              <a:buClr>
                <a:schemeClr val="accent4"/>
              </a:buClr>
              <a:buSzPts val="600"/>
              <a:buFont typeface="Arial" panose="020B0604020202020204" pitchFamily="34" charset="0"/>
              <a:buChar char="•"/>
            </a:pPr>
            <a:r>
              <a:rPr lang="en-GB" sz="1200" dirty="0">
                <a:solidFill>
                  <a:schemeClr val="accent1"/>
                </a:solidFill>
                <a:latin typeface="Arial" panose="020B0604020202020204" pitchFamily="34" charset="0"/>
                <a:cs typeface="Arial" panose="020B0604020202020204" pitchFamily="34" charset="0"/>
              </a:rPr>
              <a:t>Mace, G. </a:t>
            </a:r>
            <a:r>
              <a:rPr lang="en-GB" sz="1200" i="1" dirty="0">
                <a:solidFill>
                  <a:schemeClr val="accent1"/>
                </a:solidFill>
                <a:latin typeface="Arial" panose="020B0604020202020204" pitchFamily="34" charset="0"/>
                <a:cs typeface="Arial" panose="020B0604020202020204" pitchFamily="34" charset="0"/>
              </a:rPr>
              <a:t>et al. </a:t>
            </a:r>
            <a:r>
              <a:rPr lang="en-GB" sz="1200" dirty="0">
                <a:solidFill>
                  <a:schemeClr val="accent1"/>
                </a:solidFill>
                <a:latin typeface="Arial" panose="020B0604020202020204" pitchFamily="34" charset="0"/>
                <a:cs typeface="Arial" panose="020B0604020202020204" pitchFamily="34" charset="0"/>
              </a:rPr>
              <a:t>(2018) Ecosystem services for human wellbeing: trade-offs and governance. Chapter 19 in Schreckenberg, K., Mace, G. and Poudyal, M. (eds) </a:t>
            </a:r>
            <a:r>
              <a:rPr lang="en-GB" sz="1200" i="1" dirty="0">
                <a:solidFill>
                  <a:schemeClr val="accent1"/>
                </a:solidFill>
                <a:latin typeface="Arial" panose="020B0604020202020204" pitchFamily="34" charset="0"/>
                <a:cs typeface="Arial" panose="020B0604020202020204" pitchFamily="34" charset="0"/>
              </a:rPr>
              <a:t>Ecosystem services and poverty alleviation: Trade-offs and governance.</a:t>
            </a:r>
            <a:r>
              <a:rPr lang="en-GB" sz="1200" dirty="0">
                <a:solidFill>
                  <a:schemeClr val="accent1"/>
                </a:solidFill>
                <a:latin typeface="Arial" panose="020B0604020202020204" pitchFamily="34" charset="0"/>
                <a:cs typeface="Arial" panose="020B0604020202020204" pitchFamily="34" charset="0"/>
              </a:rPr>
              <a:t> Routledge, Abingdon.</a:t>
            </a:r>
          </a:p>
          <a:p>
            <a:pPr marL="228600" indent="-190500">
              <a:spcBef>
                <a:spcPts val="600"/>
              </a:spcBef>
              <a:buClr>
                <a:schemeClr val="accent4"/>
              </a:buClr>
              <a:buSzPts val="600"/>
              <a:buFont typeface="Arial" panose="020B0604020202020204" pitchFamily="34" charset="0"/>
              <a:buChar char="•"/>
            </a:pPr>
            <a:r>
              <a:rPr lang="en-GB" sz="1200" dirty="0">
                <a:solidFill>
                  <a:schemeClr val="accent1"/>
                </a:solidFill>
                <a:latin typeface="Arial" panose="020B0604020202020204" pitchFamily="34" charset="0"/>
                <a:cs typeface="Arial" panose="020B0604020202020204" pitchFamily="34" charset="0"/>
              </a:rPr>
              <a:t>RRI. (2015) </a:t>
            </a:r>
            <a:r>
              <a:rPr lang="en-GB" sz="1200" i="1" dirty="0">
                <a:solidFill>
                  <a:schemeClr val="accent1"/>
                </a:solidFill>
                <a:latin typeface="Arial" panose="020B0604020202020204" pitchFamily="34" charset="0"/>
                <a:cs typeface="Arial" panose="020B0604020202020204" pitchFamily="34" charset="0"/>
              </a:rPr>
              <a:t>Who Owns the World’s Land? </a:t>
            </a:r>
            <a:r>
              <a:rPr lang="en-GB" sz="1200" dirty="0">
                <a:solidFill>
                  <a:schemeClr val="accent1"/>
                </a:solidFill>
                <a:latin typeface="Arial" panose="020B0604020202020204" pitchFamily="34" charset="0"/>
                <a:cs typeface="Arial" panose="020B0604020202020204" pitchFamily="34" charset="0"/>
              </a:rPr>
              <a:t>Rights and Resources Initiative, Washington DC.</a:t>
            </a:r>
          </a:p>
          <a:p>
            <a:pPr marL="228600" indent="-228600">
              <a:spcBef>
                <a:spcPts val="600"/>
              </a:spcBef>
              <a:buClr>
                <a:schemeClr val="accent4"/>
              </a:buClr>
              <a:buSzPts val="1200"/>
              <a:buFont typeface="Arial"/>
              <a:buChar char="•"/>
            </a:pPr>
            <a:r>
              <a:rPr lang="en-GB" sz="1200" dirty="0">
                <a:solidFill>
                  <a:schemeClr val="accent1"/>
                </a:solidFill>
                <a:latin typeface="Arial" panose="020B0604020202020204" pitchFamily="34" charset="0"/>
                <a:cs typeface="Arial" panose="020B0604020202020204" pitchFamily="34" charset="0"/>
              </a:rPr>
              <a:t>Schlager, E. and Ostrom, E. (1992) Property rights regimes and natural resources: a conceptual analysis. </a:t>
            </a:r>
            <a:r>
              <a:rPr lang="en-GB" sz="1200" i="1" dirty="0">
                <a:solidFill>
                  <a:schemeClr val="accent1"/>
                </a:solidFill>
                <a:latin typeface="Arial" panose="020B0604020202020204" pitchFamily="34" charset="0"/>
                <a:cs typeface="Arial" panose="020B0604020202020204" pitchFamily="34" charset="0"/>
              </a:rPr>
              <a:t>Land Economics </a:t>
            </a:r>
            <a:r>
              <a:rPr lang="en-GB" sz="1200" b="1" dirty="0">
                <a:solidFill>
                  <a:schemeClr val="accent1"/>
                </a:solidFill>
                <a:latin typeface="Arial" panose="020B0604020202020204" pitchFamily="34" charset="0"/>
                <a:cs typeface="Arial" panose="020B0604020202020204" pitchFamily="34" charset="0"/>
              </a:rPr>
              <a:t>68</a:t>
            </a:r>
            <a:r>
              <a:rPr lang="en-GB" sz="1200" dirty="0">
                <a:solidFill>
                  <a:schemeClr val="accent1"/>
                </a:solidFill>
                <a:latin typeface="Arial" panose="020B0604020202020204" pitchFamily="34" charset="0"/>
                <a:cs typeface="Arial" panose="020B0604020202020204" pitchFamily="34" charset="0"/>
              </a:rPr>
              <a:t>: 249-262.</a:t>
            </a:r>
          </a:p>
          <a:p>
            <a:pPr marL="228600" indent="-228600">
              <a:spcBef>
                <a:spcPts val="600"/>
              </a:spcBef>
              <a:buClr>
                <a:schemeClr val="accent4"/>
              </a:buClr>
              <a:buSzPts val="1200"/>
              <a:buFont typeface="Arial"/>
              <a:buChar char="•"/>
            </a:pPr>
            <a:r>
              <a:rPr lang="en-GB" sz="1200" dirty="0" err="1">
                <a:solidFill>
                  <a:schemeClr val="accent1"/>
                </a:solidFill>
                <a:latin typeface="Arial" panose="020B0604020202020204" pitchFamily="34" charset="0"/>
                <a:cs typeface="Arial" panose="020B0604020202020204" pitchFamily="34" charset="0"/>
              </a:rPr>
              <a:t>Suich</a:t>
            </a:r>
            <a:r>
              <a:rPr lang="en-GB" sz="1200" dirty="0">
                <a:solidFill>
                  <a:schemeClr val="accent1"/>
                </a:solidFill>
                <a:latin typeface="Arial" panose="020B0604020202020204" pitchFamily="34" charset="0"/>
                <a:cs typeface="Arial" panose="020B0604020202020204" pitchFamily="34" charset="0"/>
              </a:rPr>
              <a:t>, H. </a:t>
            </a:r>
            <a:r>
              <a:rPr lang="en-GB" sz="1200" i="1" dirty="0">
                <a:solidFill>
                  <a:schemeClr val="accent1"/>
                </a:solidFill>
                <a:latin typeface="Arial" panose="020B0604020202020204" pitchFamily="34" charset="0"/>
                <a:cs typeface="Arial" panose="020B0604020202020204" pitchFamily="34" charset="0"/>
              </a:rPr>
              <a:t>et al. </a:t>
            </a:r>
            <a:r>
              <a:rPr lang="en-GB" sz="1200" dirty="0">
                <a:solidFill>
                  <a:schemeClr val="accent1"/>
                </a:solidFill>
                <a:latin typeface="Arial" panose="020B0604020202020204" pitchFamily="34" charset="0"/>
                <a:cs typeface="Arial" panose="020B0604020202020204" pitchFamily="34" charset="0"/>
              </a:rPr>
              <a:t>(2015) Ecosystem services and poverty alleviation: A review of the empirical links. </a:t>
            </a:r>
            <a:r>
              <a:rPr lang="en-GB" sz="1200" i="1" dirty="0">
                <a:solidFill>
                  <a:schemeClr val="accent1"/>
                </a:solidFill>
                <a:latin typeface="Arial" panose="020B0604020202020204" pitchFamily="34" charset="0"/>
                <a:cs typeface="Arial" panose="020B0604020202020204" pitchFamily="34" charset="0"/>
              </a:rPr>
              <a:t>Ecosystem Services </a:t>
            </a:r>
            <a:r>
              <a:rPr lang="en-GB" sz="1200" b="1" dirty="0">
                <a:solidFill>
                  <a:schemeClr val="accent1"/>
                </a:solidFill>
                <a:latin typeface="Arial" panose="020B0604020202020204" pitchFamily="34" charset="0"/>
                <a:cs typeface="Arial" panose="020B0604020202020204" pitchFamily="34" charset="0"/>
              </a:rPr>
              <a:t>12</a:t>
            </a:r>
            <a:r>
              <a:rPr lang="en-GB" sz="1200" dirty="0">
                <a:solidFill>
                  <a:schemeClr val="accent1"/>
                </a:solidFill>
                <a:latin typeface="Arial" panose="020B0604020202020204" pitchFamily="34" charset="0"/>
                <a:cs typeface="Arial" panose="020B0604020202020204" pitchFamily="34" charset="0"/>
              </a:rPr>
              <a:t>: 137-147.</a:t>
            </a:r>
          </a:p>
          <a:p>
            <a:pPr marL="228600" indent="-228600">
              <a:spcBef>
                <a:spcPts val="600"/>
              </a:spcBef>
              <a:buClr>
                <a:schemeClr val="accent4"/>
              </a:buClr>
              <a:buSzPts val="1200"/>
              <a:buFont typeface="Arial"/>
              <a:buChar char="•"/>
            </a:pPr>
            <a:r>
              <a:rPr lang="en-GB" sz="1200" dirty="0">
                <a:solidFill>
                  <a:schemeClr val="accent1"/>
                </a:solidFill>
                <a:latin typeface="Arial" panose="020B0604020202020204" pitchFamily="34" charset="0"/>
                <a:cs typeface="Arial" panose="020B0604020202020204" pitchFamily="34" charset="0"/>
              </a:rPr>
              <a:t>Wily, L. Alden. (2008) Custom and commonage in Africa: Rethinking the orthodoxies. </a:t>
            </a:r>
            <a:r>
              <a:rPr lang="en-GB" sz="1200" i="1" dirty="0">
                <a:solidFill>
                  <a:schemeClr val="accent1"/>
                </a:solidFill>
                <a:latin typeface="Arial" panose="020B0604020202020204" pitchFamily="34" charset="0"/>
                <a:cs typeface="Arial" panose="020B0604020202020204" pitchFamily="34" charset="0"/>
              </a:rPr>
              <a:t>Land Use Policy </a:t>
            </a:r>
            <a:r>
              <a:rPr lang="en-GB" sz="1200" b="1" dirty="0">
                <a:solidFill>
                  <a:schemeClr val="accent1"/>
                </a:solidFill>
                <a:latin typeface="Arial" panose="020B0604020202020204" pitchFamily="34" charset="0"/>
                <a:cs typeface="Arial" panose="020B0604020202020204" pitchFamily="34" charset="0"/>
              </a:rPr>
              <a:t>25</a:t>
            </a:r>
            <a:r>
              <a:rPr lang="en-GB" sz="1200" dirty="0">
                <a:solidFill>
                  <a:schemeClr val="accent1"/>
                </a:solidFill>
                <a:latin typeface="Arial" panose="020B0604020202020204" pitchFamily="34" charset="0"/>
                <a:cs typeface="Arial" panose="020B0604020202020204" pitchFamily="34" charset="0"/>
              </a:rPr>
              <a:t>: 43-52.</a:t>
            </a:r>
          </a:p>
          <a:p>
            <a:pPr marL="228600" marR="0" lvl="0" indent="-190500" algn="l" rtl="0">
              <a:lnSpc>
                <a:spcPct val="100000"/>
              </a:lnSpc>
              <a:spcBef>
                <a:spcPts val="1200"/>
              </a:spcBef>
              <a:spcAft>
                <a:spcPts val="0"/>
              </a:spcAft>
              <a:buClr>
                <a:schemeClr val="accent4"/>
              </a:buClr>
              <a:buSzPts val="600"/>
              <a:buFont typeface="Arial"/>
              <a:buNone/>
            </a:pPr>
            <a:endParaRPr lang="en-GB" sz="1200" dirty="0">
              <a:solidFill>
                <a:schemeClr val="accent1"/>
              </a:solidFill>
              <a:latin typeface="Arial" panose="020B0604020202020204" pitchFamily="34" charset="0"/>
              <a:ea typeface="Arial"/>
              <a:cs typeface="Arial" panose="020B0604020202020204" pitchFamily="34" charset="0"/>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1200" dirty="0">
              <a:solidFill>
                <a:schemeClr val="accent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270565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28650" y="123289"/>
            <a:ext cx="7886700" cy="116098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Case Studies for further discussion</a:t>
            </a:r>
            <a:endParaRPr sz="3200" b="1" i="0" u="none" strike="noStrike" cap="none" dirty="0">
              <a:solidFill>
                <a:schemeClr val="accent1"/>
              </a:solidFill>
              <a:latin typeface="Arial"/>
              <a:ea typeface="Arial"/>
              <a:cs typeface="Arial"/>
              <a:sym typeface="Arial"/>
            </a:endParaRPr>
          </a:p>
        </p:txBody>
      </p:sp>
      <p:sp>
        <p:nvSpPr>
          <p:cNvPr id="254" name="Shape 254"/>
          <p:cNvSpPr txBox="1">
            <a:spLocks noGrp="1"/>
          </p:cNvSpPr>
          <p:nvPr>
            <p:ph type="body" idx="1"/>
          </p:nvPr>
        </p:nvSpPr>
        <p:spPr>
          <a:xfrm>
            <a:off x="781050" y="1038578"/>
            <a:ext cx="7572375" cy="4944533"/>
          </a:xfrm>
          <a:prstGeom prst="rect">
            <a:avLst/>
          </a:prstGeom>
          <a:noFill/>
          <a:ln>
            <a:noFill/>
          </a:ln>
        </p:spPr>
        <p:txBody>
          <a:bodyPr spcFirstLastPara="1" wrap="square" lIns="91425" tIns="45700" rIns="91425" bIns="45700" anchor="t" anchorCtr="0">
            <a:noAutofit/>
          </a:bodyPr>
          <a:lstStyle/>
          <a:p>
            <a:pPr marL="0" indent="0">
              <a:lnSpc>
                <a:spcPct val="120000"/>
              </a:lnSpc>
              <a:buNone/>
            </a:pPr>
            <a:r>
              <a:rPr lang="en-GB" sz="1600" b="1" dirty="0">
                <a:solidFill>
                  <a:schemeClr val="accent1"/>
                </a:solidFill>
                <a:cs typeface="Times New Roman" panose="02020603050405020304" pitchFamily="18" charset="0"/>
              </a:rPr>
              <a:t>Case study C: </a:t>
            </a:r>
            <a:r>
              <a:rPr lang="en-GB" sz="1600" dirty="0">
                <a:solidFill>
                  <a:schemeClr val="accent1"/>
                </a:solidFill>
                <a:cs typeface="Times New Roman" panose="02020603050405020304" pitchFamily="18" charset="0"/>
              </a:rPr>
              <a:t>Cape Town Water’s Crisis  </a:t>
            </a:r>
          </a:p>
          <a:p>
            <a:pPr>
              <a:lnSpc>
                <a:spcPct val="120000"/>
              </a:lnSpc>
              <a:spcBef>
                <a:spcPts val="600"/>
              </a:spcBef>
            </a:pPr>
            <a:r>
              <a:rPr lang="en-GB" sz="1600" dirty="0" err="1">
                <a:solidFill>
                  <a:schemeClr val="accent1"/>
                </a:solidFill>
                <a:cs typeface="Times New Roman" panose="02020603050405020304" pitchFamily="18" charset="0"/>
              </a:rPr>
              <a:t>Drollette</a:t>
            </a:r>
            <a:r>
              <a:rPr lang="en-GB" sz="1600" dirty="0">
                <a:solidFill>
                  <a:schemeClr val="accent1"/>
                </a:solidFill>
                <a:cs typeface="Times New Roman" panose="02020603050405020304" pitchFamily="18" charset="0"/>
              </a:rPr>
              <a:t> Jr, D. (2018) Day Zero: Lessons from Cape Town's crisis. Bulletin of the Atomic Scientists. Available at: </a:t>
            </a:r>
            <a:r>
              <a:rPr lang="en-GB" sz="1600" dirty="0">
                <a:solidFill>
                  <a:schemeClr val="accent1"/>
                </a:solidFill>
                <a:cs typeface="Times New Roman" panose="02020603050405020304" pitchFamily="18" charset="0"/>
                <a:hlinkClick r:id="rId3"/>
              </a:rPr>
              <a:t>https://thebulletin.org/day-zero-lessons-cape-towns-crisis11519</a:t>
            </a:r>
            <a:r>
              <a:rPr lang="en-GB" sz="1600" dirty="0">
                <a:solidFill>
                  <a:schemeClr val="accent1"/>
                </a:solidFill>
                <a:cs typeface="Times New Roman" panose="02020603050405020304" pitchFamily="18" charset="0"/>
              </a:rPr>
              <a:t> [accessed 18 July 2018]</a:t>
            </a:r>
          </a:p>
          <a:p>
            <a:pPr marL="0" lvl="0" indent="0">
              <a:spcBef>
                <a:spcPts val="0"/>
              </a:spcBef>
              <a:buSzPts val="1500"/>
              <a:buNone/>
            </a:pPr>
            <a:endParaRPr lang="en-GB" sz="1600" b="1" dirty="0">
              <a:solidFill>
                <a:schemeClr val="accent1"/>
              </a:solidFill>
              <a:ea typeface="Arial"/>
              <a:cs typeface="Arial"/>
              <a:sym typeface="Arial"/>
            </a:endParaRPr>
          </a:p>
          <a:p>
            <a:pPr marL="0" lvl="0" indent="0">
              <a:spcBef>
                <a:spcPts val="0"/>
              </a:spcBef>
              <a:buSzPts val="1500"/>
              <a:buNone/>
            </a:pPr>
            <a:r>
              <a:rPr lang="en-GB" sz="1600" b="1" dirty="0">
                <a:solidFill>
                  <a:schemeClr val="accent1"/>
                </a:solidFill>
                <a:ea typeface="Arial"/>
                <a:cs typeface="Arial"/>
                <a:sym typeface="Arial"/>
              </a:rPr>
              <a:t>Case Study D: </a:t>
            </a:r>
            <a:r>
              <a:rPr lang="en-GB" sz="1600" dirty="0">
                <a:solidFill>
                  <a:schemeClr val="accent1"/>
                </a:solidFill>
                <a:ea typeface="Arial"/>
                <a:cs typeface="Arial"/>
                <a:sym typeface="Arial"/>
              </a:rPr>
              <a:t>Governing Mangrove Forests in Kenya</a:t>
            </a:r>
          </a:p>
          <a:p>
            <a:pPr>
              <a:spcBef>
                <a:spcPts val="0"/>
              </a:spcBef>
              <a:buSzPts val="1500"/>
            </a:pPr>
            <a:r>
              <a:rPr lang="en-GB" sz="1600" dirty="0" err="1">
                <a:solidFill>
                  <a:schemeClr val="accent1"/>
                </a:solidFill>
                <a:ea typeface="Arial"/>
                <a:cs typeface="Arial"/>
                <a:sym typeface="Arial"/>
              </a:rPr>
              <a:t>Kairu</a:t>
            </a:r>
            <a:r>
              <a:rPr lang="en-GB" sz="1600" dirty="0">
                <a:solidFill>
                  <a:schemeClr val="accent1"/>
                </a:solidFill>
                <a:ea typeface="Arial"/>
                <a:cs typeface="Arial"/>
                <a:sym typeface="Arial"/>
              </a:rPr>
              <a:t>, A. </a:t>
            </a:r>
            <a:r>
              <a:rPr lang="en-GB" sz="1600" i="1" dirty="0">
                <a:solidFill>
                  <a:schemeClr val="accent1"/>
                </a:solidFill>
                <a:ea typeface="Arial"/>
                <a:cs typeface="Arial"/>
                <a:sym typeface="Arial"/>
              </a:rPr>
              <a:t>et al. </a:t>
            </a:r>
            <a:r>
              <a:rPr lang="en-GB" sz="1600" dirty="0">
                <a:solidFill>
                  <a:schemeClr val="accent1"/>
                </a:solidFill>
                <a:ea typeface="Arial"/>
                <a:cs typeface="Arial"/>
                <a:sym typeface="Arial"/>
              </a:rPr>
              <a:t>(2017) From shiny shoes to muddy reality: Understanding how Meso-State actors negotiate the implementation gap in Participatory Forest Management. </a:t>
            </a:r>
            <a:r>
              <a:rPr lang="en-GB" sz="1600" i="1" dirty="0">
                <a:solidFill>
                  <a:schemeClr val="accent1"/>
                </a:solidFill>
                <a:ea typeface="Arial"/>
                <a:cs typeface="Arial"/>
                <a:sym typeface="Arial"/>
              </a:rPr>
              <a:t>Society and Natural Resources</a:t>
            </a:r>
            <a:r>
              <a:rPr lang="en-GB" sz="1600" dirty="0">
                <a:solidFill>
                  <a:schemeClr val="accent1"/>
                </a:solidFill>
                <a:ea typeface="Arial"/>
                <a:cs typeface="Arial"/>
                <a:sym typeface="Arial"/>
              </a:rPr>
              <a:t> </a:t>
            </a:r>
            <a:r>
              <a:rPr lang="en-GB" sz="1600" b="1" dirty="0">
                <a:solidFill>
                  <a:schemeClr val="accent1"/>
                </a:solidFill>
                <a:ea typeface="Arial"/>
                <a:cs typeface="Arial"/>
                <a:sym typeface="Arial"/>
              </a:rPr>
              <a:t>31</a:t>
            </a:r>
            <a:r>
              <a:rPr lang="en-GB" sz="1600" dirty="0">
                <a:solidFill>
                  <a:schemeClr val="accent1"/>
                </a:solidFill>
                <a:ea typeface="Arial"/>
                <a:cs typeface="Arial"/>
                <a:sym typeface="Arial"/>
              </a:rPr>
              <a:t>: 74-88.</a:t>
            </a:r>
            <a:endParaRPr lang="en-GB" sz="1600" b="1" i="0" u="none" strike="noStrike" cap="none" dirty="0">
              <a:solidFill>
                <a:schemeClr val="accent1"/>
              </a:solidFill>
              <a:ea typeface="Arial"/>
              <a:cs typeface="Arial"/>
              <a:sym typeface="Arial"/>
            </a:endParaRPr>
          </a:p>
          <a:p>
            <a:pPr marL="0" indent="0">
              <a:spcBef>
                <a:spcPts val="0"/>
              </a:spcBef>
              <a:buSzPts val="1500"/>
              <a:buNone/>
            </a:pPr>
            <a:endParaRPr lang="en-GB" sz="1600" b="1" i="0" u="none" strike="noStrike" cap="none" dirty="0">
              <a:solidFill>
                <a:schemeClr val="accent1"/>
              </a:solidFill>
              <a:ea typeface="Arial"/>
              <a:cs typeface="Arial"/>
              <a:sym typeface="Arial"/>
            </a:endParaRPr>
          </a:p>
          <a:p>
            <a:pPr marL="0" indent="0">
              <a:spcBef>
                <a:spcPts val="0"/>
              </a:spcBef>
              <a:buSzPts val="1500"/>
              <a:buNone/>
            </a:pPr>
            <a:r>
              <a:rPr lang="en-GB" sz="1600" b="1" i="0" u="none" strike="noStrike" cap="none" dirty="0">
                <a:solidFill>
                  <a:schemeClr val="accent1"/>
                </a:solidFill>
                <a:ea typeface="Arial"/>
                <a:cs typeface="Arial"/>
                <a:sym typeface="Arial"/>
              </a:rPr>
              <a:t>Case study F: </a:t>
            </a:r>
            <a:r>
              <a:rPr lang="en-GB" sz="1600" i="0" u="none" strike="noStrike" cap="none" dirty="0">
                <a:solidFill>
                  <a:schemeClr val="accent1"/>
                </a:solidFill>
                <a:ea typeface="Arial"/>
                <a:cs typeface="Arial"/>
                <a:sym typeface="Arial"/>
              </a:rPr>
              <a:t>W</a:t>
            </a:r>
            <a:r>
              <a:rPr lang="en-GB" sz="1600" dirty="0">
                <a:solidFill>
                  <a:schemeClr val="accent1"/>
                </a:solidFill>
                <a:ea typeface="Arial"/>
                <a:cs typeface="Arial"/>
                <a:sym typeface="Arial"/>
              </a:rPr>
              <a:t>ildlife management areas in Tanzania – community-based natural resource management or territorialisation?</a:t>
            </a:r>
            <a:endParaRPr sz="1600" dirty="0"/>
          </a:p>
          <a:p>
            <a:pPr lvl="0">
              <a:spcBef>
                <a:spcPts val="600"/>
              </a:spcBef>
              <a:buSzPts val="1500"/>
              <a:buFont typeface="Arial"/>
              <a:buChar char="•"/>
            </a:pPr>
            <a:r>
              <a:rPr lang="en-GB" sz="1600" dirty="0" err="1">
                <a:solidFill>
                  <a:schemeClr val="accent1"/>
                </a:solidFill>
                <a:ea typeface="Arial"/>
                <a:cs typeface="Arial"/>
                <a:sym typeface="Arial"/>
              </a:rPr>
              <a:t>Bluwstein</a:t>
            </a:r>
            <a:r>
              <a:rPr lang="en-GB" sz="1600" dirty="0">
                <a:solidFill>
                  <a:schemeClr val="accent1"/>
                </a:solidFill>
                <a:ea typeface="Arial"/>
                <a:cs typeface="Arial"/>
                <a:sym typeface="Arial"/>
              </a:rPr>
              <a:t>, J. </a:t>
            </a:r>
            <a:r>
              <a:rPr lang="en-GB" sz="1600" i="1" dirty="0">
                <a:solidFill>
                  <a:schemeClr val="accent1"/>
                </a:solidFill>
                <a:ea typeface="Arial"/>
                <a:cs typeface="Arial"/>
                <a:sym typeface="Arial"/>
              </a:rPr>
              <a:t>et al.</a:t>
            </a:r>
            <a:r>
              <a:rPr lang="en-GB" sz="1600" dirty="0">
                <a:solidFill>
                  <a:schemeClr val="accent1"/>
                </a:solidFill>
                <a:ea typeface="Arial"/>
                <a:cs typeface="Arial"/>
                <a:sym typeface="Arial"/>
              </a:rPr>
              <a:t> (2016) Austere conservation: Understanding conflicts over resource governance in Tanzanian Wildlife Management Areas. </a:t>
            </a:r>
            <a:r>
              <a:rPr lang="en-GB" sz="1600" i="1" dirty="0">
                <a:solidFill>
                  <a:schemeClr val="accent1"/>
                </a:solidFill>
                <a:ea typeface="Arial"/>
                <a:cs typeface="Arial"/>
                <a:sym typeface="Arial"/>
              </a:rPr>
              <a:t>Conservation and Society</a:t>
            </a:r>
            <a:r>
              <a:rPr lang="en-GB" sz="1600" dirty="0">
                <a:solidFill>
                  <a:schemeClr val="accent1"/>
                </a:solidFill>
                <a:ea typeface="Arial"/>
                <a:cs typeface="Arial"/>
                <a:sym typeface="Arial"/>
              </a:rPr>
              <a:t> </a:t>
            </a:r>
            <a:r>
              <a:rPr lang="en-GB" sz="1600" b="1" dirty="0">
                <a:solidFill>
                  <a:schemeClr val="accent1"/>
                </a:solidFill>
                <a:ea typeface="Arial"/>
                <a:cs typeface="Arial"/>
                <a:sym typeface="Arial"/>
              </a:rPr>
              <a:t>14</a:t>
            </a:r>
            <a:r>
              <a:rPr lang="en-GB" sz="1600" dirty="0">
                <a:solidFill>
                  <a:schemeClr val="accent1"/>
                </a:solidFill>
                <a:ea typeface="Arial"/>
                <a:cs typeface="Arial"/>
                <a:sym typeface="Arial"/>
              </a:rPr>
              <a:t>: 218- 231.</a:t>
            </a:r>
          </a:p>
          <a:p>
            <a:pPr lvl="0">
              <a:spcBef>
                <a:spcPts val="600"/>
              </a:spcBef>
              <a:buSzPts val="1500"/>
              <a:buFont typeface="Arial"/>
              <a:buChar char="•"/>
            </a:pPr>
            <a:r>
              <a:rPr lang="en-GB" sz="1600" dirty="0" err="1">
                <a:solidFill>
                  <a:schemeClr val="accent1"/>
                </a:solidFill>
                <a:ea typeface="Arial"/>
                <a:cs typeface="Arial"/>
                <a:sym typeface="Arial"/>
              </a:rPr>
              <a:t>Bluwstein</a:t>
            </a:r>
            <a:r>
              <a:rPr lang="en-GB" sz="1600" dirty="0">
                <a:solidFill>
                  <a:schemeClr val="accent1"/>
                </a:solidFill>
                <a:ea typeface="Arial"/>
                <a:cs typeface="Arial"/>
                <a:sym typeface="Arial"/>
              </a:rPr>
              <a:t>, J. and Lund, J.F. (2018) Territoriality by conservation in the Selous–</a:t>
            </a:r>
            <a:r>
              <a:rPr lang="en-GB" sz="1600" dirty="0" err="1">
                <a:solidFill>
                  <a:schemeClr val="accent1"/>
                </a:solidFill>
                <a:ea typeface="Arial"/>
                <a:cs typeface="Arial"/>
                <a:sym typeface="Arial"/>
              </a:rPr>
              <a:t>Niassa</a:t>
            </a:r>
            <a:r>
              <a:rPr lang="en-GB" sz="1600" dirty="0">
                <a:solidFill>
                  <a:schemeClr val="accent1"/>
                </a:solidFill>
                <a:ea typeface="Arial"/>
                <a:cs typeface="Arial"/>
                <a:sym typeface="Arial"/>
              </a:rPr>
              <a:t> corridor in Tanzania. </a:t>
            </a:r>
            <a:r>
              <a:rPr lang="en-GB" sz="1600" i="1" dirty="0">
                <a:solidFill>
                  <a:schemeClr val="accent1"/>
                </a:solidFill>
                <a:ea typeface="Arial"/>
                <a:cs typeface="Arial"/>
                <a:sym typeface="Arial"/>
              </a:rPr>
              <a:t>World Development</a:t>
            </a:r>
            <a:r>
              <a:rPr lang="en-GB" sz="1600" dirty="0">
                <a:solidFill>
                  <a:schemeClr val="accent1"/>
                </a:solidFill>
                <a:ea typeface="Arial"/>
                <a:cs typeface="Arial"/>
                <a:sym typeface="Arial"/>
              </a:rPr>
              <a:t> </a:t>
            </a:r>
            <a:r>
              <a:rPr lang="en-GB" sz="1600" b="1" dirty="0">
                <a:solidFill>
                  <a:schemeClr val="accent1"/>
                </a:solidFill>
                <a:ea typeface="Arial"/>
                <a:cs typeface="Arial"/>
                <a:sym typeface="Arial"/>
              </a:rPr>
              <a:t>101</a:t>
            </a:r>
            <a:r>
              <a:rPr lang="en-GB" sz="1600" dirty="0">
                <a:solidFill>
                  <a:schemeClr val="accent1"/>
                </a:solidFill>
                <a:ea typeface="Arial"/>
                <a:cs typeface="Arial"/>
                <a:sym typeface="Arial"/>
              </a:rPr>
              <a:t>: 453-465.</a:t>
            </a:r>
          </a:p>
          <a:p>
            <a:pPr marL="0" lvl="0" indent="0">
              <a:spcBef>
                <a:spcPts val="600"/>
              </a:spcBef>
              <a:buSzPts val="1500"/>
              <a:buNone/>
            </a:pPr>
            <a:endParaRPr lang="en-GB" sz="1400" dirty="0">
              <a:solidFill>
                <a:schemeClr val="accent1"/>
              </a:solidFill>
              <a:ea typeface="Arial"/>
              <a:cs typeface="Arial"/>
              <a:sym typeface="Arial"/>
            </a:endParaRPr>
          </a:p>
        </p:txBody>
      </p:sp>
    </p:spTree>
    <p:extLst>
      <p:ext uri="{BB962C8B-B14F-4D97-AF65-F5344CB8AC3E}">
        <p14:creationId xmlns:p14="http://schemas.microsoft.com/office/powerpoint/2010/main" val="142456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966"/>
            <a:ext cx="6906683" cy="1325563"/>
          </a:xfrm>
        </p:spPr>
        <p:txBody>
          <a:bodyPr>
            <a:normAutofit/>
          </a:bodyPr>
          <a:lstStyle/>
          <a:p>
            <a:r>
              <a:rPr lang="en-US" sz="3200" dirty="0"/>
              <a:t>Why is ecosystem governance important?</a:t>
            </a:r>
          </a:p>
        </p:txBody>
      </p:sp>
      <p:sp>
        <p:nvSpPr>
          <p:cNvPr id="3" name="Content Placeholder 2"/>
          <p:cNvSpPr>
            <a:spLocks noGrp="1"/>
          </p:cNvSpPr>
          <p:nvPr>
            <p:ph idx="1"/>
          </p:nvPr>
        </p:nvSpPr>
        <p:spPr>
          <a:xfrm>
            <a:off x="628650" y="1688465"/>
            <a:ext cx="7966710" cy="4351338"/>
          </a:xfrm>
        </p:spPr>
        <p:txBody>
          <a:bodyPr>
            <a:normAutofit fontScale="77500" lnSpcReduction="20000"/>
          </a:bodyPr>
          <a:lstStyle/>
          <a:p>
            <a:r>
              <a:rPr lang="en-US" dirty="0"/>
              <a:t>Ecosystems provide multiple ecosystem services used and valued differently by various societal groups.</a:t>
            </a:r>
          </a:p>
          <a:p>
            <a:r>
              <a:rPr lang="en-US" dirty="0"/>
              <a:t>Research by the ESPA programme has shown that environment-related interventions and policies typically lead to trade-offs, particularly between ecosystem status and human wellbeing (Mace </a:t>
            </a:r>
            <a:r>
              <a:rPr lang="en-US" i="1" dirty="0"/>
              <a:t>et al. </a:t>
            </a:r>
            <a:r>
              <a:rPr lang="en-US" dirty="0"/>
              <a:t>2018).</a:t>
            </a:r>
          </a:p>
          <a:p>
            <a:r>
              <a:rPr lang="en-US" dirty="0"/>
              <a:t>Such trade-offs need to be avoided where possible, or solutions negotiated. </a:t>
            </a:r>
          </a:p>
          <a:p>
            <a:r>
              <a:rPr lang="en-US" dirty="0"/>
              <a:t>However, while much </a:t>
            </a:r>
            <a:r>
              <a:rPr lang="en-US" i="1" dirty="0"/>
              <a:t>“research concentrates on producing knowledge about ecosystems and their value for humans, the issues of decision-making, policy implementation and governance are largely ignored” </a:t>
            </a:r>
            <a:r>
              <a:rPr lang="en-US" dirty="0"/>
              <a:t>(Primmer </a:t>
            </a:r>
            <a:r>
              <a:rPr lang="en-US" i="1" dirty="0"/>
              <a:t>et al. </a:t>
            </a:r>
            <a:r>
              <a:rPr lang="en-US" dirty="0"/>
              <a:t>2015)</a:t>
            </a:r>
          </a:p>
        </p:txBody>
      </p:sp>
    </p:spTree>
    <p:extLst>
      <p:ext uri="{BB962C8B-B14F-4D97-AF65-F5344CB8AC3E}">
        <p14:creationId xmlns:p14="http://schemas.microsoft.com/office/powerpoint/2010/main" val="76655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806"/>
            <a:ext cx="6906683" cy="1325563"/>
          </a:xfrm>
        </p:spPr>
        <p:txBody>
          <a:bodyPr>
            <a:normAutofit/>
          </a:bodyPr>
          <a:lstStyle/>
          <a:p>
            <a:r>
              <a:rPr lang="en-US" sz="3200" dirty="0"/>
              <a:t>Definitions of governance</a:t>
            </a:r>
          </a:p>
        </p:txBody>
      </p:sp>
      <p:sp>
        <p:nvSpPr>
          <p:cNvPr id="3" name="Content Placeholder 2"/>
          <p:cNvSpPr>
            <a:spLocks noGrp="1"/>
          </p:cNvSpPr>
          <p:nvPr>
            <p:ph idx="1"/>
          </p:nvPr>
        </p:nvSpPr>
        <p:spPr>
          <a:xfrm>
            <a:off x="628650" y="1505585"/>
            <a:ext cx="8217910" cy="4351338"/>
          </a:xfrm>
        </p:spPr>
        <p:txBody>
          <a:bodyPr>
            <a:normAutofit/>
          </a:bodyPr>
          <a:lstStyle/>
          <a:p>
            <a:r>
              <a:rPr lang="en-US" sz="2000" dirty="0"/>
              <a:t>Environmental governance is the resolution of environmental conflicts (Paavola 2007)</a:t>
            </a:r>
          </a:p>
          <a:p>
            <a:r>
              <a:rPr lang="en-US" sz="2000" dirty="0"/>
              <a:t>Governance mediates the relationships between ecosystem services and human wellbeing, shaping the degree to which those services alleviate or exacerbate poverty (</a:t>
            </a:r>
            <a:r>
              <a:rPr lang="en-US" sz="2000" dirty="0" err="1"/>
              <a:t>Suich</a:t>
            </a:r>
            <a:r>
              <a:rPr lang="en-US" sz="2000" dirty="0"/>
              <a:t> </a:t>
            </a:r>
            <a:r>
              <a:rPr lang="en-US" sz="2000" i="1" dirty="0"/>
              <a:t>et al. </a:t>
            </a:r>
            <a:r>
              <a:rPr lang="en-US" sz="2000" dirty="0"/>
              <a:t>2015)</a:t>
            </a:r>
          </a:p>
          <a:p>
            <a:r>
              <a:rPr lang="en-US" sz="2000" i="1" dirty="0"/>
              <a:t>“… the norms, institutions, and processes that determine how power and responsibilities over natural resources are exercised, how decisions are taken and how citizens – including women, men, youth, indigenous peoples and local communities – secure access to, participate in, and are impacted by the management of natural resources” </a:t>
            </a:r>
            <a:r>
              <a:rPr lang="en-US" sz="2000" dirty="0"/>
              <a:t>(</a:t>
            </a:r>
            <a:r>
              <a:rPr lang="en-US" sz="2000" dirty="0" err="1"/>
              <a:t>Campese</a:t>
            </a:r>
            <a:r>
              <a:rPr lang="en-US" sz="2000" dirty="0"/>
              <a:t> 2016: 7)</a:t>
            </a:r>
          </a:p>
          <a:p>
            <a:endParaRPr lang="en-US" sz="2000" dirty="0"/>
          </a:p>
          <a:p>
            <a:endParaRPr lang="en-US" sz="2000" dirty="0"/>
          </a:p>
          <a:p>
            <a:endParaRPr lang="en-US" sz="2000" dirty="0"/>
          </a:p>
        </p:txBody>
      </p:sp>
    </p:spTree>
    <p:extLst>
      <p:ext uri="{BB962C8B-B14F-4D97-AF65-F5344CB8AC3E}">
        <p14:creationId xmlns:p14="http://schemas.microsoft.com/office/powerpoint/2010/main" val="1524730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806"/>
            <a:ext cx="6906683" cy="1325563"/>
          </a:xfrm>
        </p:spPr>
        <p:txBody>
          <a:bodyPr>
            <a:normAutofit/>
          </a:bodyPr>
          <a:lstStyle/>
          <a:p>
            <a:r>
              <a:rPr lang="en-US" sz="3200" dirty="0"/>
              <a:t>From government to governance</a:t>
            </a:r>
          </a:p>
        </p:txBody>
      </p:sp>
      <p:sp>
        <p:nvSpPr>
          <p:cNvPr id="3" name="Content Placeholder 2"/>
          <p:cNvSpPr>
            <a:spLocks noGrp="1"/>
          </p:cNvSpPr>
          <p:nvPr>
            <p:ph idx="1"/>
          </p:nvPr>
        </p:nvSpPr>
        <p:spPr>
          <a:xfrm>
            <a:off x="628650" y="1505585"/>
            <a:ext cx="8217910" cy="4351338"/>
          </a:xfrm>
        </p:spPr>
        <p:txBody>
          <a:bodyPr>
            <a:normAutofit/>
          </a:bodyPr>
          <a:lstStyle/>
          <a:p>
            <a:r>
              <a:rPr lang="en-US" sz="2200" dirty="0"/>
              <a:t>Government = the state</a:t>
            </a:r>
          </a:p>
          <a:p>
            <a:r>
              <a:rPr lang="en-US" sz="2200" dirty="0"/>
              <a:t>Governance </a:t>
            </a:r>
            <a:r>
              <a:rPr lang="en-US" sz="2200" dirty="0" err="1"/>
              <a:t>recognises</a:t>
            </a:r>
            <a:r>
              <a:rPr lang="en-US" sz="2200" dirty="0"/>
              <a:t> multiple forms of making collective decisions and defining collective interests</a:t>
            </a:r>
          </a:p>
          <a:p>
            <a:r>
              <a:rPr lang="en-US" sz="2200" dirty="0"/>
              <a:t>Governance is more than just government – it includes other critical actors such as associations, universities, civil society and business </a:t>
            </a:r>
          </a:p>
          <a:p>
            <a:r>
              <a:rPr lang="en-US" sz="2200" dirty="0"/>
              <a:t>Governance, alone, cannot correct poor management</a:t>
            </a:r>
          </a:p>
          <a:p>
            <a:pPr lvl="1">
              <a:spcBef>
                <a:spcPts val="600"/>
              </a:spcBef>
            </a:pPr>
            <a:r>
              <a:rPr lang="en-US" sz="2000" dirty="0"/>
              <a:t>but poor governance often leads to ineffective management and unsustainable – social, economic and ecological – outcomes</a:t>
            </a:r>
          </a:p>
        </p:txBody>
      </p:sp>
    </p:spTree>
    <p:extLst>
      <p:ext uri="{BB962C8B-B14F-4D97-AF65-F5344CB8AC3E}">
        <p14:creationId xmlns:p14="http://schemas.microsoft.com/office/powerpoint/2010/main" val="230335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6"/>
            <a:ext cx="6906683" cy="1325563"/>
          </a:xfrm>
        </p:spPr>
        <p:txBody>
          <a:bodyPr>
            <a:normAutofit/>
          </a:bodyPr>
          <a:lstStyle/>
          <a:p>
            <a:r>
              <a:rPr lang="en-US" sz="3200" dirty="0"/>
              <a:t>Management or governance?</a:t>
            </a:r>
            <a:br>
              <a:rPr lang="en-US" sz="3200" dirty="0"/>
            </a:br>
            <a:r>
              <a:rPr lang="en-US" sz="2400" b="0" dirty="0"/>
              <a:t>(</a:t>
            </a:r>
            <a:r>
              <a:rPr lang="en-US" sz="2400" b="0" dirty="0" err="1"/>
              <a:t>Borrini-Feyerabend</a:t>
            </a:r>
            <a:r>
              <a:rPr lang="en-US" sz="2400" b="0" dirty="0"/>
              <a:t> </a:t>
            </a:r>
            <a:r>
              <a:rPr lang="en-US" sz="2400" b="0" i="1" dirty="0"/>
              <a:t>et al. </a:t>
            </a:r>
            <a:r>
              <a:rPr lang="en-US" sz="2400" b="0" dirty="0"/>
              <a:t>2008)</a:t>
            </a:r>
          </a:p>
        </p:txBody>
      </p:sp>
      <p:sp>
        <p:nvSpPr>
          <p:cNvPr id="3" name="Content Placeholder 2"/>
          <p:cNvSpPr>
            <a:spLocks noGrp="1"/>
          </p:cNvSpPr>
          <p:nvPr>
            <p:ph idx="1"/>
          </p:nvPr>
        </p:nvSpPr>
        <p:spPr>
          <a:xfrm>
            <a:off x="628650" y="1673225"/>
            <a:ext cx="8217910" cy="4351338"/>
          </a:xfrm>
        </p:spPr>
        <p:txBody>
          <a:bodyPr>
            <a:normAutofit/>
          </a:bodyPr>
          <a:lstStyle/>
          <a:p>
            <a:r>
              <a:rPr lang="en-US" sz="2400" dirty="0"/>
              <a:t>While </a:t>
            </a:r>
            <a:r>
              <a:rPr lang="en-US" sz="2400" b="1" dirty="0"/>
              <a:t>‘management’ addresses what is done </a:t>
            </a:r>
            <a:r>
              <a:rPr lang="en-US" sz="2400" dirty="0"/>
              <a:t>about a given protected area or situation, </a:t>
            </a:r>
            <a:r>
              <a:rPr lang="en-US" sz="2400" b="1" dirty="0"/>
              <a:t>‘governance’ addresses who makes those decisions and how.</a:t>
            </a:r>
          </a:p>
          <a:p>
            <a:r>
              <a:rPr lang="en-US" sz="2400" dirty="0"/>
              <a:t>Governance is about power, relationships, responsibility and accountability. It is about who has influence, who decides, and how decision-makers are held accountable. </a:t>
            </a:r>
          </a:p>
        </p:txBody>
      </p:sp>
    </p:spTree>
    <p:extLst>
      <p:ext uri="{BB962C8B-B14F-4D97-AF65-F5344CB8AC3E}">
        <p14:creationId xmlns:p14="http://schemas.microsoft.com/office/powerpoint/2010/main" val="353794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Key components and principles of governance</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39205"/>
            <a:ext cx="8292066" cy="1325563"/>
          </a:xfrm>
        </p:spPr>
        <p:txBody>
          <a:bodyPr>
            <a:normAutofit/>
          </a:bodyPr>
          <a:lstStyle/>
          <a:p>
            <a:pPr marL="514350" indent="-514350">
              <a:buClr>
                <a:schemeClr val="accent4"/>
              </a:buClr>
              <a:buFont typeface="+mj-lt"/>
              <a:buAutoNum type="arabicPeriod"/>
              <a:tabLst>
                <a:tab pos="452438" algn="l"/>
              </a:tabLst>
            </a:pPr>
            <a:r>
              <a:rPr lang="en-GB" sz="3200" dirty="0"/>
              <a:t>Actors/organisations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64768"/>
            <a:ext cx="7593730" cy="4351338"/>
          </a:xfrm>
        </p:spPr>
        <p:txBody>
          <a:bodyPr>
            <a:normAutofit fontScale="92500"/>
          </a:bodyPr>
          <a:lstStyle/>
          <a:p>
            <a:r>
              <a:rPr lang="en-GB" sz="2400" dirty="0">
                <a:solidFill>
                  <a:schemeClr val="accent1"/>
                </a:solidFill>
                <a:cs typeface="Times New Roman" panose="02020603050405020304" pitchFamily="18" charset="0"/>
              </a:rPr>
              <a:t>Make and implement laws or rules, and are responsible for processes</a:t>
            </a:r>
          </a:p>
          <a:p>
            <a:r>
              <a:rPr lang="en-GB" sz="2400" dirty="0">
                <a:solidFill>
                  <a:schemeClr val="accent1"/>
                </a:solidFill>
                <a:cs typeface="Times New Roman" panose="02020603050405020304" pitchFamily="18" charset="0"/>
              </a:rPr>
              <a:t>An organisation or body that has responsibility for one or more aspects of ecosystem governance or development</a:t>
            </a:r>
          </a:p>
          <a:p>
            <a:pPr lvl="1"/>
            <a:r>
              <a:rPr lang="en-GB" sz="2000" dirty="0">
                <a:solidFill>
                  <a:schemeClr val="accent1"/>
                </a:solidFill>
                <a:cs typeface="Times New Roman" panose="02020603050405020304" pitchFamily="18" charset="0"/>
              </a:rPr>
              <a:t>Formal (created or recognised by statutory law) </a:t>
            </a:r>
          </a:p>
          <a:p>
            <a:pPr lvl="1"/>
            <a:r>
              <a:rPr lang="en-GB" sz="2000" dirty="0">
                <a:solidFill>
                  <a:schemeClr val="accent1"/>
                </a:solidFill>
                <a:cs typeface="Times New Roman" panose="02020603050405020304" pitchFamily="18" charset="0"/>
              </a:rPr>
              <a:t>Informal (not legally registered)</a:t>
            </a:r>
          </a:p>
          <a:p>
            <a:r>
              <a:rPr lang="en-GB" sz="2400" dirty="0">
                <a:solidFill>
                  <a:schemeClr val="accent1"/>
                </a:solidFill>
                <a:cs typeface="Times New Roman" panose="02020603050405020304" pitchFamily="18" charset="0"/>
              </a:rPr>
              <a:t>How well relevant organisations work determines how sustainably a ecosystem is managed</a:t>
            </a:r>
          </a:p>
          <a:p>
            <a:pPr lvl="1"/>
            <a:r>
              <a:rPr lang="en-GB" sz="2000" dirty="0">
                <a:solidFill>
                  <a:schemeClr val="accent1"/>
                </a:solidFill>
                <a:cs typeface="Times New Roman" panose="02020603050405020304" pitchFamily="18" charset="0"/>
              </a:rPr>
              <a:t>Capacity: human, financial, physical</a:t>
            </a:r>
          </a:p>
          <a:p>
            <a:pPr lvl="1"/>
            <a:r>
              <a:rPr lang="en-GB" sz="2000" dirty="0">
                <a:solidFill>
                  <a:schemeClr val="accent1"/>
                </a:solidFill>
                <a:cs typeface="Times New Roman" panose="02020603050405020304" pitchFamily="18" charset="0"/>
              </a:rPr>
              <a:t>Coordination between departments</a:t>
            </a:r>
          </a:p>
        </p:txBody>
      </p:sp>
    </p:spTree>
    <p:extLst>
      <p:ext uri="{BB962C8B-B14F-4D97-AF65-F5344CB8AC3E}">
        <p14:creationId xmlns:p14="http://schemas.microsoft.com/office/powerpoint/2010/main" val="223919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54445"/>
            <a:ext cx="8292066" cy="1325563"/>
          </a:xfrm>
        </p:spPr>
        <p:txBody>
          <a:bodyPr>
            <a:normAutofit/>
          </a:bodyPr>
          <a:lstStyle/>
          <a:p>
            <a:pPr marL="514350" indent="-514350">
              <a:buClr>
                <a:schemeClr val="accent4"/>
              </a:buClr>
              <a:buFont typeface="+mj-lt"/>
              <a:buAutoNum type="arabicPeriod" startAt="2"/>
              <a:tabLst>
                <a:tab pos="452438" algn="l"/>
              </a:tabLst>
            </a:pPr>
            <a:r>
              <a:rPr lang="en-GB" sz="3200" dirty="0"/>
              <a:t>Institutions (laws and rules)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229712"/>
            <a:ext cx="7886700" cy="4835808"/>
          </a:xfrm>
        </p:spPr>
        <p:txBody>
          <a:bodyPr>
            <a:normAutofit/>
          </a:bodyPr>
          <a:lstStyle/>
          <a:p>
            <a:r>
              <a:rPr lang="en-GB" sz="1800" dirty="0">
                <a:solidFill>
                  <a:schemeClr val="accent1"/>
                </a:solidFill>
                <a:cs typeface="Times New Roman" panose="02020603050405020304" pitchFamily="18" charset="0"/>
              </a:rPr>
              <a:t>Are made by actors, and provide the foundation for processes</a:t>
            </a:r>
          </a:p>
          <a:p>
            <a:r>
              <a:rPr lang="en-GB" sz="1800" dirty="0">
                <a:solidFill>
                  <a:schemeClr val="accent1"/>
                </a:solidFill>
                <a:cs typeface="Times New Roman" panose="02020603050405020304" pitchFamily="18" charset="0"/>
              </a:rPr>
              <a:t>Establish the basic principles for how people interact with each other and their environment</a:t>
            </a:r>
          </a:p>
          <a:p>
            <a:r>
              <a:rPr lang="en-GB" sz="1800" dirty="0">
                <a:solidFill>
                  <a:schemeClr val="accent1"/>
                </a:solidFill>
                <a:cs typeface="Times New Roman" panose="02020603050405020304" pitchFamily="18" charset="0"/>
              </a:rPr>
              <a:t>Statutory laws</a:t>
            </a:r>
          </a:p>
          <a:p>
            <a:pPr lvl="1">
              <a:spcBef>
                <a:spcPts val="600"/>
              </a:spcBef>
            </a:pPr>
            <a:r>
              <a:rPr lang="en-GB" sz="1600" dirty="0">
                <a:solidFill>
                  <a:schemeClr val="accent1"/>
                </a:solidFill>
                <a:cs typeface="Times New Roman" panose="02020603050405020304" pitchFamily="18" charset="0"/>
              </a:rPr>
              <a:t>Written or codified law of a country</a:t>
            </a:r>
          </a:p>
          <a:p>
            <a:pPr lvl="1">
              <a:spcBef>
                <a:spcPts val="600"/>
              </a:spcBef>
            </a:pPr>
            <a:r>
              <a:rPr lang="en-GB" sz="1600" dirty="0">
                <a:solidFill>
                  <a:schemeClr val="accent1"/>
                </a:solidFill>
                <a:cs typeface="Times New Roman" panose="02020603050405020304" pitchFamily="18" charset="0"/>
              </a:rPr>
              <a:t>Created by national authorities </a:t>
            </a:r>
          </a:p>
          <a:p>
            <a:pPr lvl="1">
              <a:spcBef>
                <a:spcPts val="600"/>
              </a:spcBef>
            </a:pPr>
            <a:r>
              <a:rPr lang="en-GB" sz="1600" dirty="0">
                <a:solidFill>
                  <a:schemeClr val="accent1"/>
                </a:solidFill>
                <a:cs typeface="Times New Roman" panose="02020603050405020304" pitchFamily="18" charset="0"/>
              </a:rPr>
              <a:t>Often focus on what individuals can or can’t do</a:t>
            </a:r>
          </a:p>
          <a:p>
            <a:pPr lvl="1">
              <a:spcBef>
                <a:spcPts val="600"/>
              </a:spcBef>
            </a:pPr>
            <a:r>
              <a:rPr lang="en-GB" sz="1600" dirty="0">
                <a:solidFill>
                  <a:schemeClr val="accent1"/>
                </a:solidFill>
                <a:cs typeface="Times New Roman" panose="02020603050405020304" pitchFamily="18" charset="0"/>
              </a:rPr>
              <a:t>May reflect the interests of govt and the private sector and ignore the needs of forest-dependent people</a:t>
            </a:r>
          </a:p>
          <a:p>
            <a:r>
              <a:rPr lang="en-GB" sz="1800" dirty="0">
                <a:solidFill>
                  <a:schemeClr val="accent1"/>
                </a:solidFill>
                <a:cs typeface="Times New Roman" panose="02020603050405020304" pitchFamily="18" charset="0"/>
              </a:rPr>
              <a:t>Customary laws and rules</a:t>
            </a:r>
          </a:p>
          <a:p>
            <a:pPr lvl="1">
              <a:spcBef>
                <a:spcPts val="600"/>
              </a:spcBef>
            </a:pPr>
            <a:r>
              <a:rPr lang="en-GB" sz="1600" dirty="0">
                <a:solidFill>
                  <a:schemeClr val="accent1"/>
                </a:solidFill>
                <a:cs typeface="Times New Roman" panose="02020603050405020304" pitchFamily="18" charset="0"/>
              </a:rPr>
              <a:t>A set of rules distinguishing (un)acceptable behaviour in a given community</a:t>
            </a:r>
          </a:p>
          <a:p>
            <a:pPr lvl="1">
              <a:spcBef>
                <a:spcPts val="600"/>
              </a:spcBef>
            </a:pPr>
            <a:r>
              <a:rPr lang="en-GB" sz="1600" dirty="0">
                <a:solidFill>
                  <a:schemeClr val="accent1"/>
                </a:solidFill>
                <a:cs typeface="Times New Roman" panose="02020603050405020304" pitchFamily="18" charset="0"/>
              </a:rPr>
              <a:t>Often unwritten, based on oral tradition</a:t>
            </a:r>
          </a:p>
          <a:p>
            <a:pPr lvl="1">
              <a:spcBef>
                <a:spcPts val="600"/>
              </a:spcBef>
            </a:pPr>
            <a:r>
              <a:rPr lang="en-GB" sz="1600" dirty="0">
                <a:solidFill>
                  <a:schemeClr val="accent1"/>
                </a:solidFill>
                <a:cs typeface="Times New Roman" panose="02020603050405020304" pitchFamily="18" charset="0"/>
              </a:rPr>
              <a:t>Often collective but can apply to individuals</a:t>
            </a:r>
          </a:p>
          <a:p>
            <a:pPr lvl="1">
              <a:spcBef>
                <a:spcPts val="600"/>
              </a:spcBef>
            </a:pPr>
            <a:r>
              <a:rPr lang="en-GB" sz="1600" dirty="0">
                <a:solidFill>
                  <a:schemeClr val="accent1"/>
                </a:solidFill>
                <a:cs typeface="Times New Roman" panose="02020603050405020304" pitchFamily="18" charset="0"/>
              </a:rPr>
              <a:t>May be recognised or over-ridden by statutory law</a:t>
            </a:r>
          </a:p>
          <a:p>
            <a:pPr marL="0" indent="0">
              <a:buNone/>
            </a:pPr>
            <a:endParaRPr lang="en-GB" sz="16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194432067"/>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2373</TotalTime>
  <Words>6166</Words>
  <Application>Microsoft Office PowerPoint</Application>
  <PresentationFormat>On-screen Show (4:3)</PresentationFormat>
  <Paragraphs>322</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Arial</vt:lpstr>
      <vt:lpstr>Calibri</vt:lpstr>
      <vt:lpstr>Courier New</vt:lpstr>
      <vt:lpstr>Georgia</vt:lpstr>
      <vt:lpstr>Impact</vt:lpstr>
      <vt:lpstr>Lucida Sans</vt:lpstr>
      <vt:lpstr>LucidaGrande</vt:lpstr>
      <vt:lpstr>Times New Roman</vt:lpstr>
      <vt:lpstr>Office Theme</vt:lpstr>
      <vt:lpstr>Ecosystem  Governance</vt:lpstr>
      <vt:lpstr>Learning outcomes</vt:lpstr>
      <vt:lpstr>Why is ecosystem governance important?</vt:lpstr>
      <vt:lpstr>Definitions of governance</vt:lpstr>
      <vt:lpstr>From government to governance</vt:lpstr>
      <vt:lpstr>Management or governance? (Borrini-Feyerabend et al. 2008)</vt:lpstr>
      <vt:lpstr>Key components and principles of governance</vt:lpstr>
      <vt:lpstr>Actors/organisations</vt:lpstr>
      <vt:lpstr>Institutions (laws and rules)</vt:lpstr>
      <vt:lpstr>Tenure</vt:lpstr>
      <vt:lpstr>Misunderstandings about commons  (Alden Wily 2008)</vt:lpstr>
      <vt:lpstr>Processes</vt:lpstr>
      <vt:lpstr>Principles of ecosystem governance</vt:lpstr>
      <vt:lpstr>Different approaches to governance</vt:lpstr>
      <vt:lpstr>Regulatory approaches</vt:lpstr>
      <vt:lpstr>Decentralisation – why and how?</vt:lpstr>
      <vt:lpstr>Decentralisation – challenges</vt:lpstr>
      <vt:lpstr>Market-based approaches</vt:lpstr>
      <vt:lpstr>Hybrid approaches</vt:lpstr>
      <vt:lpstr>In summary</vt:lpstr>
      <vt:lpstr>References</vt:lpstr>
      <vt:lpstr>Case Studies for further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432</cp:revision>
  <dcterms:created xsi:type="dcterms:W3CDTF">2017-06-01T13:54:47Z</dcterms:created>
  <dcterms:modified xsi:type="dcterms:W3CDTF">2018-12-12T21:03:49Z</dcterms:modified>
</cp:coreProperties>
</file>