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5"/>
  </p:notesMasterIdLst>
  <p:sldIdLst>
    <p:sldId id="257" r:id="rId2"/>
    <p:sldId id="284" r:id="rId3"/>
    <p:sldId id="285" r:id="rId4"/>
    <p:sldId id="286" r:id="rId5"/>
    <p:sldId id="258" r:id="rId6"/>
    <p:sldId id="260" r:id="rId7"/>
    <p:sldId id="262" r:id="rId8"/>
    <p:sldId id="287" r:id="rId9"/>
    <p:sldId id="288" r:id="rId10"/>
    <p:sldId id="268" r:id="rId11"/>
    <p:sldId id="272" r:id="rId12"/>
    <p:sldId id="273" r:id="rId13"/>
    <p:sldId id="298" r:id="rId14"/>
    <p:sldId id="276" r:id="rId15"/>
    <p:sldId id="296" r:id="rId16"/>
    <p:sldId id="291" r:id="rId17"/>
    <p:sldId id="292" r:id="rId18"/>
    <p:sldId id="279" r:id="rId19"/>
    <p:sldId id="293" r:id="rId20"/>
    <p:sldId id="294" r:id="rId21"/>
    <p:sldId id="295" r:id="rId22"/>
    <p:sldId id="297" r:id="rId23"/>
    <p:sldId id="299"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192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AB54EA-6B2A-42CE-B5A8-5ED966B715EF}" v="1" dt="2018-12-12T20:41:39.55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603" autoAdjust="0"/>
    <p:restoredTop sz="67836" autoAdjust="0"/>
  </p:normalViewPr>
  <p:slideViewPr>
    <p:cSldViewPr snapToGrid="0" snapToObjects="1">
      <p:cViewPr varScale="1">
        <p:scale>
          <a:sx n="73" d="100"/>
          <a:sy n="73" d="100"/>
        </p:scale>
        <p:origin x="2442" y="78"/>
      </p:cViewPr>
      <p:guideLst>
        <p:guide orient="horz" pos="2160"/>
        <p:guide pos="2880"/>
      </p:guideLst>
    </p:cSldViewPr>
  </p:slideViewPr>
  <p:outlineViewPr>
    <p:cViewPr>
      <p:scale>
        <a:sx n="33" d="100"/>
        <a:sy n="33" d="100"/>
      </p:scale>
      <p:origin x="0" y="-440"/>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chreckenberg, Kate" userId="8b45ddae-23f1-407e-8d90-04d8d4e05fa6" providerId="ADAL" clId="{DEC03FFD-0D41-42DC-BF17-4C7A0B02443F}"/>
    <pc:docChg chg="modSld">
      <pc:chgData name="Schreckenberg, Kate" userId="8b45ddae-23f1-407e-8d90-04d8d4e05fa6" providerId="ADAL" clId="{DEC03FFD-0D41-42DC-BF17-4C7A0B02443F}" dt="2018-12-12T20:43:30.324" v="83" actId="255"/>
      <pc:docMkLst>
        <pc:docMk/>
      </pc:docMkLst>
      <pc:sldChg chg="modSp">
        <pc:chgData name="Schreckenberg, Kate" userId="8b45ddae-23f1-407e-8d90-04d8d4e05fa6" providerId="ADAL" clId="{DEC03FFD-0D41-42DC-BF17-4C7A0B02443F}" dt="2018-12-12T20:37:55.654" v="0" actId="255"/>
        <pc:sldMkLst>
          <pc:docMk/>
          <pc:sldMk cId="1365184651" sldId="260"/>
        </pc:sldMkLst>
        <pc:spChg chg="mod">
          <ac:chgData name="Schreckenberg, Kate" userId="8b45ddae-23f1-407e-8d90-04d8d4e05fa6" providerId="ADAL" clId="{DEC03FFD-0D41-42DC-BF17-4C7A0B02443F}" dt="2018-12-12T20:37:55.654" v="0" actId="255"/>
          <ac:spMkLst>
            <pc:docMk/>
            <pc:sldMk cId="1365184651" sldId="260"/>
            <ac:spMk id="4" creationId="{00000000-0000-0000-0000-000000000000}"/>
          </ac:spMkLst>
        </pc:spChg>
      </pc:sldChg>
      <pc:sldChg chg="modSp">
        <pc:chgData name="Schreckenberg, Kate" userId="8b45ddae-23f1-407e-8d90-04d8d4e05fa6" providerId="ADAL" clId="{DEC03FFD-0D41-42DC-BF17-4C7A0B02443F}" dt="2018-12-12T20:38:55.316" v="1" actId="113"/>
        <pc:sldMkLst>
          <pc:docMk/>
          <pc:sldMk cId="2494927383" sldId="279"/>
        </pc:sldMkLst>
        <pc:spChg chg="mod">
          <ac:chgData name="Schreckenberg, Kate" userId="8b45ddae-23f1-407e-8d90-04d8d4e05fa6" providerId="ADAL" clId="{DEC03FFD-0D41-42DC-BF17-4C7A0B02443F}" dt="2018-12-12T20:38:55.316" v="1" actId="113"/>
          <ac:spMkLst>
            <pc:docMk/>
            <pc:sldMk cId="2494927383" sldId="279"/>
            <ac:spMk id="2" creationId="{0832E985-29B1-574D-9686-CC59B40F2B18}"/>
          </ac:spMkLst>
        </pc:spChg>
      </pc:sldChg>
      <pc:sldChg chg="modSp">
        <pc:chgData name="Schreckenberg, Kate" userId="8b45ddae-23f1-407e-8d90-04d8d4e05fa6" providerId="ADAL" clId="{DEC03FFD-0D41-42DC-BF17-4C7A0B02443F}" dt="2018-12-12T20:39:11.574" v="2" actId="113"/>
        <pc:sldMkLst>
          <pc:docMk/>
          <pc:sldMk cId="2189991472" sldId="293"/>
        </pc:sldMkLst>
        <pc:spChg chg="mod">
          <ac:chgData name="Schreckenberg, Kate" userId="8b45ddae-23f1-407e-8d90-04d8d4e05fa6" providerId="ADAL" clId="{DEC03FFD-0D41-42DC-BF17-4C7A0B02443F}" dt="2018-12-12T20:39:11.574" v="2" actId="113"/>
          <ac:spMkLst>
            <pc:docMk/>
            <pc:sldMk cId="2189991472" sldId="293"/>
            <ac:spMk id="2" creationId="{0832E985-29B1-574D-9686-CC59B40F2B18}"/>
          </ac:spMkLst>
        </pc:spChg>
      </pc:sldChg>
      <pc:sldChg chg="modSp modNotesTx">
        <pc:chgData name="Schreckenberg, Kate" userId="8b45ddae-23f1-407e-8d90-04d8d4e05fa6" providerId="ADAL" clId="{DEC03FFD-0D41-42DC-BF17-4C7A0B02443F}" dt="2018-12-12T20:40:38.029" v="21" actId="6549"/>
        <pc:sldMkLst>
          <pc:docMk/>
          <pc:sldMk cId="2280643624" sldId="297"/>
        </pc:sldMkLst>
        <pc:spChg chg="mod">
          <ac:chgData name="Schreckenberg, Kate" userId="8b45ddae-23f1-407e-8d90-04d8d4e05fa6" providerId="ADAL" clId="{DEC03FFD-0D41-42DC-BF17-4C7A0B02443F}" dt="2018-12-12T20:39:53.328" v="11" actId="6549"/>
          <ac:spMkLst>
            <pc:docMk/>
            <pc:sldMk cId="2280643624" sldId="297"/>
            <ac:spMk id="241" creationId="{00000000-0000-0000-0000-000000000000}"/>
          </ac:spMkLst>
        </pc:spChg>
      </pc:sldChg>
      <pc:sldChg chg="modSp modNotesTx">
        <pc:chgData name="Schreckenberg, Kate" userId="8b45ddae-23f1-407e-8d90-04d8d4e05fa6" providerId="ADAL" clId="{DEC03FFD-0D41-42DC-BF17-4C7A0B02443F}" dt="2018-12-12T20:43:30.324" v="83" actId="255"/>
        <pc:sldMkLst>
          <pc:docMk/>
          <pc:sldMk cId="2900767687" sldId="299"/>
        </pc:sldMkLst>
        <pc:spChg chg="mod">
          <ac:chgData name="Schreckenberg, Kate" userId="8b45ddae-23f1-407e-8d90-04d8d4e05fa6" providerId="ADAL" clId="{DEC03FFD-0D41-42DC-BF17-4C7A0B02443F}" dt="2018-12-12T20:42:13.920" v="73" actId="6549"/>
          <ac:spMkLst>
            <pc:docMk/>
            <pc:sldMk cId="2900767687" sldId="299"/>
            <ac:spMk id="253" creationId="{00000000-0000-0000-0000-000000000000}"/>
          </ac:spMkLst>
        </pc:spChg>
        <pc:spChg chg="mod">
          <ac:chgData name="Schreckenberg, Kate" userId="8b45ddae-23f1-407e-8d90-04d8d4e05fa6" providerId="ADAL" clId="{DEC03FFD-0D41-42DC-BF17-4C7A0B02443F}" dt="2018-12-12T20:43:30.324" v="83" actId="255"/>
          <ac:spMkLst>
            <pc:docMk/>
            <pc:sldMk cId="2900767687" sldId="299"/>
            <ac:spMk id="254"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F87009-E22B-CE49-8E85-EDD8FE539492}" type="datetimeFigureOut">
              <a:rPr lang="en-US" smtClean="0"/>
              <a:t>12/12/2018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36A055-F74D-284E-8E9F-F2FBD7D2465E}" type="slidenum">
              <a:rPr lang="en-US" smtClean="0"/>
              <a:t>‹#›</a:t>
            </a:fld>
            <a:endParaRPr lang="en-US"/>
          </a:p>
        </p:txBody>
      </p:sp>
    </p:spTree>
    <p:extLst>
      <p:ext uri="{BB962C8B-B14F-4D97-AF65-F5344CB8AC3E}">
        <p14:creationId xmlns:p14="http://schemas.microsoft.com/office/powerpoint/2010/main" val="9036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the previous topic we discussed the need to improve food security and the quality of the environment. One of the suggested approaches is land use intensification. In this topic we will discuss in detail the subject of land use intensification and its impacts on ecosystem services and poverty.</a:t>
            </a:r>
          </a:p>
        </p:txBody>
      </p:sp>
      <p:sp>
        <p:nvSpPr>
          <p:cNvPr id="4" name="Slide Number Placeholder 3"/>
          <p:cNvSpPr>
            <a:spLocks noGrp="1"/>
          </p:cNvSpPr>
          <p:nvPr>
            <p:ph type="sldNum" sz="quarter" idx="10"/>
          </p:nvPr>
        </p:nvSpPr>
        <p:spPr/>
        <p:txBody>
          <a:bodyPr/>
          <a:lstStyle/>
          <a:p>
            <a:fld id="{D536A055-F74D-284E-8E9F-F2FBD7D2465E}" type="slidenum">
              <a:rPr lang="en-US" smtClean="0"/>
              <a:t>2</a:t>
            </a:fld>
            <a:endParaRPr lang="en-US"/>
          </a:p>
        </p:txBody>
      </p:sp>
    </p:spTree>
    <p:extLst>
      <p:ext uri="{BB962C8B-B14F-4D97-AF65-F5344CB8AC3E}">
        <p14:creationId xmlns:p14="http://schemas.microsoft.com/office/powerpoint/2010/main" val="10184681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a:solidFill>
                  <a:schemeClr val="tx1"/>
                </a:solidFill>
                <a:effectLst/>
                <a:latin typeface="+mn-lt"/>
                <a:ea typeface="+mn-ea"/>
                <a:cs typeface="+mn-cs"/>
              </a:rPr>
              <a:t>The long-term sustainability and environmental consequences of the intensification of agricultural systems</a:t>
            </a:r>
            <a:r>
              <a:rPr lang="en-GB" sz="1200" kern="1200" baseline="0" dirty="0">
                <a:solidFill>
                  <a:schemeClr val="tx1"/>
                </a:solidFill>
                <a:effectLst/>
                <a:latin typeface="+mn-lt"/>
                <a:ea typeface="+mn-ea"/>
                <a:cs typeface="+mn-cs"/>
              </a:rPr>
              <a:t> include </a:t>
            </a:r>
            <a:r>
              <a:rPr lang="en-GB" sz="1200" kern="1200" dirty="0">
                <a:solidFill>
                  <a:schemeClr val="tx1"/>
                </a:solidFill>
                <a:effectLst/>
                <a:latin typeface="+mn-lt"/>
                <a:ea typeface="+mn-ea"/>
                <a:cs typeface="+mn-cs"/>
              </a:rPr>
              <a:t>local, regional and global consequences</a:t>
            </a:r>
          </a:p>
          <a:p>
            <a:pPr marL="800100" lvl="1" indent="-342900">
              <a:buFont typeface="Courier New" panose="02070309020205020404" pitchFamily="49" charset="0"/>
              <a:buChar char="o"/>
            </a:pPr>
            <a:r>
              <a:rPr lang="en-GB" sz="2400" dirty="0">
                <a:solidFill>
                  <a:schemeClr val="accent1">
                    <a:lumMod val="75000"/>
                  </a:schemeClr>
                </a:solidFill>
                <a:latin typeface="Cambria" panose="02040503050406030204" pitchFamily="18" charset="0"/>
              </a:rPr>
              <a:t>Local: increased erosion, lower soil fertility, and reduced biodiversity</a:t>
            </a:r>
          </a:p>
          <a:p>
            <a:pPr marL="800100" lvl="1" indent="-342900">
              <a:buFont typeface="Courier New" panose="02070309020205020404" pitchFamily="49" charset="0"/>
              <a:buChar char="o"/>
            </a:pPr>
            <a:r>
              <a:rPr lang="en-GB" sz="2400" dirty="0">
                <a:solidFill>
                  <a:schemeClr val="accent1">
                    <a:lumMod val="75000"/>
                  </a:schemeClr>
                </a:solidFill>
                <a:latin typeface="Cambria" panose="02040503050406030204" pitchFamily="18" charset="0"/>
              </a:rPr>
              <a:t>Regional: pollution of ground water and eutrophication of rivers and lakes</a:t>
            </a:r>
          </a:p>
          <a:p>
            <a:pPr marL="800100" lvl="1" indent="-342900">
              <a:buFont typeface="Courier New" panose="02070309020205020404" pitchFamily="49" charset="0"/>
              <a:buChar char="o"/>
            </a:pPr>
            <a:r>
              <a:rPr lang="en-GB" sz="2400" dirty="0">
                <a:solidFill>
                  <a:schemeClr val="accent1">
                    <a:lumMod val="75000"/>
                  </a:schemeClr>
                </a:solidFill>
                <a:latin typeface="Cambria" panose="02040503050406030204" pitchFamily="18" charset="0"/>
              </a:rPr>
              <a:t>Global: impacts on atmospheric constituents and climate</a:t>
            </a:r>
            <a:endParaRPr lang="en-GB" sz="2400" dirty="0">
              <a:solidFill>
                <a:schemeClr val="accent1">
                  <a:lumMod val="75000"/>
                </a:schemeClr>
              </a:solidFill>
              <a:latin typeface="Cambria" panose="02040503050406030204" pitchFamily="18" charset="0"/>
              <a:ea typeface="Times New Roman" panose="02020603050405020304" pitchFamily="18" charset="0"/>
            </a:endParaRPr>
          </a:p>
          <a:p>
            <a:pPr marL="171450" lvl="0" indent="-171450">
              <a:buFont typeface="Arial" panose="020B0604020202020204" pitchFamily="34" charset="0"/>
              <a:buChar char="•"/>
            </a:pPr>
            <a:r>
              <a:rPr lang="en-GB" dirty="0"/>
              <a:t>No form of land use has had more influence on nature than agriculture, and therefore ecosystems have changed considerably as a result of agricultural intensification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1" dirty="0"/>
              <a:t>Interference in water management</a:t>
            </a:r>
            <a:r>
              <a:rPr lang="en-GB" b="0" dirty="0"/>
              <a:t>, to regularise the water table: g</a:t>
            </a:r>
            <a:r>
              <a:rPr lang="en-GB" dirty="0"/>
              <a:t>enerally this has meant levelling off the differences between dry and wet areas and decreasing the spring floods by canalising streams and lowering the water table in areas where it used to be high. </a:t>
            </a:r>
            <a:endParaRPr lang="en-GB" baseline="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1" dirty="0"/>
              <a:t>Soil disturbance:</a:t>
            </a:r>
            <a:r>
              <a:rPr lang="en-GB" baseline="0" dirty="0"/>
              <a:t> </a:t>
            </a:r>
            <a:r>
              <a:rPr lang="en-GB" dirty="0"/>
              <a:t>As a result of measures like deep ploughing (disturbance of B horizons) of sandy soils, levelling the relief, etc., existing and potential spatial differences in the soil are greatly decreased. The disturbance of B horizons can destroy a perched water table. Levelling the relief often wipes out micro-differentiation in ecosystems.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The loss of soil organic matter with conversion of natural ecosystems to permanent agriculture is one of the most intensively studied and best documented ecosystem consequences of agriculture.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High fertiliser applications add significant and harmful amounts of nitrogen and phosphorus to terrestrial and aquatic ecosystems (Tilman </a:t>
            </a:r>
            <a:r>
              <a:rPr lang="en-GB" i="1" dirty="0"/>
              <a:t>et al. </a:t>
            </a:r>
            <a:r>
              <a:rPr lang="en-GB" dirty="0"/>
              <a:t>2002)</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Possible positive environmental impacts of intensification:</a:t>
            </a:r>
          </a:p>
          <a:p>
            <a:pPr marL="628650" marR="0" lvl="1" indent="-1714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GB" dirty="0"/>
              <a:t>While emissions from fertiliser production and use increased, the net effect of higher yields prevented GHG emissions of up to 161 gigatons of carbon over 44 years (Burney </a:t>
            </a:r>
            <a:r>
              <a:rPr lang="en-GB" i="1" dirty="0"/>
              <a:t>et al. </a:t>
            </a:r>
            <a:r>
              <a:rPr lang="en-GB" dirty="0"/>
              <a:t>2010).</a:t>
            </a:r>
          </a:p>
          <a:p>
            <a:pPr marL="628650" marR="0" lvl="1" indent="-1714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GB" dirty="0"/>
              <a:t>Intensification may lead to sparing of non-agricultural land, which can be used for other human uses and environmental preservation, allowing more species to survive into the future (Fischer </a:t>
            </a:r>
            <a:r>
              <a:rPr lang="en-GB" i="1" dirty="0"/>
              <a:t>et al. </a:t>
            </a:r>
            <a:r>
              <a:rPr lang="en-GB" dirty="0"/>
              <a:t>2014) </a:t>
            </a:r>
            <a:r>
              <a:rPr lang="en-GB" i="1" dirty="0"/>
              <a:t>[But see also slide 20]</a:t>
            </a:r>
          </a:p>
          <a:p>
            <a:pPr marL="0" lv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D536A055-F74D-284E-8E9F-F2FBD7D2465E}" type="slidenum">
              <a:rPr lang="en-US" smtClean="0"/>
              <a:t>12</a:t>
            </a:fld>
            <a:endParaRPr lang="en-US"/>
          </a:p>
        </p:txBody>
      </p:sp>
    </p:spTree>
    <p:extLst>
      <p:ext uri="{BB962C8B-B14F-4D97-AF65-F5344CB8AC3E}">
        <p14:creationId xmlns:p14="http://schemas.microsoft.com/office/powerpoint/2010/main" val="4682461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One key feature of agricultural intensification has been increasing specialisation in the production process, resulting in reduction in the number of crop or livestock species, or both, that are maintained, often leading to monoculture</a:t>
            </a:r>
          </a:p>
          <a:p>
            <a:pPr marL="171450" lvl="0" indent="-171450">
              <a:buFont typeface="Arial" panose="020B0604020202020204" pitchFamily="34" charset="0"/>
              <a:buChar char="•"/>
            </a:pPr>
            <a:r>
              <a:rPr lang="en-GB" dirty="0"/>
              <a:t>The introduction of a limited number of high-yielding varieties results in the loss of countless traditional varieties available for natural selection and breeding, thereby increasing crop vulnerability to stresses.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Reduced plant species richness leads to changes in the community composition of the pest complex—herbivorous insects are less diverse but more abundant and can no longer be easily controlled by their natural enemies (predators and parasites)</a:t>
            </a:r>
          </a:p>
          <a:p>
            <a:pPr marL="171450" lvl="0" indent="-171450">
              <a:buFont typeface="Arial" panose="020B0604020202020204" pitchFamily="34" charset="0"/>
              <a:buChar char="•"/>
            </a:pPr>
            <a:r>
              <a:rPr lang="en-GB" dirty="0"/>
              <a:t>Substantial impacts on soil nutrients and soil structure change the competitive balance between different soil microbes and invertebrates – potentially causing problems to the crops</a:t>
            </a:r>
          </a:p>
          <a:p>
            <a:pPr marL="171450" lvl="0" indent="-171450">
              <a:buFont typeface="Arial" panose="020B0604020202020204" pitchFamily="34" charset="0"/>
              <a:buChar char="•"/>
            </a:pPr>
            <a:r>
              <a:rPr lang="en-GB" dirty="0"/>
              <a:t>In Europe, intensive production systems have had measurable adverse effects on farmland bird populations by reducing habitats and available food (Donald </a:t>
            </a:r>
            <a:r>
              <a:rPr lang="en-GB" i="1" dirty="0"/>
              <a:t>et al. </a:t>
            </a:r>
            <a:r>
              <a:rPr lang="en-GB" dirty="0"/>
              <a:t>2001). </a:t>
            </a:r>
          </a:p>
          <a:p>
            <a:pPr marL="171450" lvl="0" indent="-171450">
              <a:buFont typeface="Arial" panose="020B0604020202020204" pitchFamily="34" charset="0"/>
              <a:buChar char="•"/>
            </a:pPr>
            <a:r>
              <a:rPr lang="en-GB" dirty="0"/>
              <a:t>Intensification has reduced the number and diversity of native bees, thus requiring the introduction of managed species, which are now threatened in part by pesticides and disease (</a:t>
            </a:r>
            <a:r>
              <a:rPr lang="en-GB" dirty="0" err="1"/>
              <a:t>Kremen</a:t>
            </a:r>
            <a:r>
              <a:rPr lang="en-GB" dirty="0"/>
              <a:t> </a:t>
            </a:r>
            <a:r>
              <a:rPr lang="en-GB" i="1" dirty="0"/>
              <a:t>et al. </a:t>
            </a:r>
            <a:r>
              <a:rPr lang="en-GB" dirty="0"/>
              <a:t>2002)</a:t>
            </a:r>
          </a:p>
        </p:txBody>
      </p:sp>
      <p:sp>
        <p:nvSpPr>
          <p:cNvPr id="4" name="Slide Number Placeholder 3"/>
          <p:cNvSpPr>
            <a:spLocks noGrp="1"/>
          </p:cNvSpPr>
          <p:nvPr>
            <p:ph type="sldNum" sz="quarter" idx="10"/>
          </p:nvPr>
        </p:nvSpPr>
        <p:spPr/>
        <p:txBody>
          <a:bodyPr/>
          <a:lstStyle/>
          <a:p>
            <a:fld id="{D536A055-F74D-284E-8E9F-F2FBD7D2465E}" type="slidenum">
              <a:rPr lang="en-US" smtClean="0"/>
              <a:t>13</a:t>
            </a:fld>
            <a:endParaRPr lang="en-US"/>
          </a:p>
        </p:txBody>
      </p:sp>
    </p:spTree>
    <p:extLst>
      <p:ext uri="{BB962C8B-B14F-4D97-AF65-F5344CB8AC3E}">
        <p14:creationId xmlns:p14="http://schemas.microsoft.com/office/powerpoint/2010/main" val="1341967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This case shows how agricultural policies can change people’s perceptions of (and access to) various traditional ecosystem services. </a:t>
            </a:r>
          </a:p>
          <a:p>
            <a:pPr marL="171450" indent="-171450">
              <a:buFont typeface="Arial" panose="020B0604020202020204" pitchFamily="34" charset="0"/>
              <a:buChar char="•"/>
            </a:pPr>
            <a:r>
              <a:rPr lang="en-GB" dirty="0"/>
              <a:t>The study took place in 3 villages in NE Laos, adjacent to a national protected area. Land use intensification was promoted in order to ‘save land’ for tiger conservation.</a:t>
            </a:r>
          </a:p>
          <a:p>
            <a:pPr marL="171450" indent="-171450">
              <a:buFont typeface="Arial" panose="020B0604020202020204" pitchFamily="34" charset="0"/>
              <a:buChar char="•"/>
            </a:pPr>
            <a:r>
              <a:rPr lang="en-GB" dirty="0"/>
              <a:t>2 villages integrated the maize into their shifting cultivation system, while one (</a:t>
            </a:r>
            <a:r>
              <a:rPr lang="en-GB" dirty="0" err="1"/>
              <a:t>Phon</a:t>
            </a:r>
            <a:r>
              <a:rPr lang="en-GB" dirty="0"/>
              <a:t> Sang) adopted continuous maize cultivation.</a:t>
            </a:r>
          </a:p>
          <a:p>
            <a:pPr marL="171450" indent="-171450">
              <a:buFont typeface="Arial" panose="020B0604020202020204" pitchFamily="34" charset="0"/>
              <a:buChar char="•"/>
            </a:pPr>
            <a:r>
              <a:rPr lang="en-GB" dirty="0"/>
              <a:t>Intensification</a:t>
            </a:r>
            <a:r>
              <a:rPr lang="en-GB" baseline="0" dirty="0"/>
              <a:t> created major changes in the social-ecological system. For example rodents were previously eaten as a protein source; after intensification rodents became a pest (of maize) and farmers were forced to apply large scale poisoning programmes rendering this source of protein lost.  It was not replaced with purchased alternatives so people were nutritionally worse off.</a:t>
            </a:r>
            <a:endParaRPr lang="en-GB" dirty="0"/>
          </a:p>
          <a:p>
            <a:pPr marL="171450" indent="-171450">
              <a:buFont typeface="Arial" panose="020B0604020202020204" pitchFamily="34" charset="0"/>
              <a:buChar char="•"/>
            </a:pPr>
            <a:r>
              <a:rPr lang="en-GB" dirty="0"/>
              <a:t>In the longer term, therefore, it is questionable whether this intensification will be sustainable and – particularly – it is not clear that it will achieve its original aim of preventing extension of agriculture into the tigers’ territory.</a:t>
            </a:r>
          </a:p>
        </p:txBody>
      </p:sp>
      <p:sp>
        <p:nvSpPr>
          <p:cNvPr id="4" name="Slide Number Placeholder 3"/>
          <p:cNvSpPr>
            <a:spLocks noGrp="1"/>
          </p:cNvSpPr>
          <p:nvPr>
            <p:ph type="sldNum" sz="quarter" idx="10"/>
          </p:nvPr>
        </p:nvSpPr>
        <p:spPr/>
        <p:txBody>
          <a:bodyPr/>
          <a:lstStyle/>
          <a:p>
            <a:fld id="{D536A055-F74D-284E-8E9F-F2FBD7D2465E}" type="slidenum">
              <a:rPr lang="en-US" smtClean="0"/>
              <a:t>14</a:t>
            </a:fld>
            <a:endParaRPr lang="en-US"/>
          </a:p>
        </p:txBody>
      </p:sp>
    </p:spTree>
    <p:extLst>
      <p:ext uri="{BB962C8B-B14F-4D97-AF65-F5344CB8AC3E}">
        <p14:creationId xmlns:p14="http://schemas.microsoft.com/office/powerpoint/2010/main" val="22183910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[You could also assign the students into groups to discuss specific land use intensification types that are common in your country and get them to report back to the class.]</a:t>
            </a:r>
          </a:p>
        </p:txBody>
      </p:sp>
      <p:sp>
        <p:nvSpPr>
          <p:cNvPr id="4" name="Slide Number Placeholder 3"/>
          <p:cNvSpPr>
            <a:spLocks noGrp="1"/>
          </p:cNvSpPr>
          <p:nvPr>
            <p:ph type="sldNum" sz="quarter" idx="10"/>
          </p:nvPr>
        </p:nvSpPr>
        <p:spPr/>
        <p:txBody>
          <a:bodyPr/>
          <a:lstStyle/>
          <a:p>
            <a:fld id="{D536A055-F74D-284E-8E9F-F2FBD7D2465E}" type="slidenum">
              <a:rPr lang="en-US" smtClean="0"/>
              <a:t>15</a:t>
            </a:fld>
            <a:endParaRPr lang="en-US"/>
          </a:p>
        </p:txBody>
      </p:sp>
    </p:spTree>
    <p:extLst>
      <p:ext uri="{BB962C8B-B14F-4D97-AF65-F5344CB8AC3E}">
        <p14:creationId xmlns:p14="http://schemas.microsoft.com/office/powerpoint/2010/main" val="15760243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GB" sz="1200" b="0" i="0" u="none" strike="noStrike" kern="1200" baseline="0" dirty="0">
                <a:solidFill>
                  <a:schemeClr val="tx1"/>
                </a:solidFill>
                <a:latin typeface="+mn-lt"/>
                <a:ea typeface="+mn-ea"/>
                <a:cs typeface="+mn-cs"/>
              </a:rPr>
              <a:t>The report by the Royal Society (2009) makes clear that there is no single way of achieving sustainable intensification. </a:t>
            </a:r>
          </a:p>
          <a:p>
            <a:pPr marL="0" indent="0">
              <a:buFont typeface="Arial" panose="020B0604020202020204" pitchFamily="34" charset="0"/>
              <a:buNone/>
            </a:pPr>
            <a:endParaRPr lang="en-GB" sz="1200" b="0" i="0" u="none" strike="noStrike" kern="1200" baseline="0" dirty="0">
              <a:solidFill>
                <a:schemeClr val="tx1"/>
              </a:solidFill>
              <a:latin typeface="+mn-lt"/>
              <a:ea typeface="+mn-ea"/>
              <a:cs typeface="+mn-cs"/>
            </a:endParaRPr>
          </a:p>
          <a:p>
            <a:r>
              <a:rPr lang="en-GB" sz="1200" b="0" i="0" u="none" strike="noStrike" kern="1200" baseline="0" dirty="0">
                <a:solidFill>
                  <a:schemeClr val="tx1"/>
                </a:solidFill>
                <a:latin typeface="+mn-lt"/>
                <a:ea typeface="+mn-ea"/>
                <a:cs typeface="+mn-cs"/>
              </a:rPr>
              <a:t>Taking a global systems perspective, </a:t>
            </a:r>
            <a:r>
              <a:rPr lang="en-GB" sz="1200" b="0" i="0" u="none" strike="noStrike" kern="1200" baseline="0" dirty="0" err="1">
                <a:solidFill>
                  <a:schemeClr val="tx1"/>
                </a:solidFill>
                <a:latin typeface="+mn-lt"/>
                <a:ea typeface="+mn-ea"/>
                <a:cs typeface="+mn-cs"/>
              </a:rPr>
              <a:t>Rockström</a:t>
            </a:r>
            <a:r>
              <a:rPr lang="en-GB" sz="1200" b="0" i="0" u="none" strike="noStrike" kern="1200" baseline="0" dirty="0">
                <a:solidFill>
                  <a:schemeClr val="tx1"/>
                </a:solidFill>
                <a:latin typeface="+mn-lt"/>
                <a:ea typeface="+mn-ea"/>
                <a:cs typeface="+mn-cs"/>
              </a:rPr>
              <a:t> </a:t>
            </a:r>
            <a:r>
              <a:rPr lang="en-GB" sz="1200" b="0" i="1" u="none" strike="noStrike" kern="1200" baseline="0" dirty="0">
                <a:solidFill>
                  <a:schemeClr val="tx1"/>
                </a:solidFill>
                <a:latin typeface="+mn-lt"/>
                <a:ea typeface="+mn-ea"/>
                <a:cs typeface="+mn-cs"/>
              </a:rPr>
              <a:t>et al. </a:t>
            </a:r>
            <a:r>
              <a:rPr lang="en-GB" sz="1200" b="0" i="0" u="none" strike="noStrike" kern="1200" baseline="0" dirty="0">
                <a:solidFill>
                  <a:schemeClr val="tx1"/>
                </a:solidFill>
                <a:latin typeface="+mn-lt"/>
                <a:ea typeface="+mn-ea"/>
                <a:cs typeface="+mn-cs"/>
              </a:rPr>
              <a:t>(2017) define sustainable intensification as “adopting practices along the entire value chain of the global food system that meet rising needs for nutritious and healthy food through practices that build social–ecological resilience and enhance natural capital within the safe operating space of the Earth system.”</a:t>
            </a:r>
          </a:p>
        </p:txBody>
      </p:sp>
      <p:sp>
        <p:nvSpPr>
          <p:cNvPr id="4" name="Slide Number Placeholder 3"/>
          <p:cNvSpPr>
            <a:spLocks noGrp="1"/>
          </p:cNvSpPr>
          <p:nvPr>
            <p:ph type="sldNum" sz="quarter" idx="10"/>
          </p:nvPr>
        </p:nvSpPr>
        <p:spPr/>
        <p:txBody>
          <a:bodyPr/>
          <a:lstStyle/>
          <a:p>
            <a:fld id="{D536A055-F74D-284E-8E9F-F2FBD7D2465E}" type="slidenum">
              <a:rPr lang="en-US" smtClean="0"/>
              <a:t>17</a:t>
            </a:fld>
            <a:endParaRPr lang="en-US"/>
          </a:p>
        </p:txBody>
      </p:sp>
    </p:spTree>
    <p:extLst>
      <p:ext uri="{BB962C8B-B14F-4D97-AF65-F5344CB8AC3E}">
        <p14:creationId xmlns:p14="http://schemas.microsoft.com/office/powerpoint/2010/main" val="7825164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1" u="none" strike="noStrike" kern="1200" baseline="0" dirty="0">
                <a:solidFill>
                  <a:schemeClr val="tx1"/>
                </a:solidFill>
                <a:latin typeface="+mn-lt"/>
                <a:ea typeface="+mn-ea"/>
                <a:cs typeface="+mn-cs"/>
              </a:rPr>
              <a:t>Based on holistic systems approaches. </a:t>
            </a:r>
            <a:r>
              <a:rPr lang="en-GB" sz="1200" dirty="0"/>
              <a:t>an understanding of the interrelationships between environmental,</a:t>
            </a:r>
            <a:r>
              <a:rPr lang="en-GB" sz="1200" baseline="0" dirty="0"/>
              <a:t> social and economic</a:t>
            </a:r>
            <a:r>
              <a:rPr lang="en-GB" sz="1200" dirty="0"/>
              <a:t> factors. </a:t>
            </a:r>
            <a:r>
              <a:rPr lang="en-GB" sz="1200" b="0" i="0" u="none" strike="noStrike" kern="1200" baseline="0" dirty="0">
                <a:solidFill>
                  <a:schemeClr val="tx1"/>
                </a:solidFill>
                <a:latin typeface="+mn-lt"/>
                <a:ea typeface="+mn-ea"/>
                <a:cs typeface="+mn-cs"/>
              </a:rPr>
              <a:t> For example, introduction of a new production system or an innovation in an established system will often require attention to the policy environment, </a:t>
            </a:r>
            <a:r>
              <a:rPr lang="en-GB" sz="1200" b="0" i="0" u="none" strike="noStrike" kern="1200" baseline="0" dirty="0" err="1">
                <a:solidFill>
                  <a:schemeClr val="tx1"/>
                </a:solidFill>
                <a:latin typeface="+mn-lt"/>
                <a:ea typeface="+mn-ea"/>
                <a:cs typeface="+mn-cs"/>
              </a:rPr>
              <a:t>agroecology</a:t>
            </a:r>
            <a:r>
              <a:rPr lang="en-GB" sz="1200" b="0" i="0" u="none" strike="noStrike" kern="1200" baseline="0" dirty="0">
                <a:solidFill>
                  <a:schemeClr val="tx1"/>
                </a:solidFill>
                <a:latin typeface="+mn-lt"/>
                <a:ea typeface="+mn-ea"/>
                <a:cs typeface="+mn-cs"/>
              </a:rPr>
              <a:t>, market systems, social system (including how gender and social group influence the division of labour and access to resources), and the farm/household economy. In addition, marketing, supply chains, and a wide range of stakeholders are part of the holistic approach required for sustainable agricultural systems </a:t>
            </a:r>
          </a:p>
          <a:p>
            <a:pPr marL="171450" indent="-171450">
              <a:buFont typeface="Arial" panose="020B0604020202020204" pitchFamily="34" charset="0"/>
              <a:buChar char="•"/>
            </a:pPr>
            <a:r>
              <a:rPr lang="en-GB" sz="1200" b="0" i="1" u="none" strike="noStrike" kern="1200" baseline="0" dirty="0">
                <a:solidFill>
                  <a:schemeClr val="tx1"/>
                </a:solidFill>
                <a:latin typeface="+mn-lt"/>
                <a:ea typeface="+mn-ea"/>
                <a:cs typeface="+mn-cs"/>
              </a:rPr>
              <a:t>Environmentally sound. </a:t>
            </a:r>
            <a:r>
              <a:rPr lang="en-GB" sz="1200" b="0" i="0" u="none" strike="noStrike" kern="1200" baseline="0" dirty="0">
                <a:solidFill>
                  <a:schemeClr val="tx1"/>
                </a:solidFill>
                <a:latin typeface="+mn-lt"/>
                <a:ea typeface="+mn-ea"/>
                <a:cs typeface="+mn-cs"/>
              </a:rPr>
              <a:t>neither depleting the natural resource base on which they depend nor contributing significantly to the depletion of downstream resources; reduce soil erosion and land degradation, avoid loss of biodiversity, and improve the efficiency of land and water resource use. </a:t>
            </a:r>
          </a:p>
          <a:p>
            <a:pPr marL="171450" indent="-171450">
              <a:buFont typeface="Arial" panose="020B0604020202020204" pitchFamily="34" charset="0"/>
              <a:buChar char="•"/>
            </a:pPr>
            <a:r>
              <a:rPr lang="en-GB" sz="1200" b="0" i="1" u="none" strike="noStrike" kern="1200" baseline="0" dirty="0">
                <a:solidFill>
                  <a:schemeClr val="tx1"/>
                </a:solidFill>
                <a:latin typeface="+mn-lt"/>
                <a:ea typeface="+mn-ea"/>
                <a:cs typeface="+mn-cs"/>
              </a:rPr>
              <a:t>Equitably shared by all gender and minority groups. </a:t>
            </a:r>
            <a:r>
              <a:rPr lang="en-GB" sz="1200" b="0" i="0" u="none" strike="noStrike" kern="1200" baseline="0" dirty="0">
                <a:solidFill>
                  <a:schemeClr val="tx1"/>
                </a:solidFill>
                <a:latin typeface="+mn-lt"/>
                <a:ea typeface="+mn-ea"/>
                <a:cs typeface="+mn-cs"/>
              </a:rPr>
              <a:t>socially sustainable only when all members of society share in the benefits. </a:t>
            </a:r>
          </a:p>
          <a:p>
            <a:pPr marL="171450" indent="-171450">
              <a:buFont typeface="Arial" panose="020B0604020202020204" pitchFamily="34" charset="0"/>
              <a:buChar char="•"/>
            </a:pPr>
            <a:r>
              <a:rPr lang="en-GB" sz="1200" b="0" i="1" u="none" strike="noStrike" kern="1200" baseline="0" dirty="0">
                <a:solidFill>
                  <a:schemeClr val="tx1"/>
                </a:solidFill>
                <a:latin typeface="+mn-lt"/>
                <a:ea typeface="+mn-ea"/>
                <a:cs typeface="+mn-cs"/>
              </a:rPr>
              <a:t>Built on knowledge-intensive innovations. </a:t>
            </a:r>
            <a:r>
              <a:rPr lang="en-GB" sz="1200" b="0" i="0" u="none" strike="noStrike" kern="1200" baseline="0" dirty="0">
                <a:solidFill>
                  <a:schemeClr val="tx1"/>
                </a:solidFill>
                <a:latin typeface="+mn-lt"/>
                <a:ea typeface="+mn-ea"/>
                <a:cs typeface="+mn-cs"/>
              </a:rPr>
              <a:t>strong understanding of the system and its components. “Precision farming” systems will help apply the knowledge to field-level production.</a:t>
            </a:r>
          </a:p>
          <a:p>
            <a:pPr marL="171450" indent="-171450">
              <a:buFont typeface="Arial" panose="020B0604020202020204" pitchFamily="34" charset="0"/>
              <a:buChar char="•"/>
            </a:pPr>
            <a:r>
              <a:rPr lang="en-GB" sz="1200" b="0" i="1" u="none" strike="noStrike" kern="1200" baseline="0" dirty="0">
                <a:solidFill>
                  <a:schemeClr val="tx1"/>
                </a:solidFill>
                <a:latin typeface="+mn-lt"/>
                <a:ea typeface="+mn-ea"/>
                <a:cs typeface="+mn-cs"/>
              </a:rPr>
              <a:t>Sensitive to social change. </a:t>
            </a:r>
            <a:r>
              <a:rPr lang="en-GB" sz="1200" b="0" i="0" u="none" strike="noStrike" kern="1200" baseline="0" dirty="0">
                <a:solidFill>
                  <a:schemeClr val="tx1"/>
                </a:solidFill>
                <a:latin typeface="+mn-lt"/>
                <a:ea typeface="+mn-ea"/>
                <a:cs typeface="+mn-cs"/>
              </a:rPr>
              <a:t>sound social analysis should be included in agricultural intensification. </a:t>
            </a:r>
          </a:p>
          <a:p>
            <a:pPr marL="171450" indent="-171450">
              <a:buFont typeface="Arial" panose="020B0604020202020204" pitchFamily="34" charset="0"/>
              <a:buChar char="•"/>
            </a:pPr>
            <a:r>
              <a:rPr lang="en-GB" sz="1200" b="0" i="1" u="none" strike="noStrike" kern="1200" baseline="0" dirty="0">
                <a:solidFill>
                  <a:schemeClr val="tx1"/>
                </a:solidFill>
                <a:latin typeface="+mn-lt"/>
                <a:ea typeface="+mn-ea"/>
                <a:cs typeface="+mn-cs"/>
              </a:rPr>
              <a:t>Targeted to specific production environments. </a:t>
            </a:r>
            <a:r>
              <a:rPr lang="en-GB" sz="1200" b="0" i="0" u="none" strike="noStrike" kern="1200" baseline="0" dirty="0">
                <a:solidFill>
                  <a:schemeClr val="tx1"/>
                </a:solidFill>
                <a:latin typeface="+mn-lt"/>
                <a:ea typeface="+mn-ea"/>
                <a:cs typeface="+mn-cs"/>
              </a:rPr>
              <a:t>designed within the context of established agricultural systems and the level of technology, resource availability, and market opportunities in the area. </a:t>
            </a:r>
            <a:endParaRPr lang="en-GB" dirty="0"/>
          </a:p>
        </p:txBody>
      </p:sp>
      <p:sp>
        <p:nvSpPr>
          <p:cNvPr id="4" name="Slide Number Placeholder 3"/>
          <p:cNvSpPr>
            <a:spLocks noGrp="1"/>
          </p:cNvSpPr>
          <p:nvPr>
            <p:ph type="sldNum" sz="quarter" idx="10"/>
          </p:nvPr>
        </p:nvSpPr>
        <p:spPr/>
        <p:txBody>
          <a:bodyPr/>
          <a:lstStyle/>
          <a:p>
            <a:fld id="{D536A055-F74D-284E-8E9F-F2FBD7D2465E}" type="slidenum">
              <a:rPr lang="en-US" smtClean="0"/>
              <a:t>18</a:t>
            </a:fld>
            <a:endParaRPr lang="en-US"/>
          </a:p>
        </p:txBody>
      </p:sp>
    </p:spTree>
    <p:extLst>
      <p:ext uri="{BB962C8B-B14F-4D97-AF65-F5344CB8AC3E}">
        <p14:creationId xmlns:p14="http://schemas.microsoft.com/office/powerpoint/2010/main" val="20937831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just">
              <a:buFont typeface="Arial" panose="020B0604020202020204" pitchFamily="34" charset="0"/>
              <a:buNone/>
            </a:pPr>
            <a:endParaRPr lang="en-GB" dirty="0"/>
          </a:p>
        </p:txBody>
      </p:sp>
      <p:sp>
        <p:nvSpPr>
          <p:cNvPr id="4" name="Slide Number Placeholder 3"/>
          <p:cNvSpPr>
            <a:spLocks noGrp="1"/>
          </p:cNvSpPr>
          <p:nvPr>
            <p:ph type="sldNum" sz="quarter" idx="10"/>
          </p:nvPr>
        </p:nvSpPr>
        <p:spPr/>
        <p:txBody>
          <a:bodyPr/>
          <a:lstStyle/>
          <a:p>
            <a:fld id="{D536A055-F74D-284E-8E9F-F2FBD7D2465E}" type="slidenum">
              <a:rPr lang="en-US" smtClean="0"/>
              <a:t>19</a:t>
            </a:fld>
            <a:endParaRPr lang="en-US"/>
          </a:p>
        </p:txBody>
      </p:sp>
    </p:spTree>
    <p:extLst>
      <p:ext uri="{BB962C8B-B14F-4D97-AF65-F5344CB8AC3E}">
        <p14:creationId xmlns:p14="http://schemas.microsoft.com/office/powerpoint/2010/main" val="20937831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is an opportunity for the students to really engage with these two</a:t>
            </a:r>
            <a:r>
              <a:rPr lang="en-GB" baseline="0" dirty="0"/>
              <a:t> issues and to grapple with the pros and cons of each system. This can be made specific to contexts they are more familiarly with ideally.</a:t>
            </a:r>
          </a:p>
          <a:p>
            <a:r>
              <a:rPr lang="en-GB" baseline="0" dirty="0"/>
              <a:t> </a:t>
            </a:r>
            <a:endParaRPr lang="en-GB" dirty="0"/>
          </a:p>
          <a:p>
            <a:r>
              <a:rPr lang="en-GB" i="1" dirty="0"/>
              <a:t>[See Fischer et al. (2014) for a good summary of the issues.]</a:t>
            </a:r>
          </a:p>
        </p:txBody>
      </p:sp>
      <p:sp>
        <p:nvSpPr>
          <p:cNvPr id="4" name="Slide Number Placeholder 3"/>
          <p:cNvSpPr>
            <a:spLocks noGrp="1"/>
          </p:cNvSpPr>
          <p:nvPr>
            <p:ph type="sldNum" sz="quarter" idx="10"/>
          </p:nvPr>
        </p:nvSpPr>
        <p:spPr/>
        <p:txBody>
          <a:bodyPr/>
          <a:lstStyle/>
          <a:p>
            <a:fld id="{D536A055-F74D-284E-8E9F-F2FBD7D2465E}" type="slidenum">
              <a:rPr lang="en-US" smtClean="0"/>
              <a:t>20</a:t>
            </a:fld>
            <a:endParaRPr lang="en-US"/>
          </a:p>
        </p:txBody>
      </p:sp>
    </p:spTree>
    <p:extLst>
      <p:ext uri="{BB962C8B-B14F-4D97-AF65-F5344CB8AC3E}">
        <p14:creationId xmlns:p14="http://schemas.microsoft.com/office/powerpoint/2010/main" val="20937831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536A055-F74D-284E-8E9F-F2FBD7D2465E}" type="slidenum">
              <a:rPr lang="en-US" smtClean="0"/>
              <a:t>21</a:t>
            </a:fld>
            <a:endParaRPr lang="en-US"/>
          </a:p>
        </p:txBody>
      </p:sp>
    </p:spTree>
    <p:extLst>
      <p:ext uri="{BB962C8B-B14F-4D97-AF65-F5344CB8AC3E}">
        <p14:creationId xmlns:p14="http://schemas.microsoft.com/office/powerpoint/2010/main" val="20937831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Shape 237"/>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None/>
              <a:tabLst/>
              <a:defRPr/>
            </a:pPr>
            <a:r>
              <a:rPr lang="en-GB" sz="1200" dirty="0">
                <a:solidFill>
                  <a:schemeClr val="tx1"/>
                </a:solidFill>
                <a:latin typeface="Arial" panose="020B0604020202020204" pitchFamily="34" charset="0"/>
                <a:ea typeface="Arial"/>
                <a:cs typeface="Arial" panose="020B0604020202020204" pitchFamily="34" charset="0"/>
                <a:sym typeface="Arial"/>
              </a:rPr>
              <a:t>References cited in the Speakers’ notes:</a:t>
            </a:r>
          </a:p>
          <a:p>
            <a:pPr marL="171450" indent="-171450">
              <a:buFont typeface="Arial" panose="020B0604020202020204" pitchFamily="34" charset="0"/>
              <a:buChar char="•"/>
            </a:pPr>
            <a:r>
              <a:rPr lang="en-GB" sz="1200" kern="1200" dirty="0">
                <a:solidFill>
                  <a:schemeClr val="tx1"/>
                </a:solidFill>
                <a:effectLst/>
                <a:latin typeface="Arial" panose="020B0604020202020204" pitchFamily="34" charset="0"/>
                <a:ea typeface="+mn-ea"/>
                <a:cs typeface="Arial" panose="020B0604020202020204" pitchFamily="34" charset="0"/>
              </a:rPr>
              <a:t>Burney, J.A., Davis, S.J. and Lobell, D.B. (2010) Greenhouse gas mitigation by agricultural intensification. </a:t>
            </a:r>
            <a:r>
              <a:rPr lang="en-GB" sz="1200" i="1" kern="1200" dirty="0">
                <a:solidFill>
                  <a:schemeClr val="tx1"/>
                </a:solidFill>
                <a:effectLst/>
                <a:latin typeface="Arial" panose="020B0604020202020204" pitchFamily="34" charset="0"/>
                <a:ea typeface="+mn-ea"/>
                <a:cs typeface="Arial" panose="020B0604020202020204" pitchFamily="34" charset="0"/>
              </a:rPr>
              <a:t>PNAS</a:t>
            </a:r>
            <a:r>
              <a:rPr lang="en-GB" sz="1200" kern="1200" dirty="0">
                <a:solidFill>
                  <a:schemeClr val="tx1"/>
                </a:solidFill>
                <a:effectLst/>
                <a:latin typeface="Arial" panose="020B0604020202020204" pitchFamily="34" charset="0"/>
                <a:ea typeface="+mn-ea"/>
                <a:cs typeface="Arial" panose="020B0604020202020204" pitchFamily="34" charset="0"/>
              </a:rPr>
              <a:t> </a:t>
            </a:r>
            <a:r>
              <a:rPr lang="en-GB" sz="1200" b="1" kern="1200" dirty="0">
                <a:solidFill>
                  <a:schemeClr val="tx1"/>
                </a:solidFill>
                <a:effectLst/>
                <a:latin typeface="Arial" panose="020B0604020202020204" pitchFamily="34" charset="0"/>
                <a:ea typeface="+mn-ea"/>
                <a:cs typeface="Arial" panose="020B0604020202020204" pitchFamily="34" charset="0"/>
              </a:rPr>
              <a:t>107</a:t>
            </a:r>
            <a:r>
              <a:rPr lang="en-GB" sz="1200" kern="1200" dirty="0">
                <a:solidFill>
                  <a:schemeClr val="tx1"/>
                </a:solidFill>
                <a:effectLst/>
                <a:latin typeface="Arial" panose="020B0604020202020204" pitchFamily="34" charset="0"/>
                <a:ea typeface="+mn-ea"/>
                <a:cs typeface="Arial" panose="020B0604020202020204" pitchFamily="34" charset="0"/>
              </a:rPr>
              <a:t>: 12052-12057.</a:t>
            </a:r>
          </a:p>
          <a:p>
            <a:pPr marL="171450" indent="-171450">
              <a:buFont typeface="Arial" panose="020B0604020202020204" pitchFamily="34" charset="0"/>
              <a:buChar char="•"/>
            </a:pPr>
            <a:r>
              <a:rPr lang="en-GB" sz="1200" dirty="0">
                <a:solidFill>
                  <a:schemeClr val="accent1"/>
                </a:solidFill>
                <a:ea typeface="Arial"/>
                <a:cs typeface="Arial"/>
                <a:sym typeface="Arial"/>
              </a:rPr>
              <a:t>Donald, P.F., Green, R.E. and Heath, M.F. (2001) Agricultural intensification and the collapse of Europe’s farmland bird populations. </a:t>
            </a:r>
            <a:r>
              <a:rPr lang="en-GB" sz="1200" i="1" dirty="0">
                <a:solidFill>
                  <a:schemeClr val="accent1"/>
                </a:solidFill>
                <a:ea typeface="Arial"/>
                <a:cs typeface="Arial"/>
                <a:sym typeface="Arial"/>
              </a:rPr>
              <a:t>Proceedings of the Royal Society B: Biological Sciences</a:t>
            </a:r>
            <a:r>
              <a:rPr lang="en-GB" sz="1200" dirty="0">
                <a:solidFill>
                  <a:schemeClr val="accent1"/>
                </a:solidFill>
                <a:ea typeface="Arial"/>
                <a:cs typeface="Arial"/>
                <a:sym typeface="Arial"/>
              </a:rPr>
              <a:t> </a:t>
            </a:r>
            <a:r>
              <a:rPr lang="en-GB" sz="1200" b="1" dirty="0">
                <a:solidFill>
                  <a:schemeClr val="accent1"/>
                </a:solidFill>
                <a:ea typeface="Arial"/>
                <a:cs typeface="Arial"/>
                <a:sym typeface="Arial"/>
              </a:rPr>
              <a:t>268</a:t>
            </a:r>
            <a:r>
              <a:rPr lang="en-GB" sz="1200" dirty="0">
                <a:solidFill>
                  <a:schemeClr val="accent1"/>
                </a:solidFill>
                <a:ea typeface="Arial"/>
                <a:cs typeface="Arial"/>
                <a:sym typeface="Arial"/>
              </a:rPr>
              <a:t>: 25-29.</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a:solidFill>
                  <a:schemeClr val="tx1"/>
                </a:solidFill>
                <a:effectLst/>
                <a:latin typeface="Arial" panose="020B0604020202020204" pitchFamily="34" charset="0"/>
                <a:ea typeface="+mn-ea"/>
                <a:cs typeface="Arial" panose="020B0604020202020204" pitchFamily="34" charset="0"/>
              </a:rPr>
              <a:t>Fischer, J. </a:t>
            </a:r>
            <a:r>
              <a:rPr lang="en-GB" sz="1200" i="1" kern="1200" dirty="0">
                <a:solidFill>
                  <a:schemeClr val="tx1"/>
                </a:solidFill>
                <a:effectLst/>
                <a:latin typeface="Arial" panose="020B0604020202020204" pitchFamily="34" charset="0"/>
                <a:ea typeface="+mn-ea"/>
                <a:cs typeface="Arial" panose="020B0604020202020204" pitchFamily="34" charset="0"/>
              </a:rPr>
              <a:t>et al. </a:t>
            </a:r>
            <a:r>
              <a:rPr lang="en-GB" sz="1200" kern="1200" dirty="0">
                <a:solidFill>
                  <a:schemeClr val="tx1"/>
                </a:solidFill>
                <a:effectLst/>
                <a:latin typeface="Arial" panose="020B0604020202020204" pitchFamily="34" charset="0"/>
                <a:ea typeface="+mn-ea"/>
                <a:cs typeface="Arial" panose="020B0604020202020204" pitchFamily="34" charset="0"/>
              </a:rPr>
              <a:t>(2014) Land sparing versus land sharing: Moving forward. </a:t>
            </a:r>
            <a:r>
              <a:rPr lang="en-GB" sz="1200" i="1" kern="1200" dirty="0">
                <a:solidFill>
                  <a:schemeClr val="tx1"/>
                </a:solidFill>
                <a:effectLst/>
                <a:latin typeface="Arial" panose="020B0604020202020204" pitchFamily="34" charset="0"/>
                <a:ea typeface="+mn-ea"/>
                <a:cs typeface="Arial" panose="020B0604020202020204" pitchFamily="34" charset="0"/>
              </a:rPr>
              <a:t>Conservation Letters</a:t>
            </a:r>
            <a:r>
              <a:rPr lang="en-GB" sz="1200" kern="1200" dirty="0">
                <a:solidFill>
                  <a:schemeClr val="tx1"/>
                </a:solidFill>
                <a:effectLst/>
                <a:latin typeface="Arial" panose="020B0604020202020204" pitchFamily="34" charset="0"/>
                <a:ea typeface="+mn-ea"/>
                <a:cs typeface="Arial" panose="020B0604020202020204" pitchFamily="34" charset="0"/>
              </a:rPr>
              <a:t> </a:t>
            </a:r>
            <a:r>
              <a:rPr lang="en-GB" sz="1200" b="1" kern="1200" dirty="0">
                <a:solidFill>
                  <a:schemeClr val="tx1"/>
                </a:solidFill>
                <a:effectLst/>
                <a:latin typeface="Arial" panose="020B0604020202020204" pitchFamily="34" charset="0"/>
                <a:ea typeface="+mn-ea"/>
                <a:cs typeface="Arial" panose="020B0604020202020204" pitchFamily="34" charset="0"/>
              </a:rPr>
              <a:t>7</a:t>
            </a:r>
            <a:r>
              <a:rPr lang="en-GB" sz="1200" kern="1200" dirty="0">
                <a:solidFill>
                  <a:schemeClr val="tx1"/>
                </a:solidFill>
                <a:effectLst/>
                <a:latin typeface="Arial" panose="020B0604020202020204" pitchFamily="34" charset="0"/>
                <a:ea typeface="+mn-ea"/>
                <a:cs typeface="Arial" panose="020B0604020202020204" pitchFamily="34" charset="0"/>
              </a:rPr>
              <a:t>: 149-157.</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err="1">
                <a:solidFill>
                  <a:schemeClr val="accent1"/>
                </a:solidFill>
                <a:cs typeface="Times New Roman" panose="02020603050405020304" pitchFamily="18" charset="0"/>
              </a:rPr>
              <a:t>Godfray</a:t>
            </a:r>
            <a:r>
              <a:rPr lang="en-GB" sz="1200" dirty="0">
                <a:solidFill>
                  <a:schemeClr val="accent1"/>
                </a:solidFill>
                <a:cs typeface="Times New Roman" panose="02020603050405020304" pitchFamily="18" charset="0"/>
              </a:rPr>
              <a:t>, H.C.J. </a:t>
            </a:r>
            <a:r>
              <a:rPr lang="en-GB" sz="1200" i="1" dirty="0">
                <a:solidFill>
                  <a:schemeClr val="accent1"/>
                </a:solidFill>
                <a:cs typeface="Times New Roman" panose="02020603050405020304" pitchFamily="18" charset="0"/>
              </a:rPr>
              <a:t>et al. </a:t>
            </a:r>
            <a:r>
              <a:rPr lang="en-GB" sz="1200" dirty="0">
                <a:solidFill>
                  <a:schemeClr val="accent1"/>
                </a:solidFill>
                <a:cs typeface="Times New Roman" panose="02020603050405020304" pitchFamily="18" charset="0"/>
              </a:rPr>
              <a:t>(2010) Food Security: The challenge of feeding 9 billion people. </a:t>
            </a:r>
            <a:r>
              <a:rPr lang="en-GB" sz="1200" i="1" dirty="0">
                <a:solidFill>
                  <a:schemeClr val="accent1"/>
                </a:solidFill>
                <a:cs typeface="Times New Roman" panose="02020603050405020304" pitchFamily="18" charset="0"/>
              </a:rPr>
              <a:t>Food Security </a:t>
            </a:r>
            <a:r>
              <a:rPr lang="en-GB" sz="1200" b="1" dirty="0">
                <a:solidFill>
                  <a:schemeClr val="accent1"/>
                </a:solidFill>
                <a:cs typeface="Times New Roman" panose="02020603050405020304" pitchFamily="18" charset="0"/>
              </a:rPr>
              <a:t>327</a:t>
            </a:r>
            <a:r>
              <a:rPr lang="en-GB" sz="1200" dirty="0">
                <a:solidFill>
                  <a:schemeClr val="accent1"/>
                </a:solidFill>
                <a:cs typeface="Times New Roman" panose="02020603050405020304" pitchFamily="18" charset="0"/>
              </a:rPr>
              <a:t>: 812–818.</a:t>
            </a:r>
          </a:p>
          <a:p>
            <a:pPr marL="171450" indent="-171450">
              <a:buFont typeface="Arial" panose="020B0604020202020204" pitchFamily="34" charset="0"/>
              <a:buChar char="•"/>
            </a:pPr>
            <a:r>
              <a:rPr lang="en-GB" sz="1200" dirty="0" err="1">
                <a:solidFill>
                  <a:schemeClr val="accent1"/>
                </a:solidFill>
                <a:ea typeface="Arial"/>
                <a:cs typeface="Arial"/>
                <a:sym typeface="Arial"/>
              </a:rPr>
              <a:t>Kremen</a:t>
            </a:r>
            <a:r>
              <a:rPr lang="en-GB" sz="1200" dirty="0">
                <a:solidFill>
                  <a:schemeClr val="accent1"/>
                </a:solidFill>
                <a:ea typeface="Arial"/>
                <a:cs typeface="Arial"/>
                <a:sym typeface="Arial"/>
              </a:rPr>
              <a:t>, C., Williams, N.M. and Thorp, R.W. (2002) Crop pollination from native bees at risk from agricultural intensification. </a:t>
            </a:r>
            <a:r>
              <a:rPr lang="en-GB" sz="1200" i="1" dirty="0">
                <a:solidFill>
                  <a:schemeClr val="accent1"/>
                </a:solidFill>
                <a:ea typeface="Arial"/>
                <a:cs typeface="Arial"/>
                <a:sym typeface="Arial"/>
              </a:rPr>
              <a:t>PNAS</a:t>
            </a:r>
            <a:r>
              <a:rPr lang="en-GB" sz="1200" dirty="0">
                <a:solidFill>
                  <a:schemeClr val="accent1"/>
                </a:solidFill>
                <a:ea typeface="Arial"/>
                <a:cs typeface="Arial"/>
                <a:sym typeface="Arial"/>
              </a:rPr>
              <a:t> </a:t>
            </a:r>
            <a:r>
              <a:rPr lang="en-GB" sz="1200" b="1" dirty="0">
                <a:solidFill>
                  <a:schemeClr val="accent1"/>
                </a:solidFill>
                <a:ea typeface="Arial"/>
                <a:cs typeface="Arial"/>
                <a:sym typeface="Arial"/>
              </a:rPr>
              <a:t>99</a:t>
            </a:r>
            <a:r>
              <a:rPr lang="en-GB" sz="1200" dirty="0">
                <a:solidFill>
                  <a:schemeClr val="accent1"/>
                </a:solidFill>
                <a:ea typeface="Arial"/>
                <a:cs typeface="Arial"/>
                <a:sym typeface="Arial"/>
              </a:rPr>
              <a:t>: 16812-16816.</a:t>
            </a:r>
          </a:p>
          <a:p>
            <a:pPr marL="171450" indent="-171450">
              <a:buFont typeface="Arial" panose="020B0604020202020204" pitchFamily="34" charset="0"/>
              <a:buChar char="•"/>
            </a:pPr>
            <a:r>
              <a:rPr lang="en-GB" sz="1200" kern="1200" dirty="0" err="1">
                <a:solidFill>
                  <a:schemeClr val="tx1"/>
                </a:solidFill>
                <a:effectLst/>
                <a:latin typeface="Arial" panose="020B0604020202020204" pitchFamily="34" charset="0"/>
                <a:ea typeface="+mn-ea"/>
                <a:cs typeface="Arial" panose="020B0604020202020204" pitchFamily="34" charset="0"/>
              </a:rPr>
              <a:t>Rockstrom</a:t>
            </a:r>
            <a:r>
              <a:rPr lang="en-GB" sz="1200" kern="1200" dirty="0">
                <a:solidFill>
                  <a:schemeClr val="tx1"/>
                </a:solidFill>
                <a:effectLst/>
                <a:latin typeface="Arial" panose="020B0604020202020204" pitchFamily="34" charset="0"/>
                <a:ea typeface="+mn-ea"/>
                <a:cs typeface="Arial" panose="020B0604020202020204" pitchFamily="34" charset="0"/>
              </a:rPr>
              <a:t>, J. </a:t>
            </a:r>
            <a:r>
              <a:rPr lang="en-GB" sz="1200" i="1" kern="1200" dirty="0">
                <a:solidFill>
                  <a:schemeClr val="tx1"/>
                </a:solidFill>
                <a:effectLst/>
                <a:latin typeface="Arial" panose="020B0604020202020204" pitchFamily="34" charset="0"/>
                <a:ea typeface="+mn-ea"/>
                <a:cs typeface="Arial" panose="020B0604020202020204" pitchFamily="34" charset="0"/>
              </a:rPr>
              <a:t>et al. </a:t>
            </a:r>
            <a:r>
              <a:rPr lang="en-GB" sz="1200" kern="1200" dirty="0">
                <a:solidFill>
                  <a:schemeClr val="tx1"/>
                </a:solidFill>
                <a:effectLst/>
                <a:latin typeface="Arial" panose="020B0604020202020204" pitchFamily="34" charset="0"/>
                <a:ea typeface="+mn-ea"/>
                <a:cs typeface="Arial" panose="020B0604020202020204" pitchFamily="34" charset="0"/>
              </a:rPr>
              <a:t>(2017) Sustainable intensification of agriculture for human prosperity and global sustainability. </a:t>
            </a:r>
            <a:r>
              <a:rPr lang="en-GB" sz="1200" i="1" kern="1200" dirty="0" err="1">
                <a:solidFill>
                  <a:schemeClr val="tx1"/>
                </a:solidFill>
                <a:effectLst/>
                <a:latin typeface="Arial" panose="020B0604020202020204" pitchFamily="34" charset="0"/>
                <a:ea typeface="+mn-ea"/>
                <a:cs typeface="Arial" panose="020B0604020202020204" pitchFamily="34" charset="0"/>
              </a:rPr>
              <a:t>Ambio</a:t>
            </a:r>
            <a:r>
              <a:rPr lang="en-GB" sz="1200" kern="1200" dirty="0">
                <a:solidFill>
                  <a:schemeClr val="tx1"/>
                </a:solidFill>
                <a:effectLst/>
                <a:latin typeface="Arial" panose="020B0604020202020204" pitchFamily="34" charset="0"/>
                <a:ea typeface="+mn-ea"/>
                <a:cs typeface="Arial" panose="020B0604020202020204" pitchFamily="34" charset="0"/>
              </a:rPr>
              <a:t> </a:t>
            </a:r>
            <a:r>
              <a:rPr lang="en-GB" sz="1200" b="1" kern="1200" dirty="0">
                <a:solidFill>
                  <a:schemeClr val="tx1"/>
                </a:solidFill>
                <a:effectLst/>
                <a:latin typeface="Arial" panose="020B0604020202020204" pitchFamily="34" charset="0"/>
                <a:ea typeface="+mn-ea"/>
                <a:cs typeface="Arial" panose="020B0604020202020204" pitchFamily="34" charset="0"/>
              </a:rPr>
              <a:t>46</a:t>
            </a:r>
            <a:r>
              <a:rPr lang="en-GB" sz="1200" kern="1200" dirty="0">
                <a:solidFill>
                  <a:schemeClr val="tx1"/>
                </a:solidFill>
                <a:effectLst/>
                <a:latin typeface="Arial" panose="020B0604020202020204" pitchFamily="34" charset="0"/>
                <a:ea typeface="+mn-ea"/>
                <a:cs typeface="Arial" panose="020B0604020202020204" pitchFamily="34" charset="0"/>
              </a:rPr>
              <a:t>: 4-17</a:t>
            </a:r>
          </a:p>
          <a:p>
            <a:pPr marL="171450" indent="-171450">
              <a:buFont typeface="Arial" panose="020B0604020202020204" pitchFamily="34" charset="0"/>
              <a:buChar char="•"/>
            </a:pPr>
            <a:r>
              <a:rPr lang="en-GB" sz="1200" kern="1200" dirty="0">
                <a:solidFill>
                  <a:schemeClr val="tx1"/>
                </a:solidFill>
                <a:effectLst/>
                <a:latin typeface="Arial" panose="020B0604020202020204" pitchFamily="34" charset="0"/>
                <a:ea typeface="+mn-ea"/>
                <a:cs typeface="Arial" panose="020B0604020202020204" pitchFamily="34" charset="0"/>
              </a:rPr>
              <a:t>Tilman, E. </a:t>
            </a:r>
            <a:r>
              <a:rPr lang="en-GB" sz="1200" i="1" kern="1200" dirty="0">
                <a:solidFill>
                  <a:schemeClr val="tx1"/>
                </a:solidFill>
                <a:effectLst/>
                <a:latin typeface="Arial" panose="020B0604020202020204" pitchFamily="34" charset="0"/>
                <a:ea typeface="+mn-ea"/>
                <a:cs typeface="Arial" panose="020B0604020202020204" pitchFamily="34" charset="0"/>
              </a:rPr>
              <a:t>et al. </a:t>
            </a:r>
            <a:r>
              <a:rPr lang="en-GB" sz="1200" kern="1200" dirty="0">
                <a:solidFill>
                  <a:schemeClr val="tx1"/>
                </a:solidFill>
                <a:effectLst/>
                <a:latin typeface="Arial" panose="020B0604020202020204" pitchFamily="34" charset="0"/>
                <a:ea typeface="+mn-ea"/>
                <a:cs typeface="Arial" panose="020B0604020202020204" pitchFamily="34" charset="0"/>
              </a:rPr>
              <a:t>(2002) Agriculture sustainability and intensive production practices. </a:t>
            </a:r>
            <a:r>
              <a:rPr lang="en-GB" sz="1200" i="1" kern="1200" dirty="0">
                <a:solidFill>
                  <a:schemeClr val="tx1"/>
                </a:solidFill>
                <a:effectLst/>
                <a:latin typeface="Arial" panose="020B0604020202020204" pitchFamily="34" charset="0"/>
                <a:ea typeface="+mn-ea"/>
                <a:cs typeface="Arial" panose="020B0604020202020204" pitchFamily="34" charset="0"/>
              </a:rPr>
              <a:t>Nature</a:t>
            </a:r>
            <a:r>
              <a:rPr lang="en-GB" sz="1200" kern="1200" dirty="0">
                <a:solidFill>
                  <a:schemeClr val="tx1"/>
                </a:solidFill>
                <a:effectLst/>
                <a:latin typeface="Arial" panose="020B0604020202020204" pitchFamily="34" charset="0"/>
                <a:ea typeface="+mn-ea"/>
                <a:cs typeface="Arial" panose="020B0604020202020204" pitchFamily="34" charset="0"/>
              </a:rPr>
              <a:t> </a:t>
            </a:r>
            <a:r>
              <a:rPr lang="en-GB" sz="1200" b="1" kern="1200" dirty="0">
                <a:solidFill>
                  <a:schemeClr val="tx1"/>
                </a:solidFill>
                <a:effectLst/>
                <a:latin typeface="Arial" panose="020B0604020202020204" pitchFamily="34" charset="0"/>
                <a:ea typeface="+mn-ea"/>
                <a:cs typeface="Arial" panose="020B0604020202020204" pitchFamily="34" charset="0"/>
              </a:rPr>
              <a:t>418</a:t>
            </a:r>
            <a:r>
              <a:rPr lang="en-GB" sz="1200" kern="1200" dirty="0">
                <a:solidFill>
                  <a:schemeClr val="tx1"/>
                </a:solidFill>
                <a:effectLst/>
                <a:latin typeface="Arial" panose="020B0604020202020204" pitchFamily="34" charset="0"/>
                <a:ea typeface="+mn-ea"/>
                <a:cs typeface="Arial" panose="020B0604020202020204" pitchFamily="34" charset="0"/>
              </a:rPr>
              <a:t>: 671-677.</a:t>
            </a:r>
          </a:p>
        </p:txBody>
      </p:sp>
      <p:sp>
        <p:nvSpPr>
          <p:cNvPr id="238" name="Shape 238"/>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697002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dirty="0"/>
              <a:t>In the last topic on food security we highlighted the links between </a:t>
            </a:r>
            <a:r>
              <a:rPr lang="en-US" b="1" dirty="0"/>
              <a:t>Ecosystem Services, Agriculture and Human Wellbeing  </a:t>
            </a:r>
          </a:p>
          <a:p>
            <a:pPr marL="171450" indent="-171450">
              <a:buFont typeface="Arial"/>
              <a:buChar char="•"/>
            </a:pPr>
            <a:r>
              <a:rPr lang="en-US" dirty="0"/>
              <a:t>As the population increases and becomes more demanding in its tastes, we need to produce more and different food. </a:t>
            </a:r>
          </a:p>
          <a:p>
            <a:pPr marL="171450" indent="-171450">
              <a:buFont typeface="Arial"/>
              <a:buChar char="•"/>
            </a:pPr>
            <a:r>
              <a:rPr lang="en-US" dirty="0"/>
              <a:t>There is a debate about just how much additional food will need to be produced (and much depends on dietary habits), but a doubling by 2050 is quoted frequently. Note that this may be very variable between countries and one study highlights the possibility of 150% rise in demand for cereal crops in several sub-Saharan African countries.</a:t>
            </a:r>
          </a:p>
          <a:p>
            <a:pPr marL="171450" indent="-171450">
              <a:buFont typeface="Arial"/>
              <a:buChar char="•"/>
            </a:pPr>
            <a:r>
              <a:rPr lang="en-US" dirty="0"/>
              <a:t>At the same time, agriculture is also expected to provide increased animal welfare and more ecosystem services, and must play a major role in producing renewable energy, including bioenergy.</a:t>
            </a:r>
          </a:p>
          <a:p>
            <a:pPr marL="171450" indent="-171450">
              <a:buFont typeface="Arial"/>
              <a:buChar char="•"/>
            </a:pPr>
            <a:r>
              <a:rPr lang="en-US" dirty="0"/>
              <a:t>These new demands will intensify competition for land around the world and will put the role of agricultural intensification at center stage.</a:t>
            </a:r>
          </a:p>
          <a:p>
            <a:pPr marL="0" indent="0">
              <a:buFont typeface="Arial"/>
              <a:buNone/>
            </a:pPr>
            <a:endParaRPr lang="en-US" b="1" dirty="0"/>
          </a:p>
          <a:p>
            <a:pPr marL="0" indent="0">
              <a:buFont typeface="Arial"/>
              <a:buNone/>
            </a:pPr>
            <a:r>
              <a:rPr lang="en-US" b="0" i="1" dirty="0"/>
              <a:t>[Students should be encouraged to question power relations and equity issues within this context – for example who / what markets is biofuel being produced for? Where is consumption taking place and what is creating this pressure?]</a:t>
            </a:r>
          </a:p>
        </p:txBody>
      </p:sp>
      <p:sp>
        <p:nvSpPr>
          <p:cNvPr id="4" name="Slide Number Placeholder 3"/>
          <p:cNvSpPr>
            <a:spLocks noGrp="1"/>
          </p:cNvSpPr>
          <p:nvPr>
            <p:ph type="sldNum" sz="quarter" idx="10"/>
          </p:nvPr>
        </p:nvSpPr>
        <p:spPr/>
        <p:txBody>
          <a:bodyPr/>
          <a:lstStyle/>
          <a:p>
            <a:fld id="{D536A055-F74D-284E-8E9F-F2FBD7D2465E}" type="slidenum">
              <a:rPr lang="en-US" smtClean="0"/>
              <a:t>3</a:t>
            </a:fld>
            <a:endParaRPr lang="en-US"/>
          </a:p>
        </p:txBody>
      </p:sp>
    </p:spTree>
    <p:extLst>
      <p:ext uri="{BB962C8B-B14F-4D97-AF65-F5344CB8AC3E}">
        <p14:creationId xmlns:p14="http://schemas.microsoft.com/office/powerpoint/2010/main" val="32242154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Shape 249"/>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0" name="Shape 250"/>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i="1" dirty="0">
              <a:latin typeface="Arial" panose="020B0604020202020204" pitchFamily="34" charset="0"/>
              <a:cs typeface="Arial" panose="020B0604020202020204" pitchFamily="34" charset="0"/>
            </a:endParaRPr>
          </a:p>
        </p:txBody>
      </p:sp>
      <p:sp>
        <p:nvSpPr>
          <p:cNvPr id="251" name="Shape 251"/>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a:solidFill>
                  <a:schemeClr val="dk1"/>
                </a:solidFill>
                <a:latin typeface="Calibri"/>
                <a:ea typeface="Calibri"/>
                <a:cs typeface="Calibri"/>
                <a:sym typeface="Calibri"/>
              </a:rPr>
              <a:t>23</a:t>
            </a:fld>
            <a:endParaRPr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654273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r>
              <a:rPr lang="en-GB" dirty="0">
                <a:latin typeface="Cambria" panose="02040503050406030204" pitchFamily="18" charset="0"/>
              </a:rPr>
              <a:t>In order to meet the increased demand for products from land, there are a number of options:</a:t>
            </a:r>
          </a:p>
          <a:p>
            <a:pPr marL="171450" lvl="0" indent="-171450">
              <a:buFont typeface="Arial" panose="020B0604020202020204" pitchFamily="34" charset="0"/>
              <a:buChar char="•"/>
            </a:pPr>
            <a:r>
              <a:rPr lang="en-GB" dirty="0">
                <a:latin typeface="Cambria" panose="02040503050406030204" pitchFamily="18" charset="0"/>
              </a:rPr>
              <a:t>The one that is pursued most vigorously – and which we will focus on in this session – is intensification of land use to increase yields</a:t>
            </a:r>
          </a:p>
          <a:p>
            <a:pPr marL="171450" lvl="0" indent="-171450">
              <a:buFont typeface="Arial" panose="020B0604020202020204" pitchFamily="34" charset="0"/>
              <a:buChar char="•"/>
            </a:pPr>
            <a:r>
              <a:rPr lang="en-GB" dirty="0">
                <a:latin typeface="Cambria" panose="02040503050406030204" pitchFamily="18" charset="0"/>
              </a:rPr>
              <a:t>However, there are other options like reducing demand, or reducing waste (about 30 to 40% of food in both the developed and developing worlds is lost to waste (</a:t>
            </a:r>
            <a:r>
              <a:rPr lang="en-GB" dirty="0" err="1">
                <a:latin typeface="Cambria" panose="02040503050406030204" pitchFamily="18" charset="0"/>
              </a:rPr>
              <a:t>Godfray</a:t>
            </a:r>
            <a:r>
              <a:rPr lang="en-GB" dirty="0">
                <a:latin typeface="Cambria" panose="02040503050406030204" pitchFamily="18" charset="0"/>
              </a:rPr>
              <a:t> </a:t>
            </a:r>
            <a:r>
              <a:rPr lang="en-GB" i="1" dirty="0">
                <a:latin typeface="Cambria" panose="02040503050406030204" pitchFamily="18" charset="0"/>
              </a:rPr>
              <a:t>et al. </a:t>
            </a:r>
            <a:r>
              <a:rPr lang="en-GB" dirty="0">
                <a:latin typeface="Cambria" panose="02040503050406030204" pitchFamily="18" charset="0"/>
              </a:rPr>
              <a:t>2010)), or ensuring that existing production is distributed more equitably. </a:t>
            </a:r>
          </a:p>
          <a:p>
            <a:pPr marL="171450" lvl="0" indent="-171450">
              <a:buFont typeface="Arial" panose="020B0604020202020204" pitchFamily="34" charset="0"/>
              <a:buChar char="•"/>
            </a:pPr>
            <a:r>
              <a:rPr lang="en-GB" dirty="0">
                <a:latin typeface="Cambria" panose="02040503050406030204" pitchFamily="18" charset="0"/>
              </a:rPr>
              <a:t>Note also that there are still opportunities for </a:t>
            </a:r>
            <a:r>
              <a:rPr lang="en-GB" dirty="0" err="1">
                <a:latin typeface="Cambria" panose="02040503050406030204" pitchFamily="18" charset="0"/>
              </a:rPr>
              <a:t>extensification</a:t>
            </a:r>
            <a:r>
              <a:rPr lang="en-GB" dirty="0">
                <a:latin typeface="Cambria" panose="02040503050406030204" pitchFamily="18" charset="0"/>
              </a:rPr>
              <a:t> (i.e. clearing more land) in some areas – notably in Sub-Saharan Africa and Latin America. </a:t>
            </a:r>
          </a:p>
        </p:txBody>
      </p:sp>
      <p:sp>
        <p:nvSpPr>
          <p:cNvPr id="4" name="Slide Number Placeholder 3"/>
          <p:cNvSpPr>
            <a:spLocks noGrp="1"/>
          </p:cNvSpPr>
          <p:nvPr>
            <p:ph type="sldNum" sz="quarter" idx="10"/>
          </p:nvPr>
        </p:nvSpPr>
        <p:spPr/>
        <p:txBody>
          <a:bodyPr/>
          <a:lstStyle/>
          <a:p>
            <a:fld id="{D536A055-F74D-284E-8E9F-F2FBD7D2465E}" type="slidenum">
              <a:rPr lang="en-US" smtClean="0"/>
              <a:t>4</a:t>
            </a:fld>
            <a:endParaRPr lang="en-US"/>
          </a:p>
        </p:txBody>
      </p:sp>
    </p:spTree>
    <p:extLst>
      <p:ext uri="{BB962C8B-B14F-4D97-AF65-F5344CB8AC3E}">
        <p14:creationId xmlns:p14="http://schemas.microsoft.com/office/powerpoint/2010/main" val="39903965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36A055-F74D-284E-8E9F-F2FBD7D2465E}" type="slidenum">
              <a:rPr lang="en-US" smtClean="0"/>
              <a:t>5</a:t>
            </a:fld>
            <a:endParaRPr lang="en-US"/>
          </a:p>
        </p:txBody>
      </p:sp>
    </p:spTree>
    <p:extLst>
      <p:ext uri="{BB962C8B-B14F-4D97-AF65-F5344CB8AC3E}">
        <p14:creationId xmlns:p14="http://schemas.microsoft.com/office/powerpoint/2010/main" val="42241257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GB" dirty="0">
                <a:solidFill>
                  <a:schemeClr val="tx1"/>
                </a:solidFill>
                <a:latin typeface="Arial" panose="020B0604020202020204" pitchFamily="34" charset="0"/>
                <a:cs typeface="Arial" panose="020B0604020202020204" pitchFamily="34" charset="0"/>
              </a:rPr>
              <a:t>Intensification is not a new issue. </a:t>
            </a:r>
          </a:p>
          <a:p>
            <a:pPr marL="171450" indent="-171450">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Intensification of management of land already under agriculture, accomplished through the use of high-yielding crop varieties, chemical fertilisers and pesticides, irrigation, and mechanisation, was achieved in developing countries (particularly Asia and Latin America) under the general heading of “the Green Revolution,” which began in the 1960s with the transfer and dissemination of high-yielding seed (for a limited number of key crops – rice, maize and wheat).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solidFill>
                  <a:schemeClr val="tx1"/>
                </a:solidFill>
                <a:latin typeface="Arial" panose="020B0604020202020204" pitchFamily="34" charset="0"/>
                <a:cs typeface="Arial" panose="020B0604020202020204" pitchFamily="34" charset="0"/>
              </a:rPr>
              <a:t>Agricultural intensification includes increase in the productivity of existing land and water resources in the production of food and cash crops, livestock, forestry, and aquaculture.</a:t>
            </a:r>
          </a:p>
        </p:txBody>
      </p:sp>
      <p:sp>
        <p:nvSpPr>
          <p:cNvPr id="4" name="Slide Number Placeholder 3"/>
          <p:cNvSpPr>
            <a:spLocks noGrp="1"/>
          </p:cNvSpPr>
          <p:nvPr>
            <p:ph type="sldNum" sz="quarter" idx="10"/>
          </p:nvPr>
        </p:nvSpPr>
        <p:spPr/>
        <p:txBody>
          <a:bodyPr/>
          <a:lstStyle/>
          <a:p>
            <a:fld id="{D536A055-F74D-284E-8E9F-F2FBD7D2465E}" type="slidenum">
              <a:rPr lang="en-US" smtClean="0"/>
              <a:t>6</a:t>
            </a:fld>
            <a:endParaRPr lang="en-US"/>
          </a:p>
        </p:txBody>
      </p:sp>
    </p:spTree>
    <p:extLst>
      <p:ext uri="{BB962C8B-B14F-4D97-AF65-F5344CB8AC3E}">
        <p14:creationId xmlns:p14="http://schemas.microsoft.com/office/powerpoint/2010/main" val="7825164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Based on a synthesis of work on land use intensification, Martin et al. (2018) identify three main types of land use </a:t>
            </a:r>
            <a:r>
              <a:rPr lang="en-GB" b="1" dirty="0"/>
              <a:t>intensification activity</a:t>
            </a:r>
            <a:r>
              <a:rPr lang="en-GB" dirty="0"/>
              <a:t>, which are driven by a mixture of local and global </a:t>
            </a:r>
            <a:r>
              <a:rPr lang="en-GB" b="1" dirty="0"/>
              <a:t>drivers (objectives</a:t>
            </a:r>
            <a:r>
              <a:rPr lang="en-GB" b="1" baseline="0" dirty="0"/>
              <a:t> and values)</a:t>
            </a:r>
            <a:r>
              <a:rPr lang="en-GB" dirty="0"/>
              <a:t>. Intensification activities lead to a range of </a:t>
            </a:r>
            <a:r>
              <a:rPr lang="en-GB" b="1" dirty="0"/>
              <a:t>outcome </a:t>
            </a:r>
            <a:r>
              <a:rPr lang="en-GB" dirty="0"/>
              <a:t>pathways, broadly grouped in the diagram as win-win, lose-lose or trade-off. How the outcomes are perceived depends on people’s </a:t>
            </a:r>
            <a:r>
              <a:rPr lang="en-GB" b="1" dirty="0"/>
              <a:t>values </a:t>
            </a:r>
            <a:r>
              <a:rPr lang="en-GB" b="0" dirty="0"/>
              <a:t>(they also favour and promote certain</a:t>
            </a:r>
            <a:r>
              <a:rPr lang="en-GB" b="0" baseline="0" dirty="0"/>
              <a:t> values)</a:t>
            </a:r>
            <a:r>
              <a:rPr lang="en-GB" b="0" dirty="0"/>
              <a:t>, </a:t>
            </a:r>
            <a:r>
              <a:rPr lang="en-GB" dirty="0"/>
              <a:t>and may differ between people. These also determine the </a:t>
            </a:r>
            <a:r>
              <a:rPr lang="en-GB" b="1" dirty="0"/>
              <a:t>policy objectives and responses </a:t>
            </a:r>
            <a:r>
              <a:rPr lang="en-GB" dirty="0"/>
              <a:t>which initiate intensification or respond to its outcomes.</a:t>
            </a:r>
          </a:p>
        </p:txBody>
      </p:sp>
      <p:sp>
        <p:nvSpPr>
          <p:cNvPr id="4" name="Slide Number Placeholder 3"/>
          <p:cNvSpPr>
            <a:spLocks noGrp="1"/>
          </p:cNvSpPr>
          <p:nvPr>
            <p:ph type="sldNum" sz="quarter" idx="10"/>
          </p:nvPr>
        </p:nvSpPr>
        <p:spPr/>
        <p:txBody>
          <a:bodyPr/>
          <a:lstStyle/>
          <a:p>
            <a:fld id="{D536A055-F74D-284E-8E9F-F2FBD7D2465E}" type="slidenum">
              <a:rPr lang="en-US" smtClean="0"/>
              <a:t>7</a:t>
            </a:fld>
            <a:endParaRPr lang="en-US"/>
          </a:p>
        </p:txBody>
      </p:sp>
    </p:spTree>
    <p:extLst>
      <p:ext uri="{BB962C8B-B14F-4D97-AF65-F5344CB8AC3E}">
        <p14:creationId xmlns:p14="http://schemas.microsoft.com/office/powerpoint/2010/main" val="28628065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Policies and Institutions determine who can access which kinds of intensification strategy: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none" strike="noStrike" kern="1200" baseline="0" dirty="0">
                <a:solidFill>
                  <a:schemeClr val="tx1"/>
                </a:solidFill>
                <a:latin typeface="+mn-lt"/>
                <a:ea typeface="+mn-ea"/>
                <a:cs typeface="+mn-cs"/>
              </a:rPr>
              <a:t>For example, institutions may either facilitate a decision for an individual or household to intensify (for example institutional arrangements within a lineage may enable someone to borrow livestock from a lineage member to get the benefits of manure), or may make such a strategy impossible by being exclusive (for example by excluding women from being able to borrow livestock)</a:t>
            </a:r>
          </a:p>
          <a:p>
            <a:pPr marL="171450" indent="-171450">
              <a:buFont typeface="Arial" panose="020B0604020202020204" pitchFamily="34" charset="0"/>
              <a:buChar char="•"/>
            </a:pPr>
            <a:r>
              <a:rPr lang="en-GB" sz="1200" b="0" i="0" u="none" strike="noStrike" kern="1200" baseline="0" dirty="0">
                <a:solidFill>
                  <a:schemeClr val="tx1"/>
                </a:solidFill>
                <a:latin typeface="+mn-lt"/>
                <a:ea typeface="+mn-ea"/>
                <a:cs typeface="+mn-cs"/>
              </a:rPr>
              <a:t>Land tenure system must be such that people feel secure in their decisions to invest in land </a:t>
            </a:r>
          </a:p>
          <a:p>
            <a:pPr marL="171450" indent="-171450">
              <a:buFont typeface="Arial" panose="020B0604020202020204" pitchFamily="34" charset="0"/>
              <a:buChar char="•"/>
            </a:pPr>
            <a:r>
              <a:rPr lang="en-GB" sz="1200" b="0" i="0" u="none" strike="noStrike" kern="1200" baseline="0" dirty="0">
                <a:solidFill>
                  <a:schemeClr val="tx1"/>
                </a:solidFill>
                <a:latin typeface="+mn-lt"/>
                <a:ea typeface="+mn-ea"/>
                <a:cs typeface="+mn-cs"/>
              </a:rPr>
              <a:t>Labour contracts – formal or informal (e.g. access to community reciprocal working groups)</a:t>
            </a:r>
          </a:p>
          <a:p>
            <a:pPr marL="171450" indent="-171450">
              <a:buFont typeface="Arial" panose="020B0604020202020204" pitchFamily="34" charset="0"/>
              <a:buChar char="•"/>
            </a:pPr>
            <a:r>
              <a:rPr lang="en-GB" sz="1200" b="0" i="0" u="none" strike="noStrike" kern="1200" baseline="0" dirty="0">
                <a:solidFill>
                  <a:schemeClr val="tx1"/>
                </a:solidFill>
                <a:latin typeface="+mn-lt"/>
                <a:ea typeface="+mn-ea"/>
                <a:cs typeface="+mn-cs"/>
              </a:rPr>
              <a:t>Access to credit</a:t>
            </a:r>
          </a:p>
          <a:p>
            <a:pPr marL="171450" indent="-171450">
              <a:buFont typeface="Arial" panose="020B0604020202020204" pitchFamily="34" charset="0"/>
              <a:buChar char="•"/>
            </a:pPr>
            <a:r>
              <a:rPr lang="en-GB" dirty="0">
                <a:latin typeface="Times New Roman" panose="02020603050405020304" pitchFamily="18" charset="0"/>
              </a:rPr>
              <a:t>Consideration needs to be given to a) whether existing institutions encourage or discourage the process of agricultural intensification; and b) the extent to which institutions are flexible and can change</a:t>
            </a:r>
            <a:r>
              <a:rPr lang="en-GB" baseline="0" dirty="0">
                <a:latin typeface="Times New Roman" panose="02020603050405020304" pitchFamily="18" charset="0"/>
              </a:rPr>
              <a:t> </a:t>
            </a:r>
            <a:r>
              <a:rPr lang="en-GB" dirty="0">
                <a:latin typeface="Times New Roman" panose="02020603050405020304" pitchFamily="18" charset="0"/>
              </a:rPr>
              <a:t>sufficiently fast to facilitate changes to intensification in response to changing relative factor scarcity.</a:t>
            </a:r>
          </a:p>
          <a:p>
            <a:pPr marL="171450" indent="-171450">
              <a:buFont typeface="Arial" panose="020B0604020202020204" pitchFamily="34" charset="0"/>
              <a:buChar char="•"/>
            </a:pPr>
            <a:r>
              <a:rPr lang="en-GB" dirty="0">
                <a:latin typeface="Times New Roman" panose="02020603050405020304" pitchFamily="18" charset="0"/>
              </a:rPr>
              <a:t>Are</a:t>
            </a:r>
            <a:r>
              <a:rPr lang="en-GB" baseline="0" dirty="0">
                <a:latin typeface="Times New Roman" panose="02020603050405020304" pitchFamily="18" charset="0"/>
              </a:rPr>
              <a:t> the driving polices local or international that are driving the shift towards intensification? And are these short or long-term in their thinking?</a:t>
            </a:r>
            <a:r>
              <a:rPr lang="en-GB" dirty="0">
                <a:latin typeface="Times New Roman" panose="02020603050405020304" pitchFamily="18" charset="0"/>
              </a:rPr>
              <a:t> </a:t>
            </a:r>
          </a:p>
        </p:txBody>
      </p:sp>
      <p:sp>
        <p:nvSpPr>
          <p:cNvPr id="4" name="Slide Number Placeholder 3"/>
          <p:cNvSpPr>
            <a:spLocks noGrp="1"/>
          </p:cNvSpPr>
          <p:nvPr>
            <p:ph type="sldNum" sz="quarter" idx="10"/>
          </p:nvPr>
        </p:nvSpPr>
        <p:spPr/>
        <p:txBody>
          <a:bodyPr/>
          <a:lstStyle/>
          <a:p>
            <a:fld id="{D536A055-F74D-284E-8E9F-F2FBD7D2465E}" type="slidenum">
              <a:rPr lang="en-US" smtClean="0"/>
              <a:t>8</a:t>
            </a:fld>
            <a:endParaRPr lang="en-US"/>
          </a:p>
        </p:txBody>
      </p:sp>
    </p:spTree>
    <p:extLst>
      <p:ext uri="{BB962C8B-B14F-4D97-AF65-F5344CB8AC3E}">
        <p14:creationId xmlns:p14="http://schemas.microsoft.com/office/powerpoint/2010/main" val="22181675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GB" sz="1200" dirty="0">
                <a:solidFill>
                  <a:schemeClr val="accent1">
                    <a:lumMod val="75000"/>
                  </a:schemeClr>
                </a:solidFill>
                <a:latin typeface="Cambria" panose="02040503050406030204" pitchFamily="18" charset="0"/>
                <a:ea typeface="Times New Roman" panose="02020603050405020304" pitchFamily="18" charset="0"/>
              </a:rPr>
              <a:t>Recent</a:t>
            </a:r>
            <a:r>
              <a:rPr lang="en-GB" sz="1200" baseline="0" dirty="0">
                <a:solidFill>
                  <a:schemeClr val="accent1">
                    <a:lumMod val="75000"/>
                  </a:schemeClr>
                </a:solidFill>
                <a:latin typeface="Cambria" panose="02040503050406030204" pitchFamily="18" charset="0"/>
                <a:ea typeface="Times New Roman" panose="02020603050405020304" pitchFamily="18" charset="0"/>
              </a:rPr>
              <a:t> research </a:t>
            </a:r>
            <a:r>
              <a:rPr lang="en-GB" sz="1200" dirty="0">
                <a:solidFill>
                  <a:schemeClr val="accent1">
                    <a:lumMod val="75000"/>
                  </a:schemeClr>
                </a:solidFill>
                <a:latin typeface="Cambria" panose="02040503050406030204" pitchFamily="18" charset="0"/>
                <a:ea typeface="Times New Roman" panose="02020603050405020304" pitchFamily="18" charset="0"/>
              </a:rPr>
              <a:t>shows that land use intensification efforts rarely achieve the twin objectives of alleviating poverty </a:t>
            </a:r>
            <a:r>
              <a:rPr lang="en-GB" sz="1200" b="1" dirty="0">
                <a:solidFill>
                  <a:schemeClr val="accent1">
                    <a:lumMod val="75000"/>
                  </a:schemeClr>
                </a:solidFill>
                <a:latin typeface="Cambria" panose="02040503050406030204" pitchFamily="18" charset="0"/>
                <a:ea typeface="Times New Roman" panose="02020603050405020304" pitchFamily="18" charset="0"/>
              </a:rPr>
              <a:t>and</a:t>
            </a:r>
            <a:r>
              <a:rPr lang="en-GB" sz="1200" dirty="0">
                <a:solidFill>
                  <a:schemeClr val="accent1">
                    <a:lumMod val="75000"/>
                  </a:schemeClr>
                </a:solidFill>
                <a:latin typeface="Cambria" panose="02040503050406030204" pitchFamily="18" charset="0"/>
                <a:ea typeface="Times New Roman" panose="02020603050405020304" pitchFamily="18" charset="0"/>
              </a:rPr>
              <a:t> protecting biodiversity and ecosystem services.  Intensification often involves losses to ecosystem services that allow some groups to benefit from land use change while others (for example downstream users or future users) find their livelihoods undermined.</a:t>
            </a:r>
          </a:p>
          <a:p>
            <a:pPr marL="171450" lvl="0" indent="-171450">
              <a:buFont typeface="Arial" panose="020B0604020202020204" pitchFamily="34" charset="0"/>
              <a:buChar char="•"/>
            </a:pPr>
            <a:r>
              <a:rPr lang="en-GB" sz="1200" b="0" i="0" u="none" strike="noStrike" kern="1200" baseline="0" dirty="0">
                <a:solidFill>
                  <a:schemeClr val="tx1"/>
                </a:solidFill>
                <a:latin typeface="+mn-lt"/>
                <a:ea typeface="+mn-ea"/>
                <a:cs typeface="+mn-cs"/>
              </a:rPr>
              <a:t>Common trade-offs include efficiency/equity, specialisation/flexibility, profits/environmental benefits, and long-term/short-term paybacks.  </a:t>
            </a:r>
            <a:endParaRPr lang="en-GB" sz="1200" dirty="0">
              <a:solidFill>
                <a:schemeClr val="accent1">
                  <a:lumMod val="75000"/>
                </a:schemeClr>
              </a:solidFill>
              <a:latin typeface="Cambria" panose="02040503050406030204" pitchFamily="18" charset="0"/>
              <a:ea typeface="Times New Roman" panose="02020603050405020304" pitchFamily="18" charset="0"/>
            </a:endParaRPr>
          </a:p>
          <a:p>
            <a:pPr marL="171450" lvl="0" indent="-171450">
              <a:buFont typeface="Arial" panose="020B0604020202020204" pitchFamily="34" charset="0"/>
              <a:buChar char="•"/>
            </a:pPr>
            <a:r>
              <a:rPr lang="en-GB" dirty="0"/>
              <a:t>A range of structural and institutional barriers, like access to land, capital and expertise, can prevent poorer people from benefiting from intensification interventions. </a:t>
            </a:r>
            <a:endParaRPr lang="en-GB" sz="1200" dirty="0">
              <a:solidFill>
                <a:schemeClr val="accent1">
                  <a:lumMod val="75000"/>
                </a:schemeClr>
              </a:solidFill>
              <a:latin typeface="Cambria" panose="02040503050406030204" pitchFamily="18"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536A055-F74D-284E-8E9F-F2FBD7D2465E}" type="slidenum">
              <a:rPr lang="en-US" smtClean="0"/>
              <a:t>10</a:t>
            </a:fld>
            <a:endParaRPr lang="en-US"/>
          </a:p>
        </p:txBody>
      </p:sp>
    </p:spTree>
    <p:extLst>
      <p:ext uri="{BB962C8B-B14F-4D97-AF65-F5344CB8AC3E}">
        <p14:creationId xmlns:p14="http://schemas.microsoft.com/office/powerpoint/2010/main" val="21670137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This case highlights the trade-offs (or unintended consequences) that may result from policies that focus too narrowly on food security (through increased production) and don’t consider how the costs and benefits will be experienced by different social groups.</a:t>
            </a:r>
          </a:p>
          <a:p>
            <a:pPr marL="171450" indent="-171450">
              <a:buFont typeface="Arial" panose="020B0604020202020204" pitchFamily="34" charset="0"/>
              <a:buChar char="•"/>
            </a:pPr>
            <a:r>
              <a:rPr lang="en-GB" sz="1200" dirty="0"/>
              <a:t>Rwanda has the highest population density in Africa, 89% of labour force is involved in agriculture.</a:t>
            </a:r>
          </a:p>
          <a:p>
            <a:pPr marL="171450" indent="-171450">
              <a:buFont typeface="Arial" panose="020B0604020202020204" pitchFamily="34" charset="0"/>
              <a:buChar char="•"/>
            </a:pPr>
            <a:r>
              <a:rPr lang="en-GB" dirty="0"/>
              <a:t>2004 Land Policy states that all land belongs to the state and citizens hold it conditionally and it can be reallocated if they do not use it. </a:t>
            </a:r>
          </a:p>
          <a:p>
            <a:pPr marL="171450" indent="-171450">
              <a:buFont typeface="Arial" panose="020B0604020202020204" pitchFamily="34" charset="0"/>
              <a:buChar char="•"/>
            </a:pPr>
            <a:r>
              <a:rPr lang="en-GB" dirty="0"/>
              <a:t>In conclusion – such intensification programmes are not necessarily pro-poor. </a:t>
            </a:r>
          </a:p>
        </p:txBody>
      </p:sp>
      <p:sp>
        <p:nvSpPr>
          <p:cNvPr id="4" name="Slide Number Placeholder 3"/>
          <p:cNvSpPr>
            <a:spLocks noGrp="1"/>
          </p:cNvSpPr>
          <p:nvPr>
            <p:ph type="sldNum" sz="quarter" idx="10"/>
          </p:nvPr>
        </p:nvSpPr>
        <p:spPr/>
        <p:txBody>
          <a:bodyPr/>
          <a:lstStyle/>
          <a:p>
            <a:fld id="{D536A055-F74D-284E-8E9F-F2FBD7D2465E}" type="slidenum">
              <a:rPr lang="en-US" smtClean="0"/>
              <a:t>11</a:t>
            </a:fld>
            <a:endParaRPr lang="en-US"/>
          </a:p>
        </p:txBody>
      </p:sp>
    </p:spTree>
    <p:extLst>
      <p:ext uri="{BB962C8B-B14F-4D97-AF65-F5344CB8AC3E}">
        <p14:creationId xmlns:p14="http://schemas.microsoft.com/office/powerpoint/2010/main" val="191178689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89B58C9-FC10-A342-B0A7-D2DE3051508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742" r="10624"/>
          <a:stretch/>
        </p:blipFill>
        <p:spPr>
          <a:xfrm>
            <a:off x="-9525" y="45719"/>
            <a:ext cx="9196817" cy="6070823"/>
          </a:xfrm>
          <a:prstGeom prst="rect">
            <a:avLst/>
          </a:prstGeom>
        </p:spPr>
      </p:pic>
      <p:sp>
        <p:nvSpPr>
          <p:cNvPr id="8" name="Rectangle 7">
            <a:extLst>
              <a:ext uri="{FF2B5EF4-FFF2-40B4-BE49-F238E27FC236}">
                <a16:creationId xmlns:a16="http://schemas.microsoft.com/office/drawing/2014/main" id="{A1FA03C5-558A-0E40-9472-A205E00A04F3}"/>
              </a:ext>
            </a:extLst>
          </p:cNvPr>
          <p:cNvSpPr/>
          <p:nvPr userDrawn="1"/>
        </p:nvSpPr>
        <p:spPr>
          <a:xfrm flipV="1">
            <a:off x="0" y="3895870"/>
            <a:ext cx="9144000" cy="2266391"/>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9010E272-3F0F-A244-932E-FCE3E4CF0711}"/>
              </a:ext>
            </a:extLst>
          </p:cNvPr>
          <p:cNvSpPr/>
          <p:nvPr userDrawn="1"/>
        </p:nvSpPr>
        <p:spPr>
          <a:xfrm>
            <a:off x="0" y="6116542"/>
            <a:ext cx="9144000" cy="45719"/>
          </a:xfrm>
          <a:prstGeom prst="rect">
            <a:avLst/>
          </a:prstGeom>
          <a:solidFill>
            <a:srgbClr val="C3D6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3073083"/>
            <a:ext cx="7772400" cy="2387600"/>
          </a:xfrm>
        </p:spPr>
        <p:txBody>
          <a:bodyPr anchor="b">
            <a:normAutofit/>
          </a:bodyPr>
          <a:lstStyle>
            <a:lvl1pPr algn="ctr">
              <a:defRPr sz="4400" baseline="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1143000" y="5552758"/>
            <a:ext cx="6858000" cy="1655762"/>
          </a:xfrm>
        </p:spPr>
        <p:txBody>
          <a:bodyPr/>
          <a:lstStyle>
            <a:lvl1pPr marL="0" indent="0" algn="ctr">
              <a:buNone/>
              <a:defRPr sz="2400">
                <a:solidFill>
                  <a:schemeClr val="accent4"/>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15" name="Picture 14">
            <a:extLst>
              <a:ext uri="{FF2B5EF4-FFF2-40B4-BE49-F238E27FC236}">
                <a16:creationId xmlns:a16="http://schemas.microsoft.com/office/drawing/2014/main" id="{2030158B-6B14-D744-9ADC-E694CD5D5B8F}"/>
              </a:ext>
            </a:extLst>
          </p:cNvPr>
          <p:cNvPicPr>
            <a:picLocks noChangeAspect="1"/>
          </p:cNvPicPr>
          <p:nvPr userDrawn="1"/>
        </p:nvPicPr>
        <p:blipFill>
          <a:blip r:embed="rId3">
            <a:alphaModFix amt="85000"/>
          </a:blip>
          <a:stretch>
            <a:fillRect/>
          </a:stretch>
        </p:blipFill>
        <p:spPr>
          <a:xfrm>
            <a:off x="5878805" y="245417"/>
            <a:ext cx="3270102" cy="2271257"/>
          </a:xfrm>
          <a:prstGeom prst="rect">
            <a:avLst/>
          </a:prstGeom>
        </p:spPr>
      </p:pic>
      <p:sp>
        <p:nvSpPr>
          <p:cNvPr id="16" name="Rectangle 15">
            <a:extLst>
              <a:ext uri="{FF2B5EF4-FFF2-40B4-BE49-F238E27FC236}">
                <a16:creationId xmlns:a16="http://schemas.microsoft.com/office/drawing/2014/main" id="{1CE0C27E-6EB9-0E4B-AB7D-FA9970F2868D}"/>
              </a:ext>
            </a:extLst>
          </p:cNvPr>
          <p:cNvSpPr/>
          <p:nvPr userDrawn="1"/>
        </p:nvSpPr>
        <p:spPr>
          <a:xfrm>
            <a:off x="-9524" y="0"/>
            <a:ext cx="9144000" cy="45719"/>
          </a:xfrm>
          <a:prstGeom prst="rect">
            <a:avLst/>
          </a:prstGeom>
          <a:solidFill>
            <a:srgbClr val="C3D6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45577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baseline="0"/>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98942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AFE4223-46E4-A548-AAEA-3DEF7A103352}"/>
              </a:ext>
            </a:extLst>
          </p:cNvPr>
          <p:cNvSpPr/>
          <p:nvPr userDrawn="1"/>
        </p:nvSpPr>
        <p:spPr>
          <a:xfrm rot="5400000">
            <a:off x="1499858" y="-786142"/>
            <a:ext cx="6858000" cy="8430287"/>
          </a:xfrm>
          <a:prstGeom prst="rect">
            <a:avLst/>
          </a:prstGeom>
          <a:solidFill>
            <a:schemeClr val="accent4">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6543675" y="365125"/>
            <a:ext cx="1971675" cy="5811838"/>
          </a:xfrm>
        </p:spPr>
        <p:txBody>
          <a:bodyPr vert="eaVert">
            <a:normAutofit/>
          </a:bodyPr>
          <a:lstStyle>
            <a:lvl1pPr>
              <a:defRPr sz="3600" baseline="0"/>
            </a:lvl1pPr>
          </a:lstStyle>
          <a:p>
            <a:r>
              <a:rPr lang="en-US" dirty="0"/>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5400000">
            <a:off x="-919972" y="5291115"/>
            <a:ext cx="2502317" cy="452547"/>
          </a:xfrm>
          <a:prstGeom prst="rect">
            <a:avLst/>
          </a:prstGeom>
        </p:spPr>
      </p:pic>
      <p:pic>
        <p:nvPicPr>
          <p:cNvPr id="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rot="5400000">
            <a:off x="-672356" y="1038472"/>
            <a:ext cx="1994982" cy="500073"/>
          </a:xfrm>
          <a:prstGeom prst="rect">
            <a:avLst/>
          </a:prstGeom>
        </p:spPr>
      </p:pic>
      <p:sp>
        <p:nvSpPr>
          <p:cNvPr id="7" name="Rectangle 6">
            <a:extLst>
              <a:ext uri="{FF2B5EF4-FFF2-40B4-BE49-F238E27FC236}">
                <a16:creationId xmlns:a16="http://schemas.microsoft.com/office/drawing/2014/main" id="{4CA8E3CB-726D-FB46-BEA6-7B9A066A4BE0}"/>
              </a:ext>
            </a:extLst>
          </p:cNvPr>
          <p:cNvSpPr/>
          <p:nvPr userDrawn="1"/>
        </p:nvSpPr>
        <p:spPr>
          <a:xfrm>
            <a:off x="0" y="1"/>
            <a:ext cx="9144000" cy="6348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54389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baseline="0"/>
            </a:lvl1pPr>
          </a:lstStyle>
          <a:p>
            <a:r>
              <a:rPr lang="en-US" dirty="0"/>
              <a:t>Click to edit Master title style</a:t>
            </a:r>
          </a:p>
        </p:txBody>
      </p:sp>
      <p:sp>
        <p:nvSpPr>
          <p:cNvPr id="3" name="Content Placeholder 2"/>
          <p:cNvSpPr>
            <a:spLocks noGrp="1"/>
          </p:cNvSpPr>
          <p:nvPr>
            <p:ph idx="1"/>
          </p:nvPr>
        </p:nvSpPr>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21399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Rectangle 7"/>
          <p:cNvSpPr/>
          <p:nvPr userDrawn="1"/>
        </p:nvSpPr>
        <p:spPr>
          <a:xfrm>
            <a:off x="0" y="-1"/>
            <a:ext cx="9144000" cy="6162262"/>
          </a:xfrm>
          <a:prstGeom prst="rect">
            <a:avLst/>
          </a:prstGeom>
          <a:solidFill>
            <a:schemeClr val="accent4">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23888" y="1709739"/>
            <a:ext cx="7886700" cy="2852737"/>
          </a:xfrm>
        </p:spPr>
        <p:txBody>
          <a:bodyPr anchor="b">
            <a:normAutofit/>
          </a:bodyPr>
          <a:lstStyle>
            <a:lvl1pPr>
              <a:defRPr sz="4400" baseline="0">
                <a:solidFill>
                  <a:schemeClr val="accent1"/>
                </a:solidFill>
              </a:defRPr>
            </a:lvl1pPr>
          </a:lstStyle>
          <a:p>
            <a:r>
              <a:rPr lang="en-US" dirty="0"/>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pic>
        <p:nvPicPr>
          <p:cNvPr id="19" name="Picture 18"/>
          <p:cNvPicPr>
            <a:picLocks noChangeAspect="1"/>
          </p:cNvPicPr>
          <p:nvPr userDrawn="1"/>
        </p:nvPicPr>
        <p:blipFill rotWithShape="1">
          <a:blip r:embed="rId2">
            <a:extLst>
              <a:ext uri="{28A0092B-C50C-407E-A947-70E740481C1C}">
                <a14:useLocalDpi xmlns:a14="http://schemas.microsoft.com/office/drawing/2010/main" val="0"/>
              </a:ext>
            </a:extLst>
          </a:blip>
          <a:srcRect r="35322"/>
          <a:stretch/>
        </p:blipFill>
        <p:spPr>
          <a:xfrm>
            <a:off x="5864374" y="217675"/>
            <a:ext cx="3270102" cy="2326741"/>
          </a:xfrm>
          <a:prstGeom prst="rect">
            <a:avLst/>
          </a:prstGeom>
        </p:spPr>
      </p:pic>
      <p:pic>
        <p:nvPicPr>
          <p:cNvPr id="13" name="Picture 12">
            <a:extLst>
              <a:ext uri="{FF2B5EF4-FFF2-40B4-BE49-F238E27FC236}">
                <a16:creationId xmlns:a16="http://schemas.microsoft.com/office/drawing/2014/main" id="{410B1044-7ED6-5A42-9E67-0654589205D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06478" y="6401797"/>
            <a:ext cx="1929840" cy="349014"/>
          </a:xfrm>
          <a:prstGeom prst="rect">
            <a:avLst/>
          </a:prstGeom>
        </p:spPr>
      </p:pic>
      <p:pic>
        <p:nvPicPr>
          <p:cNvPr id="14" name="Picture 13">
            <a:extLst>
              <a:ext uri="{FF2B5EF4-FFF2-40B4-BE49-F238E27FC236}">
                <a16:creationId xmlns:a16="http://schemas.microsoft.com/office/drawing/2014/main" id="{67FAB5AC-7774-4E44-B3CC-C55C50D1695F}"/>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8932" y="6301896"/>
            <a:ext cx="1988226" cy="498379"/>
          </a:xfrm>
          <a:prstGeom prst="rect">
            <a:avLst/>
          </a:prstGeom>
        </p:spPr>
      </p:pic>
      <p:sp>
        <p:nvSpPr>
          <p:cNvPr id="9" name="Rectangle 8">
            <a:extLst>
              <a:ext uri="{FF2B5EF4-FFF2-40B4-BE49-F238E27FC236}">
                <a16:creationId xmlns:a16="http://schemas.microsoft.com/office/drawing/2014/main" id="{CF397270-85CB-6242-876E-1A3066A5CDF9}"/>
              </a:ext>
            </a:extLst>
          </p:cNvPr>
          <p:cNvSpPr/>
          <p:nvPr userDrawn="1"/>
        </p:nvSpPr>
        <p:spPr>
          <a:xfrm>
            <a:off x="0" y="6116542"/>
            <a:ext cx="9144000" cy="45719"/>
          </a:xfrm>
          <a:prstGeom prst="rect">
            <a:avLst/>
          </a:prstGeom>
          <a:solidFill>
            <a:srgbClr val="C3D6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2448C43-DDA1-044A-A332-77E628FFA8EB}"/>
              </a:ext>
            </a:extLst>
          </p:cNvPr>
          <p:cNvSpPr/>
          <p:nvPr userDrawn="1"/>
        </p:nvSpPr>
        <p:spPr>
          <a:xfrm>
            <a:off x="-9524" y="0"/>
            <a:ext cx="9144000" cy="45719"/>
          </a:xfrm>
          <a:prstGeom prst="rect">
            <a:avLst/>
          </a:prstGeom>
          <a:solidFill>
            <a:srgbClr val="C3D6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34628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825625"/>
            <a:ext cx="38862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30121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normAutofit/>
          </a:bodyPr>
          <a:lstStyle>
            <a:lvl1pPr>
              <a:defRPr sz="3600" baseline="0"/>
            </a:lvl1pPr>
          </a:lstStyle>
          <a:p>
            <a:r>
              <a:rPr lang="en-US" dirty="0"/>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5779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baseline="0"/>
            </a:lvl1pPr>
          </a:lstStyle>
          <a:p>
            <a:r>
              <a:rPr lang="en-US" dirty="0"/>
              <a:t>Click to edit Master title style</a:t>
            </a:r>
          </a:p>
        </p:txBody>
      </p:sp>
    </p:spTree>
    <p:extLst>
      <p:ext uri="{BB962C8B-B14F-4D97-AF65-F5344CB8AC3E}">
        <p14:creationId xmlns:p14="http://schemas.microsoft.com/office/powerpoint/2010/main" val="1200902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15507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baseline="0"/>
            </a:lvl1pPr>
          </a:lstStyle>
          <a:p>
            <a:r>
              <a:rPr lang="en-US" dirty="0"/>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972969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404687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alpha val="1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C6BB032-C209-E444-9516-BC0011C19D5B}"/>
              </a:ext>
            </a:extLst>
          </p:cNvPr>
          <p:cNvSpPr/>
          <p:nvPr userDrawn="1"/>
        </p:nvSpPr>
        <p:spPr>
          <a:xfrm flipV="1">
            <a:off x="0" y="6162259"/>
            <a:ext cx="9144000" cy="6957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106478" y="6371317"/>
            <a:ext cx="1929840" cy="349014"/>
          </a:xfrm>
          <a:prstGeom prst="rect">
            <a:avLst/>
          </a:prstGeom>
        </p:spPr>
      </p:pic>
      <p:pic>
        <p:nvPicPr>
          <p:cNvPr id="13" name="Picture 12"/>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08932" y="6301896"/>
            <a:ext cx="1988226" cy="498379"/>
          </a:xfrm>
          <a:prstGeom prst="rect">
            <a:avLst/>
          </a:prstGeom>
        </p:spPr>
      </p:pic>
      <p:sp>
        <p:nvSpPr>
          <p:cNvPr id="10" name="Rectangle 9">
            <a:extLst>
              <a:ext uri="{FF2B5EF4-FFF2-40B4-BE49-F238E27FC236}">
                <a16:creationId xmlns:a16="http://schemas.microsoft.com/office/drawing/2014/main" id="{42396909-E1A3-714C-BC21-FF375635C688}"/>
              </a:ext>
            </a:extLst>
          </p:cNvPr>
          <p:cNvSpPr/>
          <p:nvPr userDrawn="1"/>
        </p:nvSpPr>
        <p:spPr>
          <a:xfrm>
            <a:off x="0" y="6116542"/>
            <a:ext cx="9144000" cy="45719"/>
          </a:xfrm>
          <a:prstGeom prst="rect">
            <a:avLst/>
          </a:prstGeom>
          <a:solidFill>
            <a:srgbClr val="C3D6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CBBBCD2-553F-EF42-92BF-EBF48DD515E8}"/>
              </a:ext>
            </a:extLst>
          </p:cNvPr>
          <p:cNvSpPr/>
          <p:nvPr userDrawn="1"/>
        </p:nvSpPr>
        <p:spPr>
          <a:xfrm>
            <a:off x="-9524" y="0"/>
            <a:ext cx="9144000" cy="45719"/>
          </a:xfrm>
          <a:prstGeom prst="rect">
            <a:avLst/>
          </a:prstGeom>
          <a:solidFill>
            <a:srgbClr val="C3D6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73605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000" b="1" kern="1200" baseline="0">
          <a:solidFill>
            <a:schemeClr val="accent1"/>
          </a:solidFill>
          <a:latin typeface="+mj-lt"/>
          <a:ea typeface="+mj-ea"/>
          <a:cs typeface="+mj-cs"/>
        </a:defRPr>
      </a:lvl1pPr>
    </p:titleStyle>
    <p:bodyStyle>
      <a:lvl1pPr marL="228600" indent="-228600" algn="l" defTabSz="914400" rtl="0" eaLnBrk="1" latinLnBrk="0" hangingPunct="1">
        <a:lnSpc>
          <a:spcPct val="100000"/>
        </a:lnSpc>
        <a:spcBef>
          <a:spcPts val="600"/>
        </a:spcBef>
        <a:buClr>
          <a:schemeClr val="accent4"/>
        </a:buClr>
        <a:buFont typeface="Arial" panose="020B0604020202020204" pitchFamily="34" charset="0"/>
        <a:buChar char="•"/>
        <a:defRPr sz="2800" kern="800" baseline="0">
          <a:solidFill>
            <a:srgbClr val="004C96"/>
          </a:solidFill>
          <a:latin typeface="+mn-lt"/>
          <a:ea typeface="+mn-ea"/>
          <a:cs typeface="+mn-cs"/>
        </a:defRPr>
      </a:lvl1pPr>
      <a:lvl2pPr marL="685800" indent="-228600" algn="l" defTabSz="914400" rtl="0" eaLnBrk="1" latinLnBrk="0" hangingPunct="1">
        <a:lnSpc>
          <a:spcPct val="100000"/>
        </a:lnSpc>
        <a:spcBef>
          <a:spcPts val="600"/>
        </a:spcBef>
        <a:buClr>
          <a:schemeClr val="accent4"/>
        </a:buClr>
        <a:buFont typeface="LucidaGrande" panose="020B0600040502020204" pitchFamily="34" charset="0"/>
        <a:buChar char="-"/>
        <a:defRPr sz="2400" kern="800" baseline="0">
          <a:solidFill>
            <a:srgbClr val="004C96"/>
          </a:solidFill>
          <a:latin typeface="+mn-lt"/>
          <a:ea typeface="+mn-ea"/>
          <a:cs typeface="+mn-cs"/>
        </a:defRPr>
      </a:lvl2pPr>
      <a:lvl3pPr marL="1143000" indent="-228600" algn="l" defTabSz="914400" rtl="0" eaLnBrk="1" latinLnBrk="0" hangingPunct="1">
        <a:lnSpc>
          <a:spcPct val="100000"/>
        </a:lnSpc>
        <a:spcBef>
          <a:spcPts val="600"/>
        </a:spcBef>
        <a:buClr>
          <a:schemeClr val="accent4"/>
        </a:buClr>
        <a:buFont typeface="Arial" panose="020B0604020202020204" pitchFamily="34" charset="0"/>
        <a:buChar char="•"/>
        <a:defRPr sz="2000" kern="800" baseline="0">
          <a:solidFill>
            <a:srgbClr val="004C96"/>
          </a:solidFill>
          <a:latin typeface="+mn-lt"/>
          <a:ea typeface="+mn-ea"/>
          <a:cs typeface="+mn-cs"/>
        </a:defRPr>
      </a:lvl3pPr>
      <a:lvl4pPr marL="1600200" indent="-228600" algn="l" defTabSz="914400" rtl="0" eaLnBrk="1" latinLnBrk="0" hangingPunct="1">
        <a:lnSpc>
          <a:spcPct val="100000"/>
        </a:lnSpc>
        <a:spcBef>
          <a:spcPts val="600"/>
        </a:spcBef>
        <a:buClr>
          <a:schemeClr val="accent4"/>
        </a:buClr>
        <a:buFont typeface="Arial" panose="020B0604020202020204" pitchFamily="34" charset="0"/>
        <a:buChar char="•"/>
        <a:defRPr sz="1800" kern="800" baseline="0">
          <a:solidFill>
            <a:srgbClr val="004C96"/>
          </a:solidFill>
          <a:latin typeface="+mn-lt"/>
          <a:ea typeface="+mn-ea"/>
          <a:cs typeface="+mn-cs"/>
        </a:defRPr>
      </a:lvl4pPr>
      <a:lvl5pPr marL="2057400" indent="-228600" algn="l" defTabSz="914400" rtl="0" eaLnBrk="1" latinLnBrk="0" hangingPunct="1">
        <a:lnSpc>
          <a:spcPct val="100000"/>
        </a:lnSpc>
        <a:spcBef>
          <a:spcPts val="600"/>
        </a:spcBef>
        <a:buClr>
          <a:schemeClr val="accent4"/>
        </a:buClr>
        <a:buFont typeface="Arial" panose="020B0604020202020204" pitchFamily="34" charset="0"/>
        <a:buChar char="•"/>
        <a:defRPr sz="1800" kern="800" baseline="0">
          <a:solidFill>
            <a:srgbClr val="004C9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altLang="en-US" dirty="0">
                <a:cs typeface="Times New Roman" panose="02020603050405020304" pitchFamily="18" charset="0"/>
              </a:rPr>
              <a:t>Land Use </a:t>
            </a:r>
            <a:br>
              <a:rPr lang="en-GB" altLang="en-US" dirty="0">
                <a:cs typeface="Times New Roman" panose="02020603050405020304" pitchFamily="18" charset="0"/>
              </a:rPr>
            </a:br>
            <a:r>
              <a:rPr lang="en-GB" altLang="en-US" dirty="0">
                <a:cs typeface="Times New Roman" panose="02020603050405020304" pitchFamily="18" charset="0"/>
              </a:rPr>
              <a:t>Intensification</a:t>
            </a:r>
            <a:endParaRPr lang="en-US" dirty="0"/>
          </a:p>
        </p:txBody>
      </p:sp>
      <p:sp>
        <p:nvSpPr>
          <p:cNvPr id="5" name="Subtitle 4">
            <a:extLst>
              <a:ext uri="{FF2B5EF4-FFF2-40B4-BE49-F238E27FC236}">
                <a16:creationId xmlns:a16="http://schemas.microsoft.com/office/drawing/2014/main" id="{95602EF0-93F3-1C46-8053-A83A4D8810E0}"/>
              </a:ext>
            </a:extLst>
          </p:cNvPr>
          <p:cNvSpPr>
            <a:spLocks noGrp="1"/>
          </p:cNvSpPr>
          <p:nvPr>
            <p:ph type="subTitle" idx="1"/>
          </p:nvPr>
        </p:nvSpPr>
        <p:spPr/>
        <p:txBody>
          <a:bodyPr/>
          <a:lstStyle/>
          <a:p>
            <a:r>
              <a:rPr lang="en-US" dirty="0"/>
              <a:t>Topic 05</a:t>
            </a:r>
          </a:p>
        </p:txBody>
      </p:sp>
      <p:sp>
        <p:nvSpPr>
          <p:cNvPr id="4" name="TextBox 3">
            <a:extLst>
              <a:ext uri="{FF2B5EF4-FFF2-40B4-BE49-F238E27FC236}">
                <a16:creationId xmlns:a16="http://schemas.microsoft.com/office/drawing/2014/main" id="{3A65D3BE-9F80-D340-BE4D-FFAEC5C13CCD}"/>
              </a:ext>
            </a:extLst>
          </p:cNvPr>
          <p:cNvSpPr txBox="1"/>
          <p:nvPr/>
        </p:nvSpPr>
        <p:spPr>
          <a:xfrm>
            <a:off x="7361111" y="5886168"/>
            <a:ext cx="1798655" cy="200055"/>
          </a:xfrm>
          <a:prstGeom prst="rect">
            <a:avLst/>
          </a:prstGeom>
          <a:noFill/>
        </p:spPr>
        <p:txBody>
          <a:bodyPr wrap="square" rtlCol="0">
            <a:spAutoFit/>
          </a:bodyPr>
          <a:lstStyle/>
          <a:p>
            <a:pPr algn="r"/>
            <a:r>
              <a:rPr lang="en-US" sz="700" dirty="0">
                <a:solidFill>
                  <a:schemeClr val="bg1">
                    <a:alpha val="70000"/>
                  </a:schemeClr>
                </a:solidFill>
              </a:rPr>
              <a:t>© Neil Dawson</a:t>
            </a:r>
            <a:endParaRPr lang="en-GB" sz="700" dirty="0">
              <a:solidFill>
                <a:schemeClr val="bg1">
                  <a:alpha val="70000"/>
                </a:schemeClr>
              </a:solidFill>
            </a:endParaRPr>
          </a:p>
        </p:txBody>
      </p:sp>
    </p:spTree>
    <p:extLst>
      <p:ext uri="{BB962C8B-B14F-4D97-AF65-F5344CB8AC3E}">
        <p14:creationId xmlns:p14="http://schemas.microsoft.com/office/powerpoint/2010/main" val="14236006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2E985-29B1-574D-9686-CC59B40F2B18}"/>
              </a:ext>
            </a:extLst>
          </p:cNvPr>
          <p:cNvSpPr>
            <a:spLocks noGrp="1"/>
          </p:cNvSpPr>
          <p:nvPr>
            <p:ph type="title"/>
          </p:nvPr>
        </p:nvSpPr>
        <p:spPr>
          <a:xfrm>
            <a:off x="628650" y="74497"/>
            <a:ext cx="7886700" cy="1325563"/>
          </a:xfrm>
        </p:spPr>
        <p:txBody>
          <a:bodyPr>
            <a:normAutofit/>
          </a:bodyPr>
          <a:lstStyle/>
          <a:p>
            <a:pPr>
              <a:lnSpc>
                <a:spcPct val="100000"/>
              </a:lnSpc>
            </a:pPr>
            <a:r>
              <a:rPr lang="en-GB" sz="3200" dirty="0">
                <a:cs typeface="Times New Roman" panose="02020603050405020304" pitchFamily="18" charset="0"/>
              </a:rPr>
              <a:t>Impacts of intensification</a:t>
            </a:r>
          </a:p>
        </p:txBody>
      </p:sp>
      <p:sp>
        <p:nvSpPr>
          <p:cNvPr id="3" name="Content Placeholder 2">
            <a:extLst>
              <a:ext uri="{FF2B5EF4-FFF2-40B4-BE49-F238E27FC236}">
                <a16:creationId xmlns:a16="http://schemas.microsoft.com/office/drawing/2014/main" id="{5ED0C766-B111-D748-8500-83002DA07CC8}"/>
              </a:ext>
            </a:extLst>
          </p:cNvPr>
          <p:cNvSpPr>
            <a:spLocks noGrp="1"/>
          </p:cNvSpPr>
          <p:nvPr>
            <p:ph idx="1"/>
          </p:nvPr>
        </p:nvSpPr>
        <p:spPr>
          <a:xfrm>
            <a:off x="628650" y="1266260"/>
            <a:ext cx="7886700" cy="4351338"/>
          </a:xfrm>
        </p:spPr>
        <p:txBody>
          <a:bodyPr>
            <a:normAutofit/>
          </a:bodyPr>
          <a:lstStyle/>
          <a:p>
            <a:pPr marL="457200" indent="-457200">
              <a:lnSpc>
                <a:spcPct val="120000"/>
              </a:lnSpc>
              <a:spcBef>
                <a:spcPts val="600"/>
              </a:spcBef>
              <a:buFont typeface="+mj-lt"/>
              <a:buAutoNum type="arabicPeriod"/>
            </a:pPr>
            <a:r>
              <a:rPr lang="en-GB" b="1" dirty="0">
                <a:solidFill>
                  <a:schemeClr val="accent1"/>
                </a:solidFill>
                <a:cs typeface="Times New Roman" panose="02020603050405020304" pitchFamily="18" charset="0"/>
              </a:rPr>
              <a:t>Social impacts </a:t>
            </a:r>
            <a:r>
              <a:rPr lang="en-GB" dirty="0">
                <a:solidFill>
                  <a:schemeClr val="accent1"/>
                </a:solidFill>
                <a:cs typeface="Times New Roman" panose="02020603050405020304" pitchFamily="18" charset="0"/>
              </a:rPr>
              <a:t>(Martin </a:t>
            </a:r>
            <a:r>
              <a:rPr lang="en-GB" i="1" dirty="0">
                <a:solidFill>
                  <a:schemeClr val="accent1"/>
                </a:solidFill>
                <a:cs typeface="Times New Roman" panose="02020603050405020304" pitchFamily="18" charset="0"/>
              </a:rPr>
              <a:t>et al. </a:t>
            </a:r>
            <a:r>
              <a:rPr lang="en-GB" dirty="0">
                <a:solidFill>
                  <a:schemeClr val="accent1"/>
                </a:solidFill>
                <a:cs typeface="Times New Roman" panose="02020603050405020304" pitchFamily="18" charset="0"/>
              </a:rPr>
              <a:t>2018)</a:t>
            </a:r>
          </a:p>
          <a:p>
            <a:pPr>
              <a:lnSpc>
                <a:spcPct val="120000"/>
              </a:lnSpc>
              <a:spcBef>
                <a:spcPts val="600"/>
              </a:spcBef>
            </a:pPr>
            <a:r>
              <a:rPr lang="en-GB" sz="2400" dirty="0">
                <a:solidFill>
                  <a:schemeClr val="accent1"/>
                </a:solidFill>
                <a:cs typeface="Times New Roman" panose="02020603050405020304" pitchFamily="18" charset="0"/>
              </a:rPr>
              <a:t>Win-Win outcomes are rare: few cases alleviate poverty </a:t>
            </a:r>
            <a:r>
              <a:rPr lang="en-GB" sz="2400" i="1" dirty="0">
                <a:solidFill>
                  <a:schemeClr val="accent1"/>
                </a:solidFill>
                <a:cs typeface="Times New Roman" panose="02020603050405020304" pitchFamily="18" charset="0"/>
              </a:rPr>
              <a:t>and</a:t>
            </a:r>
            <a:r>
              <a:rPr lang="en-GB" sz="2400" dirty="0">
                <a:solidFill>
                  <a:schemeClr val="accent1"/>
                </a:solidFill>
                <a:cs typeface="Times New Roman" panose="02020603050405020304" pitchFamily="18" charset="0"/>
              </a:rPr>
              <a:t> protect biodiversity and ecosystem services </a:t>
            </a:r>
          </a:p>
          <a:p>
            <a:pPr>
              <a:lnSpc>
                <a:spcPct val="120000"/>
              </a:lnSpc>
              <a:spcBef>
                <a:spcPts val="600"/>
              </a:spcBef>
            </a:pPr>
            <a:r>
              <a:rPr lang="en-GB" sz="2400" dirty="0">
                <a:solidFill>
                  <a:schemeClr val="accent1"/>
                </a:solidFill>
                <a:cs typeface="Times New Roman" panose="02020603050405020304" pitchFamily="18" charset="0"/>
              </a:rPr>
              <a:t>Complex trade-offs: benefits and losses are not evenly distributed between social groups</a:t>
            </a:r>
          </a:p>
          <a:p>
            <a:pPr>
              <a:lnSpc>
                <a:spcPct val="120000"/>
              </a:lnSpc>
              <a:spcBef>
                <a:spcPts val="600"/>
              </a:spcBef>
            </a:pPr>
            <a:r>
              <a:rPr lang="en-GB" sz="2400" dirty="0">
                <a:solidFill>
                  <a:schemeClr val="accent1"/>
                </a:solidFill>
                <a:cs typeface="Times New Roman" panose="02020603050405020304" pitchFamily="18" charset="0"/>
              </a:rPr>
              <a:t>Poor people are less able to access benefits of land use intensification</a:t>
            </a:r>
          </a:p>
        </p:txBody>
      </p:sp>
    </p:spTree>
    <p:extLst>
      <p:ext uri="{BB962C8B-B14F-4D97-AF65-F5344CB8AC3E}">
        <p14:creationId xmlns:p14="http://schemas.microsoft.com/office/powerpoint/2010/main" val="39786903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2E985-29B1-574D-9686-CC59B40F2B18}"/>
              </a:ext>
            </a:extLst>
          </p:cNvPr>
          <p:cNvSpPr>
            <a:spLocks noGrp="1"/>
          </p:cNvSpPr>
          <p:nvPr>
            <p:ph type="title"/>
          </p:nvPr>
        </p:nvSpPr>
        <p:spPr>
          <a:xfrm>
            <a:off x="442787" y="44288"/>
            <a:ext cx="7046133" cy="1103969"/>
          </a:xfrm>
        </p:spPr>
        <p:txBody>
          <a:bodyPr>
            <a:normAutofit/>
          </a:bodyPr>
          <a:lstStyle/>
          <a:p>
            <a:pPr>
              <a:lnSpc>
                <a:spcPct val="100000"/>
              </a:lnSpc>
            </a:pPr>
            <a:r>
              <a:rPr lang="en-GB" sz="2800" dirty="0"/>
              <a:t>Rwandan ‘Green Revolution’ case study </a:t>
            </a:r>
            <a:r>
              <a:rPr lang="en-GB" sz="2400" b="0" dirty="0"/>
              <a:t>(Dawson </a:t>
            </a:r>
            <a:r>
              <a:rPr lang="en-GB" sz="2400" b="0" i="1" dirty="0"/>
              <a:t>et al. </a:t>
            </a:r>
            <a:r>
              <a:rPr lang="en-GB" sz="2400" b="0" dirty="0"/>
              <a:t>2016)</a:t>
            </a:r>
            <a:endParaRPr lang="en-US" sz="2400" b="0" dirty="0"/>
          </a:p>
        </p:txBody>
      </p:sp>
      <p:sp>
        <p:nvSpPr>
          <p:cNvPr id="3" name="Content Placeholder 2">
            <a:extLst>
              <a:ext uri="{FF2B5EF4-FFF2-40B4-BE49-F238E27FC236}">
                <a16:creationId xmlns:a16="http://schemas.microsoft.com/office/drawing/2014/main" id="{5ED0C766-B111-D748-8500-83002DA07CC8}"/>
              </a:ext>
            </a:extLst>
          </p:cNvPr>
          <p:cNvSpPr>
            <a:spLocks noGrp="1"/>
          </p:cNvSpPr>
          <p:nvPr>
            <p:ph idx="1"/>
          </p:nvPr>
        </p:nvSpPr>
        <p:spPr>
          <a:xfrm>
            <a:off x="436143" y="1076135"/>
            <a:ext cx="8439613" cy="4351338"/>
          </a:xfrm>
        </p:spPr>
        <p:txBody>
          <a:bodyPr>
            <a:noAutofit/>
          </a:bodyPr>
          <a:lstStyle/>
          <a:p>
            <a:pPr>
              <a:lnSpc>
                <a:spcPct val="110000"/>
              </a:lnSpc>
              <a:spcBef>
                <a:spcPts val="600"/>
              </a:spcBef>
            </a:pPr>
            <a:r>
              <a:rPr lang="en-GB" sz="1800" dirty="0">
                <a:solidFill>
                  <a:schemeClr val="accent1"/>
                </a:solidFill>
                <a:cs typeface="Times New Roman" panose="02020603050405020304" pitchFamily="18" charset="0"/>
              </a:rPr>
              <a:t>2008 Crop Intensification Program (CIP) aimed to transform agriculture</a:t>
            </a:r>
          </a:p>
          <a:p>
            <a:pPr>
              <a:lnSpc>
                <a:spcPct val="110000"/>
              </a:lnSpc>
              <a:spcBef>
                <a:spcPts val="400"/>
              </a:spcBef>
            </a:pPr>
            <a:r>
              <a:rPr lang="en-GB" sz="1800" dirty="0">
                <a:solidFill>
                  <a:schemeClr val="accent1"/>
                </a:solidFill>
                <a:cs typeface="Times New Roman" panose="02020603050405020304" pitchFamily="18" charset="0"/>
              </a:rPr>
              <a:t>Designated regions for 6 edible crop types and some cash crops, made approved seed types and subsidised fertilisers available</a:t>
            </a:r>
          </a:p>
          <a:p>
            <a:pPr>
              <a:lnSpc>
                <a:spcPct val="110000"/>
              </a:lnSpc>
              <a:spcBef>
                <a:spcPts val="400"/>
              </a:spcBef>
            </a:pPr>
            <a:r>
              <a:rPr lang="en-GB" sz="1800" dirty="0">
                <a:solidFill>
                  <a:schemeClr val="accent1"/>
                </a:solidFill>
                <a:cs typeface="Times New Roman" panose="02020603050405020304" pitchFamily="18" charset="0"/>
              </a:rPr>
              <a:t>Local officials had targets to meet, and could impose fines or reallocate land from farmers who fail to comply</a:t>
            </a:r>
          </a:p>
          <a:p>
            <a:pPr>
              <a:lnSpc>
                <a:spcPct val="110000"/>
              </a:lnSpc>
              <a:spcBef>
                <a:spcPts val="400"/>
              </a:spcBef>
            </a:pPr>
            <a:r>
              <a:rPr lang="en-GB" sz="1800" dirty="0">
                <a:solidFill>
                  <a:schemeClr val="accent1"/>
                </a:solidFill>
                <a:cs typeface="Times New Roman" panose="02020603050405020304" pitchFamily="18" charset="0"/>
              </a:rPr>
              <a:t>National statistics show that from 2006/7-11:</a:t>
            </a:r>
          </a:p>
          <a:p>
            <a:pPr lvl="1">
              <a:lnSpc>
                <a:spcPct val="110000"/>
              </a:lnSpc>
              <a:spcBef>
                <a:spcPts val="0"/>
              </a:spcBef>
            </a:pPr>
            <a:r>
              <a:rPr lang="en-GB" sz="1600" dirty="0">
                <a:solidFill>
                  <a:schemeClr val="accent1"/>
                </a:solidFill>
                <a:cs typeface="Times New Roman" panose="02020603050405020304" pitchFamily="18" charset="0"/>
              </a:rPr>
              <a:t>Income-based poverty fell from 57% to 45%</a:t>
            </a:r>
          </a:p>
          <a:p>
            <a:pPr lvl="1">
              <a:lnSpc>
                <a:spcPct val="110000"/>
              </a:lnSpc>
              <a:spcBef>
                <a:spcPts val="0"/>
              </a:spcBef>
            </a:pPr>
            <a:r>
              <a:rPr lang="en-GB" sz="1600" dirty="0">
                <a:solidFill>
                  <a:schemeClr val="accent1"/>
                </a:solidFill>
                <a:cs typeface="Times New Roman" panose="02020603050405020304" pitchFamily="18" charset="0"/>
              </a:rPr>
              <a:t>% of households using supplied seeds rose from 3% to 40%</a:t>
            </a:r>
          </a:p>
          <a:p>
            <a:pPr lvl="1">
              <a:lnSpc>
                <a:spcPct val="110000"/>
              </a:lnSpc>
              <a:spcBef>
                <a:spcPts val="0"/>
              </a:spcBef>
            </a:pPr>
            <a:r>
              <a:rPr lang="en-GB" sz="1600" dirty="0">
                <a:solidFill>
                  <a:schemeClr val="accent1"/>
                </a:solidFill>
                <a:cs typeface="Times New Roman" panose="02020603050405020304" pitchFamily="18" charset="0"/>
              </a:rPr>
              <a:t>Fertiliser use rose from 8 to 23kg/ha</a:t>
            </a:r>
          </a:p>
          <a:p>
            <a:pPr>
              <a:lnSpc>
                <a:spcPct val="110000"/>
              </a:lnSpc>
              <a:spcBef>
                <a:spcPts val="400"/>
              </a:spcBef>
            </a:pPr>
            <a:r>
              <a:rPr lang="en-GB" sz="1800" dirty="0">
                <a:solidFill>
                  <a:schemeClr val="accent1"/>
                </a:solidFill>
                <a:cs typeface="Times New Roman" panose="02020603050405020304" pitchFamily="18" charset="0"/>
              </a:rPr>
              <a:t>BUT 165 respondents in 8 villages in Western Rwanda:</a:t>
            </a:r>
          </a:p>
          <a:p>
            <a:pPr lvl="1">
              <a:lnSpc>
                <a:spcPct val="110000"/>
              </a:lnSpc>
              <a:spcBef>
                <a:spcPts val="0"/>
              </a:spcBef>
            </a:pPr>
            <a:r>
              <a:rPr lang="en-GB" sz="1600" dirty="0">
                <a:solidFill>
                  <a:schemeClr val="accent1"/>
                </a:solidFill>
                <a:cs typeface="Times New Roman" panose="02020603050405020304" pitchFamily="18" charset="0"/>
              </a:rPr>
              <a:t>Perceived wellbeing to be declining (though education &amp; health were positive)</a:t>
            </a:r>
          </a:p>
          <a:p>
            <a:pPr lvl="1">
              <a:lnSpc>
                <a:spcPct val="110000"/>
              </a:lnSpc>
              <a:spcBef>
                <a:spcPts val="0"/>
              </a:spcBef>
            </a:pPr>
            <a:r>
              <a:rPr lang="en-GB" sz="1600" dirty="0">
                <a:solidFill>
                  <a:schemeClr val="accent1"/>
                </a:solidFill>
                <a:cs typeface="Times New Roman" panose="02020603050405020304" pitchFamily="18" charset="0"/>
              </a:rPr>
              <a:t>12% had become landless in past decade</a:t>
            </a:r>
          </a:p>
          <a:p>
            <a:pPr lvl="1">
              <a:lnSpc>
                <a:spcPct val="110000"/>
              </a:lnSpc>
              <a:spcBef>
                <a:spcPts val="0"/>
              </a:spcBef>
            </a:pPr>
            <a:r>
              <a:rPr lang="en-GB" sz="1600" dirty="0">
                <a:solidFill>
                  <a:schemeClr val="accent1"/>
                </a:solidFill>
                <a:cs typeface="Times New Roman" panose="02020603050405020304" pitchFamily="18" charset="0"/>
              </a:rPr>
              <a:t>84% had changed the food they ate (or ate fewer meals)</a:t>
            </a:r>
          </a:p>
          <a:p>
            <a:pPr lvl="1">
              <a:lnSpc>
                <a:spcPct val="110000"/>
              </a:lnSpc>
              <a:spcBef>
                <a:spcPts val="0"/>
              </a:spcBef>
            </a:pPr>
            <a:r>
              <a:rPr lang="en-GB" sz="1600" dirty="0">
                <a:solidFill>
                  <a:schemeClr val="accent1"/>
                </a:solidFill>
                <a:cs typeface="Times New Roman" panose="02020603050405020304" pitchFamily="18" charset="0"/>
              </a:rPr>
              <a:t>37% ceased trading edible crops</a:t>
            </a:r>
          </a:p>
          <a:p>
            <a:pPr>
              <a:lnSpc>
                <a:spcPct val="110000"/>
              </a:lnSpc>
              <a:spcBef>
                <a:spcPts val="400"/>
              </a:spcBef>
            </a:pPr>
            <a:r>
              <a:rPr lang="en-GB" sz="1800" dirty="0">
                <a:solidFill>
                  <a:schemeClr val="accent1"/>
                </a:solidFill>
                <a:cs typeface="Times New Roman" panose="02020603050405020304" pitchFamily="18" charset="0"/>
              </a:rPr>
              <a:t>CIP disadvantaged marginalised groups because of economic barriers to comply, reduced tenure security and prohibited traditional agriculture</a:t>
            </a:r>
          </a:p>
        </p:txBody>
      </p:sp>
    </p:spTree>
    <p:extLst>
      <p:ext uri="{BB962C8B-B14F-4D97-AF65-F5344CB8AC3E}">
        <p14:creationId xmlns:p14="http://schemas.microsoft.com/office/powerpoint/2010/main" val="10680611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2E985-29B1-574D-9686-CC59B40F2B18}"/>
              </a:ext>
            </a:extLst>
          </p:cNvPr>
          <p:cNvSpPr>
            <a:spLocks noGrp="1"/>
          </p:cNvSpPr>
          <p:nvPr>
            <p:ph type="title"/>
          </p:nvPr>
        </p:nvSpPr>
        <p:spPr>
          <a:xfrm>
            <a:off x="468230" y="130645"/>
            <a:ext cx="8292066" cy="1325563"/>
          </a:xfrm>
        </p:spPr>
        <p:txBody>
          <a:bodyPr>
            <a:normAutofit/>
          </a:bodyPr>
          <a:lstStyle/>
          <a:p>
            <a:pPr marL="514350" indent="-514350">
              <a:buClr>
                <a:schemeClr val="accent4"/>
              </a:buClr>
              <a:buFont typeface="+mj-lt"/>
              <a:buAutoNum type="arabicPeriod" startAt="2"/>
              <a:tabLst>
                <a:tab pos="452438" algn="l"/>
              </a:tabLst>
            </a:pPr>
            <a:r>
              <a:rPr lang="en-GB" sz="2800" dirty="0"/>
              <a:t>Environmental impacts</a:t>
            </a:r>
          </a:p>
        </p:txBody>
      </p:sp>
      <p:sp>
        <p:nvSpPr>
          <p:cNvPr id="3" name="Content Placeholder 2">
            <a:extLst>
              <a:ext uri="{FF2B5EF4-FFF2-40B4-BE49-F238E27FC236}">
                <a16:creationId xmlns:a16="http://schemas.microsoft.com/office/drawing/2014/main" id="{5ED0C766-B111-D748-8500-83002DA07CC8}"/>
              </a:ext>
            </a:extLst>
          </p:cNvPr>
          <p:cNvSpPr>
            <a:spLocks noGrp="1"/>
          </p:cNvSpPr>
          <p:nvPr>
            <p:ph idx="1"/>
          </p:nvPr>
        </p:nvSpPr>
        <p:spPr>
          <a:xfrm>
            <a:off x="468230" y="1305912"/>
            <a:ext cx="7886700" cy="4351338"/>
          </a:xfrm>
        </p:spPr>
        <p:txBody>
          <a:bodyPr>
            <a:normAutofit lnSpcReduction="10000"/>
          </a:bodyPr>
          <a:lstStyle/>
          <a:p>
            <a:r>
              <a:rPr lang="en-GB" sz="2400" dirty="0">
                <a:solidFill>
                  <a:schemeClr val="accent1"/>
                </a:solidFill>
                <a:cs typeface="Times New Roman" panose="02020603050405020304" pitchFamily="18" charset="0"/>
              </a:rPr>
              <a:t>Catchments and water management affected</a:t>
            </a:r>
          </a:p>
          <a:p>
            <a:r>
              <a:rPr lang="en-GB" sz="2400" dirty="0">
                <a:solidFill>
                  <a:schemeClr val="accent1"/>
                </a:solidFill>
                <a:cs typeface="Times New Roman" panose="02020603050405020304" pitchFamily="18" charset="0"/>
              </a:rPr>
              <a:t>Soil disturbance and potentially increased soil erosion  </a:t>
            </a:r>
          </a:p>
          <a:p>
            <a:r>
              <a:rPr lang="en-GB" sz="2400" dirty="0">
                <a:solidFill>
                  <a:schemeClr val="accent1"/>
                </a:solidFill>
                <a:cs typeface="Times New Roman" panose="02020603050405020304" pitchFamily="18" charset="0"/>
              </a:rPr>
              <a:t>Loss of landscape diversity</a:t>
            </a:r>
          </a:p>
          <a:p>
            <a:r>
              <a:rPr lang="en-GB" sz="2400" dirty="0">
                <a:solidFill>
                  <a:schemeClr val="accent1"/>
                </a:solidFill>
                <a:cs typeface="Times New Roman" panose="02020603050405020304" pitchFamily="18" charset="0"/>
              </a:rPr>
              <a:t>Negative impacts of higher fertiliser production and application (e.g. eutrophication)  </a:t>
            </a:r>
          </a:p>
          <a:p>
            <a:r>
              <a:rPr lang="en-GB" sz="2400" dirty="0">
                <a:solidFill>
                  <a:schemeClr val="accent1"/>
                </a:solidFill>
                <a:cs typeface="Times New Roman" panose="02020603050405020304" pitchFamily="18" charset="0"/>
              </a:rPr>
              <a:t>Positive impacts of fertilisers leading to increased crop yields which may have reduced greenhouse gas emissions</a:t>
            </a:r>
          </a:p>
          <a:p>
            <a:r>
              <a:rPr lang="en-GB" sz="2400" dirty="0">
                <a:solidFill>
                  <a:schemeClr val="accent1"/>
                </a:solidFill>
                <a:cs typeface="Times New Roman" panose="02020603050405020304" pitchFamily="18" charset="0"/>
              </a:rPr>
              <a:t>Opportunity to set aside non-agricultural land for conservation</a:t>
            </a:r>
          </a:p>
        </p:txBody>
      </p:sp>
    </p:spTree>
    <p:extLst>
      <p:ext uri="{BB962C8B-B14F-4D97-AF65-F5344CB8AC3E}">
        <p14:creationId xmlns:p14="http://schemas.microsoft.com/office/powerpoint/2010/main" val="22391970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2E985-29B1-574D-9686-CC59B40F2B18}"/>
              </a:ext>
            </a:extLst>
          </p:cNvPr>
          <p:cNvSpPr>
            <a:spLocks noGrp="1"/>
          </p:cNvSpPr>
          <p:nvPr>
            <p:ph type="title"/>
          </p:nvPr>
        </p:nvSpPr>
        <p:spPr>
          <a:xfrm>
            <a:off x="468230" y="281571"/>
            <a:ext cx="7108279" cy="1325563"/>
          </a:xfrm>
        </p:spPr>
        <p:txBody>
          <a:bodyPr>
            <a:normAutofit/>
          </a:bodyPr>
          <a:lstStyle/>
          <a:p>
            <a:pPr marL="514350" indent="-514350">
              <a:buClr>
                <a:schemeClr val="accent4"/>
              </a:buClr>
              <a:buFont typeface="+mj-lt"/>
              <a:buAutoNum type="arabicPeriod" startAt="3"/>
              <a:tabLst>
                <a:tab pos="452438" algn="l"/>
              </a:tabLst>
            </a:pPr>
            <a:r>
              <a:rPr lang="en-GB" sz="2800" dirty="0"/>
              <a:t>Biodiversity and ecosystem service impacts</a:t>
            </a:r>
          </a:p>
        </p:txBody>
      </p:sp>
      <p:sp>
        <p:nvSpPr>
          <p:cNvPr id="3" name="Content Placeholder 2">
            <a:extLst>
              <a:ext uri="{FF2B5EF4-FFF2-40B4-BE49-F238E27FC236}">
                <a16:creationId xmlns:a16="http://schemas.microsoft.com/office/drawing/2014/main" id="{5ED0C766-B111-D748-8500-83002DA07CC8}"/>
              </a:ext>
            </a:extLst>
          </p:cNvPr>
          <p:cNvSpPr>
            <a:spLocks noGrp="1"/>
          </p:cNvSpPr>
          <p:nvPr>
            <p:ph idx="1"/>
          </p:nvPr>
        </p:nvSpPr>
        <p:spPr>
          <a:xfrm>
            <a:off x="468230" y="1492350"/>
            <a:ext cx="7886700" cy="4527450"/>
          </a:xfrm>
        </p:spPr>
        <p:txBody>
          <a:bodyPr>
            <a:noAutofit/>
          </a:bodyPr>
          <a:lstStyle/>
          <a:p>
            <a:pPr>
              <a:spcBef>
                <a:spcPts val="800"/>
              </a:spcBef>
            </a:pPr>
            <a:r>
              <a:rPr lang="en-GB" sz="2400" dirty="0">
                <a:solidFill>
                  <a:schemeClr val="accent1"/>
                </a:solidFill>
                <a:cs typeface="Times New Roman" panose="02020603050405020304" pitchFamily="18" charset="0"/>
              </a:rPr>
              <a:t>More specialised production process reduces crop and livestock species, often leading to monocultures</a:t>
            </a:r>
          </a:p>
          <a:p>
            <a:pPr>
              <a:spcBef>
                <a:spcPts val="800"/>
              </a:spcBef>
            </a:pPr>
            <a:r>
              <a:rPr lang="en-GB" sz="2400" dirty="0">
                <a:solidFill>
                  <a:schemeClr val="accent1"/>
                </a:solidFill>
                <a:cs typeface="Times New Roman" panose="02020603050405020304" pitchFamily="18" charset="0"/>
              </a:rPr>
              <a:t>High-yielding varieties replace traditional crop varieties, leading to a loss of genetic diversity</a:t>
            </a:r>
          </a:p>
          <a:p>
            <a:pPr>
              <a:spcBef>
                <a:spcPts val="800"/>
              </a:spcBef>
            </a:pPr>
            <a:r>
              <a:rPr lang="en-GB" sz="2400" dirty="0">
                <a:solidFill>
                  <a:schemeClr val="accent1"/>
                </a:solidFill>
                <a:cs typeface="Times New Roman" panose="02020603050405020304" pitchFamily="18" charset="0"/>
              </a:rPr>
              <a:t>Reduced plant species richness changes composition of the pest complex</a:t>
            </a:r>
          </a:p>
          <a:p>
            <a:pPr>
              <a:spcBef>
                <a:spcPts val="800"/>
              </a:spcBef>
            </a:pPr>
            <a:r>
              <a:rPr lang="en-GB" sz="2400" dirty="0">
                <a:solidFill>
                  <a:schemeClr val="accent1"/>
                </a:solidFill>
                <a:cs typeface="Times New Roman" panose="02020603050405020304" pitchFamily="18" charset="0"/>
              </a:rPr>
              <a:t>Nutrient inputs and chemical applications affect the competitive balance between different soil microbes</a:t>
            </a:r>
          </a:p>
          <a:p>
            <a:pPr>
              <a:spcBef>
                <a:spcPts val="800"/>
              </a:spcBef>
            </a:pPr>
            <a:r>
              <a:rPr lang="en-GB" sz="2400" dirty="0">
                <a:solidFill>
                  <a:schemeClr val="accent1"/>
                </a:solidFill>
                <a:cs typeface="Times New Roman" panose="02020603050405020304" pitchFamily="18" charset="0"/>
              </a:rPr>
              <a:t>Loss of local habitats and broader ecosystems</a:t>
            </a:r>
          </a:p>
          <a:p>
            <a:pPr>
              <a:spcBef>
                <a:spcPts val="800"/>
              </a:spcBef>
            </a:pPr>
            <a:r>
              <a:rPr lang="en-GB" sz="2400" dirty="0">
                <a:solidFill>
                  <a:schemeClr val="accent1"/>
                </a:solidFill>
                <a:cs typeface="Times New Roman" panose="02020603050405020304" pitchFamily="18" charset="0"/>
              </a:rPr>
              <a:t>Reduction in number and diversity of important species like pollinators</a:t>
            </a:r>
          </a:p>
        </p:txBody>
      </p:sp>
    </p:spTree>
    <p:extLst>
      <p:ext uri="{BB962C8B-B14F-4D97-AF65-F5344CB8AC3E}">
        <p14:creationId xmlns:p14="http://schemas.microsoft.com/office/powerpoint/2010/main" val="12993715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2E985-29B1-574D-9686-CC59B40F2B18}"/>
              </a:ext>
            </a:extLst>
          </p:cNvPr>
          <p:cNvSpPr>
            <a:spLocks noGrp="1"/>
          </p:cNvSpPr>
          <p:nvPr>
            <p:ph type="title"/>
          </p:nvPr>
        </p:nvSpPr>
        <p:spPr>
          <a:xfrm>
            <a:off x="580523" y="219682"/>
            <a:ext cx="8419657" cy="1325563"/>
          </a:xfrm>
        </p:spPr>
        <p:txBody>
          <a:bodyPr>
            <a:normAutofit fontScale="90000"/>
          </a:bodyPr>
          <a:lstStyle/>
          <a:p>
            <a:pPr>
              <a:spcBef>
                <a:spcPts val="600"/>
              </a:spcBef>
            </a:pPr>
            <a:r>
              <a:rPr lang="en-GB" altLang="en-US" dirty="0">
                <a:cs typeface="Times New Roman" panose="02020603050405020304" pitchFamily="18" charset="0"/>
              </a:rPr>
              <a:t>Laos case study: Land use intensification and disaggregated wellbeing outcomes</a:t>
            </a:r>
            <a:br>
              <a:rPr lang="en-GB" altLang="en-US" dirty="0">
                <a:cs typeface="Times New Roman" panose="02020603050405020304" pitchFamily="18" charset="0"/>
              </a:rPr>
            </a:br>
            <a:r>
              <a:rPr lang="en-GB" altLang="en-US" sz="2200" b="0" dirty="0">
                <a:cs typeface="Times New Roman" panose="02020603050405020304" pitchFamily="18" charset="0"/>
              </a:rPr>
              <a:t>(</a:t>
            </a:r>
            <a:r>
              <a:rPr lang="en-GB" altLang="en-US" sz="2200" b="0" dirty="0" err="1">
                <a:cs typeface="Times New Roman" panose="02020603050405020304" pitchFamily="18" charset="0"/>
              </a:rPr>
              <a:t>Broegaard</a:t>
            </a:r>
            <a:r>
              <a:rPr lang="en-GB" altLang="en-US" sz="2200" b="0" dirty="0">
                <a:cs typeface="Times New Roman" panose="02020603050405020304" pitchFamily="18" charset="0"/>
              </a:rPr>
              <a:t> </a:t>
            </a:r>
            <a:r>
              <a:rPr lang="en-GB" altLang="en-US" sz="2200" b="0" i="1" dirty="0">
                <a:cs typeface="Times New Roman" panose="02020603050405020304" pitchFamily="18" charset="0"/>
              </a:rPr>
              <a:t>et al. </a:t>
            </a:r>
            <a:r>
              <a:rPr lang="en-GB" altLang="en-US" sz="2200" b="0" dirty="0">
                <a:cs typeface="Times New Roman" panose="02020603050405020304" pitchFamily="18" charset="0"/>
              </a:rPr>
              <a:t>2017)</a:t>
            </a:r>
            <a:endParaRPr lang="en-US" sz="2200" b="0" dirty="0"/>
          </a:p>
        </p:txBody>
      </p:sp>
      <p:sp>
        <p:nvSpPr>
          <p:cNvPr id="3" name="Content Placeholder 2">
            <a:extLst>
              <a:ext uri="{FF2B5EF4-FFF2-40B4-BE49-F238E27FC236}">
                <a16:creationId xmlns:a16="http://schemas.microsoft.com/office/drawing/2014/main" id="{5ED0C766-B111-D748-8500-83002DA07CC8}"/>
              </a:ext>
            </a:extLst>
          </p:cNvPr>
          <p:cNvSpPr>
            <a:spLocks noGrp="1"/>
          </p:cNvSpPr>
          <p:nvPr>
            <p:ph idx="1"/>
          </p:nvPr>
        </p:nvSpPr>
        <p:spPr>
          <a:xfrm>
            <a:off x="580524" y="1652600"/>
            <a:ext cx="7886700" cy="4351338"/>
          </a:xfrm>
          <a:ln>
            <a:noFill/>
          </a:ln>
        </p:spPr>
        <p:txBody>
          <a:bodyPr>
            <a:normAutofit fontScale="85000" lnSpcReduction="20000"/>
          </a:bodyPr>
          <a:lstStyle/>
          <a:p>
            <a:pPr>
              <a:lnSpc>
                <a:spcPct val="120000"/>
              </a:lnSpc>
            </a:pPr>
            <a:r>
              <a:rPr lang="en-GB" sz="2400" dirty="0">
                <a:solidFill>
                  <a:schemeClr val="accent1"/>
                </a:solidFill>
                <a:cs typeface="Times New Roman" panose="02020603050405020304" pitchFamily="18" charset="0"/>
              </a:rPr>
              <a:t>Land use intensification involves: (</a:t>
            </a:r>
            <a:r>
              <a:rPr lang="en-GB" sz="2400" dirty="0" err="1">
                <a:solidFill>
                  <a:schemeClr val="accent1"/>
                </a:solidFill>
                <a:cs typeface="Times New Roman" panose="02020603050405020304" pitchFamily="18" charset="0"/>
              </a:rPr>
              <a:t>i</a:t>
            </a:r>
            <a:r>
              <a:rPr lang="en-GB" sz="2400" dirty="0">
                <a:solidFill>
                  <a:schemeClr val="accent1"/>
                </a:solidFill>
                <a:cs typeface="Times New Roman" panose="02020603050405020304" pitchFamily="18" charset="0"/>
              </a:rPr>
              <a:t>) adoption of new cash crop (maize) in 2010, (ii) reduced fallows, (iii) increased inputs</a:t>
            </a:r>
          </a:p>
          <a:p>
            <a:pPr>
              <a:lnSpc>
                <a:spcPct val="120000"/>
              </a:lnSpc>
            </a:pPr>
            <a:r>
              <a:rPr lang="en-GB" sz="2400" dirty="0">
                <a:solidFill>
                  <a:schemeClr val="accent1"/>
                </a:solidFill>
                <a:cs typeface="Times New Roman" panose="02020603050405020304" pitchFamily="18" charset="0"/>
              </a:rPr>
              <a:t>2004-14: Poverty rates decreased from 59     20%, but food security also declined</a:t>
            </a:r>
          </a:p>
          <a:p>
            <a:pPr>
              <a:lnSpc>
                <a:spcPct val="120000"/>
              </a:lnSpc>
            </a:pPr>
            <a:r>
              <a:rPr lang="en-GB" sz="2400" dirty="0" err="1">
                <a:solidFill>
                  <a:schemeClr val="accent1"/>
                </a:solidFill>
                <a:cs typeface="Times New Roman" panose="02020603050405020304" pitchFamily="18" charset="0"/>
              </a:rPr>
              <a:t>Phon</a:t>
            </a:r>
            <a:r>
              <a:rPr lang="en-GB" sz="2400" dirty="0">
                <a:solidFill>
                  <a:schemeClr val="accent1"/>
                </a:solidFill>
                <a:cs typeface="Times New Roman" panose="02020603050405020304" pitchFamily="18" charset="0"/>
              </a:rPr>
              <a:t> Sang village (most intensified)</a:t>
            </a:r>
          </a:p>
          <a:p>
            <a:pPr lvl="1">
              <a:lnSpc>
                <a:spcPct val="120000"/>
              </a:lnSpc>
            </a:pPr>
            <a:r>
              <a:rPr lang="en-GB" sz="2000" dirty="0">
                <a:solidFill>
                  <a:schemeClr val="accent1"/>
                </a:solidFill>
                <a:cs typeface="Times New Roman" panose="02020603050405020304" pitchFamily="18" charset="0"/>
              </a:rPr>
              <a:t>Significantly fewer wild foods including rodents</a:t>
            </a:r>
          </a:p>
          <a:p>
            <a:pPr lvl="1">
              <a:lnSpc>
                <a:spcPct val="120000"/>
              </a:lnSpc>
            </a:pPr>
            <a:r>
              <a:rPr lang="en-GB" sz="2000" dirty="0">
                <a:solidFill>
                  <a:schemeClr val="accent1"/>
                </a:solidFill>
                <a:cs typeface="Times New Roman" panose="02020603050405020304" pitchFamily="18" charset="0"/>
              </a:rPr>
              <a:t>77% of villagers did not replace lost protein through purchases</a:t>
            </a:r>
          </a:p>
          <a:p>
            <a:pPr lvl="1">
              <a:lnSpc>
                <a:spcPct val="120000"/>
              </a:lnSpc>
            </a:pPr>
            <a:r>
              <a:rPr lang="en-GB" sz="2000" dirty="0">
                <a:solidFill>
                  <a:schemeClr val="accent1"/>
                </a:solidFill>
                <a:cs typeface="Times New Roman" panose="02020603050405020304" pitchFamily="18" charset="0"/>
              </a:rPr>
              <a:t>Wild plants (valued for medicine and greens) became weeds</a:t>
            </a:r>
          </a:p>
          <a:p>
            <a:pPr lvl="1">
              <a:lnSpc>
                <a:spcPct val="120000"/>
              </a:lnSpc>
            </a:pPr>
            <a:r>
              <a:rPr lang="en-GB" sz="2000" dirty="0">
                <a:solidFill>
                  <a:schemeClr val="accent1"/>
                </a:solidFill>
                <a:cs typeface="Times New Roman" panose="02020603050405020304" pitchFamily="18" charset="0"/>
              </a:rPr>
              <a:t>Wild rodents (valued for food) became pests (of maize)</a:t>
            </a:r>
          </a:p>
          <a:p>
            <a:pPr lvl="1">
              <a:lnSpc>
                <a:spcPct val="120000"/>
              </a:lnSpc>
            </a:pPr>
            <a:r>
              <a:rPr lang="en-GB" sz="2000" dirty="0">
                <a:solidFill>
                  <a:schemeClr val="accent1"/>
                </a:solidFill>
                <a:cs typeface="Times New Roman" panose="02020603050405020304" pitchFamily="18" charset="0"/>
              </a:rPr>
              <a:t>Fallows reduced       yields declined       farmers took out loans to buy inputs and began to illegally clear land in the protected area</a:t>
            </a:r>
          </a:p>
        </p:txBody>
      </p:sp>
      <p:cxnSp>
        <p:nvCxnSpPr>
          <p:cNvPr id="5" name="Straight Arrow Connector 4"/>
          <p:cNvCxnSpPr/>
          <p:nvPr/>
        </p:nvCxnSpPr>
        <p:spPr>
          <a:xfrm>
            <a:off x="2986928" y="5474720"/>
            <a:ext cx="306564" cy="0"/>
          </a:xfrm>
          <a:prstGeom prst="straightConnector1">
            <a:avLst/>
          </a:prstGeom>
          <a:ln w="15875">
            <a:solidFill>
              <a:schemeClr val="accent1"/>
            </a:solidFill>
            <a:tailEnd type="arrow"/>
          </a:ln>
        </p:spPr>
        <p:style>
          <a:lnRef idx="2">
            <a:schemeClr val="accent1"/>
          </a:lnRef>
          <a:fillRef idx="0">
            <a:schemeClr val="accent1"/>
          </a:fillRef>
          <a:effectRef idx="1">
            <a:schemeClr val="accent1"/>
          </a:effectRef>
          <a:fontRef idx="minor">
            <a:schemeClr val="tx1"/>
          </a:fontRef>
        </p:style>
      </p:cxnSp>
      <p:cxnSp>
        <p:nvCxnSpPr>
          <p:cNvPr id="6" name="Straight Arrow Connector 5"/>
          <p:cNvCxnSpPr/>
          <p:nvPr/>
        </p:nvCxnSpPr>
        <p:spPr>
          <a:xfrm>
            <a:off x="4821391" y="5481127"/>
            <a:ext cx="306564" cy="0"/>
          </a:xfrm>
          <a:prstGeom prst="straightConnector1">
            <a:avLst/>
          </a:prstGeom>
          <a:ln w="15875">
            <a:solidFill>
              <a:schemeClr val="accent1"/>
            </a:solidFill>
            <a:tailEnd type="arrow"/>
          </a:ln>
        </p:spPr>
        <p:style>
          <a:lnRef idx="2">
            <a:schemeClr val="accent1"/>
          </a:lnRef>
          <a:fillRef idx="0">
            <a:schemeClr val="accent1"/>
          </a:fillRef>
          <a:effectRef idx="1">
            <a:schemeClr val="accent1"/>
          </a:effectRef>
          <a:fontRef idx="minor">
            <a:schemeClr val="tx1"/>
          </a:fontRef>
        </p:style>
      </p:cxnSp>
      <p:cxnSp>
        <p:nvCxnSpPr>
          <p:cNvPr id="7" name="Straight Arrow Connector 6">
            <a:extLst>
              <a:ext uri="{FF2B5EF4-FFF2-40B4-BE49-F238E27FC236}">
                <a16:creationId xmlns:a16="http://schemas.microsoft.com/office/drawing/2014/main" id="{3022FC6F-5CC6-8A4E-8D58-311387885FF1}"/>
              </a:ext>
            </a:extLst>
          </p:cNvPr>
          <p:cNvCxnSpPr>
            <a:cxnSpLocks/>
          </p:cNvCxnSpPr>
          <p:nvPr/>
        </p:nvCxnSpPr>
        <p:spPr>
          <a:xfrm>
            <a:off x="5708341" y="2615119"/>
            <a:ext cx="255593" cy="0"/>
          </a:xfrm>
          <a:prstGeom prst="straightConnector1">
            <a:avLst/>
          </a:prstGeom>
          <a:ln w="15875">
            <a:solidFill>
              <a:schemeClr val="accent1"/>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252433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8617B3-C90D-4DFE-8D1A-D14B87BA3484}"/>
              </a:ext>
            </a:extLst>
          </p:cNvPr>
          <p:cNvSpPr>
            <a:spLocks noGrp="1"/>
          </p:cNvSpPr>
          <p:nvPr>
            <p:ph type="title"/>
          </p:nvPr>
        </p:nvSpPr>
        <p:spPr/>
        <p:txBody>
          <a:bodyPr/>
          <a:lstStyle/>
          <a:p>
            <a:r>
              <a:rPr lang="en-GB" dirty="0"/>
              <a:t>Class exercise: Land use intensification in your environment</a:t>
            </a:r>
          </a:p>
        </p:txBody>
      </p:sp>
      <p:sp>
        <p:nvSpPr>
          <p:cNvPr id="3" name="Content Placeholder 2">
            <a:extLst>
              <a:ext uri="{FF2B5EF4-FFF2-40B4-BE49-F238E27FC236}">
                <a16:creationId xmlns:a16="http://schemas.microsoft.com/office/drawing/2014/main" id="{CF3511DE-8489-4081-B9F0-20158D91E7A7}"/>
              </a:ext>
            </a:extLst>
          </p:cNvPr>
          <p:cNvSpPr>
            <a:spLocks noGrp="1"/>
          </p:cNvSpPr>
          <p:nvPr>
            <p:ph idx="1"/>
          </p:nvPr>
        </p:nvSpPr>
        <p:spPr/>
        <p:txBody>
          <a:bodyPr>
            <a:normAutofit fontScale="92500" lnSpcReduction="20000"/>
          </a:bodyPr>
          <a:lstStyle/>
          <a:p>
            <a:r>
              <a:rPr lang="en-GB" dirty="0"/>
              <a:t>Talk to your neighbour and look at slide 7</a:t>
            </a:r>
          </a:p>
          <a:p>
            <a:r>
              <a:rPr lang="en-GB" dirty="0"/>
              <a:t>Can you think of an example of each of the following intensification types in your country?</a:t>
            </a:r>
          </a:p>
          <a:p>
            <a:pPr lvl="1"/>
            <a:r>
              <a:rPr lang="en-GB" dirty="0"/>
              <a:t>Increased inputs</a:t>
            </a:r>
          </a:p>
          <a:p>
            <a:pPr lvl="1"/>
            <a:r>
              <a:rPr lang="en-GB" dirty="0"/>
              <a:t>Land conversion</a:t>
            </a:r>
          </a:p>
          <a:p>
            <a:pPr lvl="1"/>
            <a:r>
              <a:rPr lang="en-GB" dirty="0"/>
              <a:t>Crop change</a:t>
            </a:r>
          </a:p>
          <a:p>
            <a:r>
              <a:rPr lang="en-GB" dirty="0"/>
              <a:t>For each example, what are:</a:t>
            </a:r>
          </a:p>
          <a:p>
            <a:pPr lvl="1"/>
            <a:r>
              <a:rPr lang="en-GB" dirty="0"/>
              <a:t>The main policy objectives?</a:t>
            </a:r>
          </a:p>
          <a:p>
            <a:pPr lvl="1"/>
            <a:r>
              <a:rPr lang="en-GB" dirty="0"/>
              <a:t>The main social and environmental outcomes? Are these different for different people?</a:t>
            </a:r>
          </a:p>
        </p:txBody>
      </p:sp>
    </p:spTree>
    <p:extLst>
      <p:ext uri="{BB962C8B-B14F-4D97-AF65-F5344CB8AC3E}">
        <p14:creationId xmlns:p14="http://schemas.microsoft.com/office/powerpoint/2010/main" val="6023412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Looking forward</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12911858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49" y="233735"/>
            <a:ext cx="8398393" cy="1325563"/>
          </a:xfrm>
        </p:spPr>
        <p:txBody>
          <a:bodyPr>
            <a:normAutofit/>
          </a:bodyPr>
          <a:lstStyle/>
          <a:p>
            <a:pPr>
              <a:defRPr/>
            </a:pPr>
            <a:r>
              <a:rPr lang="en-US" altLang="en-US" sz="3200" kern="0" dirty="0">
                <a:cs typeface="Times New Roman" panose="02020603050405020304" pitchFamily="18" charset="0"/>
              </a:rPr>
              <a:t>What is sustainable intensification?</a:t>
            </a:r>
          </a:p>
        </p:txBody>
      </p:sp>
      <p:sp>
        <p:nvSpPr>
          <p:cNvPr id="5" name="Content Placeholder 4"/>
          <p:cNvSpPr>
            <a:spLocks noGrp="1"/>
          </p:cNvSpPr>
          <p:nvPr>
            <p:ph idx="1"/>
          </p:nvPr>
        </p:nvSpPr>
        <p:spPr>
          <a:xfrm>
            <a:off x="628650" y="1694234"/>
            <a:ext cx="7886700" cy="4351338"/>
          </a:xfrm>
        </p:spPr>
        <p:txBody>
          <a:bodyPr>
            <a:normAutofit/>
          </a:bodyPr>
          <a:lstStyle/>
          <a:p>
            <a:pPr marL="0" indent="0">
              <a:buNone/>
            </a:pPr>
            <a:r>
              <a:rPr lang="en-GB" altLang="en-US" i="1" kern="0" dirty="0">
                <a:solidFill>
                  <a:schemeClr val="accent1"/>
                </a:solidFill>
                <a:cs typeface="Times New Roman" panose="02020603050405020304" pitchFamily="18" charset="0"/>
              </a:rPr>
              <a:t>“</a:t>
            </a:r>
            <a:r>
              <a:rPr lang="en-GB" i="1" dirty="0"/>
              <a:t>agriculture in which yields are increased without adverse environmental impact and without the cultivation of more land</a:t>
            </a:r>
            <a:r>
              <a:rPr lang="en-GB" altLang="en-US" i="1" kern="0" dirty="0">
                <a:solidFill>
                  <a:schemeClr val="accent1"/>
                </a:solidFill>
                <a:cs typeface="Times New Roman" panose="02020603050405020304" pitchFamily="18" charset="0"/>
              </a:rPr>
              <a:t>” </a:t>
            </a:r>
          </a:p>
          <a:p>
            <a:pPr marL="0" indent="0">
              <a:buNone/>
            </a:pPr>
            <a:r>
              <a:rPr lang="is-IS" altLang="en-US" sz="2400" kern="0" dirty="0">
                <a:solidFill>
                  <a:schemeClr val="accent1"/>
                </a:solidFill>
                <a:cs typeface="Times New Roman" panose="02020603050405020304" pitchFamily="18" charset="0"/>
              </a:rPr>
              <a:t>(Royal Society 2009)</a:t>
            </a:r>
          </a:p>
        </p:txBody>
      </p:sp>
    </p:spTree>
    <p:extLst>
      <p:ext uri="{BB962C8B-B14F-4D97-AF65-F5344CB8AC3E}">
        <p14:creationId xmlns:p14="http://schemas.microsoft.com/office/powerpoint/2010/main" val="33773499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2E985-29B1-574D-9686-CC59B40F2B18}"/>
              </a:ext>
            </a:extLst>
          </p:cNvPr>
          <p:cNvSpPr>
            <a:spLocks noGrp="1"/>
          </p:cNvSpPr>
          <p:nvPr>
            <p:ph type="title"/>
          </p:nvPr>
        </p:nvSpPr>
        <p:spPr>
          <a:xfrm>
            <a:off x="628650" y="167054"/>
            <a:ext cx="7886700" cy="1325563"/>
          </a:xfrm>
        </p:spPr>
        <p:txBody>
          <a:bodyPr>
            <a:normAutofit fontScale="90000"/>
          </a:bodyPr>
          <a:lstStyle/>
          <a:p>
            <a:r>
              <a:rPr lang="en-GB" sz="3200" dirty="0"/>
              <a:t>Characteristics of sustainable agricultural intensification </a:t>
            </a:r>
            <a:br>
              <a:rPr lang="en-GB" sz="3200" dirty="0"/>
            </a:br>
            <a:r>
              <a:rPr lang="en-GB" sz="2700" b="0" dirty="0"/>
              <a:t>(Pretty and </a:t>
            </a:r>
            <a:r>
              <a:rPr lang="en-GB" sz="2700" b="0" dirty="0" err="1"/>
              <a:t>Bharucha</a:t>
            </a:r>
            <a:r>
              <a:rPr lang="en-GB" sz="2700" b="0" dirty="0"/>
              <a:t> 2014)</a:t>
            </a:r>
          </a:p>
        </p:txBody>
      </p:sp>
      <p:sp>
        <p:nvSpPr>
          <p:cNvPr id="3" name="Content Placeholder 2">
            <a:extLst>
              <a:ext uri="{FF2B5EF4-FFF2-40B4-BE49-F238E27FC236}">
                <a16:creationId xmlns:a16="http://schemas.microsoft.com/office/drawing/2014/main" id="{5ED0C766-B111-D748-8500-83002DA07CC8}"/>
              </a:ext>
            </a:extLst>
          </p:cNvPr>
          <p:cNvSpPr>
            <a:spLocks noGrp="1"/>
          </p:cNvSpPr>
          <p:nvPr>
            <p:ph idx="1"/>
          </p:nvPr>
        </p:nvSpPr>
        <p:spPr>
          <a:xfrm>
            <a:off x="628650" y="1552373"/>
            <a:ext cx="7886700" cy="4351338"/>
          </a:xfrm>
        </p:spPr>
        <p:txBody>
          <a:bodyPr>
            <a:noAutofit/>
          </a:bodyPr>
          <a:lstStyle/>
          <a:p>
            <a:r>
              <a:rPr lang="en-GB" sz="2000" dirty="0"/>
              <a:t>Utilises crop varieties and livestock breeds with a high ratio of productivity to use of externally and internally derived inputs;</a:t>
            </a:r>
          </a:p>
          <a:p>
            <a:r>
              <a:rPr lang="en-GB" sz="2000" dirty="0"/>
              <a:t>Avoids the unnecessary use of external inputs;</a:t>
            </a:r>
          </a:p>
          <a:p>
            <a:r>
              <a:rPr lang="en-GB" sz="2000" dirty="0"/>
              <a:t>Harnesses agroecological processes such as nutrient cycling, biological nitrogen fixation, allelopathy, predation and parasitism;</a:t>
            </a:r>
          </a:p>
          <a:p>
            <a:r>
              <a:rPr lang="en-GB" sz="2000" dirty="0"/>
              <a:t>Minimises use of technologies or practices that have adverse impacts on the environment and human health;</a:t>
            </a:r>
          </a:p>
          <a:p>
            <a:r>
              <a:rPr lang="en-GB" sz="2000" dirty="0"/>
              <a:t>Makes productive use of human capital (knowledge and capacity to adapt) and of social capital to resolve landscape-scale issues</a:t>
            </a:r>
          </a:p>
          <a:p>
            <a:r>
              <a:rPr lang="en-GB" sz="2000" dirty="0"/>
              <a:t>Minimises the impacts of system management on externalities such as GHG emissions, clean water, carbon sequestration, biodiversity, and dispersal of pests, pathogens and weeds.</a:t>
            </a:r>
            <a:endParaRPr lang="en-GB" sz="2000" dirty="0">
              <a:solidFill>
                <a:schemeClr val="accent1"/>
              </a:solidFill>
              <a:cs typeface="Times New Roman" panose="02020603050405020304" pitchFamily="18" charset="0"/>
            </a:endParaRPr>
          </a:p>
        </p:txBody>
      </p:sp>
    </p:spTree>
    <p:extLst>
      <p:ext uri="{BB962C8B-B14F-4D97-AF65-F5344CB8AC3E}">
        <p14:creationId xmlns:p14="http://schemas.microsoft.com/office/powerpoint/2010/main" val="24949273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2E985-29B1-574D-9686-CC59B40F2B18}"/>
              </a:ext>
            </a:extLst>
          </p:cNvPr>
          <p:cNvSpPr>
            <a:spLocks noGrp="1"/>
          </p:cNvSpPr>
          <p:nvPr>
            <p:ph type="title"/>
          </p:nvPr>
        </p:nvSpPr>
        <p:spPr>
          <a:xfrm>
            <a:off x="447675" y="167054"/>
            <a:ext cx="8248650" cy="1325563"/>
          </a:xfrm>
        </p:spPr>
        <p:txBody>
          <a:bodyPr>
            <a:normAutofit fontScale="90000"/>
          </a:bodyPr>
          <a:lstStyle/>
          <a:p>
            <a:r>
              <a:rPr lang="en-GB" sz="3200" dirty="0"/>
              <a:t>Interventions for sustainable agroecosystems</a:t>
            </a:r>
            <a:br>
              <a:rPr lang="en-GB" sz="3200" dirty="0"/>
            </a:br>
            <a:r>
              <a:rPr lang="en-GB" sz="2700" b="0" dirty="0"/>
              <a:t>(Pretty and </a:t>
            </a:r>
            <a:r>
              <a:rPr lang="en-GB" sz="2700" b="0" dirty="0" err="1"/>
              <a:t>Bharucha</a:t>
            </a:r>
            <a:r>
              <a:rPr lang="en-GB" sz="2700" b="0" dirty="0"/>
              <a:t> 2014)</a:t>
            </a:r>
          </a:p>
        </p:txBody>
      </p:sp>
      <p:sp>
        <p:nvSpPr>
          <p:cNvPr id="3" name="Content Placeholder 2">
            <a:extLst>
              <a:ext uri="{FF2B5EF4-FFF2-40B4-BE49-F238E27FC236}">
                <a16:creationId xmlns:a16="http://schemas.microsoft.com/office/drawing/2014/main" id="{5ED0C766-B111-D748-8500-83002DA07CC8}"/>
              </a:ext>
            </a:extLst>
          </p:cNvPr>
          <p:cNvSpPr>
            <a:spLocks noGrp="1"/>
          </p:cNvSpPr>
          <p:nvPr>
            <p:ph idx="1"/>
          </p:nvPr>
        </p:nvSpPr>
        <p:spPr>
          <a:xfrm>
            <a:off x="628650" y="1492617"/>
            <a:ext cx="7886700" cy="4460233"/>
          </a:xfrm>
        </p:spPr>
        <p:txBody>
          <a:bodyPr>
            <a:noAutofit/>
          </a:bodyPr>
          <a:lstStyle/>
          <a:p>
            <a:r>
              <a:rPr lang="en-GB" sz="2400" dirty="0">
                <a:solidFill>
                  <a:schemeClr val="accent1"/>
                </a:solidFill>
                <a:cs typeface="Times New Roman" panose="02020603050405020304" pitchFamily="18" charset="0"/>
              </a:rPr>
              <a:t>Crop variety improvements</a:t>
            </a:r>
          </a:p>
          <a:p>
            <a:r>
              <a:rPr lang="en-GB" sz="2400" dirty="0">
                <a:solidFill>
                  <a:schemeClr val="accent1"/>
                </a:solidFill>
                <a:cs typeface="Times New Roman" panose="02020603050405020304" pitchFamily="18" charset="0"/>
              </a:rPr>
              <a:t>Integrated pest management  </a:t>
            </a:r>
          </a:p>
          <a:p>
            <a:r>
              <a:rPr lang="en-GB" sz="2400" dirty="0">
                <a:solidFill>
                  <a:schemeClr val="accent1"/>
                </a:solidFill>
                <a:cs typeface="Times New Roman" panose="02020603050405020304" pitchFamily="18" charset="0"/>
              </a:rPr>
              <a:t>Management-intensive rotational grazing systems</a:t>
            </a:r>
          </a:p>
          <a:p>
            <a:r>
              <a:rPr lang="en-GB" sz="2400" dirty="0">
                <a:solidFill>
                  <a:schemeClr val="accent1"/>
                </a:solidFill>
                <a:cs typeface="Times New Roman" panose="02020603050405020304" pitchFamily="18" charset="0"/>
              </a:rPr>
              <a:t>Conservation agriculture </a:t>
            </a:r>
          </a:p>
          <a:p>
            <a:pPr lvl="1">
              <a:spcBef>
                <a:spcPts val="600"/>
              </a:spcBef>
            </a:pPr>
            <a:r>
              <a:rPr lang="en-GB" sz="2000" dirty="0">
                <a:solidFill>
                  <a:schemeClr val="accent1"/>
                </a:solidFill>
                <a:cs typeface="Times New Roman" panose="02020603050405020304" pitchFamily="18" charset="0"/>
              </a:rPr>
              <a:t>minimise soil disturbance, maintain soil cover and rotate crops</a:t>
            </a:r>
          </a:p>
          <a:p>
            <a:r>
              <a:rPr lang="en-GB" sz="2400" dirty="0">
                <a:solidFill>
                  <a:schemeClr val="accent1"/>
                </a:solidFill>
                <a:cs typeface="Times New Roman" panose="02020603050405020304" pitchFamily="18" charset="0"/>
              </a:rPr>
              <a:t>Agroforestry</a:t>
            </a:r>
          </a:p>
          <a:p>
            <a:r>
              <a:rPr lang="en-GB" sz="2400" dirty="0">
                <a:solidFill>
                  <a:schemeClr val="accent1"/>
                </a:solidFill>
                <a:cs typeface="Times New Roman" panose="02020603050405020304" pitchFamily="18" charset="0"/>
              </a:rPr>
              <a:t>System of rice intensification</a:t>
            </a:r>
          </a:p>
          <a:p>
            <a:pPr lvl="1">
              <a:spcBef>
                <a:spcPts val="600"/>
              </a:spcBef>
            </a:pPr>
            <a:r>
              <a:rPr lang="en-GB" sz="2000" dirty="0">
                <a:solidFill>
                  <a:schemeClr val="accent1"/>
                </a:solidFill>
                <a:cs typeface="Times New Roman" panose="02020603050405020304" pitchFamily="18" charset="0"/>
              </a:rPr>
              <a:t>low planting density, improvement of soil with organic matter, reduced water application and early seedling transplantation</a:t>
            </a:r>
          </a:p>
        </p:txBody>
      </p:sp>
    </p:spTree>
    <p:extLst>
      <p:ext uri="{BB962C8B-B14F-4D97-AF65-F5344CB8AC3E}">
        <p14:creationId xmlns:p14="http://schemas.microsoft.com/office/powerpoint/2010/main" val="21899914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23083"/>
            <a:ext cx="7886700" cy="1325563"/>
          </a:xfrm>
        </p:spPr>
        <p:txBody>
          <a:bodyPr>
            <a:normAutofit/>
          </a:bodyPr>
          <a:lstStyle/>
          <a:p>
            <a:r>
              <a:rPr lang="en-US" sz="3200" dirty="0"/>
              <a:t>Learning outcomes</a:t>
            </a:r>
          </a:p>
        </p:txBody>
      </p:sp>
      <p:sp>
        <p:nvSpPr>
          <p:cNvPr id="3" name="Content Placeholder 2"/>
          <p:cNvSpPr>
            <a:spLocks noGrp="1"/>
          </p:cNvSpPr>
          <p:nvPr>
            <p:ph idx="1"/>
          </p:nvPr>
        </p:nvSpPr>
        <p:spPr>
          <a:xfrm>
            <a:off x="628650" y="1656949"/>
            <a:ext cx="7886700" cy="4351338"/>
          </a:xfrm>
        </p:spPr>
        <p:txBody>
          <a:bodyPr>
            <a:normAutofit/>
          </a:bodyPr>
          <a:lstStyle/>
          <a:p>
            <a:r>
              <a:rPr lang="en-US" sz="2400" dirty="0"/>
              <a:t>Outline the main drivers for land use intensification </a:t>
            </a:r>
          </a:p>
          <a:p>
            <a:r>
              <a:rPr lang="en-US" sz="2400" dirty="0"/>
              <a:t>Describe different components of land use intensification</a:t>
            </a:r>
          </a:p>
          <a:p>
            <a:r>
              <a:rPr lang="en-US" sz="2400" dirty="0" err="1"/>
              <a:t>Analyse</a:t>
            </a:r>
            <a:r>
              <a:rPr lang="en-US" sz="2400" dirty="0"/>
              <a:t> the impacts of agricultural intensification in relation to ecosystem services and human wellbeing</a:t>
            </a:r>
          </a:p>
        </p:txBody>
      </p:sp>
    </p:spTree>
    <p:extLst>
      <p:ext uri="{BB962C8B-B14F-4D97-AF65-F5344CB8AC3E}">
        <p14:creationId xmlns:p14="http://schemas.microsoft.com/office/powerpoint/2010/main" val="2799236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2E985-29B1-574D-9686-CC59B40F2B18}"/>
              </a:ext>
            </a:extLst>
          </p:cNvPr>
          <p:cNvSpPr>
            <a:spLocks noGrp="1"/>
          </p:cNvSpPr>
          <p:nvPr>
            <p:ph type="title"/>
          </p:nvPr>
        </p:nvSpPr>
        <p:spPr>
          <a:xfrm>
            <a:off x="628650" y="42765"/>
            <a:ext cx="7886700" cy="1325563"/>
          </a:xfrm>
        </p:spPr>
        <p:txBody>
          <a:bodyPr>
            <a:normAutofit/>
          </a:bodyPr>
          <a:lstStyle/>
          <a:p>
            <a:r>
              <a:rPr lang="en-GB" sz="3200" dirty="0"/>
              <a:t>Land sparing or sharing?</a:t>
            </a:r>
          </a:p>
        </p:txBody>
      </p:sp>
      <p:sp>
        <p:nvSpPr>
          <p:cNvPr id="3" name="Content Placeholder 2">
            <a:extLst>
              <a:ext uri="{FF2B5EF4-FFF2-40B4-BE49-F238E27FC236}">
                <a16:creationId xmlns:a16="http://schemas.microsoft.com/office/drawing/2014/main" id="{5ED0C766-B111-D748-8500-83002DA07CC8}"/>
              </a:ext>
            </a:extLst>
          </p:cNvPr>
          <p:cNvSpPr>
            <a:spLocks noGrp="1"/>
          </p:cNvSpPr>
          <p:nvPr>
            <p:ph idx="1"/>
          </p:nvPr>
        </p:nvSpPr>
        <p:spPr>
          <a:xfrm>
            <a:off x="628650" y="1377594"/>
            <a:ext cx="7886700" cy="4351338"/>
          </a:xfrm>
        </p:spPr>
        <p:txBody>
          <a:bodyPr>
            <a:noAutofit/>
          </a:bodyPr>
          <a:lstStyle/>
          <a:p>
            <a:r>
              <a:rPr lang="en-GB" sz="2400" dirty="0">
                <a:solidFill>
                  <a:schemeClr val="accent1"/>
                </a:solidFill>
                <a:cs typeface="Times New Roman" panose="02020603050405020304" pitchFamily="18" charset="0"/>
              </a:rPr>
              <a:t>Land sparing = separation of conservation and (intensive) production</a:t>
            </a:r>
          </a:p>
          <a:p>
            <a:r>
              <a:rPr lang="en-GB" sz="2400" dirty="0">
                <a:solidFill>
                  <a:schemeClr val="accent1"/>
                </a:solidFill>
                <a:cs typeface="Times New Roman" panose="02020603050405020304" pitchFamily="18" charset="0"/>
              </a:rPr>
              <a:t>Land sharing = integration of conservation and (less intensive) production</a:t>
            </a:r>
          </a:p>
          <a:p>
            <a:r>
              <a:rPr lang="en-GB" sz="2400" dirty="0">
                <a:solidFill>
                  <a:schemeClr val="accent1"/>
                </a:solidFill>
                <a:cs typeface="Times New Roman" panose="02020603050405020304" pitchFamily="18" charset="0"/>
              </a:rPr>
              <a:t>Talk to your neighbour and discuss the merits and drawbacks of land sparing versus land sharing for:</a:t>
            </a:r>
          </a:p>
          <a:p>
            <a:pPr lvl="1"/>
            <a:r>
              <a:rPr lang="en-GB" sz="2000" dirty="0">
                <a:solidFill>
                  <a:schemeClr val="accent1"/>
                </a:solidFill>
                <a:cs typeface="Times New Roman" panose="02020603050405020304" pitchFamily="18" charset="0"/>
              </a:rPr>
              <a:t>Biodiversity</a:t>
            </a:r>
          </a:p>
          <a:p>
            <a:pPr lvl="1"/>
            <a:r>
              <a:rPr lang="en-GB" sz="2000" dirty="0">
                <a:solidFill>
                  <a:schemeClr val="accent1"/>
                </a:solidFill>
                <a:cs typeface="Times New Roman" panose="02020603050405020304" pitchFamily="18" charset="0"/>
              </a:rPr>
              <a:t>Ecosystem services</a:t>
            </a:r>
          </a:p>
          <a:p>
            <a:pPr lvl="1"/>
            <a:r>
              <a:rPr lang="en-GB" sz="2000" dirty="0">
                <a:solidFill>
                  <a:schemeClr val="accent1"/>
                </a:solidFill>
                <a:cs typeface="Times New Roman" panose="02020603050405020304" pitchFamily="18" charset="0"/>
              </a:rPr>
              <a:t>Human wellbeing</a:t>
            </a:r>
          </a:p>
        </p:txBody>
      </p:sp>
    </p:spTree>
    <p:extLst>
      <p:ext uri="{BB962C8B-B14F-4D97-AF65-F5344CB8AC3E}">
        <p14:creationId xmlns:p14="http://schemas.microsoft.com/office/powerpoint/2010/main" val="7735451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2E985-29B1-574D-9686-CC59B40F2B18}"/>
              </a:ext>
            </a:extLst>
          </p:cNvPr>
          <p:cNvSpPr>
            <a:spLocks noGrp="1"/>
          </p:cNvSpPr>
          <p:nvPr>
            <p:ph type="title"/>
          </p:nvPr>
        </p:nvSpPr>
        <p:spPr>
          <a:xfrm>
            <a:off x="628650" y="43948"/>
            <a:ext cx="7886700" cy="1325563"/>
          </a:xfrm>
        </p:spPr>
        <p:txBody>
          <a:bodyPr>
            <a:normAutofit/>
          </a:bodyPr>
          <a:lstStyle/>
          <a:p>
            <a:r>
              <a:rPr lang="en-GB" sz="3200" dirty="0"/>
              <a:t>Conclusions</a:t>
            </a:r>
          </a:p>
        </p:txBody>
      </p:sp>
      <p:sp>
        <p:nvSpPr>
          <p:cNvPr id="3" name="Content Placeholder 2">
            <a:extLst>
              <a:ext uri="{FF2B5EF4-FFF2-40B4-BE49-F238E27FC236}">
                <a16:creationId xmlns:a16="http://schemas.microsoft.com/office/drawing/2014/main" id="{5ED0C766-B111-D748-8500-83002DA07CC8}"/>
              </a:ext>
            </a:extLst>
          </p:cNvPr>
          <p:cNvSpPr>
            <a:spLocks noGrp="1"/>
          </p:cNvSpPr>
          <p:nvPr>
            <p:ph idx="1"/>
          </p:nvPr>
        </p:nvSpPr>
        <p:spPr>
          <a:xfrm>
            <a:off x="628650" y="1254490"/>
            <a:ext cx="7886700" cy="4351338"/>
          </a:xfrm>
        </p:spPr>
        <p:txBody>
          <a:bodyPr>
            <a:noAutofit/>
          </a:bodyPr>
          <a:lstStyle/>
          <a:p>
            <a:pPr>
              <a:spcBef>
                <a:spcPts val="600"/>
              </a:spcBef>
            </a:pPr>
            <a:r>
              <a:rPr lang="en-GB" sz="2000" dirty="0">
                <a:solidFill>
                  <a:schemeClr val="accent1"/>
                </a:solidFill>
                <a:cs typeface="Times New Roman" panose="02020603050405020304" pitchFamily="18" charset="0"/>
              </a:rPr>
              <a:t>Ecosystem services, agriculture and human wellbeing are interlinked</a:t>
            </a:r>
          </a:p>
          <a:p>
            <a:pPr>
              <a:spcBef>
                <a:spcPts val="600"/>
              </a:spcBef>
            </a:pPr>
            <a:r>
              <a:rPr lang="en-GB" sz="2000" dirty="0">
                <a:solidFill>
                  <a:schemeClr val="accent1"/>
                </a:solidFill>
                <a:cs typeface="Times New Roman" panose="02020603050405020304" pitchFamily="18" charset="0"/>
              </a:rPr>
              <a:t>Intensification is a result of increased demand for output, changes in production factors and institutions and policies </a:t>
            </a:r>
          </a:p>
          <a:p>
            <a:pPr>
              <a:spcBef>
                <a:spcPts val="600"/>
              </a:spcBef>
            </a:pPr>
            <a:r>
              <a:rPr lang="en-GB" sz="2000" dirty="0">
                <a:solidFill>
                  <a:schemeClr val="accent1"/>
                </a:solidFill>
                <a:cs typeface="Times New Roman" panose="02020603050405020304" pitchFamily="18" charset="0"/>
              </a:rPr>
              <a:t>It is achieved through different processes (land use conversion, increased inputs, change in crops)</a:t>
            </a:r>
          </a:p>
          <a:p>
            <a:pPr>
              <a:spcBef>
                <a:spcPts val="600"/>
              </a:spcBef>
            </a:pPr>
            <a:r>
              <a:rPr lang="en-GB" sz="2000" dirty="0">
                <a:solidFill>
                  <a:schemeClr val="accent1"/>
                </a:solidFill>
                <a:cs typeface="Times New Roman" panose="02020603050405020304" pitchFamily="18" charset="0"/>
              </a:rPr>
              <a:t>Impacts on people and natural environments vary</a:t>
            </a:r>
          </a:p>
          <a:p>
            <a:pPr lvl="1">
              <a:spcBef>
                <a:spcPts val="600"/>
              </a:spcBef>
            </a:pPr>
            <a:r>
              <a:rPr lang="en-GB" sz="1800" dirty="0">
                <a:solidFill>
                  <a:schemeClr val="accent1"/>
                </a:solidFill>
                <a:cs typeface="Times New Roman" panose="02020603050405020304" pitchFamily="18" charset="0"/>
              </a:rPr>
              <a:t>Very few cases of intensification achieve both poverty alleviation AND maintain ecosystem services</a:t>
            </a:r>
          </a:p>
          <a:p>
            <a:pPr lvl="1">
              <a:spcBef>
                <a:spcPts val="600"/>
              </a:spcBef>
            </a:pPr>
            <a:r>
              <a:rPr lang="en-GB" sz="1800" dirty="0">
                <a:solidFill>
                  <a:schemeClr val="accent1"/>
                </a:solidFill>
                <a:cs typeface="Times New Roman" panose="02020603050405020304" pitchFamily="18" charset="0"/>
              </a:rPr>
              <a:t>Short-term income or productivity gains often lead to long-term loss of biodiversity and ecosystem services which lead to negative feedback on the wellbeing of marginalised groups</a:t>
            </a:r>
          </a:p>
          <a:p>
            <a:pPr>
              <a:spcBef>
                <a:spcPts val="600"/>
              </a:spcBef>
            </a:pPr>
            <a:r>
              <a:rPr lang="en-GB" sz="2000" dirty="0">
                <a:solidFill>
                  <a:schemeClr val="accent1"/>
                </a:solidFill>
                <a:cs typeface="Times New Roman" panose="02020603050405020304" pitchFamily="18" charset="0"/>
              </a:rPr>
              <a:t>Sustainable intensification might provide a way forward</a:t>
            </a:r>
          </a:p>
        </p:txBody>
      </p:sp>
    </p:spTree>
    <p:extLst>
      <p:ext uri="{BB962C8B-B14F-4D97-AF65-F5344CB8AC3E}">
        <p14:creationId xmlns:p14="http://schemas.microsoft.com/office/powerpoint/2010/main" val="8451667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Shape 240"/>
          <p:cNvSpPr txBox="1">
            <a:spLocks noGrp="1"/>
          </p:cNvSpPr>
          <p:nvPr>
            <p:ph type="title"/>
          </p:nvPr>
        </p:nvSpPr>
        <p:spPr>
          <a:xfrm>
            <a:off x="628650" y="64641"/>
            <a:ext cx="7886700" cy="762673"/>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chemeClr val="accent1"/>
              </a:buClr>
              <a:buSzPts val="3200"/>
              <a:buFont typeface="Arial"/>
              <a:buNone/>
            </a:pPr>
            <a:r>
              <a:rPr lang="en-GB" sz="3200" b="1" i="0" u="none" strike="noStrike" cap="none" dirty="0">
                <a:solidFill>
                  <a:schemeClr val="accent1"/>
                </a:solidFill>
                <a:latin typeface="Arial"/>
                <a:ea typeface="Arial"/>
                <a:cs typeface="Arial"/>
                <a:sym typeface="Arial"/>
              </a:rPr>
              <a:t>References</a:t>
            </a:r>
            <a:endParaRPr dirty="0"/>
          </a:p>
        </p:txBody>
      </p:sp>
      <p:sp>
        <p:nvSpPr>
          <p:cNvPr id="241" name="Shape 241"/>
          <p:cNvSpPr txBox="1"/>
          <p:nvPr/>
        </p:nvSpPr>
        <p:spPr>
          <a:xfrm>
            <a:off x="628650" y="814613"/>
            <a:ext cx="8009164" cy="517615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accent4"/>
              </a:buClr>
              <a:buSzPts val="1300"/>
              <a:buFont typeface="Arial"/>
              <a:buNone/>
            </a:pPr>
            <a:r>
              <a:rPr lang="en-GB" sz="1400" b="1" dirty="0">
                <a:solidFill>
                  <a:schemeClr val="accent1"/>
                </a:solidFill>
                <a:ea typeface="Arial"/>
                <a:cs typeface="Arial"/>
                <a:sym typeface="Arial"/>
              </a:rPr>
              <a:t>Key readings</a:t>
            </a:r>
            <a:endParaRPr sz="1400" dirty="0"/>
          </a:p>
          <a:p>
            <a:pPr marL="228600" lvl="0" indent="-228600">
              <a:spcBef>
                <a:spcPts val="600"/>
              </a:spcBef>
              <a:buClr>
                <a:schemeClr val="accent4"/>
              </a:buClr>
              <a:buSzPts val="1200"/>
              <a:buFont typeface="Arial"/>
              <a:buChar char="•"/>
            </a:pPr>
            <a:r>
              <a:rPr lang="en-GB" sz="1400" dirty="0">
                <a:solidFill>
                  <a:schemeClr val="accent1"/>
                </a:solidFill>
                <a:cs typeface="Times New Roman" panose="02020603050405020304" pitchFamily="18" charset="0"/>
              </a:rPr>
              <a:t>Martin, A. </a:t>
            </a:r>
            <a:r>
              <a:rPr lang="en-GB" sz="1400" i="1" dirty="0">
                <a:solidFill>
                  <a:schemeClr val="accent1"/>
                </a:solidFill>
                <a:cs typeface="Times New Roman" panose="02020603050405020304" pitchFamily="18" charset="0"/>
              </a:rPr>
              <a:t>et al. </a:t>
            </a:r>
            <a:r>
              <a:rPr lang="en-GB" sz="1400" dirty="0">
                <a:solidFill>
                  <a:schemeClr val="accent1"/>
                </a:solidFill>
                <a:cs typeface="Times New Roman" panose="02020603050405020304" pitchFamily="18" charset="0"/>
              </a:rPr>
              <a:t>(2018) Land use intensification: The promise of sustainability and the reality of trade-offs, Chapter 6 in Schreckenberg, K., Mace, G. and </a:t>
            </a:r>
            <a:r>
              <a:rPr lang="en-GB" sz="1400" dirty="0" err="1">
                <a:solidFill>
                  <a:schemeClr val="accent1"/>
                </a:solidFill>
                <a:cs typeface="Times New Roman" panose="02020603050405020304" pitchFamily="18" charset="0"/>
              </a:rPr>
              <a:t>Poudyal</a:t>
            </a:r>
            <a:r>
              <a:rPr lang="en-GB" sz="1400" dirty="0">
                <a:solidFill>
                  <a:schemeClr val="accent1"/>
                </a:solidFill>
                <a:cs typeface="Times New Roman" panose="02020603050405020304" pitchFamily="18" charset="0"/>
              </a:rPr>
              <a:t>, M. (eds) </a:t>
            </a:r>
            <a:r>
              <a:rPr lang="en-GB" sz="1400" i="1" dirty="0">
                <a:solidFill>
                  <a:schemeClr val="accent1"/>
                </a:solidFill>
                <a:cs typeface="Times New Roman" panose="02020603050405020304" pitchFamily="18" charset="0"/>
              </a:rPr>
              <a:t>Ecosystem services and poverty alleviation: Trade-offs and governance</a:t>
            </a:r>
            <a:r>
              <a:rPr lang="en-GB" sz="1400" dirty="0">
                <a:solidFill>
                  <a:schemeClr val="accent1"/>
                </a:solidFill>
                <a:cs typeface="Times New Roman" panose="02020603050405020304" pitchFamily="18" charset="0"/>
              </a:rPr>
              <a:t>. Routledge, Abingdon.</a:t>
            </a:r>
          </a:p>
          <a:p>
            <a:pPr marL="228600" lvl="0" indent="-228600">
              <a:spcBef>
                <a:spcPts val="600"/>
              </a:spcBef>
              <a:buClr>
                <a:schemeClr val="accent4"/>
              </a:buClr>
              <a:buSzPts val="1200"/>
              <a:buFont typeface="Arial"/>
              <a:buChar char="•"/>
            </a:pPr>
            <a:r>
              <a:rPr lang="en-GB" sz="1400" dirty="0">
                <a:solidFill>
                  <a:schemeClr val="accent1"/>
                </a:solidFill>
                <a:cs typeface="Times New Roman" panose="02020603050405020304" pitchFamily="18" charset="0"/>
              </a:rPr>
              <a:t>Pretty, J. and </a:t>
            </a:r>
            <a:r>
              <a:rPr lang="en-GB" sz="1400" dirty="0" err="1">
                <a:solidFill>
                  <a:schemeClr val="accent1"/>
                </a:solidFill>
                <a:cs typeface="Times New Roman" panose="02020603050405020304" pitchFamily="18" charset="0"/>
              </a:rPr>
              <a:t>Bharucha</a:t>
            </a:r>
            <a:r>
              <a:rPr lang="en-GB" sz="1400" dirty="0">
                <a:solidFill>
                  <a:schemeClr val="accent1"/>
                </a:solidFill>
                <a:cs typeface="Times New Roman" panose="02020603050405020304" pitchFamily="18" charset="0"/>
              </a:rPr>
              <a:t>, Z.P. (2014) Sustainable intensification in agricultural systems. </a:t>
            </a:r>
            <a:r>
              <a:rPr lang="en-GB" sz="1400" i="1" dirty="0">
                <a:solidFill>
                  <a:schemeClr val="accent1"/>
                </a:solidFill>
                <a:cs typeface="Times New Roman" panose="02020603050405020304" pitchFamily="18" charset="0"/>
              </a:rPr>
              <a:t>Annals of Botany </a:t>
            </a:r>
            <a:r>
              <a:rPr lang="en-GB" sz="1400" b="1" dirty="0">
                <a:solidFill>
                  <a:schemeClr val="accent1"/>
                </a:solidFill>
                <a:cs typeface="Times New Roman" panose="02020603050405020304" pitchFamily="18" charset="0"/>
              </a:rPr>
              <a:t>114</a:t>
            </a:r>
            <a:r>
              <a:rPr lang="en-GB" sz="1400" dirty="0">
                <a:solidFill>
                  <a:schemeClr val="accent1"/>
                </a:solidFill>
                <a:cs typeface="Times New Roman" panose="02020603050405020304" pitchFamily="18" charset="0"/>
              </a:rPr>
              <a:t>: 1571-1596.</a:t>
            </a:r>
          </a:p>
          <a:p>
            <a:pPr marL="228600" lvl="0" indent="-228600">
              <a:spcBef>
                <a:spcPts val="600"/>
              </a:spcBef>
              <a:buClr>
                <a:schemeClr val="accent4"/>
              </a:buClr>
              <a:buSzPts val="1200"/>
              <a:buFont typeface="Arial"/>
              <a:buChar char="•"/>
            </a:pPr>
            <a:r>
              <a:rPr lang="en-GB" sz="1400" dirty="0">
                <a:solidFill>
                  <a:schemeClr val="accent1"/>
                </a:solidFill>
                <a:cs typeface="Times New Roman" panose="02020603050405020304" pitchFamily="18" charset="0"/>
              </a:rPr>
              <a:t>Royal Society (2009) Reaping the benefits: science and the sustainable intensification of global agriculture. The Royal Society, London.</a:t>
            </a:r>
          </a:p>
          <a:p>
            <a:pPr marL="228600" indent="-228600">
              <a:spcBef>
                <a:spcPts val="600"/>
              </a:spcBef>
              <a:buClr>
                <a:schemeClr val="accent4"/>
              </a:buClr>
              <a:buSzPts val="1200"/>
              <a:buFont typeface="Arial"/>
              <a:buChar char="•"/>
            </a:pPr>
            <a:r>
              <a:rPr lang="en-GB" sz="1400" dirty="0">
                <a:solidFill>
                  <a:schemeClr val="accent1"/>
                </a:solidFill>
                <a:cs typeface="Times New Roman" panose="02020603050405020304" pitchFamily="18" charset="0"/>
              </a:rPr>
              <a:t>Tilman, D. </a:t>
            </a:r>
            <a:r>
              <a:rPr lang="en-GB" sz="1400" i="1" dirty="0">
                <a:solidFill>
                  <a:schemeClr val="accent1"/>
                </a:solidFill>
                <a:cs typeface="Times New Roman" panose="02020603050405020304" pitchFamily="18" charset="0"/>
              </a:rPr>
              <a:t>et al. </a:t>
            </a:r>
            <a:r>
              <a:rPr lang="en-GB" sz="1400" dirty="0">
                <a:solidFill>
                  <a:schemeClr val="accent1"/>
                </a:solidFill>
                <a:cs typeface="Times New Roman" panose="02020603050405020304" pitchFamily="18" charset="0"/>
              </a:rPr>
              <a:t>(2011) Global food demand and the sustainable intensification of agriculture. </a:t>
            </a:r>
            <a:r>
              <a:rPr lang="en-GB" sz="1400" i="1" dirty="0">
                <a:solidFill>
                  <a:schemeClr val="accent1"/>
                </a:solidFill>
                <a:cs typeface="Times New Roman" panose="02020603050405020304" pitchFamily="18" charset="0"/>
              </a:rPr>
              <a:t>Proceedings of the National Academy of Sciences</a:t>
            </a:r>
            <a:r>
              <a:rPr lang="en-GB" sz="1400" dirty="0">
                <a:solidFill>
                  <a:schemeClr val="accent1"/>
                </a:solidFill>
                <a:cs typeface="Times New Roman" panose="02020603050405020304" pitchFamily="18" charset="0"/>
              </a:rPr>
              <a:t> </a:t>
            </a:r>
            <a:r>
              <a:rPr lang="en-GB" sz="1400" b="1" dirty="0">
                <a:solidFill>
                  <a:schemeClr val="accent1"/>
                </a:solidFill>
                <a:cs typeface="Times New Roman" panose="02020603050405020304" pitchFamily="18" charset="0"/>
              </a:rPr>
              <a:t>108</a:t>
            </a:r>
            <a:r>
              <a:rPr lang="en-GB" sz="1400" dirty="0">
                <a:solidFill>
                  <a:schemeClr val="accent1"/>
                </a:solidFill>
                <a:cs typeface="Times New Roman" panose="02020603050405020304" pitchFamily="18" charset="0"/>
              </a:rPr>
              <a:t>: 20260-20264.</a:t>
            </a:r>
          </a:p>
          <a:p>
            <a:pPr marL="228600" lvl="0" indent="-228600">
              <a:spcBef>
                <a:spcPts val="600"/>
              </a:spcBef>
              <a:buClr>
                <a:schemeClr val="accent4"/>
              </a:buClr>
              <a:buSzPts val="1200"/>
              <a:buFont typeface="Arial"/>
              <a:buChar char="•"/>
            </a:pPr>
            <a:endParaRPr lang="en-GB" sz="1400" dirty="0">
              <a:solidFill>
                <a:schemeClr val="accent1"/>
              </a:solidFill>
              <a:cs typeface="Times New Roman" panose="02020603050405020304" pitchFamily="18" charset="0"/>
            </a:endParaRPr>
          </a:p>
          <a:p>
            <a:pPr>
              <a:spcBef>
                <a:spcPts val="600"/>
              </a:spcBef>
              <a:buClr>
                <a:schemeClr val="accent4"/>
              </a:buClr>
              <a:buSzPts val="1200"/>
            </a:pPr>
            <a:r>
              <a:rPr lang="en-GB" sz="1400" b="1" dirty="0">
                <a:solidFill>
                  <a:schemeClr val="accent1"/>
                </a:solidFill>
                <a:ea typeface="Arial"/>
                <a:cs typeface="Arial"/>
                <a:sym typeface="Arial"/>
              </a:rPr>
              <a:t>Other readings</a:t>
            </a:r>
            <a:endParaRPr sz="1400" dirty="0"/>
          </a:p>
          <a:p>
            <a:pPr marL="228600" lvl="0" indent="-228600">
              <a:spcBef>
                <a:spcPts val="600"/>
              </a:spcBef>
              <a:buClr>
                <a:schemeClr val="accent4"/>
              </a:buClr>
              <a:buSzPts val="1200"/>
              <a:buFont typeface="Arial"/>
              <a:buChar char="•"/>
            </a:pPr>
            <a:r>
              <a:rPr lang="en-GB" sz="1400" dirty="0" err="1">
                <a:solidFill>
                  <a:schemeClr val="accent1"/>
                </a:solidFill>
                <a:cs typeface="Times New Roman" panose="02020603050405020304" pitchFamily="18" charset="0"/>
              </a:rPr>
              <a:t>Broegaard</a:t>
            </a:r>
            <a:r>
              <a:rPr lang="en-GB" sz="1400" dirty="0">
                <a:solidFill>
                  <a:schemeClr val="accent1"/>
                </a:solidFill>
                <a:cs typeface="Times New Roman" panose="02020603050405020304" pitchFamily="18" charset="0"/>
              </a:rPr>
              <a:t>, R.B. </a:t>
            </a:r>
            <a:r>
              <a:rPr lang="en-GB" sz="1400" i="1" dirty="0">
                <a:solidFill>
                  <a:schemeClr val="accent1"/>
                </a:solidFill>
                <a:cs typeface="Times New Roman" panose="02020603050405020304" pitchFamily="18" charset="0"/>
              </a:rPr>
              <a:t>et al. </a:t>
            </a:r>
            <a:r>
              <a:rPr lang="en-GB" sz="1400" dirty="0">
                <a:solidFill>
                  <a:schemeClr val="accent1"/>
                </a:solidFill>
                <a:cs typeface="Times New Roman" panose="02020603050405020304" pitchFamily="18" charset="0"/>
              </a:rPr>
              <a:t>(2017) Wild food collection and nutrition under commercial agriculture expansion in agriculture-forest landscapes. </a:t>
            </a:r>
            <a:r>
              <a:rPr lang="en-GB" sz="1400" i="1" dirty="0">
                <a:solidFill>
                  <a:schemeClr val="accent1"/>
                </a:solidFill>
                <a:cs typeface="Times New Roman" panose="02020603050405020304" pitchFamily="18" charset="0"/>
              </a:rPr>
              <a:t>Forest Policy and Economics </a:t>
            </a:r>
            <a:r>
              <a:rPr lang="en-GB" sz="1400" b="1" dirty="0">
                <a:solidFill>
                  <a:schemeClr val="accent1"/>
                </a:solidFill>
                <a:cs typeface="Times New Roman" panose="02020603050405020304" pitchFamily="18" charset="0"/>
              </a:rPr>
              <a:t>84</a:t>
            </a:r>
            <a:r>
              <a:rPr lang="en-GB" sz="1400" dirty="0">
                <a:solidFill>
                  <a:schemeClr val="accent1"/>
                </a:solidFill>
                <a:cs typeface="Times New Roman" panose="02020603050405020304" pitchFamily="18" charset="0"/>
              </a:rPr>
              <a:t>: 92-101.</a:t>
            </a:r>
          </a:p>
          <a:p>
            <a:pPr marL="228600" indent="-228600">
              <a:spcBef>
                <a:spcPts val="600"/>
              </a:spcBef>
              <a:buClr>
                <a:schemeClr val="accent4"/>
              </a:buClr>
              <a:buSzPts val="1200"/>
              <a:buFont typeface="Arial"/>
              <a:buChar char="•"/>
            </a:pPr>
            <a:r>
              <a:rPr lang="en-GB" sz="1400" dirty="0">
                <a:solidFill>
                  <a:schemeClr val="accent1"/>
                </a:solidFill>
                <a:cs typeface="Times New Roman" panose="02020603050405020304" pitchFamily="18" charset="0"/>
              </a:rPr>
              <a:t>Dawson, N., Martin, A. and </a:t>
            </a:r>
            <a:r>
              <a:rPr lang="en-GB" sz="1400" dirty="0" err="1">
                <a:solidFill>
                  <a:schemeClr val="accent1"/>
                </a:solidFill>
                <a:cs typeface="Times New Roman" panose="02020603050405020304" pitchFamily="18" charset="0"/>
              </a:rPr>
              <a:t>Sikor</a:t>
            </a:r>
            <a:r>
              <a:rPr lang="en-GB" sz="1400" dirty="0">
                <a:solidFill>
                  <a:schemeClr val="accent1"/>
                </a:solidFill>
                <a:cs typeface="Times New Roman" panose="02020603050405020304" pitchFamily="18" charset="0"/>
              </a:rPr>
              <a:t>, T. (2016) Green Revolution in Sub-Saharan Africa: Implications of imposed innovation for the wellbeing of rural smallholders.,</a:t>
            </a:r>
            <a:r>
              <a:rPr lang="en-GB" sz="1400" i="1" dirty="0">
                <a:solidFill>
                  <a:schemeClr val="accent1"/>
                </a:solidFill>
                <a:cs typeface="Times New Roman" panose="02020603050405020304" pitchFamily="18" charset="0"/>
              </a:rPr>
              <a:t> World Development</a:t>
            </a:r>
            <a:r>
              <a:rPr lang="en-GB" sz="1400" dirty="0">
                <a:solidFill>
                  <a:schemeClr val="accent1"/>
                </a:solidFill>
                <a:cs typeface="Times New Roman" panose="02020603050405020304" pitchFamily="18" charset="0"/>
              </a:rPr>
              <a:t> </a:t>
            </a:r>
            <a:r>
              <a:rPr lang="en-GB" sz="1400" b="1" dirty="0">
                <a:solidFill>
                  <a:schemeClr val="accent1"/>
                </a:solidFill>
                <a:cs typeface="Times New Roman" panose="02020603050405020304" pitchFamily="18" charset="0"/>
              </a:rPr>
              <a:t>78</a:t>
            </a:r>
            <a:r>
              <a:rPr lang="en-GB" sz="1400" dirty="0">
                <a:solidFill>
                  <a:schemeClr val="accent1"/>
                </a:solidFill>
                <a:cs typeface="Times New Roman" panose="02020603050405020304" pitchFamily="18" charset="0"/>
              </a:rPr>
              <a:t>: 204-218.</a:t>
            </a:r>
          </a:p>
          <a:p>
            <a:pPr marL="228600" indent="-228600">
              <a:spcBef>
                <a:spcPts val="600"/>
              </a:spcBef>
              <a:buClr>
                <a:schemeClr val="accent4"/>
              </a:buClr>
              <a:buSzPts val="1200"/>
              <a:buFont typeface="Arial"/>
              <a:buChar char="•"/>
            </a:pPr>
            <a:r>
              <a:rPr lang="en-GB" sz="1400" dirty="0">
                <a:solidFill>
                  <a:schemeClr val="accent1"/>
                </a:solidFill>
                <a:cs typeface="Times New Roman" panose="02020603050405020304" pitchFamily="18" charset="0"/>
              </a:rPr>
              <a:t>Franks, P. </a:t>
            </a:r>
            <a:r>
              <a:rPr lang="en-GB" sz="1400" i="1" dirty="0">
                <a:solidFill>
                  <a:schemeClr val="accent1"/>
                </a:solidFill>
                <a:cs typeface="Times New Roman" panose="02020603050405020304" pitchFamily="18" charset="0"/>
              </a:rPr>
              <a:t>et al. </a:t>
            </a:r>
            <a:r>
              <a:rPr lang="en-GB" sz="1400" dirty="0">
                <a:solidFill>
                  <a:schemeClr val="accent1"/>
                </a:solidFill>
                <a:cs typeface="Times New Roman" panose="02020603050405020304" pitchFamily="18" charset="0"/>
              </a:rPr>
              <a:t>(2017) Reconciling forest conservation with food production in Sub-Saharan Africa: Case studies from Tanzania, Ethiopia and Ghana. Research Report, IIED, London.</a:t>
            </a:r>
          </a:p>
          <a:p>
            <a:pPr marL="228600" indent="-228600">
              <a:spcBef>
                <a:spcPts val="600"/>
              </a:spcBef>
              <a:buClr>
                <a:schemeClr val="accent4"/>
              </a:buClr>
              <a:buSzPts val="1200"/>
              <a:buFont typeface="Arial"/>
              <a:buChar char="•"/>
            </a:pPr>
            <a:endParaRPr lang="en-GB" sz="1000" dirty="0">
              <a:solidFill>
                <a:schemeClr val="accent1"/>
              </a:solidFill>
              <a:cs typeface="Times New Roman" panose="02020603050405020304" pitchFamily="18" charset="0"/>
            </a:endParaRPr>
          </a:p>
          <a:p>
            <a:pPr marR="0" lvl="0" algn="l" rtl="0">
              <a:lnSpc>
                <a:spcPct val="100000"/>
              </a:lnSpc>
              <a:spcBef>
                <a:spcPts val="600"/>
              </a:spcBef>
              <a:spcAft>
                <a:spcPts val="0"/>
              </a:spcAft>
              <a:buClr>
                <a:schemeClr val="accent4"/>
              </a:buClr>
              <a:buSzPts val="1200"/>
            </a:pPr>
            <a:endParaRPr sz="1000" dirty="0">
              <a:solidFill>
                <a:schemeClr val="accent1"/>
              </a:solidFill>
              <a:ea typeface="Arial"/>
              <a:cs typeface="Arial"/>
              <a:sym typeface="Arial"/>
            </a:endParaRPr>
          </a:p>
          <a:p>
            <a:pPr marL="228600" marR="0" lvl="0" indent="-190500" algn="l" rtl="0">
              <a:lnSpc>
                <a:spcPct val="100000"/>
              </a:lnSpc>
              <a:spcBef>
                <a:spcPts val="1200"/>
              </a:spcBef>
              <a:spcAft>
                <a:spcPts val="0"/>
              </a:spcAft>
              <a:buClr>
                <a:schemeClr val="accent4"/>
              </a:buClr>
              <a:buSzPts val="600"/>
              <a:buFont typeface="Arial"/>
              <a:buNone/>
            </a:pPr>
            <a:endParaRPr sz="1000" dirty="0">
              <a:solidFill>
                <a:schemeClr val="accent1"/>
              </a:solidFill>
              <a:ea typeface="Arial"/>
              <a:cs typeface="Arial"/>
              <a:sym typeface="Arial"/>
            </a:endParaRPr>
          </a:p>
          <a:p>
            <a:pPr marL="228600" marR="0" lvl="0" indent="-190500" algn="l" rtl="0">
              <a:lnSpc>
                <a:spcPct val="100000"/>
              </a:lnSpc>
              <a:spcBef>
                <a:spcPts val="1200"/>
              </a:spcBef>
              <a:spcAft>
                <a:spcPts val="0"/>
              </a:spcAft>
              <a:buClr>
                <a:schemeClr val="accent4"/>
              </a:buClr>
              <a:buSzPts val="600"/>
              <a:buFont typeface="Arial"/>
              <a:buNone/>
            </a:pPr>
            <a:endParaRPr sz="1000" dirty="0">
              <a:solidFill>
                <a:schemeClr val="accent1"/>
              </a:solidFill>
              <a:ea typeface="Arial"/>
              <a:cs typeface="Arial"/>
              <a:sym typeface="Arial"/>
            </a:endParaRPr>
          </a:p>
        </p:txBody>
      </p:sp>
    </p:spTree>
    <p:extLst>
      <p:ext uri="{BB962C8B-B14F-4D97-AF65-F5344CB8AC3E}">
        <p14:creationId xmlns:p14="http://schemas.microsoft.com/office/powerpoint/2010/main" val="22806436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253" name="Shape 253"/>
          <p:cNvSpPr txBox="1">
            <a:spLocks noGrp="1"/>
          </p:cNvSpPr>
          <p:nvPr>
            <p:ph type="title"/>
          </p:nvPr>
        </p:nvSpPr>
        <p:spPr>
          <a:xfrm>
            <a:off x="628650" y="123289"/>
            <a:ext cx="7886700" cy="116098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accent1"/>
              </a:buClr>
              <a:buSzPts val="3200"/>
              <a:buFont typeface="Arial"/>
              <a:buNone/>
            </a:pPr>
            <a:r>
              <a:rPr lang="en-GB" sz="3200" b="1" i="0" u="none" strike="noStrike" cap="none" dirty="0">
                <a:solidFill>
                  <a:schemeClr val="accent1"/>
                </a:solidFill>
                <a:latin typeface="Arial"/>
                <a:ea typeface="Arial"/>
                <a:cs typeface="Arial"/>
                <a:sym typeface="Arial"/>
              </a:rPr>
              <a:t>Guided reading</a:t>
            </a:r>
            <a:endParaRPr sz="3200" b="1" i="0" u="none" strike="noStrike" cap="none" dirty="0">
              <a:solidFill>
                <a:schemeClr val="accent1"/>
              </a:solidFill>
              <a:latin typeface="Arial"/>
              <a:ea typeface="Arial"/>
              <a:cs typeface="Arial"/>
              <a:sym typeface="Arial"/>
            </a:endParaRPr>
          </a:p>
        </p:txBody>
      </p:sp>
      <p:sp>
        <p:nvSpPr>
          <p:cNvPr id="254" name="Shape 254"/>
          <p:cNvSpPr txBox="1">
            <a:spLocks noGrp="1"/>
          </p:cNvSpPr>
          <p:nvPr>
            <p:ph type="body" idx="1"/>
          </p:nvPr>
        </p:nvSpPr>
        <p:spPr>
          <a:xfrm>
            <a:off x="649198" y="1136469"/>
            <a:ext cx="8098255" cy="4859382"/>
          </a:xfrm>
          <a:prstGeom prst="rect">
            <a:avLst/>
          </a:prstGeom>
          <a:noFill/>
          <a:ln>
            <a:noFill/>
          </a:ln>
        </p:spPr>
        <p:txBody>
          <a:bodyPr spcFirstLastPara="1" wrap="square" lIns="91425" tIns="45700" rIns="91425" bIns="45700" anchor="t" anchorCtr="0">
            <a:noAutofit/>
          </a:bodyPr>
          <a:lstStyle/>
          <a:p>
            <a:pPr marL="0" indent="0">
              <a:buNone/>
            </a:pPr>
            <a:r>
              <a:rPr lang="en-GB" sz="2400" dirty="0"/>
              <a:t>Please read:</a:t>
            </a:r>
          </a:p>
          <a:p>
            <a:r>
              <a:rPr lang="en-GB" sz="2000" dirty="0" err="1"/>
              <a:t>Mudombi</a:t>
            </a:r>
            <a:r>
              <a:rPr lang="en-GB" sz="2000" dirty="0"/>
              <a:t>, S. et al., (2018) Multi-dimensional poverty effects around operational biofuel projects in Malawi, Mozambique and Swaziland. </a:t>
            </a:r>
            <a:r>
              <a:rPr lang="en-GB" sz="2000" i="1" dirty="0"/>
              <a:t>Biomass and Bioenergy</a:t>
            </a:r>
            <a:r>
              <a:rPr lang="en-GB" sz="2000" dirty="0"/>
              <a:t> </a:t>
            </a:r>
            <a:r>
              <a:rPr lang="en-GB" sz="2000" b="1" dirty="0"/>
              <a:t>114</a:t>
            </a:r>
            <a:r>
              <a:rPr lang="en-GB" sz="2000" dirty="0"/>
              <a:t>: 41-54.</a:t>
            </a:r>
          </a:p>
          <a:p>
            <a:pPr marL="0" indent="0">
              <a:buNone/>
            </a:pPr>
            <a:r>
              <a:rPr lang="en-GB" sz="2400" dirty="0"/>
              <a:t>Questions for discussion: </a:t>
            </a:r>
          </a:p>
          <a:p>
            <a:pPr marL="457200" lvl="0" indent="-457200">
              <a:buFont typeface="+mj-lt"/>
              <a:buAutoNum type="arabicPeriod"/>
            </a:pPr>
            <a:r>
              <a:rPr lang="en-GB" sz="2000" dirty="0"/>
              <a:t>What impact has the intensification of land use for biofuel cultivation had on food security and multi-dimensional poverty in Malawi, Mozambique and Swaziland?</a:t>
            </a:r>
          </a:p>
          <a:p>
            <a:pPr marL="457200" lvl="0" indent="-457200">
              <a:buFont typeface="+mj-lt"/>
              <a:buAutoNum type="arabicPeriod"/>
            </a:pPr>
            <a:r>
              <a:rPr lang="en-GB" sz="2000" dirty="0"/>
              <a:t>How do the impacts of jatropha and sugarcane differ and why?</a:t>
            </a:r>
          </a:p>
          <a:p>
            <a:pPr marL="457200" lvl="0" indent="-457200">
              <a:buFont typeface="+mj-lt"/>
              <a:buAutoNum type="arabicPeriod"/>
            </a:pPr>
            <a:r>
              <a:rPr lang="en-GB" sz="2000" dirty="0"/>
              <a:t>What actions could governments take to minimise trade-offs from biofuel production?</a:t>
            </a:r>
          </a:p>
          <a:p>
            <a:pPr marL="0" marR="0" lvl="0" indent="0" algn="l" rtl="0">
              <a:lnSpc>
                <a:spcPct val="100000"/>
              </a:lnSpc>
              <a:spcBef>
                <a:spcPts val="0"/>
              </a:spcBef>
              <a:spcAft>
                <a:spcPts val="0"/>
              </a:spcAft>
              <a:buClr>
                <a:schemeClr val="accent4"/>
              </a:buClr>
              <a:buSzPts val="1500"/>
              <a:buFont typeface="Arial"/>
              <a:buNone/>
            </a:pPr>
            <a:endParaRPr lang="en-GB" sz="1500" b="1" dirty="0">
              <a:solidFill>
                <a:schemeClr val="accent1"/>
              </a:solidFill>
              <a:latin typeface="Arial"/>
              <a:ea typeface="Arial"/>
              <a:cs typeface="Arial"/>
              <a:sym typeface="Arial"/>
            </a:endParaRPr>
          </a:p>
        </p:txBody>
      </p:sp>
    </p:spTree>
    <p:extLst>
      <p:ext uri="{BB962C8B-B14F-4D97-AF65-F5344CB8AC3E}">
        <p14:creationId xmlns:p14="http://schemas.microsoft.com/office/powerpoint/2010/main" val="2900767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6906683" cy="1325563"/>
          </a:xfrm>
        </p:spPr>
        <p:txBody>
          <a:bodyPr>
            <a:normAutofit/>
          </a:bodyPr>
          <a:lstStyle/>
          <a:p>
            <a:r>
              <a:rPr lang="en-US" sz="3200" dirty="0"/>
              <a:t>Increasing pressure and demands on ecosystems</a:t>
            </a:r>
          </a:p>
        </p:txBody>
      </p:sp>
      <p:sp>
        <p:nvSpPr>
          <p:cNvPr id="3" name="Content Placeholder 2"/>
          <p:cNvSpPr>
            <a:spLocks noGrp="1"/>
          </p:cNvSpPr>
          <p:nvPr>
            <p:ph idx="1"/>
          </p:nvPr>
        </p:nvSpPr>
        <p:spPr>
          <a:xfrm>
            <a:off x="628650" y="1825625"/>
            <a:ext cx="8217910" cy="4351338"/>
          </a:xfrm>
        </p:spPr>
        <p:txBody>
          <a:bodyPr>
            <a:normAutofit fontScale="85000" lnSpcReduction="10000"/>
          </a:bodyPr>
          <a:lstStyle/>
          <a:p>
            <a:r>
              <a:rPr lang="en-US" dirty="0"/>
              <a:t>Human population is expected to reach 9 billion by 2050</a:t>
            </a:r>
          </a:p>
          <a:p>
            <a:pPr lvl="1"/>
            <a:r>
              <a:rPr lang="en-US" dirty="0"/>
              <a:t>Higher incomes, changing lifestyles and dietary preferences</a:t>
            </a:r>
          </a:p>
          <a:p>
            <a:r>
              <a:rPr lang="en-US" dirty="0"/>
              <a:t>May need a doubling of food crop production between 2005 and 2050 (</a:t>
            </a:r>
            <a:r>
              <a:rPr lang="en-US" dirty="0" err="1"/>
              <a:t>Tilman</a:t>
            </a:r>
            <a:r>
              <a:rPr lang="en-US" dirty="0"/>
              <a:t> </a:t>
            </a:r>
            <a:r>
              <a:rPr lang="en-US" i="1" dirty="0"/>
              <a:t>et al. </a:t>
            </a:r>
            <a:r>
              <a:rPr lang="en-US" dirty="0"/>
              <a:t>2011)</a:t>
            </a:r>
          </a:p>
          <a:p>
            <a:pPr lvl="1"/>
            <a:r>
              <a:rPr lang="en-US" dirty="0"/>
              <a:t>Regional variation, e.g. 150% rise in demand for cereal crops expected in Ethiopia, Ghana, Tanzania (Franks </a:t>
            </a:r>
            <a:r>
              <a:rPr lang="en-US" i="1" dirty="0"/>
              <a:t>et al. </a:t>
            </a:r>
            <a:r>
              <a:rPr lang="en-US" dirty="0"/>
              <a:t>2017)</a:t>
            </a:r>
          </a:p>
          <a:p>
            <a:r>
              <a:rPr lang="en-US" dirty="0"/>
              <a:t>Land for production is declining in quantity and quality</a:t>
            </a:r>
          </a:p>
          <a:p>
            <a:r>
              <a:rPr lang="en-US" dirty="0"/>
              <a:t>Competition for land for energy, </a:t>
            </a:r>
            <a:r>
              <a:rPr lang="en-US" dirty="0" err="1"/>
              <a:t>fibre</a:t>
            </a:r>
            <a:r>
              <a:rPr lang="en-US" dirty="0"/>
              <a:t>, biodiversity</a:t>
            </a:r>
          </a:p>
          <a:p>
            <a:endParaRPr lang="en-US" dirty="0"/>
          </a:p>
        </p:txBody>
      </p:sp>
    </p:spTree>
    <p:extLst>
      <p:ext uri="{BB962C8B-B14F-4D97-AF65-F5344CB8AC3E}">
        <p14:creationId xmlns:p14="http://schemas.microsoft.com/office/powerpoint/2010/main" val="7665584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21329"/>
            <a:ext cx="8130320" cy="1325563"/>
          </a:xfrm>
        </p:spPr>
        <p:txBody>
          <a:bodyPr>
            <a:normAutofit fontScale="90000"/>
          </a:bodyPr>
          <a:lstStyle/>
          <a:p>
            <a:r>
              <a:rPr lang="en-US" dirty="0"/>
              <a:t>Options for dealing with these pressures</a:t>
            </a:r>
            <a:br>
              <a:rPr lang="en-US" dirty="0"/>
            </a:br>
            <a:endParaRPr lang="en-US" dirty="0"/>
          </a:p>
        </p:txBody>
      </p:sp>
      <p:sp>
        <p:nvSpPr>
          <p:cNvPr id="3" name="Content Placeholder 2"/>
          <p:cNvSpPr>
            <a:spLocks noGrp="1"/>
          </p:cNvSpPr>
          <p:nvPr>
            <p:ph idx="1"/>
          </p:nvPr>
        </p:nvSpPr>
        <p:spPr>
          <a:xfrm>
            <a:off x="628650" y="1440731"/>
            <a:ext cx="7886700" cy="4351338"/>
          </a:xfrm>
        </p:spPr>
        <p:txBody>
          <a:bodyPr>
            <a:normAutofit/>
          </a:bodyPr>
          <a:lstStyle/>
          <a:p>
            <a:r>
              <a:rPr lang="en-US" sz="2400" dirty="0"/>
              <a:t>Reduce demand through </a:t>
            </a:r>
            <a:r>
              <a:rPr lang="en-US" sz="2400" dirty="0" err="1"/>
              <a:t>behavioural</a:t>
            </a:r>
            <a:r>
              <a:rPr lang="en-US" sz="2400" dirty="0"/>
              <a:t> change</a:t>
            </a:r>
          </a:p>
          <a:p>
            <a:r>
              <a:rPr lang="en-US" sz="2400" dirty="0"/>
              <a:t>Ensure more equitable distribution of existing production</a:t>
            </a:r>
          </a:p>
          <a:p>
            <a:r>
              <a:rPr lang="en-US" sz="2400" dirty="0"/>
              <a:t>Reduce waste</a:t>
            </a:r>
          </a:p>
          <a:p>
            <a:r>
              <a:rPr lang="en-US" sz="2400" dirty="0" err="1"/>
              <a:t>Extensification</a:t>
            </a:r>
            <a:r>
              <a:rPr lang="en-US" sz="2400" dirty="0"/>
              <a:t> (still possible in a few areas)</a:t>
            </a:r>
          </a:p>
          <a:p>
            <a:r>
              <a:rPr lang="en-US" sz="2400" dirty="0"/>
              <a:t>Increase yields through intensification</a:t>
            </a:r>
          </a:p>
        </p:txBody>
      </p:sp>
    </p:spTree>
    <p:extLst>
      <p:ext uri="{BB962C8B-B14F-4D97-AF65-F5344CB8AC3E}">
        <p14:creationId xmlns:p14="http://schemas.microsoft.com/office/powerpoint/2010/main" val="32778126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What is land use intensification?</a:t>
            </a:r>
            <a:endParaRPr lang="en-US" dirty="0"/>
          </a:p>
        </p:txBody>
      </p:sp>
      <p:sp>
        <p:nvSpPr>
          <p:cNvPr id="3" name="Text Placeholder 2">
            <a:extLst>
              <a:ext uri="{FF2B5EF4-FFF2-40B4-BE49-F238E27FC236}">
                <a16:creationId xmlns:a16="http://schemas.microsoft.com/office/drawing/2014/main" id="{07D38376-FECD-534F-A6E6-AEE75D6FBBB4}"/>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1926645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49" y="233735"/>
            <a:ext cx="8398393" cy="1325563"/>
          </a:xfrm>
        </p:spPr>
        <p:txBody>
          <a:bodyPr>
            <a:normAutofit/>
          </a:bodyPr>
          <a:lstStyle/>
          <a:p>
            <a:pPr>
              <a:defRPr/>
            </a:pPr>
            <a:r>
              <a:rPr lang="en-US" altLang="en-US" sz="3200" kern="0" dirty="0">
                <a:cs typeface="Times New Roman" panose="02020603050405020304" pitchFamily="18" charset="0"/>
              </a:rPr>
              <a:t>What is land use intensification?</a:t>
            </a:r>
            <a:br>
              <a:rPr lang="en-US" altLang="en-US" sz="3200" kern="0" dirty="0">
                <a:cs typeface="Times New Roman" panose="02020603050405020304" pitchFamily="18" charset="0"/>
              </a:rPr>
            </a:br>
            <a:r>
              <a:rPr lang="en-US" altLang="en-US" sz="2400" b="0" kern="0" dirty="0">
                <a:cs typeface="Times New Roman" panose="02020603050405020304" pitchFamily="18" charset="0"/>
              </a:rPr>
              <a:t>(Martin </a:t>
            </a:r>
            <a:r>
              <a:rPr lang="en-US" altLang="en-US" sz="2400" b="0" i="1" kern="0" dirty="0">
                <a:cs typeface="Times New Roman" panose="02020603050405020304" pitchFamily="18" charset="0"/>
              </a:rPr>
              <a:t>et al. </a:t>
            </a:r>
            <a:r>
              <a:rPr lang="en-US" altLang="en-US" sz="2400" b="0" kern="0" dirty="0">
                <a:cs typeface="Times New Roman" panose="02020603050405020304" pitchFamily="18" charset="0"/>
              </a:rPr>
              <a:t>2018)</a:t>
            </a:r>
          </a:p>
        </p:txBody>
      </p:sp>
      <p:sp>
        <p:nvSpPr>
          <p:cNvPr id="5" name="Content Placeholder 4"/>
          <p:cNvSpPr>
            <a:spLocks noGrp="1"/>
          </p:cNvSpPr>
          <p:nvPr>
            <p:ph idx="1"/>
          </p:nvPr>
        </p:nvSpPr>
        <p:spPr>
          <a:xfrm>
            <a:off x="628650" y="1578824"/>
            <a:ext cx="7886700" cy="4351338"/>
          </a:xfrm>
        </p:spPr>
        <p:txBody>
          <a:bodyPr>
            <a:normAutofit/>
          </a:bodyPr>
          <a:lstStyle/>
          <a:p>
            <a:pPr marL="0" indent="0">
              <a:buNone/>
            </a:pPr>
            <a:r>
              <a:rPr lang="en-GB" altLang="en-US" sz="2400" b="1" i="1" kern="0" dirty="0">
                <a:solidFill>
                  <a:schemeClr val="accent1"/>
                </a:solidFill>
                <a:cs typeface="Times New Roman" panose="02020603050405020304" pitchFamily="18" charset="0"/>
              </a:rPr>
              <a:t>“activities undertaken with the intention of enhancing the productivity or profitability per unit area of rural land use, including intensification of particular land uses as well as changes between land uses” </a:t>
            </a:r>
            <a:endParaRPr lang="en-GB" altLang="en-US" sz="2400" kern="0" dirty="0">
              <a:solidFill>
                <a:schemeClr val="accent1"/>
              </a:solidFill>
              <a:cs typeface="Times New Roman" panose="02020603050405020304" pitchFamily="18" charset="0"/>
            </a:endParaRPr>
          </a:p>
          <a:p>
            <a:pPr marL="0" indent="0">
              <a:buNone/>
            </a:pPr>
            <a:r>
              <a:rPr lang="en-GB" altLang="en-US" sz="2000" kern="0" dirty="0">
                <a:solidFill>
                  <a:schemeClr val="accent1"/>
                </a:solidFill>
                <a:cs typeface="Times New Roman" panose="02020603050405020304" pitchFamily="18" charset="0"/>
              </a:rPr>
              <a:t>3 main types of land use intensification:</a:t>
            </a:r>
          </a:p>
          <a:p>
            <a:r>
              <a:rPr lang="en-GB" altLang="en-US" sz="2000" kern="0" dirty="0">
                <a:solidFill>
                  <a:schemeClr val="accent1"/>
                </a:solidFill>
                <a:cs typeface="Times New Roman" panose="02020603050405020304" pitchFamily="18" charset="0"/>
              </a:rPr>
              <a:t>Land use conversion (e.g. from fallows to permanent crops)</a:t>
            </a:r>
          </a:p>
          <a:p>
            <a:r>
              <a:rPr lang="en-GB" altLang="en-US" sz="2000" kern="0" dirty="0">
                <a:solidFill>
                  <a:schemeClr val="accent1"/>
                </a:solidFill>
                <a:cs typeface="Times New Roman" panose="02020603050405020304" pitchFamily="18" charset="0"/>
              </a:rPr>
              <a:t>Increased inputs (labour, irrigation, chemicals, machinery)</a:t>
            </a:r>
          </a:p>
          <a:p>
            <a:r>
              <a:rPr lang="en-GB" altLang="en-US" sz="2000" kern="0" dirty="0">
                <a:solidFill>
                  <a:schemeClr val="accent1"/>
                </a:solidFill>
                <a:cs typeface="Times New Roman" panose="02020603050405020304" pitchFamily="18" charset="0"/>
              </a:rPr>
              <a:t>Crop or product change (often involving high yielding varieties, and shifts from subsistence to cash crops)</a:t>
            </a:r>
          </a:p>
        </p:txBody>
      </p:sp>
    </p:spTree>
    <p:extLst>
      <p:ext uri="{BB962C8B-B14F-4D97-AF65-F5344CB8AC3E}">
        <p14:creationId xmlns:p14="http://schemas.microsoft.com/office/powerpoint/2010/main" val="13651846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alpha val="10000"/>
          </a:schemeClr>
        </a:solidFill>
        <a:effectLst/>
      </p:bgPr>
    </p:bg>
    <p:spTree>
      <p:nvGrpSpPr>
        <p:cNvPr id="1" name=""/>
        <p:cNvGrpSpPr/>
        <p:nvPr/>
      </p:nvGrpSpPr>
      <p:grpSpPr>
        <a:xfrm>
          <a:off x="0" y="0"/>
          <a:ext cx="0" cy="0"/>
          <a:chOff x="0" y="0"/>
          <a:chExt cx="0" cy="0"/>
        </a:xfrm>
      </p:grpSpPr>
      <p:sp>
        <p:nvSpPr>
          <p:cNvPr id="7" name="Title 6"/>
          <p:cNvSpPr>
            <a:spLocks noGrp="1"/>
          </p:cNvSpPr>
          <p:nvPr>
            <p:ph type="title"/>
          </p:nvPr>
        </p:nvSpPr>
        <p:spPr>
          <a:xfrm>
            <a:off x="345614" y="419067"/>
            <a:ext cx="3289359" cy="1067354"/>
          </a:xfrm>
        </p:spPr>
        <p:txBody>
          <a:bodyPr>
            <a:noAutofit/>
          </a:bodyPr>
          <a:lstStyle/>
          <a:p>
            <a:r>
              <a:rPr lang="en-GB" sz="2400" dirty="0">
                <a:cs typeface="Times New Roman" panose="02020603050405020304" pitchFamily="18" charset="0"/>
              </a:rPr>
              <a:t>Land use intensification process </a:t>
            </a:r>
            <a:br>
              <a:rPr lang="en-GB" sz="2400" dirty="0">
                <a:cs typeface="Times New Roman" panose="02020603050405020304" pitchFamily="18" charset="0"/>
              </a:rPr>
            </a:br>
            <a:r>
              <a:rPr lang="en-GB" sz="2000" b="0" dirty="0">
                <a:cs typeface="Times New Roman" panose="02020603050405020304" pitchFamily="18" charset="0"/>
              </a:rPr>
              <a:t>(Martin </a:t>
            </a:r>
            <a:r>
              <a:rPr lang="en-GB" sz="2000" b="0" i="1" dirty="0">
                <a:cs typeface="Times New Roman" panose="02020603050405020304" pitchFamily="18" charset="0"/>
              </a:rPr>
              <a:t>et al</a:t>
            </a:r>
            <a:r>
              <a:rPr lang="en-GB" sz="2000" b="0" dirty="0">
                <a:cs typeface="Times New Roman" panose="02020603050405020304" pitchFamily="18" charset="0"/>
              </a:rPr>
              <a:t>. 2018)</a:t>
            </a:r>
            <a:endParaRPr lang="en-GB" sz="2400" b="0" dirty="0">
              <a:cs typeface="Times New Roman" panose="02020603050405020304" pitchFamily="18" charset="0"/>
            </a:endParaRPr>
          </a:p>
        </p:txBody>
      </p:sp>
      <p:sp>
        <p:nvSpPr>
          <p:cNvPr id="5" name="Content Placeholder 1">
            <a:extLst>
              <a:ext uri="{FF2B5EF4-FFF2-40B4-BE49-F238E27FC236}">
                <a16:creationId xmlns:a16="http://schemas.microsoft.com/office/drawing/2014/main" id="{FD15A6F2-95ED-9F4F-AEEB-46D33539A712}"/>
              </a:ext>
            </a:extLst>
          </p:cNvPr>
          <p:cNvSpPr txBox="1">
            <a:spLocks/>
          </p:cNvSpPr>
          <p:nvPr/>
        </p:nvSpPr>
        <p:spPr>
          <a:xfrm>
            <a:off x="781050" y="1230129"/>
            <a:ext cx="7886700" cy="65176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chemeClr val="accent4"/>
              </a:buClr>
              <a:buFont typeface="Arial" panose="020B0604020202020204" pitchFamily="34" charset="0"/>
              <a:buChar char="•"/>
              <a:defRPr sz="2800" kern="1200">
                <a:solidFill>
                  <a:srgbClr val="004C96"/>
                </a:solidFill>
                <a:latin typeface="+mn-lt"/>
                <a:ea typeface="+mn-ea"/>
                <a:cs typeface="+mn-cs"/>
              </a:defRPr>
            </a:lvl1pPr>
            <a:lvl2pPr marL="685800" indent="-228600" algn="l" defTabSz="914400" rtl="0" eaLnBrk="1" latinLnBrk="0" hangingPunct="1">
              <a:lnSpc>
                <a:spcPct val="90000"/>
              </a:lnSpc>
              <a:spcBef>
                <a:spcPts val="500"/>
              </a:spcBef>
              <a:buClr>
                <a:schemeClr val="accent4"/>
              </a:buClr>
              <a:buFont typeface="Arial" panose="020B0604020202020204" pitchFamily="34" charset="0"/>
              <a:buChar char="•"/>
              <a:defRPr sz="2400" kern="1200">
                <a:solidFill>
                  <a:srgbClr val="004C96"/>
                </a:solidFill>
                <a:latin typeface="+mn-lt"/>
                <a:ea typeface="+mn-ea"/>
                <a:cs typeface="+mn-cs"/>
              </a:defRPr>
            </a:lvl2pPr>
            <a:lvl3pPr marL="1143000" indent="-228600" algn="l" defTabSz="914400" rtl="0" eaLnBrk="1" latinLnBrk="0" hangingPunct="1">
              <a:lnSpc>
                <a:spcPct val="90000"/>
              </a:lnSpc>
              <a:spcBef>
                <a:spcPts val="500"/>
              </a:spcBef>
              <a:buClr>
                <a:schemeClr val="accent4"/>
              </a:buClr>
              <a:buFont typeface="Arial" panose="020B0604020202020204" pitchFamily="34" charset="0"/>
              <a:buChar char="•"/>
              <a:defRPr sz="2000" kern="1200">
                <a:solidFill>
                  <a:srgbClr val="004C96"/>
                </a:solidFill>
                <a:latin typeface="+mn-lt"/>
                <a:ea typeface="+mn-ea"/>
                <a:cs typeface="+mn-cs"/>
              </a:defRPr>
            </a:lvl3pPr>
            <a:lvl4pPr marL="1600200" indent="-228600" algn="l" defTabSz="914400" rtl="0" eaLnBrk="1" latinLnBrk="0" hangingPunct="1">
              <a:lnSpc>
                <a:spcPct val="90000"/>
              </a:lnSpc>
              <a:spcBef>
                <a:spcPts val="500"/>
              </a:spcBef>
              <a:buClr>
                <a:schemeClr val="accent4"/>
              </a:buClr>
              <a:buFont typeface="Arial" panose="020B0604020202020204" pitchFamily="34" charset="0"/>
              <a:buChar char="•"/>
              <a:defRPr sz="1800" kern="1200">
                <a:solidFill>
                  <a:srgbClr val="004C96"/>
                </a:solidFill>
                <a:latin typeface="+mn-lt"/>
                <a:ea typeface="+mn-ea"/>
                <a:cs typeface="+mn-cs"/>
              </a:defRPr>
            </a:lvl4pPr>
            <a:lvl5pPr marL="2057400" indent="-228600" algn="l" defTabSz="914400" rtl="0" eaLnBrk="1" latinLnBrk="0" hangingPunct="1">
              <a:lnSpc>
                <a:spcPct val="90000"/>
              </a:lnSpc>
              <a:spcBef>
                <a:spcPts val="500"/>
              </a:spcBef>
              <a:buClr>
                <a:schemeClr val="accent4"/>
              </a:buClr>
              <a:buFont typeface="Arial" panose="020B0604020202020204" pitchFamily="34" charset="0"/>
              <a:buChar char="•"/>
              <a:defRPr sz="1800" kern="1200">
                <a:solidFill>
                  <a:srgbClr val="004C9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sz="2000" dirty="0">
              <a:solidFill>
                <a:schemeClr val="accent1"/>
              </a:solidFill>
              <a:cs typeface="Times New Roman" panose="02020603050405020304" pitchFamily="18" charset="0"/>
            </a:endParaRPr>
          </a:p>
        </p:txBody>
      </p:sp>
      <p:pic>
        <p:nvPicPr>
          <p:cNvPr id="3" name="Picture 2">
            <a:extLst>
              <a:ext uri="{FF2B5EF4-FFF2-40B4-BE49-F238E27FC236}">
                <a16:creationId xmlns:a16="http://schemas.microsoft.com/office/drawing/2014/main" id="{3369D663-6749-4747-BE3C-987F1027CC72}"/>
              </a:ext>
            </a:extLst>
          </p:cNvPr>
          <p:cNvPicPr>
            <a:picLocks noChangeAspect="1"/>
          </p:cNvPicPr>
          <p:nvPr/>
        </p:nvPicPr>
        <p:blipFill>
          <a:blip r:embed="rId3"/>
          <a:stretch>
            <a:fillRect/>
          </a:stretch>
        </p:blipFill>
        <p:spPr>
          <a:xfrm>
            <a:off x="2565646" y="315373"/>
            <a:ext cx="5826896" cy="5598391"/>
          </a:xfrm>
          <a:prstGeom prst="rect">
            <a:avLst/>
          </a:prstGeom>
        </p:spPr>
      </p:pic>
      <p:sp>
        <p:nvSpPr>
          <p:cNvPr id="8" name="TextBox 7">
            <a:extLst>
              <a:ext uri="{FF2B5EF4-FFF2-40B4-BE49-F238E27FC236}">
                <a16:creationId xmlns:a16="http://schemas.microsoft.com/office/drawing/2014/main" id="{0EFD3008-B556-B540-8914-ADAAEA16D9C5}"/>
              </a:ext>
            </a:extLst>
          </p:cNvPr>
          <p:cNvSpPr txBox="1"/>
          <p:nvPr/>
        </p:nvSpPr>
        <p:spPr>
          <a:xfrm>
            <a:off x="6102579" y="5777552"/>
            <a:ext cx="2097888" cy="200055"/>
          </a:xfrm>
          <a:prstGeom prst="rect">
            <a:avLst/>
          </a:prstGeom>
          <a:noFill/>
        </p:spPr>
        <p:txBody>
          <a:bodyPr wrap="square" rtlCol="0">
            <a:spAutoFit/>
          </a:bodyPr>
          <a:lstStyle/>
          <a:p>
            <a:pPr algn="r"/>
            <a:r>
              <a:rPr lang="en-US" sz="700" dirty="0">
                <a:solidFill>
                  <a:srgbClr val="000000">
                    <a:alpha val="70000"/>
                  </a:srgbClr>
                </a:solidFill>
              </a:rPr>
              <a:t>© Martin </a:t>
            </a:r>
            <a:r>
              <a:rPr lang="en-US" sz="700" i="1" dirty="0">
                <a:solidFill>
                  <a:srgbClr val="000000">
                    <a:alpha val="70000"/>
                  </a:srgbClr>
                </a:solidFill>
              </a:rPr>
              <a:t>et al</a:t>
            </a:r>
            <a:r>
              <a:rPr lang="en-US" sz="700" dirty="0">
                <a:solidFill>
                  <a:srgbClr val="000000">
                    <a:alpha val="70000"/>
                  </a:srgbClr>
                </a:solidFill>
              </a:rPr>
              <a:t>. 2018</a:t>
            </a:r>
          </a:p>
        </p:txBody>
      </p:sp>
    </p:spTree>
    <p:extLst>
      <p:ext uri="{BB962C8B-B14F-4D97-AF65-F5344CB8AC3E}">
        <p14:creationId xmlns:p14="http://schemas.microsoft.com/office/powerpoint/2010/main" val="15472545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48334"/>
            <a:ext cx="7886700" cy="1325563"/>
          </a:xfrm>
        </p:spPr>
        <p:txBody>
          <a:bodyPr/>
          <a:lstStyle/>
          <a:p>
            <a:r>
              <a:rPr lang="en-US" dirty="0"/>
              <a:t>Factors promoting intensification</a:t>
            </a:r>
          </a:p>
        </p:txBody>
      </p:sp>
      <p:sp>
        <p:nvSpPr>
          <p:cNvPr id="3" name="Content Placeholder 2"/>
          <p:cNvSpPr>
            <a:spLocks noGrp="1"/>
          </p:cNvSpPr>
          <p:nvPr>
            <p:ph idx="1"/>
          </p:nvPr>
        </p:nvSpPr>
        <p:spPr>
          <a:xfrm>
            <a:off x="628650" y="1403498"/>
            <a:ext cx="7886700" cy="4627475"/>
          </a:xfrm>
        </p:spPr>
        <p:txBody>
          <a:bodyPr>
            <a:normAutofit fontScale="85000" lnSpcReduction="10000"/>
          </a:bodyPr>
          <a:lstStyle/>
          <a:p>
            <a:pPr marL="0" indent="0">
              <a:buNone/>
            </a:pPr>
            <a:r>
              <a:rPr lang="en-US" dirty="0"/>
              <a:t>Increased demand for outputs</a:t>
            </a:r>
          </a:p>
          <a:p>
            <a:r>
              <a:rPr lang="en-US" sz="2400" dirty="0"/>
              <a:t>Population growth, in-migration, </a:t>
            </a:r>
            <a:r>
              <a:rPr lang="en-US" sz="2400" dirty="0" err="1"/>
              <a:t>urbanisation</a:t>
            </a:r>
            <a:endParaRPr lang="en-US" sz="2400" dirty="0"/>
          </a:p>
          <a:p>
            <a:r>
              <a:rPr lang="en-US" sz="2400" dirty="0"/>
              <a:t>Increased market demand (local to global)</a:t>
            </a:r>
          </a:p>
          <a:p>
            <a:r>
              <a:rPr lang="en-US" sz="2400" dirty="0"/>
              <a:t>Demand for higher value added outputs</a:t>
            </a:r>
          </a:p>
          <a:p>
            <a:pPr marL="0" indent="0">
              <a:buNone/>
            </a:pPr>
            <a:r>
              <a:rPr lang="en-US" dirty="0"/>
              <a:t>Production factors</a:t>
            </a:r>
          </a:p>
          <a:p>
            <a:r>
              <a:rPr lang="en-US" sz="2400" dirty="0"/>
              <a:t>Scarcity of land, water, </a:t>
            </a:r>
            <a:r>
              <a:rPr lang="en-US" sz="2400" dirty="0" err="1"/>
              <a:t>labour</a:t>
            </a:r>
            <a:r>
              <a:rPr lang="en-US" sz="2400" dirty="0"/>
              <a:t> – intensified by climate change</a:t>
            </a:r>
          </a:p>
          <a:p>
            <a:r>
              <a:rPr lang="en-US" sz="2400" dirty="0"/>
              <a:t>Availability of capital, entrepreneurship (skills and knowledge)</a:t>
            </a:r>
          </a:p>
          <a:p>
            <a:pPr marL="0" indent="0">
              <a:buNone/>
            </a:pPr>
            <a:r>
              <a:rPr lang="en-US" dirty="0"/>
              <a:t>Policies and institutions (formal and informal)</a:t>
            </a:r>
          </a:p>
          <a:p>
            <a:r>
              <a:rPr lang="en-US" sz="2400" dirty="0"/>
              <a:t>Facilitating access to credit</a:t>
            </a:r>
          </a:p>
          <a:p>
            <a:r>
              <a:rPr lang="en-US" sz="2400" dirty="0"/>
              <a:t>Land tenure and </a:t>
            </a:r>
            <a:r>
              <a:rPr lang="en-US" sz="2400" dirty="0" err="1"/>
              <a:t>labour</a:t>
            </a:r>
            <a:r>
              <a:rPr lang="en-US" sz="2400" dirty="0"/>
              <a:t> contracts</a:t>
            </a:r>
          </a:p>
        </p:txBody>
      </p:sp>
    </p:spTree>
    <p:extLst>
      <p:ext uri="{BB962C8B-B14F-4D97-AF65-F5344CB8AC3E}">
        <p14:creationId xmlns:p14="http://schemas.microsoft.com/office/powerpoint/2010/main" val="3567466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Impacts of land use intensification</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5714249"/>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2B49"/>
      </a:dk2>
      <a:lt2>
        <a:srgbClr val="E7E6E6"/>
      </a:lt2>
      <a:accent1>
        <a:srgbClr val="004C96"/>
      </a:accent1>
      <a:accent2>
        <a:srgbClr val="ED8B00"/>
      </a:accent2>
      <a:accent3>
        <a:srgbClr val="BFB8AF"/>
      </a:accent3>
      <a:accent4>
        <a:srgbClr val="C3D600"/>
      </a:accent4>
      <a:accent5>
        <a:srgbClr val="582C83"/>
      </a:accent5>
      <a:accent6>
        <a:srgbClr val="64A70B"/>
      </a:accent6>
      <a:hlink>
        <a:srgbClr val="0085CA"/>
      </a:hlink>
      <a:folHlink>
        <a:srgbClr val="8C4799"/>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6720</TotalTime>
  <Words>3927</Words>
  <Application>Microsoft Office PowerPoint</Application>
  <PresentationFormat>On-screen Show (4:3)</PresentationFormat>
  <Paragraphs>240</Paragraphs>
  <Slides>23</Slides>
  <Notes>20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Cambria</vt:lpstr>
      <vt:lpstr>Courier New</vt:lpstr>
      <vt:lpstr>LucidaGrande</vt:lpstr>
      <vt:lpstr>Times New Roman</vt:lpstr>
      <vt:lpstr>Office Theme</vt:lpstr>
      <vt:lpstr>Land Use  Intensification</vt:lpstr>
      <vt:lpstr>Learning outcomes</vt:lpstr>
      <vt:lpstr>Increasing pressure and demands on ecosystems</vt:lpstr>
      <vt:lpstr>Options for dealing with these pressures </vt:lpstr>
      <vt:lpstr>What is land use intensification?</vt:lpstr>
      <vt:lpstr>What is land use intensification? (Martin et al. 2018)</vt:lpstr>
      <vt:lpstr>Land use intensification process  (Martin et al. 2018)</vt:lpstr>
      <vt:lpstr>Factors promoting intensification</vt:lpstr>
      <vt:lpstr>Impacts of land use intensification</vt:lpstr>
      <vt:lpstr>Impacts of intensification</vt:lpstr>
      <vt:lpstr>Rwandan ‘Green Revolution’ case study (Dawson et al. 2016)</vt:lpstr>
      <vt:lpstr>Environmental impacts</vt:lpstr>
      <vt:lpstr>Biodiversity and ecosystem service impacts</vt:lpstr>
      <vt:lpstr>Laos case study: Land use intensification and disaggregated wellbeing outcomes (Broegaard et al. 2017)</vt:lpstr>
      <vt:lpstr>Class exercise: Land use intensification in your environment</vt:lpstr>
      <vt:lpstr>Looking forward</vt:lpstr>
      <vt:lpstr>What is sustainable intensification?</vt:lpstr>
      <vt:lpstr>Characteristics of sustainable agricultural intensification  (Pretty and Bharucha 2014)</vt:lpstr>
      <vt:lpstr>Interventions for sustainable agroecosystems (Pretty and Bharucha 2014)</vt:lpstr>
      <vt:lpstr>Land sparing or sharing?</vt:lpstr>
      <vt:lpstr>Conclusions</vt:lpstr>
      <vt:lpstr>References</vt:lpstr>
      <vt:lpstr>Guided reading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Schreckenberg, Kate</cp:lastModifiedBy>
  <cp:revision>366</cp:revision>
  <dcterms:created xsi:type="dcterms:W3CDTF">2017-06-01T13:54:47Z</dcterms:created>
  <dcterms:modified xsi:type="dcterms:W3CDTF">2018-12-12T20:43:33Z</dcterms:modified>
</cp:coreProperties>
</file>