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56" r:id="rId3"/>
    <p:sldId id="295" r:id="rId4"/>
    <p:sldId id="260" r:id="rId5"/>
    <p:sldId id="262" r:id="rId6"/>
    <p:sldId id="284" r:id="rId7"/>
    <p:sldId id="285" r:id="rId8"/>
    <p:sldId id="286" r:id="rId9"/>
    <p:sldId id="258" r:id="rId10"/>
    <p:sldId id="287" r:id="rId11"/>
    <p:sldId id="271" r:id="rId12"/>
    <p:sldId id="288" r:id="rId13"/>
    <p:sldId id="289" r:id="rId14"/>
    <p:sldId id="290" r:id="rId15"/>
    <p:sldId id="266" r:id="rId16"/>
    <p:sldId id="291" r:id="rId17"/>
    <p:sldId id="272" r:id="rId18"/>
    <p:sldId id="273" r:id="rId19"/>
    <p:sldId id="276" r:id="rId20"/>
    <p:sldId id="294" r:id="rId21"/>
    <p:sldId id="279" r:id="rId22"/>
    <p:sldId id="293" r:id="rId23"/>
    <p:sldId id="296"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B18C4-9B8D-4FDB-AB34-43FACBA2E937}" v="1" dt="2018-12-12T20:25:28.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3"/>
    <p:restoredTop sz="74770" autoAdjust="0"/>
  </p:normalViewPr>
  <p:slideViewPr>
    <p:cSldViewPr snapToGrid="0" snapToObjects="1">
      <p:cViewPr>
        <p:scale>
          <a:sx n="70" d="100"/>
          <a:sy n="70" d="100"/>
        </p:scale>
        <p:origin x="2652" y="3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5FDC0B18-D34C-44ED-9F37-3A2B116F0CC4}"/>
    <pc:docChg chg="modSld">
      <pc:chgData name="Schreckenberg, Kate" userId="8b45ddae-23f1-407e-8d90-04d8d4e05fa6" providerId="ADAL" clId="{5FDC0B18-D34C-44ED-9F37-3A2B116F0CC4}" dt="2018-12-12T20:31:38.900" v="143" actId="14100"/>
      <pc:docMkLst>
        <pc:docMk/>
      </pc:docMkLst>
      <pc:sldChg chg="modSp">
        <pc:chgData name="Schreckenberg, Kate" userId="8b45ddae-23f1-407e-8d90-04d8d4e05fa6" providerId="ADAL" clId="{5FDC0B18-D34C-44ED-9F37-3A2B116F0CC4}" dt="2018-12-12T20:18:38.484" v="1" actId="20577"/>
        <pc:sldMkLst>
          <pc:docMk/>
          <pc:sldMk cId="1365184651" sldId="260"/>
        </pc:sldMkLst>
        <pc:spChg chg="mod">
          <ac:chgData name="Schreckenberg, Kate" userId="8b45ddae-23f1-407e-8d90-04d8d4e05fa6" providerId="ADAL" clId="{5FDC0B18-D34C-44ED-9F37-3A2B116F0CC4}" dt="2018-12-12T20:18:38.484" v="1" actId="20577"/>
          <ac:spMkLst>
            <pc:docMk/>
            <pc:sldMk cId="1365184651" sldId="260"/>
            <ac:spMk id="5" creationId="{00000000-0000-0000-0000-000000000000}"/>
          </ac:spMkLst>
        </pc:spChg>
      </pc:sldChg>
      <pc:sldChg chg="modSp">
        <pc:chgData name="Schreckenberg, Kate" userId="8b45ddae-23f1-407e-8d90-04d8d4e05fa6" providerId="ADAL" clId="{5FDC0B18-D34C-44ED-9F37-3A2B116F0CC4}" dt="2018-12-12T20:20:55.615" v="14" actId="6549"/>
        <pc:sldMkLst>
          <pc:docMk/>
          <pc:sldMk cId="236421780" sldId="271"/>
        </pc:sldMkLst>
        <pc:spChg chg="mod">
          <ac:chgData name="Schreckenberg, Kate" userId="8b45ddae-23f1-407e-8d90-04d8d4e05fa6" providerId="ADAL" clId="{5FDC0B18-D34C-44ED-9F37-3A2B116F0CC4}" dt="2018-12-12T20:20:55.615" v="14" actId="6549"/>
          <ac:spMkLst>
            <pc:docMk/>
            <pc:sldMk cId="236421780" sldId="271"/>
            <ac:spMk id="4" creationId="{85B14A3C-DF06-6E4C-9A98-F6D82D88C0A1}"/>
          </ac:spMkLst>
        </pc:spChg>
        <pc:spChg chg="mod">
          <ac:chgData name="Schreckenberg, Kate" userId="8b45ddae-23f1-407e-8d90-04d8d4e05fa6" providerId="ADAL" clId="{5FDC0B18-D34C-44ED-9F37-3A2B116F0CC4}" dt="2018-12-12T20:20:42.493" v="12" actId="20577"/>
          <ac:spMkLst>
            <pc:docMk/>
            <pc:sldMk cId="236421780" sldId="271"/>
            <ac:spMk id="7" creationId="{00000000-0000-0000-0000-000000000000}"/>
          </ac:spMkLst>
        </pc:spChg>
      </pc:sldChg>
      <pc:sldChg chg="modSp">
        <pc:chgData name="Schreckenberg, Kate" userId="8b45ddae-23f1-407e-8d90-04d8d4e05fa6" providerId="ADAL" clId="{5FDC0B18-D34C-44ED-9F37-3A2B116F0CC4}" dt="2018-12-12T20:22:31.410" v="17" actId="255"/>
        <pc:sldMkLst>
          <pc:docMk/>
          <pc:sldMk cId="2239197081" sldId="273"/>
        </pc:sldMkLst>
        <pc:spChg chg="mod">
          <ac:chgData name="Schreckenberg, Kate" userId="8b45ddae-23f1-407e-8d90-04d8d4e05fa6" providerId="ADAL" clId="{5FDC0B18-D34C-44ED-9F37-3A2B116F0CC4}" dt="2018-12-12T20:22:31.410" v="17" actId="255"/>
          <ac:spMkLst>
            <pc:docMk/>
            <pc:sldMk cId="2239197081" sldId="273"/>
            <ac:spMk id="2" creationId="{0832E985-29B1-574D-9686-CC59B40F2B18}"/>
          </ac:spMkLst>
        </pc:spChg>
      </pc:sldChg>
      <pc:sldChg chg="modSp">
        <pc:chgData name="Schreckenberg, Kate" userId="8b45ddae-23f1-407e-8d90-04d8d4e05fa6" providerId="ADAL" clId="{5FDC0B18-D34C-44ED-9F37-3A2B116F0CC4}" dt="2018-12-12T20:19:13.072" v="3" actId="20577"/>
        <pc:sldMkLst>
          <pc:docMk/>
          <pc:sldMk cId="2623039865" sldId="286"/>
        </pc:sldMkLst>
        <pc:spChg chg="mod">
          <ac:chgData name="Schreckenberg, Kate" userId="8b45ddae-23f1-407e-8d90-04d8d4e05fa6" providerId="ADAL" clId="{5FDC0B18-D34C-44ED-9F37-3A2B116F0CC4}" dt="2018-12-12T20:19:13.072" v="3" actId="20577"/>
          <ac:spMkLst>
            <pc:docMk/>
            <pc:sldMk cId="2623039865" sldId="286"/>
            <ac:spMk id="4" creationId="{FF314527-3B43-074B-A30E-717B6E57142D}"/>
          </ac:spMkLst>
        </pc:spChg>
      </pc:sldChg>
      <pc:sldChg chg="modSp">
        <pc:chgData name="Schreckenberg, Kate" userId="8b45ddae-23f1-407e-8d90-04d8d4e05fa6" providerId="ADAL" clId="{5FDC0B18-D34C-44ED-9F37-3A2B116F0CC4}" dt="2018-12-12T20:21:41.485" v="15" actId="255"/>
        <pc:sldMkLst>
          <pc:docMk/>
          <pc:sldMk cId="1746111309" sldId="289"/>
        </pc:sldMkLst>
        <pc:spChg chg="mod">
          <ac:chgData name="Schreckenberg, Kate" userId="8b45ddae-23f1-407e-8d90-04d8d4e05fa6" providerId="ADAL" clId="{5FDC0B18-D34C-44ED-9F37-3A2B116F0CC4}" dt="2018-12-12T20:21:41.485" v="15" actId="255"/>
          <ac:spMkLst>
            <pc:docMk/>
            <pc:sldMk cId="1746111309" sldId="289"/>
            <ac:spMk id="7" creationId="{00000000-0000-0000-0000-000000000000}"/>
          </ac:spMkLst>
        </pc:spChg>
      </pc:sldChg>
      <pc:sldChg chg="modSp">
        <pc:chgData name="Schreckenberg, Kate" userId="8b45ddae-23f1-407e-8d90-04d8d4e05fa6" providerId="ADAL" clId="{5FDC0B18-D34C-44ED-9F37-3A2B116F0CC4}" dt="2018-12-12T20:22:02.198" v="16" actId="255"/>
        <pc:sldMkLst>
          <pc:docMk/>
          <pc:sldMk cId="1167294829" sldId="290"/>
        </pc:sldMkLst>
        <pc:spChg chg="mod">
          <ac:chgData name="Schreckenberg, Kate" userId="8b45ddae-23f1-407e-8d90-04d8d4e05fa6" providerId="ADAL" clId="{5FDC0B18-D34C-44ED-9F37-3A2B116F0CC4}" dt="2018-12-12T20:22:02.198" v="16" actId="255"/>
          <ac:spMkLst>
            <pc:docMk/>
            <pc:sldMk cId="1167294829" sldId="290"/>
            <ac:spMk id="3" creationId="{9D33BDEE-A57B-BF4F-B4B4-CBC2F322CB4C}"/>
          </ac:spMkLst>
        </pc:spChg>
      </pc:sldChg>
      <pc:sldChg chg="modSp modNotesTx">
        <pc:chgData name="Schreckenberg, Kate" userId="8b45ddae-23f1-407e-8d90-04d8d4e05fa6" providerId="ADAL" clId="{5FDC0B18-D34C-44ED-9F37-3A2B116F0CC4}" dt="2018-12-12T20:24:37.973" v="46" actId="6549"/>
        <pc:sldMkLst>
          <pc:docMk/>
          <pc:sldMk cId="3201554935" sldId="296"/>
        </pc:sldMkLst>
        <pc:spChg chg="mod">
          <ac:chgData name="Schreckenberg, Kate" userId="8b45ddae-23f1-407e-8d90-04d8d4e05fa6" providerId="ADAL" clId="{5FDC0B18-D34C-44ED-9F37-3A2B116F0CC4}" dt="2018-12-12T20:23:53.542" v="36" actId="6549"/>
          <ac:spMkLst>
            <pc:docMk/>
            <pc:sldMk cId="3201554935" sldId="296"/>
            <ac:spMk id="241" creationId="{00000000-0000-0000-0000-000000000000}"/>
          </ac:spMkLst>
        </pc:spChg>
      </pc:sldChg>
      <pc:sldChg chg="modSp modNotesTx">
        <pc:chgData name="Schreckenberg, Kate" userId="8b45ddae-23f1-407e-8d90-04d8d4e05fa6" providerId="ADAL" clId="{5FDC0B18-D34C-44ED-9F37-3A2B116F0CC4}" dt="2018-12-12T20:31:38.900" v="143" actId="14100"/>
        <pc:sldMkLst>
          <pc:docMk/>
          <pc:sldMk cId="2186229929" sldId="297"/>
        </pc:sldMkLst>
        <pc:spChg chg="mod">
          <ac:chgData name="Schreckenberg, Kate" userId="8b45ddae-23f1-407e-8d90-04d8d4e05fa6" providerId="ADAL" clId="{5FDC0B18-D34C-44ED-9F37-3A2B116F0CC4}" dt="2018-12-12T20:31:38.900" v="143" actId="14100"/>
          <ac:spMkLst>
            <pc:docMk/>
            <pc:sldMk cId="2186229929" sldId="297"/>
            <ac:spMk id="253" creationId="{00000000-0000-0000-0000-000000000000}"/>
          </ac:spMkLst>
        </pc:spChg>
        <pc:spChg chg="mod">
          <ac:chgData name="Schreckenberg, Kate" userId="8b45ddae-23f1-407e-8d90-04d8d4e05fa6" providerId="ADAL" clId="{5FDC0B18-D34C-44ED-9F37-3A2B116F0CC4}" dt="2018-12-12T20:31:21.716" v="141" actId="14100"/>
          <ac:spMkLst>
            <pc:docMk/>
            <pc:sldMk cId="2186229929" sldId="297"/>
            <ac:spMk id="2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1</a:t>
            </a:fld>
            <a:endParaRPr lang="en-US"/>
          </a:p>
        </p:txBody>
      </p:sp>
    </p:spTree>
    <p:extLst>
      <p:ext uri="{BB962C8B-B14F-4D97-AF65-F5344CB8AC3E}">
        <p14:creationId xmlns:p14="http://schemas.microsoft.com/office/powerpoint/2010/main" val="2845975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[Encourage students to draw</a:t>
            </a:r>
            <a:r>
              <a:rPr lang="en-GB" i="1" baseline="0" dirty="0"/>
              <a:t> on their immediate ecosystems, the services they derive from them and how these contribute to food security locally, nationally and regionally. The purpose of this exercise is to ensure that students understand the key elements of food security.]</a:t>
            </a:r>
            <a:endParaRPr lang="en-GB" i="1" dirty="0"/>
          </a:p>
          <a:p>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387779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altLang="en-US" dirty="0">
                <a:latin typeface="Times New Roman" panose="02020603050405020304" pitchFamily="18" charset="0"/>
                <a:cs typeface="Times New Roman" panose="02020603050405020304" pitchFamily="18" charset="0"/>
              </a:rPr>
              <a:t>Food security for many of the world</a:t>
            </a:r>
            <a:r>
              <a:rPr lang="ja-JP" altLang="en-GB" dirty="0">
                <a:latin typeface="Times New Roman" panose="02020603050405020304" pitchFamily="18" charset="0"/>
                <a:cs typeface="Times New Roman" panose="02020603050405020304" pitchFamily="18" charset="0"/>
              </a:rPr>
              <a:t>’</a:t>
            </a:r>
            <a:r>
              <a:rPr lang="en-GB" altLang="ja-JP" dirty="0">
                <a:latin typeface="Times New Roman" panose="02020603050405020304" pitchFamily="18" charset="0"/>
                <a:cs typeface="Times New Roman" panose="02020603050405020304" pitchFamily="18" charset="0"/>
              </a:rPr>
              <a:t>s rural poor is particularly dependent on their being able to benefit from the flow of ecosystem services. </a:t>
            </a:r>
          </a:p>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1200" dirty="0">
                <a:latin typeface="Cambria" panose="02040503050406030204" pitchFamily="18" charset="0"/>
                <a:cs typeface="Times New Roman" panose="02020603050405020304" pitchFamily="18" charset="0"/>
              </a:rPr>
              <a:t>The diagram shows linkages between different ecosystems and human wellbeing. </a:t>
            </a:r>
          </a:p>
          <a:p>
            <a:pPr marL="628650" lvl="1" indent="-171450">
              <a:buFont typeface="Courier New" panose="02070309020205020404" pitchFamily="49" charset="0"/>
              <a:buChar char="o"/>
            </a:pPr>
            <a:r>
              <a:rPr lang="en-GB" sz="1200" b="1" i="0" u="none" strike="noStrike" kern="1200" baseline="0" dirty="0">
                <a:solidFill>
                  <a:schemeClr val="tx1"/>
                </a:solidFill>
                <a:latin typeface="+mn-lt"/>
                <a:ea typeface="+mn-ea"/>
                <a:cs typeface="+mn-cs"/>
              </a:rPr>
              <a:t>Agricultural ecosystems</a:t>
            </a:r>
            <a:r>
              <a:rPr lang="en-GB" sz="1200" b="0" i="0" u="none" strike="noStrike" kern="1200" baseline="0" dirty="0">
                <a:solidFill>
                  <a:schemeClr val="tx1"/>
                </a:solidFill>
                <a:latin typeface="+mn-lt"/>
                <a:ea typeface="+mn-ea"/>
                <a:cs typeface="+mn-cs"/>
              </a:rPr>
              <a:t> are managed by humans in such a way as to optimise </a:t>
            </a:r>
            <a:r>
              <a:rPr lang="en-GB" sz="1200" b="1" i="0" u="none" strike="noStrike" kern="1200" baseline="0" dirty="0">
                <a:solidFill>
                  <a:schemeClr val="tx1"/>
                </a:solidFill>
                <a:latin typeface="+mn-lt"/>
                <a:ea typeface="+mn-ea"/>
                <a:cs typeface="+mn-cs"/>
              </a:rPr>
              <a:t>provisioning ecosystem services</a:t>
            </a:r>
            <a:r>
              <a:rPr lang="en-GB" sz="1200" b="0" i="0" u="none" strike="noStrike" kern="1200" baseline="0" dirty="0">
                <a:solidFill>
                  <a:schemeClr val="tx1"/>
                </a:solidFill>
                <a:latin typeface="+mn-lt"/>
                <a:ea typeface="+mn-ea"/>
                <a:cs typeface="+mn-cs"/>
              </a:rPr>
              <a:t>. At the same time, the production of such services depends upon </a:t>
            </a:r>
            <a:r>
              <a:rPr lang="en-GB" sz="1200" b="1" i="0" u="none" strike="noStrike" kern="1200" baseline="0" dirty="0">
                <a:solidFill>
                  <a:schemeClr val="tx1"/>
                </a:solidFill>
                <a:latin typeface="+mn-lt"/>
                <a:ea typeface="+mn-ea"/>
                <a:cs typeface="+mn-cs"/>
              </a:rPr>
              <a:t>supporting and regulating ecosystem services</a:t>
            </a:r>
            <a:r>
              <a:rPr lang="en-GB" sz="1200" b="0" i="0" u="none" strike="noStrike" kern="1200" baseline="0" dirty="0">
                <a:solidFill>
                  <a:schemeClr val="tx1"/>
                </a:solidFill>
                <a:latin typeface="+mn-lt"/>
                <a:ea typeface="+mn-ea"/>
                <a:cs typeface="+mn-cs"/>
              </a:rPr>
              <a:t>, which may derive from other less managed ecosystems, like forests and grasslands. </a:t>
            </a:r>
          </a:p>
          <a:p>
            <a:pPr marL="628650" lvl="1" indent="-171450">
              <a:buFont typeface="Courier New" panose="02070309020205020404" pitchFamily="49" charset="0"/>
              <a:buChar char="o"/>
            </a:pPr>
            <a:r>
              <a:rPr lang="en-GB" sz="1200" b="0" i="0" u="none" strike="noStrike" kern="1200" baseline="0" dirty="0">
                <a:solidFill>
                  <a:schemeClr val="tx1"/>
                </a:solidFill>
                <a:latin typeface="+mn-lt"/>
                <a:ea typeface="+mn-ea"/>
                <a:cs typeface="+mn-cs"/>
              </a:rPr>
              <a:t>The </a:t>
            </a:r>
            <a:r>
              <a:rPr lang="en-GB" sz="1200" b="1" i="0" u="none" strike="noStrike" kern="1200" baseline="0" dirty="0">
                <a:solidFill>
                  <a:schemeClr val="tx1"/>
                </a:solidFill>
                <a:latin typeface="+mn-lt"/>
                <a:ea typeface="+mn-ea"/>
                <a:cs typeface="+mn-cs"/>
              </a:rPr>
              <a:t>benefits</a:t>
            </a:r>
            <a:r>
              <a:rPr lang="en-GB" sz="1200" b="0" i="0" u="none" strike="noStrike" kern="1200" baseline="0" dirty="0">
                <a:solidFill>
                  <a:schemeClr val="tx1"/>
                </a:solidFill>
                <a:latin typeface="+mn-lt"/>
                <a:ea typeface="+mn-ea"/>
                <a:cs typeface="+mn-cs"/>
              </a:rPr>
              <a:t> obtained from multiple ecosystem services combine to contribute to </a:t>
            </a:r>
            <a:r>
              <a:rPr lang="en-GB" sz="1200" b="1" i="0" u="none" strike="noStrike" kern="1200" baseline="0" dirty="0">
                <a:solidFill>
                  <a:schemeClr val="tx1"/>
                </a:solidFill>
                <a:latin typeface="+mn-lt"/>
                <a:ea typeface="+mn-ea"/>
                <a:cs typeface="+mn-cs"/>
              </a:rPr>
              <a:t>Food Security</a:t>
            </a:r>
            <a:r>
              <a:rPr lang="en-GB" sz="1200" b="0" i="0" u="none" strike="noStrike" kern="1200" baseline="0" dirty="0">
                <a:solidFill>
                  <a:schemeClr val="tx1"/>
                </a:solidFill>
                <a:latin typeface="+mn-lt"/>
                <a:ea typeface="+mn-ea"/>
                <a:cs typeface="+mn-cs"/>
              </a:rPr>
              <a:t>. </a:t>
            </a:r>
          </a:p>
          <a:p>
            <a:pPr marL="628650" lvl="1" indent="-171450">
              <a:buFont typeface="Courier New" panose="02070309020205020404" pitchFamily="49" charset="0"/>
              <a:buChar char="o"/>
            </a:pPr>
            <a:r>
              <a:rPr lang="en-GB" sz="1200" b="0" i="0" u="none" strike="noStrike" kern="1200" baseline="0" dirty="0">
                <a:solidFill>
                  <a:schemeClr val="tx1"/>
                </a:solidFill>
                <a:latin typeface="+mn-lt"/>
                <a:ea typeface="+mn-ea"/>
                <a:cs typeface="+mn-cs"/>
              </a:rPr>
              <a:t>Different groups of people (e.g. rich/poor) may depend on different ecosystem services for their food security.</a:t>
            </a:r>
          </a:p>
          <a:p>
            <a:pPr marL="0" lvl="0" indent="0">
              <a:buFontTx/>
              <a:buNone/>
            </a:pPr>
            <a:endParaRPr lang="en-GB" sz="1200" b="0" i="0" u="none" strike="noStrike" kern="1200" baseline="0" dirty="0">
              <a:solidFill>
                <a:schemeClr val="tx1"/>
              </a:solidFill>
              <a:latin typeface="+mn-lt"/>
              <a:ea typeface="+mn-ea"/>
              <a:cs typeface="+mn-cs"/>
            </a:endParaRPr>
          </a:p>
          <a:p>
            <a:pPr marL="0" lvl="0" indent="0">
              <a:buFontTx/>
              <a:buNone/>
            </a:pPr>
            <a:r>
              <a:rPr lang="en-GB" sz="1200" b="0" i="1" u="none" strike="noStrike" kern="1200" baseline="0" dirty="0">
                <a:solidFill>
                  <a:schemeClr val="tx1"/>
                </a:solidFill>
                <a:latin typeface="+mn-lt"/>
                <a:ea typeface="+mn-ea"/>
                <a:cs typeface="+mn-cs"/>
              </a:rPr>
              <a:t>[Discuss the fact that the diagram does not capture two-way relationships (e.g. health outcomes may affect agriculture and also community cohesion; decisions about agriculture may affect forest, water quality, etc.)]</a:t>
            </a: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403872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our last session we talked about social-ecological systems. Food systems are a good example of SES which can be analysed at multiple scales from local to global.</a:t>
            </a: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157910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2">
                    <a:lumMod val="90000"/>
                    <a:lumOff val="10000"/>
                  </a:schemeClr>
                </a:solidFill>
                <a:latin typeface="Times New Roman" panose="02020603050405020304" pitchFamily="18" charset="0"/>
                <a:cs typeface="Times New Roman" panose="02020603050405020304" pitchFamily="18" charset="0"/>
              </a:rPr>
              <a:t>The framework allows for analysis of interactions between food systems, the environment and socio-economic/policy context.</a:t>
            </a:r>
          </a:p>
          <a:p>
            <a:pPr marL="171450" indent="-171450">
              <a:buFont typeface="Arial" panose="020B0604020202020204" pitchFamily="34" charset="0"/>
              <a:buChar char="•"/>
            </a:pPr>
            <a:r>
              <a:rPr lang="en-US" sz="1200" dirty="0">
                <a:solidFill>
                  <a:schemeClr val="tx2">
                    <a:lumMod val="90000"/>
                    <a:lumOff val="10000"/>
                  </a:schemeClr>
                </a:solidFill>
                <a:latin typeface="Times New Roman" panose="02020603050405020304" pitchFamily="18" charset="0"/>
                <a:cs typeface="Times New Roman" panose="02020603050405020304" pitchFamily="18" charset="0"/>
              </a:rPr>
              <a:t>The centre of the diagram shows three dimensions of food security. Food security outcomes are produced by food system activities (top box), which go all the way from producing food to distributing it, consuming it, and (not shown) also dealing with its waste. </a:t>
            </a:r>
          </a:p>
          <a:p>
            <a:pPr marL="171450" indent="-171450">
              <a:buFont typeface="Arial" panose="020B0604020202020204" pitchFamily="34" charset="0"/>
              <a:buChar char="•"/>
            </a:pPr>
            <a:r>
              <a:rPr lang="en-US" sz="1200" dirty="0">
                <a:solidFill>
                  <a:schemeClr val="tx2">
                    <a:lumMod val="90000"/>
                    <a:lumOff val="10000"/>
                  </a:schemeClr>
                </a:solidFill>
                <a:latin typeface="Times New Roman" panose="02020603050405020304" pitchFamily="18" charset="0"/>
                <a:cs typeface="Times New Roman" panose="02020603050405020304" pitchFamily="18" charset="0"/>
              </a:rPr>
              <a:t>There are two-way arrows to the social system (e.g. if you have good food security you are also likely to have better employment prospects; similarly, if you have good income, this will allow you to buy better food) and to the environmental system (e.g. food production can have very negative impacts on the environment; at the same time if you live in a degraded environment, then your opportunities for achieving food security will be more limited).</a:t>
            </a:r>
          </a:p>
        </p:txBody>
      </p:sp>
      <p:sp>
        <p:nvSpPr>
          <p:cNvPr id="4" name="Slide Number Placeholder 3"/>
          <p:cNvSpPr>
            <a:spLocks noGrp="1"/>
          </p:cNvSpPr>
          <p:nvPr>
            <p:ph type="sldNum" sz="quarter" idx="10"/>
          </p:nvPr>
        </p:nvSpPr>
        <p:spPr/>
        <p:txBody>
          <a:bodyPr/>
          <a:lstStyle/>
          <a:p>
            <a:fld id="{D536A055-F74D-284E-8E9F-F2FBD7D2465E}" type="slidenum">
              <a:rPr lang="en-US" smtClean="0"/>
              <a:t>13</a:t>
            </a:fld>
            <a:endParaRPr lang="en-US"/>
          </a:p>
        </p:txBody>
      </p:sp>
    </p:spTree>
    <p:extLst>
      <p:ext uri="{BB962C8B-B14F-4D97-AF65-F5344CB8AC3E}">
        <p14:creationId xmlns:p14="http://schemas.microsoft.com/office/powerpoint/2010/main" val="183498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key points highlighted below:</a:t>
            </a:r>
          </a:p>
          <a:p>
            <a:r>
              <a:rPr lang="en-US" dirty="0"/>
              <a:t>Point 1= We have demonstrated the increasing human population and its implications for food security, ecosystem degradation and ecosystem services (cf. Previous Topics)</a:t>
            </a:r>
          </a:p>
          <a:p>
            <a:r>
              <a:rPr lang="en-US" dirty="0"/>
              <a:t>Point 3 = </a:t>
            </a:r>
            <a:r>
              <a:rPr lang="en-US" dirty="0" err="1"/>
              <a:t>Globalisation</a:t>
            </a:r>
            <a:r>
              <a:rPr lang="en-US" dirty="0"/>
              <a:t> of markets, New food superpowers (China, Brazil, India, Russia), Consolidation of private sector</a:t>
            </a:r>
          </a:p>
          <a:p>
            <a:r>
              <a:rPr lang="en-US" dirty="0"/>
              <a:t>Point 5: Key resources = land, energy, water. Global energy demand expected to go up by 45% from 2006 to 2030. </a:t>
            </a:r>
            <a:r>
              <a:rPr lang="en-US" dirty="0" err="1"/>
              <a:t>Fertiliser</a:t>
            </a:r>
            <a:r>
              <a:rPr lang="en-US" dirty="0"/>
              <a:t> prices went up 5x between 2005-8 due to increasing oil prices</a:t>
            </a:r>
          </a:p>
          <a:p>
            <a:r>
              <a:rPr lang="en-US" dirty="0"/>
              <a:t>Point 6: Meat consumption 32kg per capita p.a. at present. Forecast to increase to 52kg by 2050. Ethical values – e.g. views on farming systems, animal welfare, GMOs, food sovereignty</a:t>
            </a:r>
          </a:p>
          <a:p>
            <a:endParaRPr lang="en-US" dirty="0"/>
          </a:p>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256817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class exercise</a:t>
            </a:r>
            <a:r>
              <a:rPr lang="en-GB" i="1" baseline="0" dirty="0"/>
              <a:t> aims to help students expand on what they have learnt so far.]</a:t>
            </a:r>
            <a:endParaRPr lang="en-GB" i="1" dirty="0"/>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289475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SDG2 has an ambitious aim of reaching zero hunger. For poor people this is very closely related to ending poverty (SDG1) as they spend the majority of their income on food.</a:t>
            </a:r>
          </a:p>
        </p:txBody>
      </p:sp>
      <p:sp>
        <p:nvSpPr>
          <p:cNvPr id="4" name="Slide Number Placeholder 3"/>
          <p:cNvSpPr>
            <a:spLocks noGrp="1"/>
          </p:cNvSpPr>
          <p:nvPr>
            <p:ph type="sldNum" sz="quarter" idx="10"/>
          </p:nvPr>
        </p:nvSpPr>
        <p:spPr/>
        <p:txBody>
          <a:bodyPr/>
          <a:lstStyle/>
          <a:p>
            <a:fld id="{D536A055-F74D-284E-8E9F-F2FBD7D2465E}" type="slidenum">
              <a:rPr lang="en-US" smtClean="0"/>
              <a:t>17</a:t>
            </a:fld>
            <a:endParaRPr lang="en-US"/>
          </a:p>
        </p:txBody>
      </p:sp>
    </p:spTree>
    <p:extLst>
      <p:ext uri="{BB962C8B-B14F-4D97-AF65-F5344CB8AC3E}">
        <p14:creationId xmlns:p14="http://schemas.microsoft.com/office/powerpoint/2010/main" val="1911786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Contrary to earlier policy solutions ensuring food security, which focused on increasing food availability, current policy recognises that the majority of people rely heavily on the market to obtain their food. Of the two key policies now being put forward to achieve zero hunger, only the second is linked to agriculture and food production.</a:t>
            </a:r>
          </a:p>
          <a:p>
            <a:pPr marL="171450" indent="-171450">
              <a:buFont typeface="Arial" panose="020B0604020202020204" pitchFamily="34" charset="0"/>
              <a:buChar char="•"/>
            </a:pPr>
            <a:r>
              <a:rPr lang="en-GB" altLang="en-US" dirty="0"/>
              <a:t>Social protection – at $1.25 (updated to $1.90 in 2015) recipients should have enough to feed themselves but not much more. So you then either need to give them more so they can start saving and investing, or go for the pro-poor growth to increase their opportunities.</a:t>
            </a:r>
          </a:p>
          <a:p>
            <a:pPr marL="171450" indent="-171450">
              <a:buFont typeface="Arial" panose="020B0604020202020204" pitchFamily="34" charset="0"/>
              <a:buChar char="•"/>
            </a:pPr>
            <a:r>
              <a:rPr lang="en-GB" altLang="en-US" dirty="0"/>
              <a:t>Of the $267bn, $116bn would be for social protection (of which $75bn for rural areas), and the rest for pro-poor growth investments.</a:t>
            </a:r>
          </a:p>
          <a:p>
            <a:pPr marL="171450" indent="-171450">
              <a:buFont typeface="Arial" panose="020B0604020202020204" pitchFamily="34" charset="0"/>
              <a:buChar char="•"/>
            </a:pPr>
            <a:r>
              <a:rPr lang="en-GB" altLang="en-US" dirty="0"/>
              <a:t>Social protection could be argued to be just about consumption but it is clear that it allows for even tiny savings and better nutrition leads to higher productivity. Therefore social protection is an investment in human capacity.</a:t>
            </a: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Bullet 1 – India’s NREGS programme guarantees all rural men and women 100 days of paid work per year. Jobs can be anything from breaking stones to helping out in vaccination programmes but the key benefit is they get an income which they can use to buy whatever food they prefer to eat. (this is better than giving them food for work as the food for these programmes tends to be imported and can undermine local food production).</a:t>
            </a:r>
          </a:p>
          <a:p>
            <a:r>
              <a:rPr lang="en-GB" altLang="en-US" dirty="0"/>
              <a:t>Bullet 2 – School feeding programmes now in 130 countries. </a:t>
            </a:r>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lt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20</a:t>
            </a:fld>
            <a:endParaRPr lang="en-US"/>
          </a:p>
        </p:txBody>
      </p:sp>
    </p:spTree>
    <p:extLst>
      <p:ext uri="{BB962C8B-B14F-4D97-AF65-F5344CB8AC3E}">
        <p14:creationId xmlns:p14="http://schemas.microsoft.com/office/powerpoint/2010/main" val="276643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a:t>
            </a:fld>
            <a:endParaRPr lang="en-US"/>
          </a:p>
        </p:txBody>
      </p:sp>
    </p:spTree>
    <p:extLst>
      <p:ext uri="{BB962C8B-B14F-4D97-AF65-F5344CB8AC3E}">
        <p14:creationId xmlns:p14="http://schemas.microsoft.com/office/powerpoint/2010/main" val="1038702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rgbClr val="131413"/>
                </a:solidFill>
                <a:latin typeface="Times New Roman" panose="02020603050405020304" pitchFamily="18" charset="0"/>
                <a:cs typeface="Times New Roman" panose="02020603050405020304" pitchFamily="18" charset="0"/>
              </a:rPr>
              <a:t>In addition to contributing to the achievement of zero hunger, food systems must also be environmentally sustainable. This can involve many factors.</a:t>
            </a:r>
          </a:p>
        </p:txBody>
      </p:sp>
      <p:sp>
        <p:nvSpPr>
          <p:cNvPr id="4" name="Slide Number Placeholder 3"/>
          <p:cNvSpPr>
            <a:spLocks noGrp="1"/>
          </p:cNvSpPr>
          <p:nvPr>
            <p:ph type="sldNum" sz="quarter" idx="10"/>
          </p:nvPr>
        </p:nvSpPr>
        <p:spPr/>
        <p:txBody>
          <a:bodyPr/>
          <a:lstStyle/>
          <a:p>
            <a:fld id="{D536A055-F74D-284E-8E9F-F2FBD7D2465E}" type="slidenum">
              <a:rPr lang="en-US" smtClean="0"/>
              <a:t>21</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i="1" dirty="0"/>
              <a:t>[This exercise can be done quite quickly as a class discussion – takes about 10 minutes for a fairly superficial review of different systems. It can also be a more substantial exercise that you set students to do over a week – or as a group-based piece of assessed coursework – and ask them to report back to the class with a proper presentation]</a:t>
            </a:r>
          </a:p>
          <a:p>
            <a:endParaRPr lang="en-GB" altLang="en-US" dirty="0"/>
          </a:p>
          <a:p>
            <a:r>
              <a:rPr lang="en-GB" altLang="en-US" dirty="0"/>
              <a:t>Split into groups of 4. Take 10 minutes to discuss one agricultural system you know something about and try to fill in the column for that system. </a:t>
            </a:r>
          </a:p>
          <a:p>
            <a:r>
              <a:rPr lang="en-GB" altLang="en-US" dirty="0"/>
              <a:t>Report back to the group with a quick description of the system you are thinking about, and how it performs in relation to each of the factors in the table. </a:t>
            </a:r>
          </a:p>
          <a:p>
            <a:r>
              <a:rPr lang="en-GB" altLang="en-US" i="1" dirty="0"/>
              <a:t>[You can aggregate the scores from each group of students – eventually, it becomes clear that no single system scores highly on all fronts. So we need a range of different systems for different contexts.]</a:t>
            </a:r>
          </a:p>
        </p:txBody>
      </p:sp>
      <p:sp>
        <p:nvSpPr>
          <p:cNvPr id="4" name="Slide Number Placeholder 3"/>
          <p:cNvSpPr>
            <a:spLocks noGrp="1"/>
          </p:cNvSpPr>
          <p:nvPr>
            <p:ph type="sldNum" sz="quarter" idx="10"/>
          </p:nvPr>
        </p:nvSpPr>
        <p:spPr/>
        <p:txBody>
          <a:bodyPr/>
          <a:lstStyle/>
          <a:p>
            <a:fld id="{D536A055-F74D-284E-8E9F-F2FBD7D2465E}" type="slidenum">
              <a:rPr lang="en-US" smtClean="0"/>
              <a:t>22</a:t>
            </a:fld>
            <a:endParaRPr lang="en-US"/>
          </a:p>
        </p:txBody>
      </p:sp>
    </p:spTree>
    <p:extLst>
      <p:ext uri="{BB962C8B-B14F-4D97-AF65-F5344CB8AC3E}">
        <p14:creationId xmlns:p14="http://schemas.microsoft.com/office/powerpoint/2010/main" val="1877238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dirty="0">
                <a:solidFill>
                  <a:schemeClr val="tx1"/>
                </a:solidFill>
                <a:latin typeface="Arial" panose="020B0604020202020204" pitchFamily="34" charset="0"/>
                <a:ea typeface="Arial"/>
                <a:cs typeface="Arial" panose="020B0604020202020204" pitchFamily="34" charset="0"/>
                <a:sym typeface="Arial"/>
              </a:rPr>
              <a:t>References cited in the speakers’ notes: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FAO (2009) </a:t>
            </a:r>
            <a:r>
              <a:rPr lang="en-GB" sz="1200" i="1" kern="1200" dirty="0">
                <a:solidFill>
                  <a:schemeClr val="tx1"/>
                </a:solidFill>
                <a:effectLst/>
                <a:latin typeface="Arial" panose="020B0604020202020204" pitchFamily="34" charset="0"/>
                <a:ea typeface="+mn-ea"/>
                <a:cs typeface="Arial" panose="020B0604020202020204" pitchFamily="34" charset="0"/>
              </a:rPr>
              <a:t>Declaration of the World Summit on Food Security</a:t>
            </a:r>
            <a:r>
              <a:rPr lang="en-GB" sz="1200" kern="1200" dirty="0">
                <a:solidFill>
                  <a:schemeClr val="tx1"/>
                </a:solidFill>
                <a:effectLst/>
                <a:latin typeface="Arial" panose="020B0604020202020204" pitchFamily="34" charset="0"/>
                <a:ea typeface="+mn-ea"/>
                <a:cs typeface="Arial" panose="020B0604020202020204" pitchFamily="34" charset="0"/>
              </a:rPr>
              <a:t>, WSFS 2009/2. FAO, Rome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FAO (2011) </a:t>
            </a:r>
            <a:r>
              <a:rPr lang="en-GB" sz="1200" i="1" kern="1200" dirty="0">
                <a:solidFill>
                  <a:schemeClr val="tx1"/>
                </a:solidFill>
                <a:effectLst/>
                <a:latin typeface="Arial" panose="020B0604020202020204" pitchFamily="34" charset="0"/>
                <a:ea typeface="+mn-ea"/>
                <a:cs typeface="Arial" panose="020B0604020202020204" pitchFamily="34" charset="0"/>
              </a:rPr>
              <a:t>Global Food Losses and Food Waste - Extent, Causes and Prevention.</a:t>
            </a:r>
            <a:r>
              <a:rPr lang="en-GB" sz="1200" kern="1200" dirty="0">
                <a:solidFill>
                  <a:schemeClr val="tx1"/>
                </a:solidFill>
                <a:effectLst/>
                <a:latin typeface="Arial" panose="020B0604020202020204" pitchFamily="34" charset="0"/>
                <a:ea typeface="+mn-ea"/>
                <a:cs typeface="Arial" panose="020B0604020202020204" pitchFamily="34" charset="0"/>
              </a:rPr>
              <a:t> FAO, Rome.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Keane, A. </a:t>
            </a:r>
            <a:r>
              <a:rPr lang="en-GB" sz="1200" i="1" kern="1200" dirty="0">
                <a:solidFill>
                  <a:schemeClr val="tx1"/>
                </a:solidFill>
                <a:effectLst/>
                <a:latin typeface="Arial" panose="020B0604020202020204" pitchFamily="34" charset="0"/>
                <a:ea typeface="+mn-ea"/>
                <a:cs typeface="Arial" panose="020B0604020202020204" pitchFamily="34" charset="0"/>
              </a:rPr>
              <a:t>et al</a:t>
            </a:r>
            <a:r>
              <a:rPr lang="en-GB" sz="1200" kern="1200" dirty="0">
                <a:solidFill>
                  <a:schemeClr val="tx1"/>
                </a:solidFill>
                <a:effectLst/>
                <a:latin typeface="Arial" panose="020B0604020202020204" pitchFamily="34" charset="0"/>
                <a:ea typeface="+mn-ea"/>
                <a:cs typeface="Arial" panose="020B0604020202020204" pitchFamily="34" charset="0"/>
              </a:rPr>
              <a:t>. (2016) Gender Differentiated Preferences for a Community-Based Conservation Initiative. </a:t>
            </a:r>
            <a:r>
              <a:rPr lang="en-GB" sz="1200" kern="1200" dirty="0" err="1">
                <a:solidFill>
                  <a:schemeClr val="tx1"/>
                </a:solidFill>
                <a:effectLst/>
                <a:latin typeface="Arial" panose="020B0604020202020204" pitchFamily="34" charset="0"/>
                <a:ea typeface="+mn-ea"/>
                <a:cs typeface="Arial" panose="020B0604020202020204" pitchFamily="34" charset="0"/>
              </a:rPr>
              <a:t>PLoS</a:t>
            </a:r>
            <a:r>
              <a:rPr lang="en-GB" sz="1200" kern="1200" dirty="0">
                <a:solidFill>
                  <a:schemeClr val="tx1"/>
                </a:solidFill>
                <a:effectLst/>
                <a:latin typeface="Arial" panose="020B0604020202020204" pitchFamily="34" charset="0"/>
                <a:ea typeface="+mn-ea"/>
                <a:cs typeface="Arial" panose="020B0604020202020204" pitchFamily="34" charset="0"/>
              </a:rPr>
              <a:t> ONE </a:t>
            </a:r>
            <a:r>
              <a:rPr lang="en-GB" sz="1200" b="1" kern="1200" dirty="0">
                <a:solidFill>
                  <a:schemeClr val="tx1"/>
                </a:solidFill>
                <a:effectLst/>
                <a:latin typeface="Arial" panose="020B0604020202020204" pitchFamily="34" charset="0"/>
                <a:ea typeface="+mn-ea"/>
                <a:cs typeface="Arial" panose="020B0604020202020204" pitchFamily="34" charset="0"/>
              </a:rPr>
              <a:t>11</a:t>
            </a:r>
            <a:r>
              <a:rPr lang="en-GB" sz="1200" b="0" kern="1200" dirty="0">
                <a:solidFill>
                  <a:schemeClr val="tx1"/>
                </a:solidFill>
                <a:effectLst/>
                <a:latin typeface="Arial" panose="020B0604020202020204" pitchFamily="34" charset="0"/>
                <a:ea typeface="+mn-ea"/>
                <a:cs typeface="Arial" panose="020B0604020202020204" pitchFamily="34" charset="0"/>
              </a:rPr>
              <a:t>:</a:t>
            </a:r>
            <a:r>
              <a:rPr lang="en-GB" sz="1200" b="1"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1-15.</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Lakerveld, R.P. </a:t>
            </a:r>
            <a:r>
              <a:rPr lang="en-GB" sz="1200" i="1" kern="1200" dirty="0">
                <a:solidFill>
                  <a:schemeClr val="tx1"/>
                </a:solidFill>
                <a:effectLst/>
                <a:latin typeface="Arial" panose="020B0604020202020204" pitchFamily="34" charset="0"/>
                <a:ea typeface="+mn-ea"/>
                <a:cs typeface="Arial" panose="020B0604020202020204" pitchFamily="34" charset="0"/>
              </a:rPr>
              <a:t>et al</a:t>
            </a:r>
            <a:r>
              <a:rPr lang="en-GB" sz="1200" kern="1200" dirty="0">
                <a:solidFill>
                  <a:schemeClr val="tx1"/>
                </a:solidFill>
                <a:effectLst/>
                <a:latin typeface="Arial" panose="020B0604020202020204" pitchFamily="34" charset="0"/>
                <a:ea typeface="+mn-ea"/>
                <a:cs typeface="Arial" panose="020B0604020202020204" pitchFamily="34" charset="0"/>
              </a:rPr>
              <a:t>. (2015) The social distribution of provisioning forest ecosystem services: Evidence and insights from Odisha, India. </a:t>
            </a:r>
            <a:r>
              <a:rPr lang="en-GB" sz="1200" i="1" kern="1200" dirty="0">
                <a:solidFill>
                  <a:schemeClr val="tx1"/>
                </a:solidFill>
                <a:effectLst/>
                <a:latin typeface="Arial" panose="020B0604020202020204" pitchFamily="34" charset="0"/>
                <a:ea typeface="+mn-ea"/>
                <a:cs typeface="Arial" panose="020B0604020202020204" pitchFamily="34" charset="0"/>
              </a:rPr>
              <a:t>Ecosystem Services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b="1" kern="1200" dirty="0">
                <a:solidFill>
                  <a:schemeClr val="tx1"/>
                </a:solidFill>
                <a:effectLst/>
                <a:latin typeface="Arial" panose="020B0604020202020204" pitchFamily="34" charset="0"/>
                <a:ea typeface="+mn-ea"/>
                <a:cs typeface="Arial" panose="020B0604020202020204" pitchFamily="34" charset="0"/>
              </a:rPr>
              <a:t>14</a:t>
            </a:r>
            <a:r>
              <a:rPr lang="en-GB" sz="1200" b="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56-66.</a:t>
            </a:r>
          </a:p>
          <a:p>
            <a:pPr marL="171450" indent="-171450">
              <a:buFont typeface="Arial" panose="020B0604020202020204" pitchFamily="34" charset="0"/>
              <a:buChar char="•"/>
            </a:pPr>
            <a:r>
              <a:rPr lang="en-GB" sz="1200" dirty="0">
                <a:solidFill>
                  <a:schemeClr val="accent1"/>
                </a:solidFill>
                <a:latin typeface="Arial" panose="020B0604020202020204" pitchFamily="34" charset="0"/>
                <a:cs typeface="Arial" panose="020B0604020202020204" pitchFamily="34" charset="0"/>
              </a:rPr>
              <a:t>Steinfeld, H. </a:t>
            </a:r>
            <a:r>
              <a:rPr lang="en-GB" sz="1200" i="1" dirty="0">
                <a:solidFill>
                  <a:schemeClr val="accent1"/>
                </a:solidFill>
                <a:latin typeface="Arial" panose="020B0604020202020204" pitchFamily="34" charset="0"/>
                <a:cs typeface="Arial" panose="020B0604020202020204" pitchFamily="34" charset="0"/>
              </a:rPr>
              <a:t>et al</a:t>
            </a:r>
            <a:r>
              <a:rPr lang="en-GB" sz="1200" dirty="0">
                <a:solidFill>
                  <a:schemeClr val="accent1"/>
                </a:solidFill>
                <a:latin typeface="Arial" panose="020B0604020202020204" pitchFamily="34" charset="0"/>
                <a:cs typeface="Arial" panose="020B0604020202020204" pitchFamily="34" charset="0"/>
              </a:rPr>
              <a:t>. (2006) Livestock’s Long Shadow: Environmental Issues and Options. FAO </a:t>
            </a:r>
            <a:r>
              <a:rPr lang="en-GB" sz="1200" i="1" dirty="0">
                <a:solidFill>
                  <a:schemeClr val="accent1"/>
                </a:solidFill>
                <a:latin typeface="Arial" panose="020B0604020202020204" pitchFamily="34" charset="0"/>
                <a:cs typeface="Arial" panose="020B0604020202020204" pitchFamily="34" charset="0"/>
              </a:rPr>
              <a:t>ftp://ftp.fao.org/docrep/fao/010/A0701E/A0701E00.pdf</a:t>
            </a:r>
            <a:r>
              <a:rPr lang="en-GB" sz="1200" dirty="0">
                <a:solidFill>
                  <a:schemeClr val="accent1"/>
                </a:solidFill>
                <a:latin typeface="Arial" panose="020B0604020202020204" pitchFamily="34" charset="0"/>
                <a:cs typeface="Arial" panose="020B0604020202020204" pitchFamily="34" charset="0"/>
              </a:rPr>
              <a:t>, 1-377.</a:t>
            </a:r>
            <a:endParaRPr lang="en-GB" sz="1200" b="0" dirty="0">
              <a:latin typeface="Arial" panose="020B0604020202020204" pitchFamily="34" charset="0"/>
              <a:cs typeface="Arial" panose="020B0604020202020204" pitchFamily="34" charset="0"/>
            </a:endParaRPr>
          </a:p>
          <a:p>
            <a:pPr marL="0" lvl="0" indent="0">
              <a:spcBef>
                <a:spcPts val="0"/>
              </a:spcBef>
              <a:spcAft>
                <a:spcPts val="0"/>
              </a:spcAft>
              <a:buNone/>
            </a:pPr>
            <a:endParaRPr dirty="0"/>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793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i="1" dirty="0">
              <a:latin typeface="+mn-lt"/>
            </a:endParaRPr>
          </a:p>
        </p:txBody>
      </p:sp>
      <p:sp>
        <p:nvSpPr>
          <p:cNvPr id="251" name="Shape 2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467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349288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1950s and the 1960s, food security was equated with self sufficiency in major staples</a:t>
            </a:r>
          </a:p>
          <a:p>
            <a:pPr marL="171450" indent="-171450">
              <a:buFont typeface="Arial" panose="020B0604020202020204" pitchFamily="34" charset="0"/>
              <a:buChar char="•"/>
            </a:pPr>
            <a:r>
              <a:rPr lang="en-GB" dirty="0"/>
              <a:t>Following the FAO World Food Conference of 1974, Food Security was defined as access to sufficient food</a:t>
            </a:r>
          </a:p>
          <a:p>
            <a:pPr marL="171450" indent="-171450">
              <a:buFont typeface="Arial" panose="020B0604020202020204" pitchFamily="34" charset="0"/>
              <a:buChar char="•"/>
            </a:pPr>
            <a:r>
              <a:rPr lang="en-GB" dirty="0"/>
              <a:t>Current definition is from the World Food Summit in 1996 (FAO 1996)…….</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i="1" dirty="0"/>
              <a:t>[Maybe do a quick Q&amp;A here to ask about certain components of the definition. Some of the components can be understood as: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i="1" dirty="0"/>
              <a:t>All people – not just the rich or just</a:t>
            </a:r>
            <a:r>
              <a:rPr lang="en-GB" altLang="en-US" i="1" baseline="0" dirty="0"/>
              <a:t> adults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i="1" baseline="0" dirty="0"/>
              <a:t>At all times – i.e. all year round (even in the ‘lean’ season between harvests) and every year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i="1" baseline="0" dirty="0"/>
              <a:t>Physical, social, economic access – can either produce food themselves or exchange it or buy it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i="1" baseline="0" dirty="0"/>
              <a:t>Sufficient, safe and nutritious – all fairly obvious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i="1" baseline="0" dirty="0"/>
              <a:t>Dietary needs and food preferences – people only feel full if they have eaten the kinds of foods they want to eat, e.g. many Asians need rice to feel satisfied, vegetarians prefer non-meat, people may not be able to eat certain foods because of religious or medical restrictions.]</a:t>
            </a:r>
            <a:endParaRPr lang="en-GB" altLang="en-US" i="1" dirty="0"/>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addition, as the 1996 World Food Summit declared and subsequently reconfirmed in 2002, food security consists of four essential dimensions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200" dirty="0">
                <a:latin typeface="Times New Roman" panose="02020603050405020304" pitchFamily="18" charset="0"/>
                <a:cs typeface="Times New Roman" panose="02020603050405020304" pitchFamily="18" charset="0"/>
              </a:rPr>
              <a:t>Availability: The amount of food that is present in a country or area through all forms of domestic production, imports, food stocks and food aid.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200" dirty="0">
                <a:latin typeface="Times New Roman" panose="02020603050405020304" pitchFamily="18" charset="0"/>
                <a:cs typeface="Times New Roman" panose="02020603050405020304" pitchFamily="18" charset="0"/>
              </a:rPr>
              <a:t>Accessibility: household’s ability to acquire adequate amount of food regularly through a combination of purchases (i.e. affordability), barter, borrowings, food assistance or gifts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latin typeface="Times New Roman" panose="02020603050405020304" pitchFamily="18" charset="0"/>
                <a:ea typeface="Verdana" panose="020B0604030504040204" pitchFamily="34" charset="0"/>
                <a:cs typeface="Times New Roman" panose="02020603050405020304" pitchFamily="18" charset="0"/>
              </a:rPr>
              <a:t>Utilization: </a:t>
            </a:r>
            <a:r>
              <a:rPr lang="en-GB" sz="1200" dirty="0">
                <a:latin typeface="Times New Roman" panose="02020603050405020304" pitchFamily="18" charset="0"/>
                <a:cs typeface="Times New Roman" panose="02020603050405020304" pitchFamily="18" charset="0"/>
              </a:rPr>
              <a:t>safe and nutritious food which meets a household’s dietary needs</a:t>
            </a:r>
            <a:r>
              <a:rPr lang="en-GB" sz="1200" baseline="0" dirty="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and includes factors such as safe drinking water and adequate sanitary facilities, as well as social value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dirty="0"/>
              <a:t>Stability: </a:t>
            </a:r>
            <a:r>
              <a:rPr lang="en-GB" sz="1200" dirty="0">
                <a:latin typeface="Times New Roman" panose="02020603050405020304" pitchFamily="18" charset="0"/>
                <a:cs typeface="Times New Roman" panose="02020603050405020304" pitchFamily="18" charset="0"/>
              </a:rPr>
              <a:t>disruption to regular flows caused by climate change, conflict, unemployment, disease, price fluctuation or other factors.</a:t>
            </a:r>
            <a:r>
              <a:rPr lang="en-GB" sz="1200" baseline="0" dirty="0">
                <a:latin typeface="Times New Roman" panose="02020603050405020304" pitchFamily="18" charset="0"/>
                <a:cs typeface="Times New Roman" panose="02020603050405020304" pitchFamily="18" charset="0"/>
              </a:rPr>
              <a:t> L</a:t>
            </a:r>
            <a:r>
              <a:rPr lang="en-GB" dirty="0"/>
              <a:t>ack of stability can affect any or all of the other three components of the food insecurity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Times New Roman" panose="02020603050405020304" pitchFamily="18" charset="0"/>
                <a:ea typeface="Verdana" panose="020B0604030504040204" pitchFamily="34" charset="0"/>
                <a:cs typeface="Times New Roman" panose="02020603050405020304" pitchFamily="18" charset="0"/>
              </a:rPr>
              <a:t>Nutritional status: consequence of the intake of food and the </a:t>
            </a:r>
            <a:r>
              <a:rPr lang="en-US" altLang="en-US" sz="1200" dirty="0" err="1">
                <a:latin typeface="Times New Roman" panose="02020603050405020304" pitchFamily="18" charset="0"/>
                <a:ea typeface="Verdana" panose="020B0604030504040204" pitchFamily="34" charset="0"/>
                <a:cs typeface="Times New Roman" panose="02020603050405020304" pitchFamily="18" charset="0"/>
              </a:rPr>
              <a:t>utilisation</a:t>
            </a:r>
            <a:r>
              <a:rPr lang="en-US" altLang="en-US" sz="1200" dirty="0">
                <a:latin typeface="Times New Roman" panose="02020603050405020304" pitchFamily="18" charset="0"/>
                <a:ea typeface="Verdana" panose="020B0604030504040204" pitchFamily="34" charset="0"/>
                <a:cs typeface="Times New Roman" panose="02020603050405020304" pitchFamily="18" charset="0"/>
              </a:rPr>
              <a:t> of nutrients by the body. </a:t>
            </a:r>
            <a:r>
              <a:rPr lang="en-GB" dirty="0"/>
              <a:t>An integral part of the multi-dimensional nature of food security </a:t>
            </a:r>
            <a:r>
              <a:rPr lang="en-GB" altLang="en-US" dirty="0"/>
              <a:t>(FAO 2009).</a:t>
            </a:r>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286280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1" baseline="0" dirty="0">
                <a:latin typeface="Times New Roman" panose="02020603050405020304" pitchFamily="18" charset="0"/>
                <a:ea typeface="Verdana" panose="020B0604030504040204" pitchFamily="34" charset="0"/>
                <a:cs typeface="Times New Roman" panose="02020603050405020304" pitchFamily="18" charset="0"/>
              </a:rPr>
              <a:t>“</a:t>
            </a:r>
            <a:r>
              <a:rPr lang="en-GB" sz="1200" b="0" i="1" u="none" strike="noStrike" kern="1200" baseline="0" dirty="0">
                <a:solidFill>
                  <a:schemeClr val="tx1"/>
                </a:solidFill>
                <a:latin typeface="+mn-lt"/>
                <a:ea typeface="+mn-ea"/>
                <a:cs typeface="+mn-cs"/>
              </a:rPr>
              <a:t>The State of Food Security and Nutrition in the World 2017” </a:t>
            </a:r>
            <a:r>
              <a:rPr lang="en-GB" sz="1200" b="0" i="0" u="none" strike="noStrike" kern="1200" baseline="0" dirty="0">
                <a:solidFill>
                  <a:schemeClr val="tx1"/>
                </a:solidFill>
                <a:latin typeface="+mn-lt"/>
                <a:ea typeface="+mn-ea"/>
                <a:cs typeface="+mn-cs"/>
              </a:rPr>
              <a:t>report by FAO, IFAD, UNICEF, WFP and WHO highlight in details the food security situation globally and by regions. </a:t>
            </a:r>
          </a:p>
          <a:p>
            <a:pPr marL="628650" lvl="1" indent="-171450">
              <a:buFont typeface="Courier New" panose="02070309020205020404" pitchFamily="49" charset="0"/>
              <a:buChar char="o"/>
            </a:pPr>
            <a:r>
              <a:rPr lang="en-GB" sz="1200" b="0" i="0" u="none" strike="noStrike" kern="1200" baseline="0" dirty="0">
                <a:solidFill>
                  <a:schemeClr val="tx1"/>
                </a:solidFill>
                <a:latin typeface="+mn-lt"/>
                <a:ea typeface="+mn-ea"/>
                <a:cs typeface="+mn-cs"/>
              </a:rPr>
              <a:t>Key statistics are presented in the slide and include undernourishment, stunting (short height for age) and wasting (low weight for height), micronutrient deficiencies and obesity. </a:t>
            </a:r>
            <a:endParaRPr lang="en-US" sz="1200" b="0" dirty="0">
              <a:latin typeface="Times New Roman" panose="02020603050405020304" pitchFamily="18" charset="0"/>
              <a:ea typeface="Verdana" panose="020B0604030504040204" pitchFamily="34" charset="0"/>
              <a:cs typeface="Times New Roman" panose="02020603050405020304" pitchFamily="18" charset="0"/>
            </a:endParaRP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Food security challenges include:</a:t>
            </a:r>
          </a:p>
          <a:p>
            <a:pPr marL="628650" lvl="1" indent="-171450">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Health: </a:t>
            </a:r>
            <a:r>
              <a:rPr lang="en-US" dirty="0">
                <a:latin typeface="Times New Roman" panose="02020603050405020304" pitchFamily="18" charset="0"/>
                <a:cs typeface="Times New Roman" panose="02020603050405020304" pitchFamily="18" charset="0"/>
              </a:rPr>
              <a:t>Food safety, nutrition, obesity, type II diabetes, cardiovascular disease, dementia, stroke, cancer, hunger, poverty, families/children</a:t>
            </a:r>
          </a:p>
          <a:p>
            <a:pPr marL="628650" lvl="1" indent="-171450">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Ecological</a:t>
            </a:r>
            <a:r>
              <a:rPr lang="en-US" b="1" baseline="0" dirty="0">
                <a:latin typeface="Times New Roman" panose="02020603050405020304" pitchFamily="18" charset="0"/>
                <a:cs typeface="Times New Roman" panose="02020603050405020304" pitchFamily="18" charset="0"/>
              </a:rPr>
              <a:t> footprint: </a:t>
            </a:r>
            <a:r>
              <a:rPr lang="en-US" dirty="0">
                <a:latin typeface="Times New Roman" panose="02020603050405020304" pitchFamily="18" charset="0"/>
                <a:cs typeface="Times New Roman" panose="02020603050405020304" pitchFamily="18" charset="0"/>
              </a:rPr>
              <a:t>Water/land use, natural resource and environmental stewardship, greenhouse gas, global climate change, depleted soils</a:t>
            </a:r>
          </a:p>
          <a:p>
            <a:pPr marL="628650" lvl="1" indent="-171450">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Agricultural</a:t>
            </a:r>
            <a:r>
              <a:rPr lang="en-US" b="1" baseline="0" dirty="0">
                <a:latin typeface="Times New Roman" panose="02020603050405020304" pitchFamily="18" charset="0"/>
                <a:cs typeface="Times New Roman" panose="02020603050405020304" pitchFamily="18" charset="0"/>
              </a:rPr>
              <a:t> Competitiveness: </a:t>
            </a:r>
            <a:r>
              <a:rPr lang="en-US" dirty="0">
                <a:latin typeface="Times New Roman" panose="02020603050405020304" pitchFamily="18" charset="0"/>
                <a:cs typeface="Times New Roman" panose="02020603050405020304" pitchFamily="18" charset="0"/>
              </a:rPr>
              <a:t>Improve crop and animal agriculture; enhance farm productivity and income; policies; supply chain; storage; transportation</a:t>
            </a:r>
          </a:p>
          <a:p>
            <a:pPr marL="628650" lvl="1" indent="-171450">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Bio economy: </a:t>
            </a:r>
            <a:r>
              <a:rPr lang="en-US" dirty="0">
                <a:latin typeface="Times New Roman" panose="02020603050405020304" pitchFamily="18" charset="0"/>
                <a:cs typeface="Times New Roman" panose="02020603050405020304" pitchFamily="18" charset="0"/>
              </a:rPr>
              <a:t>Replacements for petroleum-based products and enhance community economic well being</a:t>
            </a:r>
          </a:p>
          <a:p>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183574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2">
                    <a:lumMod val="90000"/>
                    <a:lumOff val="10000"/>
                  </a:schemeClr>
                </a:solidFill>
                <a:latin typeface="Times New Roman" panose="02020603050405020304" pitchFamily="18" charset="0"/>
                <a:cs typeface="Times New Roman" panose="02020603050405020304" pitchFamily="18" charset="0"/>
              </a:rPr>
              <a:t>Two ends of the health spectrum</a:t>
            </a:r>
          </a:p>
          <a:p>
            <a:pPr marL="171450" indent="-171450">
              <a:buFont typeface="Arial" panose="020B0604020202020204" pitchFamily="34" charset="0"/>
              <a:buChar char="•"/>
            </a:pPr>
            <a:r>
              <a:rPr lang="en-US" sz="1200" i="1" dirty="0">
                <a:solidFill>
                  <a:schemeClr val="tx2">
                    <a:lumMod val="90000"/>
                    <a:lumOff val="10000"/>
                  </a:schemeClr>
                </a:solidFill>
                <a:latin typeface="Times New Roman" panose="02020603050405020304" pitchFamily="18" charset="0"/>
                <a:cs typeface="Times New Roman" panose="02020603050405020304" pitchFamily="18" charset="0"/>
              </a:rPr>
              <a:t>[Discuss the negative and positive linkages between food and health; consider issues</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linked to food insecurity and its impacts on health and excess food and its impacts on health</a:t>
            </a:r>
            <a:endParaRPr lang="en-US" sz="1200" i="1" dirty="0">
              <a:solidFill>
                <a:schemeClr val="tx2">
                  <a:lumMod val="90000"/>
                  <a:lumOff val="10000"/>
                </a:schemeClr>
              </a:solidFill>
              <a:latin typeface="Times New Roman" panose="02020603050405020304" pitchFamily="18" charset="0"/>
              <a:cs typeface="Times New Roman" panose="02020603050405020304" pitchFamily="18" charset="0"/>
            </a:endParaRPr>
          </a:p>
          <a:p>
            <a:pPr marL="628650" lvl="1" indent="-171450">
              <a:buFont typeface="Courier New" panose="02070309020205020404" pitchFamily="49" charset="0"/>
              <a:buChar char="o"/>
            </a:pPr>
            <a:r>
              <a:rPr lang="en-US" sz="1200" i="1" dirty="0">
                <a:solidFill>
                  <a:schemeClr val="tx2">
                    <a:lumMod val="90000"/>
                    <a:lumOff val="10000"/>
                  </a:schemeClr>
                </a:solidFill>
                <a:latin typeface="Times New Roman" panose="02020603050405020304" pitchFamily="18" charset="0"/>
                <a:cs typeface="Times New Roman" panose="02020603050405020304" pitchFamily="18" charset="0"/>
              </a:rPr>
              <a:t>Health challenges – provide some examples]</a:t>
            </a:r>
          </a:p>
          <a:p>
            <a:pPr marL="171450" lvl="0" indent="-171450">
              <a:buFont typeface="Arial" panose="020B0604020202020204" pitchFamily="34" charset="0"/>
              <a:buChar char="•"/>
            </a:pPr>
            <a:r>
              <a:rPr lang="en-US" sz="1200" dirty="0">
                <a:solidFill>
                  <a:schemeClr val="tx2">
                    <a:lumMod val="90000"/>
                    <a:lumOff val="10000"/>
                  </a:schemeClr>
                </a:solidFill>
                <a:latin typeface="Times New Roman" panose="02020603050405020304" pitchFamily="18" charset="0"/>
                <a:cs typeface="Times New Roman" panose="02020603050405020304" pitchFamily="18" charset="0"/>
              </a:rPr>
              <a:t>Various ways of addressing these challenges</a:t>
            </a:r>
            <a:r>
              <a:rPr lang="en-US" sz="1200" baseline="0" dirty="0">
                <a:solidFill>
                  <a:schemeClr val="tx2">
                    <a:lumMod val="90000"/>
                    <a:lumOff val="10000"/>
                  </a:schemeClr>
                </a:solidFill>
                <a:latin typeface="Times New Roman" panose="02020603050405020304" pitchFamily="18" charset="0"/>
                <a:cs typeface="Times New Roman" panose="02020603050405020304" pitchFamily="18" charset="0"/>
              </a:rPr>
              <a:t> include f</a:t>
            </a:r>
            <a:r>
              <a:rPr lang="en-US" sz="1200" dirty="0">
                <a:solidFill>
                  <a:schemeClr val="tx2">
                    <a:lumMod val="90000"/>
                    <a:lumOff val="10000"/>
                  </a:schemeClr>
                </a:solidFill>
                <a:latin typeface="Times New Roman" panose="02020603050405020304" pitchFamily="18" charset="0"/>
                <a:cs typeface="Times New Roman" panose="02020603050405020304" pitchFamily="18" charset="0"/>
              </a:rPr>
              <a:t>ood security and improvements</a:t>
            </a:r>
            <a:r>
              <a:rPr lang="en-US" sz="1200" baseline="0" dirty="0">
                <a:solidFill>
                  <a:schemeClr val="tx2">
                    <a:lumMod val="90000"/>
                    <a:lumOff val="10000"/>
                  </a:schemeClr>
                </a:solidFill>
                <a:latin typeface="Times New Roman" panose="02020603050405020304" pitchFamily="18" charset="0"/>
                <a:cs typeface="Times New Roman" panose="02020603050405020304" pitchFamily="18" charset="0"/>
              </a:rPr>
              <a:t> in health</a:t>
            </a:r>
            <a:endParaRPr lang="en-US" sz="1200" dirty="0">
              <a:solidFill>
                <a:schemeClr val="tx2">
                  <a:lumMod val="90000"/>
                  <a:lumOff val="1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600263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solidFill>
                  <a:srgbClr val="13436F"/>
                </a:solidFill>
                <a:latin typeface="Arial" panose="020B0604020202020204" pitchFamily="34" charset="0"/>
                <a:cs typeface="Arial" panose="020B0604020202020204" pitchFamily="34" charset="0"/>
              </a:rPr>
              <a:t>Demographic, economic, and natural forces all conspire to make the challenge of meeting food security more difficult. Specifically, they manifest in the following manner: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Population increase</a:t>
            </a:r>
            <a:r>
              <a:rPr lang="en-US" sz="1200" dirty="0">
                <a:latin typeface="Arial" panose="020B0604020202020204" pitchFamily="34" charset="0"/>
                <a:cs typeface="Arial" panose="020B0604020202020204" pitchFamily="34" charset="0"/>
              </a:rPr>
              <a:t>: An increasing </a:t>
            </a:r>
            <a:r>
              <a:rPr lang="en-US" sz="1200" b="0" dirty="0">
                <a:latin typeface="Arial" panose="020B0604020202020204" pitchFamily="34" charset="0"/>
                <a:cs typeface="Arial" panose="020B0604020202020204" pitchFamily="34" charset="0"/>
              </a:rPr>
              <a:t>global population</a:t>
            </a:r>
            <a:r>
              <a:rPr lang="en-US" sz="1200" b="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poses a threat to food security through:</a:t>
            </a:r>
          </a:p>
          <a:p>
            <a:pPr marL="628650" lvl="1" indent="-171450">
              <a:buClr>
                <a:schemeClr val="accent1">
                  <a:lumMod val="75000"/>
                </a:schemeClr>
              </a:buClr>
              <a:buFont typeface="Courier New" panose="02070309020205020404" pitchFamily="49" charset="0"/>
              <a:buChar char="o"/>
            </a:pPr>
            <a:r>
              <a:rPr lang="en-CA" sz="1200" dirty="0">
                <a:solidFill>
                  <a:schemeClr val="accent1">
                    <a:lumMod val="75000"/>
                  </a:schemeClr>
                </a:solidFill>
                <a:latin typeface="Arial" panose="020B0604020202020204" pitchFamily="34" charset="0"/>
                <a:cs typeface="Arial" panose="020B0604020202020204" pitchFamily="34" charset="0"/>
              </a:rPr>
              <a:t>Loss of arable land and increased urbanisation</a:t>
            </a:r>
          </a:p>
          <a:p>
            <a:pPr marL="628650" lvl="1" indent="-171450">
              <a:buClr>
                <a:schemeClr val="accent1">
                  <a:lumMod val="75000"/>
                </a:schemeClr>
              </a:buClr>
              <a:buFont typeface="Courier New" panose="02070309020205020404" pitchFamily="49" charset="0"/>
              <a:buChar char="o"/>
            </a:pPr>
            <a:r>
              <a:rPr lang="en-CA" sz="1200" dirty="0">
                <a:solidFill>
                  <a:schemeClr val="accent1">
                    <a:lumMod val="75000"/>
                  </a:schemeClr>
                </a:solidFill>
                <a:latin typeface="Arial" panose="020B0604020202020204" pitchFamily="34" charset="0"/>
                <a:cs typeface="Arial" panose="020B0604020202020204" pitchFamily="34" charset="0"/>
              </a:rPr>
              <a:t>Higher demand for food</a:t>
            </a:r>
          </a:p>
          <a:p>
            <a:pPr marL="342900" indent="-342900">
              <a:buClr>
                <a:schemeClr val="accent1">
                  <a:lumMod val="50000"/>
                </a:schemeClr>
              </a:buClr>
              <a:buFont typeface="Arial" panose="020B0604020202020204" pitchFamily="34" charset="0"/>
              <a:buChar char="•"/>
            </a:pPr>
            <a:r>
              <a:rPr lang="en-US" altLang="en-US" b="1" dirty="0">
                <a:latin typeface="Arial" panose="020B0604020202020204" pitchFamily="34" charset="0"/>
                <a:cs typeface="Arial" panose="020B0604020202020204" pitchFamily="34" charset="0"/>
              </a:rPr>
              <a:t>Changing diets:</a:t>
            </a:r>
            <a:r>
              <a:rPr lang="en-US" altLang="en-US" b="0" dirty="0">
                <a:latin typeface="Arial" panose="020B0604020202020204" pitchFamily="34" charset="0"/>
                <a:cs typeface="Arial" panose="020B0604020202020204" pitchFamily="34" charset="0"/>
              </a:rPr>
              <a:t> Growing middle-class populations are able to include more animal products in their diets </a:t>
            </a:r>
          </a:p>
          <a:p>
            <a:pPr marL="630000" lvl="1" indent="-172800">
              <a:buClr>
                <a:schemeClr val="accent1">
                  <a:lumMod val="50000"/>
                </a:schemeClr>
              </a:buClr>
              <a:buFont typeface="Courier New" panose="02070309020205020404" pitchFamily="49" charset="0"/>
              <a:buChar char="o"/>
            </a:pPr>
            <a:r>
              <a:rPr lang="en-US" altLang="en-US" b="0" dirty="0">
                <a:latin typeface="Arial" panose="020B0604020202020204" pitchFamily="34" charset="0"/>
                <a:cs typeface="Arial" panose="020B0604020202020204" pitchFamily="34" charset="0"/>
              </a:rPr>
              <a:t>Livestock are responsible for </a:t>
            </a:r>
            <a:r>
              <a:rPr lang="en-US" altLang="en-US" dirty="0">
                <a:latin typeface="Arial" panose="020B0604020202020204" pitchFamily="34" charset="0"/>
                <a:cs typeface="Arial" panose="020B0604020202020204" pitchFamily="34" charset="0"/>
              </a:rPr>
              <a:t>18% </a:t>
            </a:r>
            <a:r>
              <a:rPr lang="en-US" altLang="en-US" b="0" dirty="0">
                <a:latin typeface="Arial" panose="020B0604020202020204" pitchFamily="34" charset="0"/>
                <a:cs typeface="Arial" panose="020B0604020202020204" pitchFamily="34" charset="0"/>
              </a:rPr>
              <a:t>of GHG emissions (</a:t>
            </a:r>
            <a:r>
              <a:rPr lang="en-GB" b="0" dirty="0">
                <a:latin typeface="Arial" panose="020B0604020202020204" pitchFamily="34" charset="0"/>
                <a:cs typeface="Arial" panose="020B0604020202020204" pitchFamily="34" charset="0"/>
              </a:rPr>
              <a:t>Steinfeld</a:t>
            </a:r>
            <a:r>
              <a:rPr lang="en-US" altLang="en-US" b="0" dirty="0">
                <a:latin typeface="Arial" panose="020B0604020202020204" pitchFamily="34" charset="0"/>
                <a:cs typeface="Arial" panose="020B0604020202020204" pitchFamily="34" charset="0"/>
              </a:rPr>
              <a:t> 2016)</a:t>
            </a:r>
          </a:p>
          <a:p>
            <a:pPr marL="630000" lvl="1" indent="-172800">
              <a:buClr>
                <a:schemeClr val="accent1">
                  <a:lumMod val="50000"/>
                </a:schemeClr>
              </a:buClr>
              <a:buFont typeface="Courier New" panose="02070309020205020404" pitchFamily="49" charset="0"/>
              <a:buChar char="o"/>
            </a:pPr>
            <a:r>
              <a:rPr lang="en-US" altLang="en-US" b="0" dirty="0">
                <a:latin typeface="Arial" panose="020B0604020202020204" pitchFamily="34" charset="0"/>
                <a:cs typeface="Arial" panose="020B0604020202020204" pitchFamily="34" charset="0"/>
              </a:rPr>
              <a:t>Spread of zoonotic diseases and foodborne illness</a:t>
            </a:r>
          </a:p>
          <a:p>
            <a:pPr marL="342900" indent="-342900">
              <a:buClr>
                <a:schemeClr val="accent1">
                  <a:lumMod val="75000"/>
                </a:schemeClr>
              </a:buClr>
              <a:buFont typeface="Arial" panose="020B0604020202020204" pitchFamily="34" charset="0"/>
              <a:buChar char="•"/>
            </a:pPr>
            <a:r>
              <a:rPr lang="en-GB" sz="2200" b="1" dirty="0">
                <a:solidFill>
                  <a:schemeClr val="accent1">
                    <a:lumMod val="75000"/>
                  </a:schemeClr>
                </a:solidFill>
                <a:latin typeface="Arial" panose="020B0604020202020204" pitchFamily="34" charset="0"/>
                <a:cs typeface="Arial" panose="020B0604020202020204" pitchFamily="34" charset="0"/>
              </a:rPr>
              <a:t>Climate change:</a:t>
            </a:r>
            <a:r>
              <a:rPr lang="en-GB" sz="2200" dirty="0">
                <a:solidFill>
                  <a:schemeClr val="accent1">
                    <a:lumMod val="75000"/>
                  </a:schemeClr>
                </a:solidFill>
                <a:latin typeface="Arial" panose="020B0604020202020204" pitchFamily="34" charset="0"/>
                <a:cs typeface="Arial" panose="020B0604020202020204" pitchFamily="34" charset="0"/>
              </a:rPr>
              <a:t> Increased carbon dioxide levels leading to desertification due to water supply problems  </a:t>
            </a:r>
          </a:p>
          <a:p>
            <a:pPr marL="630000" lvl="1" indent="-172800">
              <a:buClr>
                <a:schemeClr val="accent1">
                  <a:lumMod val="75000"/>
                </a:schemeClr>
              </a:buClr>
              <a:buFont typeface="Courier New" panose="02070309020205020404" pitchFamily="49" charset="0"/>
              <a:buChar char="o"/>
            </a:pPr>
            <a:r>
              <a:rPr lang="en-GB" sz="2200" dirty="0">
                <a:solidFill>
                  <a:schemeClr val="accent1">
                    <a:lumMod val="75000"/>
                  </a:schemeClr>
                </a:solidFill>
                <a:latin typeface="Arial" panose="020B0604020202020204" pitchFamily="34" charset="0"/>
                <a:cs typeface="Arial" panose="020B0604020202020204" pitchFamily="34" charset="0"/>
              </a:rPr>
              <a:t>Rising ocean levels tend to flood low-lying farmlands with salt water, affecting crop production</a:t>
            </a:r>
          </a:p>
          <a:p>
            <a:pPr marL="630000" lvl="1" indent="-172800" algn="just">
              <a:buFont typeface="Courier New" panose="02070309020205020404" pitchFamily="49" charset="0"/>
              <a:buChar char="o"/>
            </a:pPr>
            <a:r>
              <a:rPr lang="en-GB" sz="2200" dirty="0">
                <a:solidFill>
                  <a:schemeClr val="accent1">
                    <a:lumMod val="75000"/>
                  </a:schemeClr>
                </a:solidFill>
                <a:latin typeface="Arial" panose="020B0604020202020204" pitchFamily="34" charset="0"/>
                <a:cs typeface="Arial" panose="020B0604020202020204" pitchFamily="34" charset="0"/>
              </a:rPr>
              <a:t>Extreme weather events like floods, hurricanes, storm surges, and tsunamis have increased-affect global distribution of food</a:t>
            </a:r>
          </a:p>
          <a:p>
            <a:pPr marL="630000" lvl="1" indent="-172800" algn="just">
              <a:buFont typeface="Courier New" panose="02070309020205020404" pitchFamily="49" charset="0"/>
              <a:buChar char="o"/>
            </a:pPr>
            <a:r>
              <a:rPr lang="en-GB" sz="2200" dirty="0">
                <a:solidFill>
                  <a:schemeClr val="accent1">
                    <a:lumMod val="75000"/>
                  </a:schemeClr>
                </a:solidFill>
                <a:latin typeface="Arial" panose="020B0604020202020204" pitchFamily="34" charset="0"/>
                <a:cs typeface="Arial" panose="020B0604020202020204" pitchFamily="34" charset="0"/>
              </a:rPr>
              <a:t>Some food-producing regions become too hot to grow conventional crops, affect livestock growth and increase crop contamination </a:t>
            </a:r>
          </a:p>
          <a:p>
            <a:pPr marL="630000" lvl="1" indent="-172800" algn="just">
              <a:buClrTx/>
              <a:buFont typeface="Courier New" panose="02070309020205020404" pitchFamily="49" charset="0"/>
              <a:buChar char="o"/>
            </a:pPr>
            <a:r>
              <a:rPr lang="en-GB" sz="2200" dirty="0">
                <a:solidFill>
                  <a:schemeClr val="accent1">
                    <a:lumMod val="75000"/>
                  </a:schemeClr>
                </a:solidFill>
                <a:latin typeface="Arial" panose="020B0604020202020204" pitchFamily="34" charset="0"/>
                <a:cs typeface="Arial" panose="020B0604020202020204" pitchFamily="34" charset="0"/>
              </a:rPr>
              <a:t>Reduced food supply will increase prices</a:t>
            </a:r>
          </a:p>
          <a:p>
            <a:pPr marL="342900" indent="-342900">
              <a:buClr>
                <a:schemeClr val="accent1">
                  <a:lumMod val="75000"/>
                </a:schemeClr>
              </a:buClr>
              <a:buFont typeface="Arial" panose="020B0604020202020204" pitchFamily="34" charset="0"/>
              <a:buChar char="•"/>
            </a:pPr>
            <a:r>
              <a:rPr lang="en-US" altLang="en-US" sz="2200" b="1" dirty="0">
                <a:solidFill>
                  <a:schemeClr val="accent1">
                    <a:lumMod val="75000"/>
                  </a:schemeClr>
                </a:solidFill>
                <a:latin typeface="Arial" panose="020B0604020202020204" pitchFamily="34" charset="0"/>
                <a:cs typeface="Arial" panose="020B0604020202020204" pitchFamily="34" charset="0"/>
              </a:rPr>
              <a:t>Gender inequality</a:t>
            </a:r>
            <a:r>
              <a:rPr lang="en-US" altLang="en-US" sz="2200" dirty="0">
                <a:solidFill>
                  <a:schemeClr val="accent1">
                    <a:lumMod val="75000"/>
                  </a:schemeClr>
                </a:solidFill>
                <a:latin typeface="Arial" panose="020B0604020202020204" pitchFamily="34" charset="0"/>
                <a:cs typeface="Arial" panose="020B0604020202020204" pitchFamily="34" charset="0"/>
              </a:rPr>
              <a:t>: Women comprise up to 80 percent of farmers in sub-Saharan Africa (FAO 2011)</a:t>
            </a:r>
          </a:p>
          <a:p>
            <a:pPr marL="630000" lvl="1" indent="-172800">
              <a:buClr>
                <a:schemeClr val="accent1">
                  <a:lumMod val="75000"/>
                </a:schemeClr>
              </a:buClr>
              <a:buFont typeface="Courier New" panose="02070309020205020404" pitchFamily="49" charset="0"/>
              <a:buChar char="o"/>
            </a:pPr>
            <a:r>
              <a:rPr lang="en-US" altLang="en-US" sz="2200" dirty="0">
                <a:solidFill>
                  <a:schemeClr val="accent1">
                    <a:lumMod val="75000"/>
                  </a:schemeClr>
                </a:solidFill>
                <a:latin typeface="Arial" panose="020B0604020202020204" pitchFamily="34" charset="0"/>
                <a:cs typeface="Arial" panose="020B0604020202020204" pitchFamily="34" charset="0"/>
              </a:rPr>
              <a:t>Many lack access to land tenure, credit, extension services</a:t>
            </a:r>
          </a:p>
          <a:p>
            <a:pPr marL="630000" lvl="1" indent="-172800">
              <a:buClr>
                <a:schemeClr val="accent1">
                  <a:lumMod val="75000"/>
                </a:schemeClr>
              </a:buClr>
              <a:buFont typeface="Courier New" panose="02070309020205020404" pitchFamily="49" charset="0"/>
              <a:buChar char="o"/>
            </a:pPr>
            <a:r>
              <a:rPr lang="en-US" altLang="en-US" sz="2200" dirty="0">
                <a:solidFill>
                  <a:schemeClr val="accent1">
                    <a:lumMod val="75000"/>
                  </a:schemeClr>
                </a:solidFill>
                <a:latin typeface="Arial" panose="020B0604020202020204" pitchFamily="34" charset="0"/>
                <a:cs typeface="Arial" panose="020B0604020202020204" pitchFamily="34" charset="0"/>
              </a:rPr>
              <a:t>Studies show that gender inequity can negatively affect natural resources, including by causing deforestation (e.g. </a:t>
            </a:r>
            <a:r>
              <a:rPr lang="en-GB" sz="2200" dirty="0" err="1">
                <a:solidFill>
                  <a:schemeClr val="accent1">
                    <a:lumMod val="75000"/>
                  </a:schemeClr>
                </a:solidFill>
                <a:latin typeface="Arial" panose="020B0604020202020204" pitchFamily="34" charset="0"/>
                <a:cs typeface="Arial" panose="020B0604020202020204" pitchFamily="34" charset="0"/>
              </a:rPr>
              <a:t>Lakerveld</a:t>
            </a:r>
            <a:r>
              <a:rPr lang="en-GB" sz="2200" dirty="0">
                <a:solidFill>
                  <a:schemeClr val="accent1">
                    <a:lumMod val="75000"/>
                  </a:schemeClr>
                </a:solidFill>
                <a:latin typeface="Arial" panose="020B0604020202020204" pitchFamily="34" charset="0"/>
                <a:cs typeface="Arial" panose="020B0604020202020204" pitchFamily="34" charset="0"/>
              </a:rPr>
              <a:t> </a:t>
            </a:r>
            <a:r>
              <a:rPr lang="en-GB" sz="2200" i="1" dirty="0">
                <a:solidFill>
                  <a:schemeClr val="accent1">
                    <a:lumMod val="75000"/>
                  </a:schemeClr>
                </a:solidFill>
                <a:latin typeface="Arial" panose="020B0604020202020204" pitchFamily="34" charset="0"/>
                <a:cs typeface="Arial" panose="020B0604020202020204" pitchFamily="34" charset="0"/>
              </a:rPr>
              <a:t>et al. </a:t>
            </a:r>
            <a:r>
              <a:rPr lang="en-GB" sz="2200" dirty="0">
                <a:solidFill>
                  <a:schemeClr val="accent1">
                    <a:lumMod val="75000"/>
                  </a:schemeClr>
                </a:solidFill>
                <a:latin typeface="Arial" panose="020B0604020202020204" pitchFamily="34" charset="0"/>
                <a:cs typeface="Arial" panose="020B0604020202020204" pitchFamily="34" charset="0"/>
              </a:rPr>
              <a:t>2015; Keane </a:t>
            </a:r>
            <a:r>
              <a:rPr lang="en-GB" sz="2200" i="1" dirty="0">
                <a:solidFill>
                  <a:schemeClr val="accent1">
                    <a:lumMod val="75000"/>
                  </a:schemeClr>
                </a:solidFill>
                <a:latin typeface="Arial" panose="020B0604020202020204" pitchFamily="34" charset="0"/>
                <a:cs typeface="Arial" panose="020B0604020202020204" pitchFamily="34" charset="0"/>
              </a:rPr>
              <a:t>et al. </a:t>
            </a:r>
            <a:r>
              <a:rPr lang="en-GB" sz="2200" dirty="0">
                <a:solidFill>
                  <a:schemeClr val="accent1">
                    <a:lumMod val="75000"/>
                  </a:schemeClr>
                </a:solidFill>
                <a:latin typeface="Arial" panose="020B0604020202020204" pitchFamily="34" charset="0"/>
                <a:cs typeface="Arial" panose="020B0604020202020204" pitchFamily="34" charset="0"/>
              </a:rPr>
              <a:t>2016)</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47131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4224125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srcRect l="4292" t="9758" r="-100" b="5489"/>
          <a:stretch/>
        </p:blipFill>
        <p:spPr>
          <a:xfrm>
            <a:off x="-9524" y="45719"/>
            <a:ext cx="9170572" cy="6070823"/>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81422"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irect.com/journal/global-environmental-chang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spa.ac.uk/files/espa/ESPA%20Policy%20Brief%20Climate%20Smart%20Agriculture%20FINAL%20WEB_0.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cs typeface="Times New Roman" panose="02020603050405020304" pitchFamily="18" charset="0"/>
              </a:rPr>
              <a:t>Ecosystem Services, </a:t>
            </a:r>
            <a:br>
              <a:rPr lang="en-GB" altLang="en-US" dirty="0">
                <a:cs typeface="Times New Roman" panose="02020603050405020304" pitchFamily="18" charset="0"/>
              </a:rPr>
            </a:br>
            <a:r>
              <a:rPr lang="en-GB" altLang="en-US" dirty="0">
                <a:cs typeface="Times New Roman" panose="02020603050405020304" pitchFamily="18" charset="0"/>
              </a:rPr>
              <a:t>Food Security and Health</a:t>
            </a:r>
            <a:endParaRPr lang="en-US"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p:txBody>
          <a:bodyPr/>
          <a:lstStyle/>
          <a:p>
            <a:r>
              <a:rPr lang="en-US" dirty="0"/>
              <a:t>Topic 04</a:t>
            </a:r>
          </a:p>
        </p:txBody>
      </p:sp>
      <p:sp>
        <p:nvSpPr>
          <p:cNvPr id="4" name="TextBox 3">
            <a:extLst>
              <a:ext uri="{FF2B5EF4-FFF2-40B4-BE49-F238E27FC236}">
                <a16:creationId xmlns:a16="http://schemas.microsoft.com/office/drawing/2014/main" id="{3A65D3BE-9F80-D340-BE4D-FFAEC5C13CCD}"/>
              </a:ext>
            </a:extLst>
          </p:cNvPr>
          <p:cNvSpPr txBox="1"/>
          <p:nvPr/>
        </p:nvSpPr>
        <p:spPr>
          <a:xfrm>
            <a:off x="7361111" y="5886168"/>
            <a:ext cx="1798655" cy="200055"/>
          </a:xfrm>
          <a:prstGeom prst="rect">
            <a:avLst/>
          </a:prstGeom>
          <a:noFill/>
        </p:spPr>
        <p:txBody>
          <a:bodyPr wrap="square" rtlCol="0">
            <a:spAutoFit/>
          </a:bodyPr>
          <a:lstStyle/>
          <a:p>
            <a:pPr algn="r"/>
            <a:r>
              <a:rPr lang="en-US" sz="700" dirty="0">
                <a:solidFill>
                  <a:schemeClr val="bg1">
                    <a:alpha val="70000"/>
                  </a:schemeClr>
                </a:solidFill>
              </a:rPr>
              <a:t>© </a:t>
            </a:r>
            <a:r>
              <a:rPr lang="en-US" sz="700" dirty="0">
                <a:solidFill>
                  <a:schemeClr val="bg1">
                    <a:alpha val="70000"/>
                  </a:schemeClr>
                </a:solidFill>
                <a:latin typeface="Calibri"/>
                <a:ea typeface="Calibri"/>
                <a:cs typeface="Calibri"/>
              </a:rPr>
              <a:t>IFPRI</a:t>
            </a:r>
            <a:endParaRPr lang="en-GB" sz="700" dirty="0">
              <a:solidFill>
                <a:schemeClr val="bg1">
                  <a:alpha val="70000"/>
                </a:schemeClr>
              </a:solidFill>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027F3-2AE4-4947-AFD3-760BE0CE4E8C}"/>
              </a:ext>
            </a:extLst>
          </p:cNvPr>
          <p:cNvSpPr>
            <a:spLocks noGrp="1"/>
          </p:cNvSpPr>
          <p:nvPr>
            <p:ph type="title"/>
          </p:nvPr>
        </p:nvSpPr>
        <p:spPr>
          <a:xfrm>
            <a:off x="628650" y="67874"/>
            <a:ext cx="7886700" cy="1325563"/>
          </a:xfrm>
        </p:spPr>
        <p:txBody>
          <a:bodyPr>
            <a:normAutofit/>
          </a:bodyPr>
          <a:lstStyle/>
          <a:p>
            <a:r>
              <a:rPr lang="en-US" sz="3200" dirty="0"/>
              <a:t>Class exercise: How do ES contribute to food security?</a:t>
            </a:r>
          </a:p>
        </p:txBody>
      </p:sp>
      <p:sp>
        <p:nvSpPr>
          <p:cNvPr id="5" name="Content Placeholder 4">
            <a:extLst>
              <a:ext uri="{FF2B5EF4-FFF2-40B4-BE49-F238E27FC236}">
                <a16:creationId xmlns:a16="http://schemas.microsoft.com/office/drawing/2014/main" id="{44C65422-CD19-5048-A1A0-41419C2DE2C8}"/>
              </a:ext>
            </a:extLst>
          </p:cNvPr>
          <p:cNvSpPr>
            <a:spLocks noGrp="1"/>
          </p:cNvSpPr>
          <p:nvPr>
            <p:ph idx="1"/>
          </p:nvPr>
        </p:nvSpPr>
        <p:spPr>
          <a:xfrm>
            <a:off x="628650" y="1528373"/>
            <a:ext cx="7886700" cy="3546475"/>
          </a:xfrm>
        </p:spPr>
        <p:txBody>
          <a:bodyPr>
            <a:normAutofit/>
          </a:bodyPr>
          <a:lstStyle/>
          <a:p>
            <a:pPr marL="0" indent="0">
              <a:buNone/>
            </a:pPr>
            <a:r>
              <a:rPr lang="en-US" dirty="0"/>
              <a:t>Discuss with your neighbour which ES contribute to each of the 4 dimensions of food security:</a:t>
            </a:r>
          </a:p>
          <a:p>
            <a:r>
              <a:rPr lang="en-US" dirty="0"/>
              <a:t>Availability</a:t>
            </a:r>
          </a:p>
          <a:p>
            <a:r>
              <a:rPr lang="en-US" dirty="0"/>
              <a:t>Accessibility</a:t>
            </a:r>
          </a:p>
          <a:p>
            <a:r>
              <a:rPr lang="en-US" dirty="0"/>
              <a:t>Utilisation</a:t>
            </a:r>
          </a:p>
          <a:p>
            <a:r>
              <a:rPr lang="en-US" dirty="0"/>
              <a:t>Stability</a:t>
            </a:r>
          </a:p>
        </p:txBody>
      </p:sp>
    </p:spTree>
    <p:extLst>
      <p:ext uri="{BB962C8B-B14F-4D97-AF65-F5344CB8AC3E}">
        <p14:creationId xmlns:p14="http://schemas.microsoft.com/office/powerpoint/2010/main" val="303056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8409" y="135469"/>
            <a:ext cx="7886700" cy="1103969"/>
          </a:xfrm>
        </p:spPr>
        <p:txBody>
          <a:bodyPr>
            <a:noAutofit/>
          </a:bodyPr>
          <a:lstStyle/>
          <a:p>
            <a:pPr>
              <a:lnSpc>
                <a:spcPct val="100000"/>
              </a:lnSpc>
            </a:pPr>
            <a:r>
              <a:rPr lang="en-US" altLang="en-US" sz="3200" dirty="0">
                <a:cs typeface="Times New Roman" panose="02020603050405020304" pitchFamily="18" charset="0"/>
              </a:rPr>
              <a:t>Ecosystem services-benefits-human wellbeing nexus </a:t>
            </a:r>
            <a:r>
              <a:rPr lang="en-US" altLang="en-US" sz="2400" b="0" dirty="0">
                <a:cs typeface="Times New Roman" panose="02020603050405020304" pitchFamily="18" charset="0"/>
              </a:rPr>
              <a:t>(Poppy </a:t>
            </a:r>
            <a:r>
              <a:rPr lang="en-US" altLang="en-US" sz="2400" b="0" i="1" dirty="0">
                <a:cs typeface="Times New Roman" panose="02020603050405020304" pitchFamily="18" charset="0"/>
              </a:rPr>
              <a:t>et al. </a:t>
            </a:r>
            <a:r>
              <a:rPr lang="en-US" altLang="en-US" sz="2400" b="0" dirty="0">
                <a:cs typeface="Times New Roman" panose="02020603050405020304" pitchFamily="18" charset="0"/>
              </a:rPr>
              <a:t>2014)</a:t>
            </a:r>
          </a:p>
        </p:txBody>
      </p:sp>
      <p:sp>
        <p:nvSpPr>
          <p:cNvPr id="4" name="TextBox 3">
            <a:extLst>
              <a:ext uri="{FF2B5EF4-FFF2-40B4-BE49-F238E27FC236}">
                <a16:creationId xmlns:a16="http://schemas.microsoft.com/office/drawing/2014/main" id="{85B14A3C-DF06-6E4C-9A98-F6D82D88C0A1}"/>
              </a:ext>
            </a:extLst>
          </p:cNvPr>
          <p:cNvSpPr txBox="1"/>
          <p:nvPr/>
        </p:nvSpPr>
        <p:spPr>
          <a:xfrm>
            <a:off x="7008584" y="5881888"/>
            <a:ext cx="2097888" cy="200055"/>
          </a:xfrm>
          <a:prstGeom prst="rect">
            <a:avLst/>
          </a:prstGeom>
          <a:noFill/>
        </p:spPr>
        <p:txBody>
          <a:bodyPr wrap="square" rtlCol="0">
            <a:spAutoFit/>
          </a:bodyPr>
          <a:lstStyle/>
          <a:p>
            <a:pPr algn="r"/>
            <a:r>
              <a:rPr lang="en-US" sz="700" dirty="0">
                <a:solidFill>
                  <a:srgbClr val="000000">
                    <a:alpha val="70000"/>
                  </a:srgbClr>
                </a:solidFill>
              </a:rPr>
              <a:t>© Poppy </a:t>
            </a:r>
            <a:r>
              <a:rPr lang="en-US" sz="700" i="1" dirty="0">
                <a:solidFill>
                  <a:srgbClr val="000000">
                    <a:alpha val="70000"/>
                  </a:srgbClr>
                </a:solidFill>
              </a:rPr>
              <a:t>et al, </a:t>
            </a:r>
            <a:r>
              <a:rPr lang="en-US" sz="700" dirty="0">
                <a:solidFill>
                  <a:srgbClr val="000000">
                    <a:alpha val="70000"/>
                  </a:srgbClr>
                </a:solidFill>
              </a:rPr>
              <a:t>2014)</a:t>
            </a:r>
            <a:endParaRPr lang="en-GB" sz="700" dirty="0">
              <a:solidFill>
                <a:srgbClr val="000000">
                  <a:alpha val="70000"/>
                </a:srgbClr>
              </a:solidFill>
            </a:endParaRPr>
          </a:p>
        </p:txBody>
      </p:sp>
      <p:pic>
        <p:nvPicPr>
          <p:cNvPr id="3" name="Content Placeholder 2">
            <a:extLst>
              <a:ext uri="{FF2B5EF4-FFF2-40B4-BE49-F238E27FC236}">
                <a16:creationId xmlns:a16="http://schemas.microsoft.com/office/drawing/2014/main" id="{9677B3D5-D71A-E64E-B5FE-01CA51969460}"/>
              </a:ext>
            </a:extLst>
          </p:cNvPr>
          <p:cNvPicPr>
            <a:picLocks noGrp="1" noChangeAspect="1"/>
          </p:cNvPicPr>
          <p:nvPr>
            <p:ph idx="1"/>
          </p:nvPr>
        </p:nvPicPr>
        <p:blipFill>
          <a:blip r:embed="rId3"/>
          <a:stretch>
            <a:fillRect/>
          </a:stretch>
        </p:blipFill>
        <p:spPr>
          <a:xfrm>
            <a:off x="1392878" y="1437333"/>
            <a:ext cx="6570022" cy="4496271"/>
          </a:xfrm>
        </p:spPr>
      </p:pic>
    </p:spTree>
    <p:extLst>
      <p:ext uri="{BB962C8B-B14F-4D97-AF65-F5344CB8AC3E}">
        <p14:creationId xmlns:p14="http://schemas.microsoft.com/office/powerpoint/2010/main" val="23642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44833-2227-744F-B9E9-91960C31DC4A}"/>
              </a:ext>
            </a:extLst>
          </p:cNvPr>
          <p:cNvSpPr>
            <a:spLocks noGrp="1"/>
          </p:cNvSpPr>
          <p:nvPr>
            <p:ph type="title"/>
          </p:nvPr>
        </p:nvSpPr>
        <p:spPr/>
        <p:txBody>
          <a:bodyPr/>
          <a:lstStyle/>
          <a:p>
            <a:r>
              <a:rPr lang="en-US" dirty="0"/>
              <a:t>Sustainable food systems</a:t>
            </a:r>
          </a:p>
        </p:txBody>
      </p:sp>
      <p:sp>
        <p:nvSpPr>
          <p:cNvPr id="5" name="Text Placeholder 4">
            <a:extLst>
              <a:ext uri="{FF2B5EF4-FFF2-40B4-BE49-F238E27FC236}">
                <a16:creationId xmlns:a16="http://schemas.microsoft.com/office/drawing/2014/main" id="{543B40EE-A906-5D44-9E0F-097205EBA2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088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28650" y="68793"/>
            <a:ext cx="5966883" cy="1325563"/>
          </a:xfrm>
        </p:spPr>
        <p:txBody>
          <a:bodyPr>
            <a:noAutofit/>
          </a:bodyPr>
          <a:lstStyle/>
          <a:p>
            <a:r>
              <a:rPr lang="en-GB" sz="3200" dirty="0">
                <a:cs typeface="Times New Roman" panose="02020603050405020304" pitchFamily="18" charset="0"/>
              </a:rPr>
              <a:t>Components of food systems</a:t>
            </a:r>
            <a:r>
              <a:rPr lang="en-GB" sz="3200" b="0" dirty="0">
                <a:cs typeface="Times New Roman" panose="02020603050405020304" pitchFamily="18" charset="0"/>
              </a:rPr>
              <a:t> </a:t>
            </a:r>
            <a:r>
              <a:rPr lang="en-GB" sz="2400" b="0" dirty="0">
                <a:cs typeface="Times New Roman" panose="02020603050405020304" pitchFamily="18" charset="0"/>
              </a:rPr>
              <a:t>(Ericksen 2008)</a:t>
            </a:r>
          </a:p>
        </p:txBody>
      </p:sp>
      <p:sp>
        <p:nvSpPr>
          <p:cNvPr id="5" name="Content Placeholder 1">
            <a:extLst>
              <a:ext uri="{FF2B5EF4-FFF2-40B4-BE49-F238E27FC236}">
                <a16:creationId xmlns:a16="http://schemas.microsoft.com/office/drawing/2014/main" id="{FD15A6F2-95ED-9F4F-AEEB-46D33539A712}"/>
              </a:ext>
            </a:extLst>
          </p:cNvPr>
          <p:cNvSpPr txBox="1">
            <a:spLocks/>
          </p:cNvSpPr>
          <p:nvPr/>
        </p:nvSpPr>
        <p:spPr>
          <a:xfrm>
            <a:off x="781050" y="1230129"/>
            <a:ext cx="7886700" cy="651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04C9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04C9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04C9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solidFill>
                <a:schemeClr val="accent1"/>
              </a:solidFill>
              <a:cs typeface="Times New Roman" panose="02020603050405020304" pitchFamily="18" charset="0"/>
            </a:endParaRPr>
          </a:p>
        </p:txBody>
      </p:sp>
      <p:sp>
        <p:nvSpPr>
          <p:cNvPr id="6" name="TextBox 5">
            <a:extLst>
              <a:ext uri="{FF2B5EF4-FFF2-40B4-BE49-F238E27FC236}">
                <a16:creationId xmlns:a16="http://schemas.microsoft.com/office/drawing/2014/main" id="{3A65D3BE-9F80-D340-BE4D-FFAEC5C13CCD}"/>
              </a:ext>
            </a:extLst>
          </p:cNvPr>
          <p:cNvSpPr txBox="1"/>
          <p:nvPr/>
        </p:nvSpPr>
        <p:spPr>
          <a:xfrm>
            <a:off x="2341604" y="6385123"/>
            <a:ext cx="4471034" cy="307777"/>
          </a:xfrm>
          <a:prstGeom prst="rect">
            <a:avLst/>
          </a:prstGeom>
          <a:noFill/>
        </p:spPr>
        <p:txBody>
          <a:bodyPr wrap="square" rtlCol="0">
            <a:spAutoFit/>
          </a:bodyPr>
          <a:lstStyle/>
          <a:p>
            <a:pPr algn="ctr"/>
            <a:r>
              <a:rPr lang="en-US" sz="700" dirty="0">
                <a:solidFill>
                  <a:schemeClr val="tx1">
                    <a:alpha val="70000"/>
                  </a:schemeClr>
                </a:solidFill>
              </a:rPr>
              <a:t>Reprinted from </a:t>
            </a:r>
            <a:r>
              <a:rPr lang="en-US" sz="700" dirty="0">
                <a:solidFill>
                  <a:schemeClr val="tx1">
                    <a:alpha val="70000"/>
                  </a:schemeClr>
                </a:solidFill>
                <a:hlinkClick r:id="rId3"/>
              </a:rPr>
              <a:t>Global Environmental Change</a:t>
            </a:r>
            <a:r>
              <a:rPr lang="en-US" sz="700" dirty="0">
                <a:solidFill>
                  <a:schemeClr val="tx1">
                    <a:alpha val="70000"/>
                  </a:schemeClr>
                </a:solidFill>
              </a:rPr>
              <a:t> Vol.18, Issue 1, Polly J. Ericksenm, 'Conceptualizing food systems for global environmental change research', pp.234-245 © 2008, with permission from Elsevier.</a:t>
            </a:r>
            <a:endParaRPr lang="en-GB" sz="700" dirty="0">
              <a:solidFill>
                <a:schemeClr val="tx1">
                  <a:alpha val="70000"/>
                </a:schemeClr>
              </a:solidFill>
            </a:endParaRP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9101" y="1405502"/>
            <a:ext cx="7139201" cy="4590772"/>
          </a:xfrm>
        </p:spPr>
      </p:pic>
    </p:spTree>
    <p:extLst>
      <p:ext uri="{BB962C8B-B14F-4D97-AF65-F5344CB8AC3E}">
        <p14:creationId xmlns:p14="http://schemas.microsoft.com/office/powerpoint/2010/main" val="174611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33BDEE-A57B-BF4F-B4B4-CBC2F322CB4C}"/>
              </a:ext>
            </a:extLst>
          </p:cNvPr>
          <p:cNvSpPr>
            <a:spLocks noGrp="1"/>
          </p:cNvSpPr>
          <p:nvPr>
            <p:ph type="title"/>
          </p:nvPr>
        </p:nvSpPr>
        <p:spPr>
          <a:xfrm>
            <a:off x="628650" y="193262"/>
            <a:ext cx="7886700" cy="1325563"/>
          </a:xfrm>
        </p:spPr>
        <p:txBody>
          <a:bodyPr>
            <a:normAutofit/>
          </a:bodyPr>
          <a:lstStyle/>
          <a:p>
            <a:r>
              <a:rPr lang="en-US" sz="3200" dirty="0"/>
              <a:t>Key drivers of change in food systems </a:t>
            </a:r>
            <a:r>
              <a:rPr lang="en-US" sz="2400" b="0" dirty="0"/>
              <a:t>(Foresight 2011)</a:t>
            </a:r>
          </a:p>
        </p:txBody>
      </p:sp>
      <p:sp>
        <p:nvSpPr>
          <p:cNvPr id="4" name="Content Placeholder 3">
            <a:extLst>
              <a:ext uri="{FF2B5EF4-FFF2-40B4-BE49-F238E27FC236}">
                <a16:creationId xmlns:a16="http://schemas.microsoft.com/office/drawing/2014/main" id="{C766DBBC-16D6-7448-A68C-675596CD4BFF}"/>
              </a:ext>
            </a:extLst>
          </p:cNvPr>
          <p:cNvSpPr>
            <a:spLocks noGrp="1"/>
          </p:cNvSpPr>
          <p:nvPr>
            <p:ph idx="1"/>
          </p:nvPr>
        </p:nvSpPr>
        <p:spPr>
          <a:xfrm>
            <a:off x="628650" y="1653761"/>
            <a:ext cx="7886700" cy="4351338"/>
          </a:xfrm>
        </p:spPr>
        <p:txBody>
          <a:bodyPr>
            <a:normAutofit fontScale="77500" lnSpcReduction="20000"/>
          </a:bodyPr>
          <a:lstStyle/>
          <a:p>
            <a:r>
              <a:rPr lang="en-US" dirty="0"/>
              <a:t>Global population increase</a:t>
            </a:r>
          </a:p>
          <a:p>
            <a:r>
              <a:rPr lang="en-US" dirty="0"/>
              <a:t>Changes in nature and size of per capita demand</a:t>
            </a:r>
          </a:p>
          <a:p>
            <a:r>
              <a:rPr lang="en-US" dirty="0"/>
              <a:t>Future governance of food systems (national and international)</a:t>
            </a:r>
          </a:p>
          <a:p>
            <a:r>
              <a:rPr lang="en-US" dirty="0"/>
              <a:t>Climate change &amp; interaction with policies to reduce greenhouse gases</a:t>
            </a:r>
          </a:p>
          <a:p>
            <a:r>
              <a:rPr lang="en-US" dirty="0"/>
              <a:t>Competition for key resources</a:t>
            </a:r>
          </a:p>
          <a:p>
            <a:r>
              <a:rPr lang="en-US" dirty="0"/>
              <a:t>Changes in values and ethical stances of consumers</a:t>
            </a:r>
          </a:p>
          <a:p>
            <a:r>
              <a:rPr lang="en-US" dirty="0"/>
              <a:t>Threats will converge in next 40 years</a:t>
            </a:r>
          </a:p>
          <a:p>
            <a:pPr lvl="1"/>
            <a:r>
              <a:rPr lang="en-US" i="1" dirty="0"/>
              <a:t>“This is a unique time in history – decisions made now and over the next few decades will disproportionately influence the future”</a:t>
            </a:r>
          </a:p>
        </p:txBody>
      </p:sp>
    </p:spTree>
    <p:extLst>
      <p:ext uri="{BB962C8B-B14F-4D97-AF65-F5344CB8AC3E}">
        <p14:creationId xmlns:p14="http://schemas.microsoft.com/office/powerpoint/2010/main" val="116729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628650" y="141841"/>
            <a:ext cx="8233587" cy="1325563"/>
          </a:xfrm>
        </p:spPr>
        <p:txBody>
          <a:bodyPr>
            <a:normAutofit/>
          </a:bodyPr>
          <a:lstStyle/>
          <a:p>
            <a:pPr>
              <a:lnSpc>
                <a:spcPct val="100000"/>
              </a:lnSpc>
            </a:pPr>
            <a:r>
              <a:rPr lang="en-US" altLang="en-US" sz="3200" dirty="0">
                <a:cs typeface="Times New Roman" panose="02020603050405020304" pitchFamily="18" charset="0"/>
              </a:rPr>
              <a:t>Class Exercise: Draw a household food system diagram</a:t>
            </a:r>
            <a:endParaRPr lang="en-US" sz="320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28650" y="1586298"/>
            <a:ext cx="4241062" cy="4351338"/>
          </a:xfrm>
        </p:spPr>
        <p:txBody>
          <a:bodyPr>
            <a:normAutofit fontScale="85000" lnSpcReduction="10000"/>
          </a:bodyPr>
          <a:lstStyle/>
          <a:p>
            <a:pPr>
              <a:lnSpc>
                <a:spcPct val="120000"/>
              </a:lnSpc>
              <a:spcBef>
                <a:spcPct val="10000"/>
              </a:spcBef>
            </a:pPr>
            <a:r>
              <a:rPr lang="en-US" altLang="en-US" sz="2400" dirty="0">
                <a:solidFill>
                  <a:schemeClr val="accent1"/>
                </a:solidFill>
                <a:cs typeface="Times New Roman" panose="02020603050405020304" pitchFamily="18" charset="0"/>
              </a:rPr>
              <a:t>Where do household members obtain their food from?</a:t>
            </a:r>
          </a:p>
          <a:p>
            <a:pPr>
              <a:lnSpc>
                <a:spcPct val="120000"/>
              </a:lnSpc>
              <a:spcBef>
                <a:spcPct val="10000"/>
              </a:spcBef>
            </a:pPr>
            <a:r>
              <a:rPr lang="en-US" altLang="en-US" sz="2400" dirty="0">
                <a:solidFill>
                  <a:schemeClr val="accent1"/>
                </a:solidFill>
                <a:cs typeface="Times New Roman" panose="02020603050405020304" pitchFamily="18" charset="0"/>
              </a:rPr>
              <a:t>What inputs do they need to produce (or cook) food?</a:t>
            </a:r>
          </a:p>
          <a:p>
            <a:pPr>
              <a:lnSpc>
                <a:spcPct val="120000"/>
              </a:lnSpc>
              <a:spcBef>
                <a:spcPct val="10000"/>
              </a:spcBef>
            </a:pPr>
            <a:r>
              <a:rPr lang="en-US" altLang="en-US" sz="2400" dirty="0">
                <a:solidFill>
                  <a:schemeClr val="accent1"/>
                </a:solidFill>
                <a:cs typeface="Times New Roman" panose="02020603050405020304" pitchFamily="18" charset="0"/>
              </a:rPr>
              <a:t>What external impacts affect their access to food?</a:t>
            </a:r>
          </a:p>
          <a:p>
            <a:pPr>
              <a:lnSpc>
                <a:spcPct val="120000"/>
              </a:lnSpc>
              <a:spcBef>
                <a:spcPct val="10000"/>
              </a:spcBef>
            </a:pPr>
            <a:r>
              <a:rPr lang="en-US" altLang="en-US" sz="2400" dirty="0">
                <a:solidFill>
                  <a:schemeClr val="accent1"/>
                </a:solidFill>
                <a:cs typeface="Times New Roman" panose="02020603050405020304" pitchFamily="18" charset="0"/>
              </a:rPr>
              <a:t>How do their activities affect other people?</a:t>
            </a:r>
          </a:p>
          <a:p>
            <a:pPr>
              <a:lnSpc>
                <a:spcPct val="120000"/>
              </a:lnSpc>
              <a:spcBef>
                <a:spcPct val="10000"/>
              </a:spcBef>
            </a:pPr>
            <a:r>
              <a:rPr lang="en-US" altLang="en-US" sz="2400" dirty="0">
                <a:solidFill>
                  <a:schemeClr val="accent1"/>
                </a:solidFill>
                <a:cs typeface="Times New Roman" panose="02020603050405020304" pitchFamily="18" charset="0"/>
              </a:rPr>
              <a:t>Think about intra-household differences</a:t>
            </a:r>
          </a:p>
          <a:p>
            <a:pPr>
              <a:lnSpc>
                <a:spcPct val="120000"/>
              </a:lnSpc>
              <a:spcBef>
                <a:spcPct val="10000"/>
              </a:spcBef>
            </a:pPr>
            <a:r>
              <a:rPr lang="en-US" altLang="en-US" sz="2400" dirty="0">
                <a:solidFill>
                  <a:schemeClr val="accent1"/>
                </a:solidFill>
                <a:cs typeface="Times New Roman" panose="02020603050405020304" pitchFamily="18" charset="0"/>
              </a:rPr>
              <a:t>Would the diagram look different if drawn for a different season?</a:t>
            </a:r>
          </a:p>
        </p:txBody>
      </p:sp>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A65D3BE-9F80-D340-BE4D-FFAEC5C13CCD}"/>
              </a:ext>
            </a:extLst>
          </p:cNvPr>
          <p:cNvSpPr txBox="1"/>
          <p:nvPr/>
        </p:nvSpPr>
        <p:spPr>
          <a:xfrm>
            <a:off x="7388324" y="4117239"/>
            <a:ext cx="1798655" cy="200055"/>
          </a:xfrm>
          <a:prstGeom prst="rect">
            <a:avLst/>
          </a:prstGeom>
          <a:noFill/>
        </p:spPr>
        <p:txBody>
          <a:bodyPr wrap="square" rtlCol="0">
            <a:spAutoFit/>
          </a:bodyPr>
          <a:lstStyle/>
          <a:p>
            <a:pPr algn="r"/>
            <a:r>
              <a:rPr lang="en-US" sz="700" dirty="0">
                <a:solidFill>
                  <a:schemeClr val="bg1"/>
                </a:solidFill>
              </a:rPr>
              <a:t>© Peter Etelej</a:t>
            </a:r>
            <a:endParaRPr lang="en-GB" sz="700" dirty="0">
              <a:solidFill>
                <a:schemeClr val="bg1"/>
              </a:solidFill>
            </a:endParaRPr>
          </a:p>
        </p:txBody>
      </p:sp>
      <p:sp>
        <p:nvSpPr>
          <p:cNvPr id="11" name="TextBox 10">
            <a:extLst>
              <a:ext uri="{FF2B5EF4-FFF2-40B4-BE49-F238E27FC236}">
                <a16:creationId xmlns:a16="http://schemas.microsoft.com/office/drawing/2014/main" id="{85B14A3C-DF06-6E4C-9A98-F6D82D88C0A1}"/>
              </a:ext>
            </a:extLst>
          </p:cNvPr>
          <p:cNvSpPr txBox="1"/>
          <p:nvPr/>
        </p:nvSpPr>
        <p:spPr>
          <a:xfrm>
            <a:off x="7392540" y="2342013"/>
            <a:ext cx="1798655" cy="200055"/>
          </a:xfrm>
          <a:prstGeom prst="rect">
            <a:avLst/>
          </a:prstGeom>
          <a:noFill/>
        </p:spPr>
        <p:txBody>
          <a:bodyPr wrap="square" rtlCol="0">
            <a:spAutoFit/>
          </a:bodyPr>
          <a:lstStyle/>
          <a:p>
            <a:pPr algn="r"/>
            <a:r>
              <a:rPr lang="en-US" sz="700" dirty="0">
                <a:solidFill>
                  <a:schemeClr val="bg1"/>
                </a:solidFill>
              </a:rPr>
              <a:t>© Angela Yang</a:t>
            </a:r>
            <a:endParaRPr lang="en-GB" sz="700" dirty="0">
              <a:solidFill>
                <a:schemeClr val="bg1"/>
              </a:solidFill>
            </a:endParaRPr>
          </a:p>
        </p:txBody>
      </p:sp>
      <p:pic>
        <p:nvPicPr>
          <p:cNvPr id="14" name="Content Placeholder 13">
            <a:extLst>
              <a:ext uri="{FF2B5EF4-FFF2-40B4-BE49-F238E27FC236}">
                <a16:creationId xmlns:a16="http://schemas.microsoft.com/office/drawing/2014/main" id="{9B9FA493-57FF-BD4E-B09C-DD5EE32469F2}"/>
              </a:ext>
            </a:extLst>
          </p:cNvPr>
          <p:cNvPicPr>
            <a:picLocks noGrp="1" noChangeAspect="1"/>
          </p:cNvPicPr>
          <p:nvPr>
            <p:ph sz="half" idx="2"/>
          </p:nvPr>
        </p:nvPicPr>
        <p:blipFill>
          <a:blip r:embed="rId3"/>
          <a:stretch>
            <a:fillRect/>
          </a:stretch>
        </p:blipFill>
        <p:spPr>
          <a:xfrm>
            <a:off x="4976037" y="1544083"/>
            <a:ext cx="3886200" cy="4217670"/>
          </a:xfrm>
        </p:spPr>
      </p:pic>
      <p:sp>
        <p:nvSpPr>
          <p:cNvPr id="15" name="TextBox 14">
            <a:extLst>
              <a:ext uri="{FF2B5EF4-FFF2-40B4-BE49-F238E27FC236}">
                <a16:creationId xmlns:a16="http://schemas.microsoft.com/office/drawing/2014/main" id="{F39A88D2-19C0-9949-9CB9-F187165DD87E}"/>
              </a:ext>
            </a:extLst>
          </p:cNvPr>
          <p:cNvSpPr txBox="1"/>
          <p:nvPr/>
        </p:nvSpPr>
        <p:spPr>
          <a:xfrm>
            <a:off x="6827369" y="5792437"/>
            <a:ext cx="2097888" cy="200055"/>
          </a:xfrm>
          <a:prstGeom prst="rect">
            <a:avLst/>
          </a:prstGeom>
          <a:noFill/>
        </p:spPr>
        <p:txBody>
          <a:bodyPr wrap="square" rtlCol="0">
            <a:spAutoFit/>
          </a:bodyPr>
          <a:lstStyle/>
          <a:p>
            <a:pPr algn="r"/>
            <a:r>
              <a:rPr lang="en-US" sz="700" dirty="0">
                <a:solidFill>
                  <a:srgbClr val="000000">
                    <a:alpha val="70000"/>
                  </a:srgbClr>
                </a:solidFill>
              </a:rPr>
              <a:t>© Schreckenberg </a:t>
            </a:r>
            <a:r>
              <a:rPr lang="en-US" sz="700" i="1" dirty="0">
                <a:solidFill>
                  <a:srgbClr val="000000">
                    <a:alpha val="70000"/>
                  </a:srgbClr>
                </a:solidFill>
              </a:rPr>
              <a:t>et al. </a:t>
            </a:r>
            <a:r>
              <a:rPr lang="en-US" sz="700" dirty="0">
                <a:solidFill>
                  <a:srgbClr val="000000">
                    <a:alpha val="70000"/>
                  </a:srgbClr>
                </a:solidFill>
              </a:rPr>
              <a:t>(2016)</a:t>
            </a:r>
            <a:endParaRPr lang="en-GB" sz="700" dirty="0">
              <a:solidFill>
                <a:srgbClr val="000000">
                  <a:alpha val="70000"/>
                </a:srgbClr>
              </a:solidFill>
            </a:endParaRPr>
          </a:p>
        </p:txBody>
      </p:sp>
    </p:spTree>
    <p:extLst>
      <p:ext uri="{BB962C8B-B14F-4D97-AF65-F5344CB8AC3E}">
        <p14:creationId xmlns:p14="http://schemas.microsoft.com/office/powerpoint/2010/main" val="404339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063E9-86BF-9F4A-A6F0-A8B0886B6259}"/>
              </a:ext>
            </a:extLst>
          </p:cNvPr>
          <p:cNvSpPr>
            <a:spLocks noGrp="1"/>
          </p:cNvSpPr>
          <p:nvPr>
            <p:ph type="title"/>
          </p:nvPr>
        </p:nvSpPr>
        <p:spPr>
          <a:xfrm>
            <a:off x="623888" y="1709739"/>
            <a:ext cx="6587140" cy="2852737"/>
          </a:xfrm>
        </p:spPr>
        <p:txBody>
          <a:bodyPr/>
          <a:lstStyle/>
          <a:p>
            <a:r>
              <a:rPr lang="en-US" dirty="0"/>
              <a:t>Policies to move towards Zero Hunger</a:t>
            </a:r>
          </a:p>
        </p:txBody>
      </p:sp>
      <p:sp>
        <p:nvSpPr>
          <p:cNvPr id="5" name="Text Placeholder 4">
            <a:extLst>
              <a:ext uri="{FF2B5EF4-FFF2-40B4-BE49-F238E27FC236}">
                <a16:creationId xmlns:a16="http://schemas.microsoft.com/office/drawing/2014/main" id="{F2748E0C-D75B-7F48-861B-FC69A874BD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838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D0C766-B111-D748-8500-83002DA07CC8}"/>
              </a:ext>
            </a:extLst>
          </p:cNvPr>
          <p:cNvSpPr>
            <a:spLocks noGrp="1"/>
          </p:cNvSpPr>
          <p:nvPr>
            <p:ph idx="4294967295"/>
          </p:nvPr>
        </p:nvSpPr>
        <p:spPr>
          <a:xfrm>
            <a:off x="809469" y="2148441"/>
            <a:ext cx="7886700" cy="3997397"/>
          </a:xfrm>
        </p:spPr>
        <p:txBody>
          <a:bodyPr>
            <a:normAutofit/>
          </a:bodyPr>
          <a:lstStyle/>
          <a:p>
            <a:pPr>
              <a:lnSpc>
                <a:spcPct val="110000"/>
              </a:lnSpc>
            </a:pPr>
            <a:r>
              <a:rPr lang="en-GB" sz="2400" b="1" dirty="0">
                <a:solidFill>
                  <a:schemeClr val="accent1"/>
                </a:solidFill>
                <a:cs typeface="Times New Roman" panose="02020603050405020304" pitchFamily="18" charset="0"/>
              </a:rPr>
              <a:t>SDG1: No Poverty. </a:t>
            </a:r>
            <a:r>
              <a:rPr lang="en-GB" sz="2400" dirty="0">
                <a:solidFill>
                  <a:schemeClr val="accent1"/>
                </a:solidFill>
                <a:cs typeface="Times New Roman" panose="02020603050405020304" pitchFamily="18" charset="0"/>
              </a:rPr>
              <a:t>End poverty in all its forms everywhere (Target1.1: By 2030, eradicate extreme poverty for all people everywhere)</a:t>
            </a:r>
          </a:p>
          <a:p>
            <a:pPr>
              <a:lnSpc>
                <a:spcPct val="110000"/>
              </a:lnSpc>
            </a:pPr>
            <a:r>
              <a:rPr lang="en-GB" sz="2400" b="1" dirty="0">
                <a:solidFill>
                  <a:schemeClr val="accent1"/>
                </a:solidFill>
                <a:cs typeface="Times New Roman" panose="02020603050405020304" pitchFamily="18" charset="0"/>
              </a:rPr>
              <a:t>SDG2: Zero Hunger. </a:t>
            </a:r>
            <a:r>
              <a:rPr lang="en-GB" sz="2400" dirty="0">
                <a:solidFill>
                  <a:schemeClr val="accent1"/>
                </a:solidFill>
                <a:cs typeface="Times New Roman" panose="02020603050405020304" pitchFamily="18" charset="0"/>
              </a:rPr>
              <a:t>End hunger, achieve food security, and improved nutrition and promote sustainable agriculture (mostly by 2030)</a:t>
            </a:r>
          </a:p>
          <a:p>
            <a:pPr>
              <a:lnSpc>
                <a:spcPct val="110000"/>
              </a:lnSpc>
            </a:pPr>
            <a:r>
              <a:rPr lang="en-GB" sz="2400" dirty="0">
                <a:solidFill>
                  <a:schemeClr val="accent1"/>
                </a:solidFill>
                <a:cs typeface="Times New Roman" panose="02020603050405020304" pitchFamily="18" charset="0"/>
              </a:rPr>
              <a:t>Very close link between the two goals as </a:t>
            </a:r>
            <a:r>
              <a:rPr lang="en-GB" sz="2400" b="1" dirty="0">
                <a:solidFill>
                  <a:schemeClr val="accent1"/>
                </a:solidFill>
                <a:cs typeface="Times New Roman" panose="02020603050405020304" pitchFamily="18" charset="0"/>
              </a:rPr>
              <a:t>poor people spend at least 50-70% of their income on food</a:t>
            </a:r>
          </a:p>
        </p:txBody>
      </p:sp>
      <p:pic>
        <p:nvPicPr>
          <p:cNvPr id="7" name="Picture 6">
            <a:extLst>
              <a:ext uri="{FF2B5EF4-FFF2-40B4-BE49-F238E27FC236}">
                <a16:creationId xmlns:a16="http://schemas.microsoft.com/office/drawing/2014/main" id="{07508E12-F457-484D-ABF5-6BF710C9B412}"/>
              </a:ext>
            </a:extLst>
          </p:cNvPr>
          <p:cNvPicPr>
            <a:picLocks noChangeAspect="1"/>
          </p:cNvPicPr>
          <p:nvPr/>
        </p:nvPicPr>
        <p:blipFill>
          <a:blip r:embed="rId3"/>
          <a:stretch>
            <a:fillRect/>
          </a:stretch>
        </p:blipFill>
        <p:spPr>
          <a:xfrm>
            <a:off x="0" y="44970"/>
            <a:ext cx="9144000" cy="1677206"/>
          </a:xfrm>
          <a:prstGeom prst="rect">
            <a:avLst/>
          </a:prstGeom>
        </p:spPr>
      </p:pic>
      <p:sp>
        <p:nvSpPr>
          <p:cNvPr id="4" name="TextBox 3">
            <a:extLst>
              <a:ext uri="{FF2B5EF4-FFF2-40B4-BE49-F238E27FC236}">
                <a16:creationId xmlns:a16="http://schemas.microsoft.com/office/drawing/2014/main" id="{F39A88D2-19C0-9949-9CB9-F187165DD87E}"/>
              </a:ext>
            </a:extLst>
          </p:cNvPr>
          <p:cNvSpPr txBox="1"/>
          <p:nvPr/>
        </p:nvSpPr>
        <p:spPr>
          <a:xfrm>
            <a:off x="6961055" y="1718851"/>
            <a:ext cx="2097888" cy="200055"/>
          </a:xfrm>
          <a:prstGeom prst="rect">
            <a:avLst/>
          </a:prstGeom>
          <a:noFill/>
        </p:spPr>
        <p:txBody>
          <a:bodyPr wrap="square" rtlCol="0">
            <a:spAutoFit/>
          </a:bodyPr>
          <a:lstStyle/>
          <a:p>
            <a:pPr algn="r"/>
            <a:r>
              <a:rPr lang="en-US" sz="700" dirty="0">
                <a:solidFill>
                  <a:srgbClr val="000000">
                    <a:alpha val="70000"/>
                  </a:srgbClr>
                </a:solidFill>
              </a:rPr>
              <a:t>© United Nations</a:t>
            </a:r>
            <a:endParaRPr lang="en-GB" sz="700" dirty="0">
              <a:solidFill>
                <a:srgbClr val="000000">
                  <a:alpha val="70000"/>
                </a:srgbClr>
              </a:solidFill>
            </a:endParaRPr>
          </a:p>
        </p:txBody>
      </p:sp>
    </p:spTree>
    <p:extLst>
      <p:ext uri="{BB962C8B-B14F-4D97-AF65-F5344CB8AC3E}">
        <p14:creationId xmlns:p14="http://schemas.microsoft.com/office/powerpoint/2010/main" val="106806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76945"/>
            <a:ext cx="8292066" cy="1325563"/>
          </a:xfrm>
        </p:spPr>
        <p:txBody>
          <a:bodyPr>
            <a:normAutofit/>
          </a:bodyPr>
          <a:lstStyle/>
          <a:p>
            <a:pPr>
              <a:spcBef>
                <a:spcPts val="1200"/>
              </a:spcBef>
            </a:pPr>
            <a:r>
              <a:rPr lang="en-GB" dirty="0"/>
              <a:t>Two key investments required </a:t>
            </a:r>
            <a:br>
              <a:rPr lang="en-GB" sz="2800" dirty="0"/>
            </a:br>
            <a:r>
              <a:rPr lang="en-GB" sz="2400" b="0" dirty="0"/>
              <a:t>(FAO, IFAD and WFP 2015)</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29" y="1782505"/>
            <a:ext cx="8131761" cy="4025220"/>
          </a:xfrm>
        </p:spPr>
        <p:txBody>
          <a:bodyPr>
            <a:normAutofit/>
          </a:bodyPr>
          <a:lstStyle/>
          <a:p>
            <a:r>
              <a:rPr lang="en-GB" sz="2400" b="1" dirty="0">
                <a:solidFill>
                  <a:schemeClr val="accent1"/>
                </a:solidFill>
                <a:cs typeface="Times New Roman" panose="02020603050405020304" pitchFamily="18" charset="0"/>
              </a:rPr>
              <a:t>Social protection: </a:t>
            </a:r>
            <a:r>
              <a:rPr lang="en-GB" sz="2400" dirty="0">
                <a:solidFill>
                  <a:schemeClr val="accent1"/>
                </a:solidFill>
                <a:cs typeface="Times New Roman" panose="02020603050405020304" pitchFamily="18" charset="0"/>
              </a:rPr>
              <a:t>to bring all up to the $1.25 (now updated to $1.90) extreme poverty line</a:t>
            </a:r>
          </a:p>
          <a:p>
            <a:r>
              <a:rPr lang="en-GB" sz="2400" b="1" dirty="0">
                <a:solidFill>
                  <a:schemeClr val="accent1"/>
                </a:solidFill>
                <a:cs typeface="Times New Roman" panose="02020603050405020304" pitchFamily="18" charset="0"/>
              </a:rPr>
              <a:t>Accelerate pro-poor (rural) growth </a:t>
            </a:r>
          </a:p>
          <a:p>
            <a:r>
              <a:rPr lang="en-GB" sz="2400" dirty="0">
                <a:solidFill>
                  <a:schemeClr val="accent1"/>
                </a:solidFill>
                <a:cs typeface="Times New Roman" panose="02020603050405020304" pitchFamily="18" charset="0"/>
              </a:rPr>
              <a:t>Requires investment of US$267 </a:t>
            </a:r>
            <a:r>
              <a:rPr lang="en-GB" sz="2400" dirty="0" err="1">
                <a:solidFill>
                  <a:schemeClr val="accent1"/>
                </a:solidFill>
                <a:cs typeface="Times New Roman" panose="02020603050405020304" pitchFamily="18" charset="0"/>
              </a:rPr>
              <a:t>bn</a:t>
            </a:r>
            <a:r>
              <a:rPr lang="en-GB" sz="2400" dirty="0">
                <a:solidFill>
                  <a:schemeClr val="accent1"/>
                </a:solidFill>
                <a:cs typeface="Times New Roman" panose="02020603050405020304" pitchFamily="18" charset="0"/>
              </a:rPr>
              <a:t> per year from 2016 to 2030, of which rural areas would receive US$181 bn.</a:t>
            </a:r>
          </a:p>
          <a:p>
            <a:pPr lvl="1"/>
            <a:r>
              <a:rPr lang="en-GB" sz="2000" dirty="0">
                <a:solidFill>
                  <a:schemeClr val="accent1"/>
                </a:solidFill>
                <a:cs typeface="Times New Roman" panose="02020603050405020304" pitchFamily="18" charset="0"/>
              </a:rPr>
              <a:t>Equivalent to 0.3% of world economic output in 2014.</a:t>
            </a:r>
          </a:p>
          <a:p>
            <a:pPr lvl="1"/>
            <a:r>
              <a:rPr lang="en-GB" sz="2000" dirty="0">
                <a:solidFill>
                  <a:schemeClr val="accent1"/>
                </a:solidFill>
                <a:cs typeface="Times New Roman" panose="02020603050405020304" pitchFamily="18" charset="0"/>
              </a:rPr>
              <a:t>OR US$160 annually for each of the extreme poor over the </a:t>
            </a:r>
            <a:br>
              <a:rPr lang="en-GB" sz="2000" dirty="0">
                <a:solidFill>
                  <a:schemeClr val="accent1"/>
                </a:solidFill>
                <a:cs typeface="Times New Roman" panose="02020603050405020304" pitchFamily="18" charset="0"/>
              </a:rPr>
            </a:br>
            <a:r>
              <a:rPr lang="en-GB" sz="2000" dirty="0">
                <a:solidFill>
                  <a:schemeClr val="accent1"/>
                </a:solidFill>
                <a:cs typeface="Times New Roman" panose="02020603050405020304" pitchFamily="18" charset="0"/>
              </a:rPr>
              <a:t>15-year period.</a:t>
            </a:r>
          </a:p>
        </p:txBody>
      </p:sp>
    </p:spTree>
    <p:extLst>
      <p:ext uri="{BB962C8B-B14F-4D97-AF65-F5344CB8AC3E}">
        <p14:creationId xmlns:p14="http://schemas.microsoft.com/office/powerpoint/2010/main" val="2239197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81023"/>
            <a:ext cx="7886700" cy="1154294"/>
          </a:xfrm>
        </p:spPr>
        <p:txBody>
          <a:bodyPr>
            <a:normAutofit/>
          </a:bodyPr>
          <a:lstStyle/>
          <a:p>
            <a:r>
              <a:rPr lang="en-GB" altLang="en-US" sz="3200" dirty="0">
                <a:cs typeface="Times New Roman" panose="02020603050405020304" pitchFamily="18" charset="0"/>
              </a:rPr>
              <a:t>What is social protection?</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107994"/>
            <a:ext cx="7886700" cy="4770292"/>
          </a:xfrm>
        </p:spPr>
        <p:txBody>
          <a:bodyPr>
            <a:noAutofit/>
          </a:bodyPr>
          <a:lstStyle/>
          <a:p>
            <a:pPr>
              <a:lnSpc>
                <a:spcPct val="120000"/>
              </a:lnSpc>
            </a:pPr>
            <a:r>
              <a:rPr lang="en-GB" sz="2000" dirty="0">
                <a:solidFill>
                  <a:schemeClr val="accent1"/>
                </a:solidFill>
                <a:cs typeface="Times New Roman" panose="02020603050405020304" pitchFamily="18" charset="0"/>
              </a:rPr>
              <a:t>Cash transfers</a:t>
            </a:r>
          </a:p>
          <a:p>
            <a:pPr lvl="1">
              <a:lnSpc>
                <a:spcPct val="120000"/>
              </a:lnSpc>
              <a:spcBef>
                <a:spcPts val="600"/>
              </a:spcBef>
            </a:pPr>
            <a:r>
              <a:rPr lang="en-GB" sz="1600" dirty="0">
                <a:solidFill>
                  <a:schemeClr val="accent1"/>
                </a:solidFill>
                <a:cs typeface="Times New Roman" panose="02020603050405020304" pitchFamily="18" charset="0"/>
              </a:rPr>
              <a:t>E.g. India National Rural Employment Guarantee Scheme</a:t>
            </a:r>
          </a:p>
          <a:p>
            <a:pPr>
              <a:lnSpc>
                <a:spcPct val="120000"/>
              </a:lnSpc>
              <a:spcBef>
                <a:spcPts val="600"/>
              </a:spcBef>
            </a:pPr>
            <a:r>
              <a:rPr lang="en-GB" sz="2000" dirty="0">
                <a:solidFill>
                  <a:schemeClr val="accent1"/>
                </a:solidFill>
                <a:cs typeface="Times New Roman" panose="02020603050405020304" pitchFamily="18" charset="0"/>
              </a:rPr>
              <a:t>Food distribution</a:t>
            </a:r>
          </a:p>
          <a:p>
            <a:pPr lvl="1">
              <a:lnSpc>
                <a:spcPct val="120000"/>
              </a:lnSpc>
              <a:spcBef>
                <a:spcPts val="600"/>
              </a:spcBef>
            </a:pPr>
            <a:r>
              <a:rPr lang="en-GB" sz="1600" dirty="0">
                <a:solidFill>
                  <a:schemeClr val="accent1"/>
                </a:solidFill>
                <a:cs typeface="Times New Roman" panose="02020603050405020304" pitchFamily="18" charset="0"/>
              </a:rPr>
              <a:t>School feeding programmes</a:t>
            </a:r>
          </a:p>
          <a:p>
            <a:pPr lvl="1">
              <a:lnSpc>
                <a:spcPct val="120000"/>
              </a:lnSpc>
              <a:spcBef>
                <a:spcPts val="600"/>
              </a:spcBef>
            </a:pPr>
            <a:r>
              <a:rPr lang="en-GB" sz="1600" dirty="0">
                <a:solidFill>
                  <a:schemeClr val="accent1"/>
                </a:solidFill>
                <a:cs typeface="Times New Roman" panose="02020603050405020304" pitchFamily="18" charset="0"/>
              </a:rPr>
              <a:t>‘Purchase from Africa for Africans’</a:t>
            </a:r>
          </a:p>
          <a:p>
            <a:pPr>
              <a:lnSpc>
                <a:spcPct val="120000"/>
              </a:lnSpc>
              <a:spcBef>
                <a:spcPts val="600"/>
              </a:spcBef>
            </a:pPr>
            <a:r>
              <a:rPr lang="en-GB" sz="2000" dirty="0">
                <a:solidFill>
                  <a:schemeClr val="accent1"/>
                </a:solidFill>
                <a:cs typeface="Times New Roman" panose="02020603050405020304" pitchFamily="18" charset="0"/>
              </a:rPr>
              <a:t>Seeds and tools distribution</a:t>
            </a:r>
          </a:p>
          <a:p>
            <a:pPr>
              <a:lnSpc>
                <a:spcPct val="120000"/>
              </a:lnSpc>
              <a:spcBef>
                <a:spcPts val="600"/>
              </a:spcBef>
            </a:pPr>
            <a:r>
              <a:rPr lang="en-GB" sz="2000" dirty="0">
                <a:solidFill>
                  <a:schemeClr val="accent1"/>
                </a:solidFill>
                <a:cs typeface="Times New Roman" panose="02020603050405020304" pitchFamily="18" charset="0"/>
              </a:rPr>
              <a:t>Buffer stocks of food</a:t>
            </a:r>
          </a:p>
          <a:p>
            <a:pPr lvl="1">
              <a:lnSpc>
                <a:spcPct val="120000"/>
              </a:lnSpc>
              <a:spcBef>
                <a:spcPts val="600"/>
              </a:spcBef>
            </a:pPr>
            <a:r>
              <a:rPr lang="en-GB" sz="1600" dirty="0">
                <a:solidFill>
                  <a:schemeClr val="accent1"/>
                </a:solidFill>
                <a:cs typeface="Times New Roman" panose="02020603050405020304" pitchFamily="18" charset="0"/>
              </a:rPr>
              <a:t>Active management of stocks</a:t>
            </a:r>
          </a:p>
          <a:p>
            <a:pPr lvl="1">
              <a:lnSpc>
                <a:spcPct val="120000"/>
              </a:lnSpc>
              <a:spcBef>
                <a:spcPts val="600"/>
              </a:spcBef>
            </a:pPr>
            <a:r>
              <a:rPr lang="en-GB" sz="1600" dirty="0">
                <a:solidFill>
                  <a:schemeClr val="accent1"/>
                </a:solidFill>
                <a:cs typeface="Times New Roman" panose="02020603050405020304" pitchFamily="18" charset="0"/>
              </a:rPr>
              <a:t>Robust national stockpiling</a:t>
            </a:r>
          </a:p>
          <a:p>
            <a:pPr lvl="1">
              <a:lnSpc>
                <a:spcPct val="120000"/>
              </a:lnSpc>
              <a:spcBef>
                <a:spcPts val="600"/>
              </a:spcBef>
            </a:pPr>
            <a:r>
              <a:rPr lang="en-GB" sz="1600" dirty="0">
                <a:solidFill>
                  <a:schemeClr val="accent1"/>
                </a:solidFill>
                <a:cs typeface="Times New Roman" panose="02020603050405020304" pitchFamily="18" charset="0"/>
              </a:rPr>
              <a:t>Global collective action to manage stocks to prevent extreme price spikes</a:t>
            </a:r>
          </a:p>
          <a:p>
            <a:pPr>
              <a:lnSpc>
                <a:spcPct val="120000"/>
              </a:lnSpc>
              <a:spcBef>
                <a:spcPts val="600"/>
              </a:spcBef>
            </a:pPr>
            <a:r>
              <a:rPr lang="en-GB" sz="2000" dirty="0">
                <a:solidFill>
                  <a:schemeClr val="accent1"/>
                </a:solidFill>
                <a:cs typeface="Times New Roman" panose="02020603050405020304" pitchFamily="18" charset="0"/>
              </a:rPr>
              <a:t>Index-insurance schemes – insure against an objectively measured index, e.g. rainfall deficit</a:t>
            </a:r>
          </a:p>
        </p:txBody>
      </p:sp>
      <p:pic>
        <p:nvPicPr>
          <p:cNvPr id="7" name="Picture 6">
            <a:extLst>
              <a:ext uri="{FF2B5EF4-FFF2-40B4-BE49-F238E27FC236}">
                <a16:creationId xmlns:a16="http://schemas.microsoft.com/office/drawing/2014/main" id="{E376041C-4FD0-CE4B-92DE-465B2B6FA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739" y="2071454"/>
            <a:ext cx="3774596" cy="2500420"/>
          </a:xfrm>
          <a:prstGeom prst="rect">
            <a:avLst/>
          </a:prstGeom>
          <a:ln w="63500">
            <a:solidFill>
              <a:schemeClr val="bg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0B4D3909-EA44-D148-B78E-EF6B3120E075}"/>
              </a:ext>
            </a:extLst>
          </p:cNvPr>
          <p:cNvSpPr txBox="1"/>
          <p:nvPr/>
        </p:nvSpPr>
        <p:spPr>
          <a:xfrm>
            <a:off x="6206605" y="4378499"/>
            <a:ext cx="2458177" cy="200055"/>
          </a:xfrm>
          <a:prstGeom prst="rect">
            <a:avLst/>
          </a:prstGeom>
          <a:noFill/>
        </p:spPr>
        <p:txBody>
          <a:bodyPr wrap="square" rtlCol="0">
            <a:spAutoFit/>
          </a:bodyPr>
          <a:lstStyle/>
          <a:p>
            <a:pPr algn="r"/>
            <a:r>
              <a:rPr lang="en-US" sz="700" dirty="0">
                <a:solidFill>
                  <a:schemeClr val="bg1"/>
                </a:solidFill>
              </a:rPr>
              <a:t>© </a:t>
            </a:r>
            <a:r>
              <a:rPr lang="en-US" sz="700" dirty="0" err="1">
                <a:solidFill>
                  <a:schemeClr val="bg1"/>
                </a:solidFill>
              </a:rPr>
              <a:t>Julien</a:t>
            </a:r>
            <a:r>
              <a:rPr lang="en-US" sz="700" dirty="0">
                <a:solidFill>
                  <a:schemeClr val="bg1"/>
                </a:solidFill>
              </a:rPr>
              <a:t> </a:t>
            </a:r>
            <a:r>
              <a:rPr lang="en-US" sz="700" dirty="0" err="1">
                <a:solidFill>
                  <a:schemeClr val="bg1"/>
                </a:solidFill>
              </a:rPr>
              <a:t>Harneis</a:t>
            </a:r>
            <a:endParaRPr lang="en-US" sz="700" dirty="0">
              <a:solidFill>
                <a:schemeClr val="bg1"/>
              </a:solidFill>
            </a:endParaRPr>
          </a:p>
        </p:txBody>
      </p:sp>
    </p:spTree>
    <p:extLst>
      <p:ext uri="{BB962C8B-B14F-4D97-AF65-F5344CB8AC3E}">
        <p14:creationId xmlns:p14="http://schemas.microsoft.com/office/powerpoint/2010/main" val="322524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628649" y="71748"/>
            <a:ext cx="4241063" cy="1325563"/>
          </a:xfrm>
        </p:spPr>
        <p:txBody>
          <a:bodyPr>
            <a:normAutofit/>
          </a:bodyPr>
          <a:lstStyle/>
          <a:p>
            <a:pPr>
              <a:lnSpc>
                <a:spcPct val="100000"/>
              </a:lnSpc>
            </a:pPr>
            <a:r>
              <a:rPr lang="en-GB" altLang="en-US" sz="3200" dirty="0">
                <a:cs typeface="Times New Roman" panose="02020603050405020304" pitchFamily="18" charset="0"/>
              </a:rPr>
              <a:t>Learning outcomes</a:t>
            </a:r>
            <a:endParaRPr lang="en-US" sz="320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28650" y="1304955"/>
            <a:ext cx="4241062" cy="4351338"/>
          </a:xfrm>
        </p:spPr>
        <p:txBody>
          <a:bodyPr>
            <a:normAutofit lnSpcReduction="10000"/>
          </a:bodyPr>
          <a:lstStyle/>
          <a:p>
            <a:pPr>
              <a:lnSpc>
                <a:spcPct val="110000"/>
              </a:lnSpc>
            </a:pPr>
            <a:r>
              <a:rPr lang="en-GB" altLang="en-US" sz="2400" dirty="0">
                <a:solidFill>
                  <a:schemeClr val="accent1"/>
                </a:solidFill>
                <a:cs typeface="Times New Roman" panose="02020603050405020304" pitchFamily="18" charset="0"/>
              </a:rPr>
              <a:t>Explain the key concepts relating to food security and nutrition</a:t>
            </a:r>
          </a:p>
          <a:p>
            <a:pPr>
              <a:lnSpc>
                <a:spcPct val="110000"/>
              </a:lnSpc>
            </a:pPr>
            <a:r>
              <a:rPr lang="en-GB" altLang="en-US" sz="2400" dirty="0">
                <a:solidFill>
                  <a:schemeClr val="accent1"/>
                </a:solidFill>
                <a:cs typeface="Times New Roman" panose="02020603050405020304" pitchFamily="18" charset="0"/>
              </a:rPr>
              <a:t>Describe the multi-dimensional links between ecosystem services, food security and health outcomes</a:t>
            </a:r>
          </a:p>
          <a:p>
            <a:pPr>
              <a:lnSpc>
                <a:spcPct val="110000"/>
              </a:lnSpc>
            </a:pPr>
            <a:r>
              <a:rPr lang="en-GB" altLang="en-US" sz="2400" dirty="0">
                <a:solidFill>
                  <a:schemeClr val="accent1"/>
                </a:solidFill>
                <a:cs typeface="Times New Roman" panose="02020603050405020304" pitchFamily="18" charset="0"/>
              </a:rPr>
              <a:t>Critically analyse different approaches to achieving sustainable food systems</a:t>
            </a:r>
          </a:p>
        </p:txBody>
      </p:sp>
      <p:pic>
        <p:nvPicPr>
          <p:cNvPr id="8" name="Content Placeholder 7">
            <a:extLst>
              <a:ext uri="{FF2B5EF4-FFF2-40B4-BE49-F238E27FC236}">
                <a16:creationId xmlns:a16="http://schemas.microsoft.com/office/drawing/2014/main" id="{8C6C3627-A60D-654A-8B57-65F511AD399C}"/>
              </a:ext>
            </a:extLst>
          </p:cNvPr>
          <p:cNvPicPr>
            <a:picLocks noGrp="1" noChangeAspect="1"/>
          </p:cNvPicPr>
          <p:nvPr>
            <p:ph sz="half" idx="2"/>
          </p:nvPr>
        </p:nvPicPr>
        <p:blipFill rotWithShape="1">
          <a:blip r:embed="rId3"/>
          <a:srcRect l="34973" r="19654"/>
          <a:stretch/>
        </p:blipFill>
        <p:spPr>
          <a:xfrm>
            <a:off x="5012956" y="55396"/>
            <a:ext cx="4131044" cy="6062567"/>
          </a:xfrm>
        </p:spPr>
      </p:pic>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99C542-E912-F642-B7F4-187A9751F6B5}"/>
              </a:ext>
            </a:extLst>
          </p:cNvPr>
          <p:cNvSpPr txBox="1"/>
          <p:nvPr/>
        </p:nvSpPr>
        <p:spPr>
          <a:xfrm>
            <a:off x="7368946" y="5892508"/>
            <a:ext cx="1798655" cy="200055"/>
          </a:xfrm>
          <a:prstGeom prst="rect">
            <a:avLst/>
          </a:prstGeom>
          <a:noFill/>
        </p:spPr>
        <p:txBody>
          <a:bodyPr wrap="square" rtlCol="0">
            <a:spAutoFit/>
          </a:bodyPr>
          <a:lstStyle/>
          <a:p>
            <a:pPr algn="r"/>
            <a:r>
              <a:rPr lang="en-US" sz="700" dirty="0">
                <a:solidFill>
                  <a:schemeClr val="bg1"/>
                </a:solidFill>
              </a:rPr>
              <a:t>© </a:t>
            </a:r>
            <a:r>
              <a:rPr lang="en-GB" sz="700" dirty="0" err="1">
                <a:solidFill>
                  <a:schemeClr val="bg1"/>
                </a:solidFill>
              </a:rPr>
              <a:t>PublicDomainPictures</a:t>
            </a:r>
            <a:r>
              <a:rPr lang="en-GB" sz="700" dirty="0">
                <a:solidFill>
                  <a:schemeClr val="bg1"/>
                </a:solidFill>
              </a:rPr>
              <a:t> / </a:t>
            </a:r>
            <a:r>
              <a:rPr lang="en-GB" sz="700" dirty="0" err="1">
                <a:solidFill>
                  <a:schemeClr val="bg1"/>
                </a:solidFill>
              </a:rPr>
              <a:t>Pixabay</a:t>
            </a:r>
            <a:endParaRPr lang="en-GB" sz="700" dirty="0">
              <a:solidFill>
                <a:schemeClr val="bg1"/>
              </a:solidFill>
            </a:endParaRPr>
          </a:p>
        </p:txBody>
      </p:sp>
    </p:spTree>
    <p:extLst>
      <p:ext uri="{BB962C8B-B14F-4D97-AF65-F5344CB8AC3E}">
        <p14:creationId xmlns:p14="http://schemas.microsoft.com/office/powerpoint/2010/main" val="23821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a:extLst>
              <a:ext uri="{FF2B5EF4-FFF2-40B4-BE49-F238E27FC236}">
                <a16:creationId xmlns:a16="http://schemas.microsoft.com/office/drawing/2014/main" id="{14942C95-4ACC-F44F-BAE3-D13FC27BA4B5}"/>
              </a:ext>
            </a:extLst>
          </p:cNvPr>
          <p:cNvPicPr>
            <a:picLocks noChangeAspect="1"/>
          </p:cNvPicPr>
          <p:nvPr/>
        </p:nvPicPr>
        <p:blipFill rotWithShape="1">
          <a:blip r:embed="rId3">
            <a:extLst>
              <a:ext uri="{28A0092B-C50C-407E-A947-70E740481C1C}">
                <a14:useLocalDpi xmlns:a14="http://schemas.microsoft.com/office/drawing/2010/main" val="0"/>
              </a:ext>
            </a:extLst>
          </a:blip>
          <a:srcRect l="1921" r="7735"/>
          <a:stretch/>
        </p:blipFill>
        <p:spPr>
          <a:xfrm>
            <a:off x="5052800" y="43686"/>
            <a:ext cx="4114801" cy="6072856"/>
          </a:xfrm>
          <a:prstGeom prst="rect">
            <a:avLst/>
          </a:prstGeom>
        </p:spPr>
      </p:pic>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628649" y="109940"/>
            <a:ext cx="4241063" cy="1325563"/>
          </a:xfrm>
        </p:spPr>
        <p:txBody>
          <a:bodyPr>
            <a:normAutofit fontScale="90000"/>
          </a:bodyPr>
          <a:lstStyle/>
          <a:p>
            <a:pPr>
              <a:lnSpc>
                <a:spcPct val="100000"/>
              </a:lnSpc>
            </a:pPr>
            <a:r>
              <a:rPr lang="en-GB" altLang="en-US" sz="3200" dirty="0">
                <a:cs typeface="Times New Roman" panose="02020603050405020304" pitchFamily="18" charset="0"/>
              </a:rPr>
              <a:t>How do you accelerate rural pro-poor growth?</a:t>
            </a:r>
            <a:endParaRPr lang="en-US" sz="320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28650" y="1508037"/>
            <a:ext cx="4241062" cy="4351338"/>
          </a:xfrm>
        </p:spPr>
        <p:txBody>
          <a:bodyPr>
            <a:noAutofit/>
          </a:bodyPr>
          <a:lstStyle/>
          <a:p>
            <a:pPr>
              <a:lnSpc>
                <a:spcPct val="120000"/>
              </a:lnSpc>
            </a:pPr>
            <a:r>
              <a:rPr lang="en-GB" sz="1700" dirty="0">
                <a:solidFill>
                  <a:schemeClr val="accent1"/>
                </a:solidFill>
                <a:cs typeface="Times New Roman" panose="02020603050405020304" pitchFamily="18" charset="0"/>
              </a:rPr>
              <a:t>Invest in smallholder agriculture</a:t>
            </a:r>
          </a:p>
          <a:p>
            <a:pPr>
              <a:lnSpc>
                <a:spcPct val="120000"/>
              </a:lnSpc>
            </a:pPr>
            <a:r>
              <a:rPr lang="en-GB" sz="1700" dirty="0">
                <a:solidFill>
                  <a:schemeClr val="accent1"/>
                </a:solidFill>
                <a:cs typeface="Times New Roman" panose="02020603050405020304" pitchFamily="18" charset="0"/>
              </a:rPr>
              <a:t>Ensure access to land and water for small farmers, especially women’s security of tenure</a:t>
            </a:r>
          </a:p>
          <a:p>
            <a:pPr>
              <a:lnSpc>
                <a:spcPct val="120000"/>
              </a:lnSpc>
            </a:pPr>
            <a:r>
              <a:rPr lang="en-GB" sz="1700" dirty="0">
                <a:solidFill>
                  <a:schemeClr val="accent1"/>
                </a:solidFill>
                <a:cs typeface="Times New Roman" panose="02020603050405020304" pitchFamily="18" charset="0"/>
              </a:rPr>
              <a:t>Extension of credit for agriculture and processing of natural resource products</a:t>
            </a:r>
          </a:p>
          <a:p>
            <a:pPr>
              <a:lnSpc>
                <a:spcPct val="120000"/>
              </a:lnSpc>
            </a:pPr>
            <a:r>
              <a:rPr lang="en-GB" sz="1700" dirty="0">
                <a:solidFill>
                  <a:schemeClr val="accent1"/>
                </a:solidFill>
                <a:cs typeface="Times New Roman" panose="02020603050405020304" pitchFamily="18" charset="0"/>
              </a:rPr>
              <a:t>Make fertilisers affordable to the poor</a:t>
            </a:r>
          </a:p>
          <a:p>
            <a:pPr>
              <a:lnSpc>
                <a:spcPct val="120000"/>
              </a:lnSpc>
            </a:pPr>
            <a:r>
              <a:rPr lang="en-GB" sz="1700" dirty="0">
                <a:solidFill>
                  <a:schemeClr val="accent1"/>
                </a:solidFill>
                <a:cs typeface="Times New Roman" panose="02020603050405020304" pitchFamily="18" charset="0"/>
              </a:rPr>
              <a:t>Provide access to electricity</a:t>
            </a:r>
          </a:p>
          <a:p>
            <a:pPr>
              <a:lnSpc>
                <a:spcPct val="120000"/>
              </a:lnSpc>
            </a:pPr>
            <a:r>
              <a:rPr lang="en-GB" sz="1700" dirty="0">
                <a:solidFill>
                  <a:schemeClr val="accent1"/>
                </a:solidFill>
                <a:cs typeface="Times New Roman" panose="02020603050405020304" pitchFamily="18" charset="0"/>
              </a:rPr>
              <a:t>Better market infrastructure, policies and information systems</a:t>
            </a:r>
          </a:p>
          <a:p>
            <a:pPr>
              <a:lnSpc>
                <a:spcPct val="120000"/>
              </a:lnSpc>
            </a:pPr>
            <a:r>
              <a:rPr lang="en-GB" sz="1700" dirty="0">
                <a:solidFill>
                  <a:schemeClr val="accent1"/>
                </a:solidFill>
                <a:cs typeface="Times New Roman" panose="02020603050405020304" pitchFamily="18" charset="0"/>
              </a:rPr>
              <a:t>Research to support small-scale farmers</a:t>
            </a:r>
          </a:p>
        </p:txBody>
      </p:sp>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99C542-E912-F642-B7F4-187A9751F6B5}"/>
              </a:ext>
            </a:extLst>
          </p:cNvPr>
          <p:cNvSpPr txBox="1"/>
          <p:nvPr/>
        </p:nvSpPr>
        <p:spPr>
          <a:xfrm>
            <a:off x="7368946" y="5892508"/>
            <a:ext cx="1798655" cy="200055"/>
          </a:xfrm>
          <a:prstGeom prst="rect">
            <a:avLst/>
          </a:prstGeom>
          <a:noFill/>
        </p:spPr>
        <p:txBody>
          <a:bodyPr wrap="square" rtlCol="0">
            <a:spAutoFit/>
          </a:bodyPr>
          <a:lstStyle/>
          <a:p>
            <a:pPr algn="r"/>
            <a:r>
              <a:rPr lang="en-US" sz="700" dirty="0">
                <a:solidFill>
                  <a:schemeClr val="bg1"/>
                </a:solidFill>
              </a:rPr>
              <a:t>© Steve Evans</a:t>
            </a:r>
          </a:p>
        </p:txBody>
      </p:sp>
    </p:spTree>
    <p:extLst>
      <p:ext uri="{BB962C8B-B14F-4D97-AF65-F5344CB8AC3E}">
        <p14:creationId xmlns:p14="http://schemas.microsoft.com/office/powerpoint/2010/main" val="1920682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215226"/>
            <a:ext cx="8365448" cy="1325563"/>
          </a:xfrm>
        </p:spPr>
        <p:txBody>
          <a:bodyPr>
            <a:normAutofit/>
          </a:bodyPr>
          <a:lstStyle/>
          <a:p>
            <a:r>
              <a:rPr lang="en-GB" sz="3200" dirty="0"/>
              <a:t>Promoting environmentally sustainable food systems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510835"/>
            <a:ext cx="7886700" cy="4351338"/>
          </a:xfrm>
        </p:spPr>
        <p:txBody>
          <a:bodyPr>
            <a:noAutofit/>
          </a:bodyPr>
          <a:lstStyle/>
          <a:p>
            <a:r>
              <a:rPr lang="en-GB" sz="2400" dirty="0">
                <a:solidFill>
                  <a:schemeClr val="accent1"/>
                </a:solidFill>
                <a:cs typeface="Times New Roman" panose="02020603050405020304" pitchFamily="18" charset="0"/>
              </a:rPr>
              <a:t>Limit agricultural expansion</a:t>
            </a:r>
          </a:p>
          <a:p>
            <a:r>
              <a:rPr lang="en-GB" sz="2400" dirty="0">
                <a:solidFill>
                  <a:schemeClr val="accent1"/>
                </a:solidFill>
                <a:cs typeface="Times New Roman" panose="02020603050405020304" pitchFamily="18" charset="0"/>
              </a:rPr>
              <a:t>Encourage new crops and greater genetic diversity</a:t>
            </a:r>
          </a:p>
          <a:p>
            <a:r>
              <a:rPr lang="en-GB" sz="2400" dirty="0">
                <a:solidFill>
                  <a:schemeClr val="accent1"/>
                </a:solidFill>
                <a:cs typeface="Times New Roman" panose="02020603050405020304" pitchFamily="18" charset="0"/>
              </a:rPr>
              <a:t>Protect the ecological foundation of food</a:t>
            </a:r>
          </a:p>
          <a:p>
            <a:r>
              <a:rPr lang="en-GB" sz="2400" dirty="0">
                <a:solidFill>
                  <a:schemeClr val="accent1"/>
                </a:solidFill>
                <a:cs typeface="Times New Roman" panose="02020603050405020304" pitchFamily="18" charset="0"/>
              </a:rPr>
              <a:t>Integrated farming systems</a:t>
            </a:r>
          </a:p>
          <a:p>
            <a:r>
              <a:rPr lang="en-GB" sz="2400" dirty="0">
                <a:solidFill>
                  <a:schemeClr val="accent1"/>
                </a:solidFill>
                <a:cs typeface="Times New Roman" panose="02020603050405020304" pitchFamily="18" charset="0"/>
              </a:rPr>
              <a:t>Avoid dangerous climate change</a:t>
            </a:r>
          </a:p>
          <a:p>
            <a:r>
              <a:rPr lang="en-GB" sz="2400" dirty="0">
                <a:solidFill>
                  <a:schemeClr val="accent1"/>
                </a:solidFill>
                <a:cs typeface="Times New Roman" panose="02020603050405020304" pitchFamily="18" charset="0"/>
              </a:rPr>
              <a:t>Alternative sources of energy for agricultural intensification</a:t>
            </a:r>
          </a:p>
        </p:txBody>
      </p:sp>
    </p:spTree>
    <p:extLst>
      <p:ext uri="{BB962C8B-B14F-4D97-AF65-F5344CB8AC3E}">
        <p14:creationId xmlns:p14="http://schemas.microsoft.com/office/powerpoint/2010/main" val="2494927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CC2E-E97B-FE43-8B7C-F8CE1B691643}"/>
              </a:ext>
            </a:extLst>
          </p:cNvPr>
          <p:cNvSpPr>
            <a:spLocks noGrp="1"/>
          </p:cNvSpPr>
          <p:nvPr>
            <p:ph type="title"/>
          </p:nvPr>
        </p:nvSpPr>
        <p:spPr>
          <a:xfrm>
            <a:off x="583680" y="211997"/>
            <a:ext cx="7886700" cy="1325563"/>
          </a:xfrm>
        </p:spPr>
        <p:txBody>
          <a:bodyPr>
            <a:normAutofit fontScale="90000"/>
          </a:bodyPr>
          <a:lstStyle/>
          <a:p>
            <a:r>
              <a:rPr lang="en-US" dirty="0"/>
              <a:t>Class exercise: How do different food production systems compare?</a:t>
            </a:r>
          </a:p>
        </p:txBody>
      </p:sp>
      <p:graphicFrame>
        <p:nvGraphicFramePr>
          <p:cNvPr id="4" name="Content Placeholder 3">
            <a:extLst>
              <a:ext uri="{FF2B5EF4-FFF2-40B4-BE49-F238E27FC236}">
                <a16:creationId xmlns:a16="http://schemas.microsoft.com/office/drawing/2014/main" id="{7C1FFCB5-D292-7D41-B630-3C417A99F501}"/>
              </a:ext>
            </a:extLst>
          </p:cNvPr>
          <p:cNvGraphicFramePr>
            <a:graphicFrameLocks noGrp="1"/>
          </p:cNvGraphicFramePr>
          <p:nvPr>
            <p:ph idx="1"/>
            <p:extLst>
              <p:ext uri="{D42A27DB-BD31-4B8C-83A1-F6EECF244321}">
                <p14:modId xmlns:p14="http://schemas.microsoft.com/office/powerpoint/2010/main" val="2273678542"/>
              </p:ext>
            </p:extLst>
          </p:nvPr>
        </p:nvGraphicFramePr>
        <p:xfrm>
          <a:off x="673620" y="1480882"/>
          <a:ext cx="8069687" cy="3251200"/>
        </p:xfrm>
        <a:graphic>
          <a:graphicData uri="http://schemas.openxmlformats.org/drawingml/2006/table">
            <a:tbl>
              <a:tblPr firstRow="1" bandRow="1">
                <a:tableStyleId>{5C22544A-7EE6-4342-B048-85BDC9FD1C3A}</a:tableStyleId>
              </a:tblPr>
              <a:tblGrid>
                <a:gridCol w="1540191">
                  <a:extLst>
                    <a:ext uri="{9D8B030D-6E8A-4147-A177-3AD203B41FA5}">
                      <a16:colId xmlns:a16="http://schemas.microsoft.com/office/drawing/2014/main" val="1086008946"/>
                    </a:ext>
                  </a:extLst>
                </a:gridCol>
                <a:gridCol w="1010652">
                  <a:extLst>
                    <a:ext uri="{9D8B030D-6E8A-4147-A177-3AD203B41FA5}">
                      <a16:colId xmlns:a16="http://schemas.microsoft.com/office/drawing/2014/main" val="1831344621"/>
                    </a:ext>
                  </a:extLst>
                </a:gridCol>
                <a:gridCol w="1299411">
                  <a:extLst>
                    <a:ext uri="{9D8B030D-6E8A-4147-A177-3AD203B41FA5}">
                      <a16:colId xmlns:a16="http://schemas.microsoft.com/office/drawing/2014/main" val="1774165207"/>
                    </a:ext>
                  </a:extLst>
                </a:gridCol>
                <a:gridCol w="1026694">
                  <a:extLst>
                    <a:ext uri="{9D8B030D-6E8A-4147-A177-3AD203B41FA5}">
                      <a16:colId xmlns:a16="http://schemas.microsoft.com/office/drawing/2014/main" val="1067350907"/>
                    </a:ext>
                  </a:extLst>
                </a:gridCol>
                <a:gridCol w="1235243">
                  <a:extLst>
                    <a:ext uri="{9D8B030D-6E8A-4147-A177-3AD203B41FA5}">
                      <a16:colId xmlns:a16="http://schemas.microsoft.com/office/drawing/2014/main" val="2134807291"/>
                    </a:ext>
                  </a:extLst>
                </a:gridCol>
                <a:gridCol w="1058778">
                  <a:extLst>
                    <a:ext uri="{9D8B030D-6E8A-4147-A177-3AD203B41FA5}">
                      <a16:colId xmlns:a16="http://schemas.microsoft.com/office/drawing/2014/main" val="1365327120"/>
                    </a:ext>
                  </a:extLst>
                </a:gridCol>
                <a:gridCol w="898718">
                  <a:extLst>
                    <a:ext uri="{9D8B030D-6E8A-4147-A177-3AD203B41FA5}">
                      <a16:colId xmlns:a16="http://schemas.microsoft.com/office/drawing/2014/main" val="3996760152"/>
                    </a:ext>
                  </a:extLst>
                </a:gridCol>
              </a:tblGrid>
              <a:tr h="370840">
                <a:tc>
                  <a:txBody>
                    <a:bodyPr/>
                    <a:lstStyle/>
                    <a:p>
                      <a:r>
                        <a:rPr lang="en-US" sz="1400" dirty="0"/>
                        <a:t>Factor</a:t>
                      </a:r>
                    </a:p>
                  </a:txBody>
                  <a:tcPr>
                    <a:solidFill>
                      <a:schemeClr val="accent6"/>
                    </a:solidFill>
                  </a:tcPr>
                </a:tc>
                <a:tc>
                  <a:txBody>
                    <a:bodyPr/>
                    <a:lstStyle/>
                    <a:p>
                      <a:r>
                        <a:rPr lang="en-US" sz="1400" dirty="0"/>
                        <a:t>Intensive cereals</a:t>
                      </a:r>
                    </a:p>
                  </a:txBody>
                  <a:tcPr>
                    <a:solidFill>
                      <a:schemeClr val="accent6"/>
                    </a:solidFill>
                  </a:tcPr>
                </a:tc>
                <a:tc>
                  <a:txBody>
                    <a:bodyPr/>
                    <a:lstStyle/>
                    <a:p>
                      <a:r>
                        <a:rPr lang="en-US" sz="1400" dirty="0"/>
                        <a:t>Agroforestry</a:t>
                      </a:r>
                    </a:p>
                  </a:txBody>
                  <a:tcPr>
                    <a:solidFill>
                      <a:schemeClr val="accent6"/>
                    </a:solidFill>
                  </a:tcPr>
                </a:tc>
                <a:tc>
                  <a:txBody>
                    <a:bodyPr/>
                    <a:lstStyle/>
                    <a:p>
                      <a:r>
                        <a:rPr lang="en-US" sz="1400" dirty="0"/>
                        <a:t>Livestock</a:t>
                      </a:r>
                    </a:p>
                  </a:txBody>
                  <a:tcPr>
                    <a:solidFill>
                      <a:schemeClr val="accent6"/>
                    </a:solidFill>
                  </a:tcPr>
                </a:tc>
                <a:tc>
                  <a:txBody>
                    <a:bodyPr/>
                    <a:lstStyle/>
                    <a:p>
                      <a:r>
                        <a:rPr lang="en-US" sz="1400" dirty="0"/>
                        <a:t>Aquaculture</a:t>
                      </a:r>
                    </a:p>
                  </a:txBody>
                  <a:tcPr>
                    <a:solidFill>
                      <a:schemeClr val="accent6"/>
                    </a:solidFill>
                  </a:tcPr>
                </a:tc>
                <a:tc>
                  <a:txBody>
                    <a:bodyPr/>
                    <a:lstStyle/>
                    <a:p>
                      <a:r>
                        <a:rPr lang="en-US" sz="1400" dirty="0"/>
                        <a:t>GM crops</a:t>
                      </a:r>
                    </a:p>
                  </a:txBody>
                  <a:tcPr>
                    <a:solidFill>
                      <a:schemeClr val="accent6"/>
                    </a:solidFill>
                  </a:tcPr>
                </a:tc>
                <a:tc>
                  <a:txBody>
                    <a:bodyPr/>
                    <a:lstStyle/>
                    <a:p>
                      <a:r>
                        <a:rPr lang="en-US" sz="1400" dirty="0"/>
                        <a:t>Urban </a:t>
                      </a:r>
                      <a:r>
                        <a:rPr lang="en-US" sz="1400" dirty="0" err="1"/>
                        <a:t>agric</a:t>
                      </a:r>
                      <a:endParaRPr lang="en-US" sz="1400" dirty="0"/>
                    </a:p>
                  </a:txBody>
                  <a:tcPr>
                    <a:solidFill>
                      <a:schemeClr val="accent6"/>
                    </a:solidFill>
                  </a:tcPr>
                </a:tc>
                <a:extLst>
                  <a:ext uri="{0D108BD9-81ED-4DB2-BD59-A6C34878D82A}">
                    <a16:rowId xmlns:a16="http://schemas.microsoft.com/office/drawing/2014/main" val="1279657526"/>
                  </a:ext>
                </a:extLst>
              </a:tr>
              <a:tr h="370840">
                <a:tc>
                  <a:txBody>
                    <a:bodyPr/>
                    <a:lstStyle/>
                    <a:p>
                      <a:r>
                        <a:rPr lang="en-US" sz="1400" dirty="0">
                          <a:solidFill>
                            <a:schemeClr val="accent1"/>
                          </a:solidFill>
                        </a:rPr>
                        <a:t>Food availability</a:t>
                      </a:r>
                    </a:p>
                  </a:txBody>
                  <a:tcPr anchor="ct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extLst>
                  <a:ext uri="{0D108BD9-81ED-4DB2-BD59-A6C34878D82A}">
                    <a16:rowId xmlns:a16="http://schemas.microsoft.com/office/drawing/2014/main" val="40594329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rPr>
                        <a:t>Food access</a:t>
                      </a:r>
                    </a:p>
                  </a:txBody>
                  <a:tcPr anchor="ct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extLst>
                  <a:ext uri="{0D108BD9-81ED-4DB2-BD59-A6C34878D82A}">
                    <a16:rowId xmlns:a16="http://schemas.microsoft.com/office/drawing/2014/main" val="1891604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rPr>
                        <a:t>Food </a:t>
                      </a:r>
                      <a:r>
                        <a:rPr lang="en-US" sz="1400" dirty="0" err="1">
                          <a:solidFill>
                            <a:schemeClr val="accent1"/>
                          </a:solidFill>
                        </a:rPr>
                        <a:t>utilisation</a:t>
                      </a:r>
                      <a:endParaRPr lang="en-US" sz="1400" dirty="0">
                        <a:solidFill>
                          <a:schemeClr val="accent1"/>
                        </a:solidFill>
                      </a:endParaRPr>
                    </a:p>
                  </a:txBody>
                  <a:tcPr anchor="ctr">
                    <a:solidFill>
                      <a:schemeClr val="accent4">
                        <a:alpha val="30000"/>
                      </a:schemeClr>
                    </a:solidFill>
                  </a:tcPr>
                </a:tc>
                <a:tc>
                  <a:txBody>
                    <a:bodyPr/>
                    <a:lstStyle/>
                    <a:p>
                      <a:endParaRPr lang="en-US" sz="140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extLst>
                  <a:ext uri="{0D108BD9-81ED-4DB2-BD59-A6C34878D82A}">
                    <a16:rowId xmlns:a16="http://schemas.microsoft.com/office/drawing/2014/main" val="1976353297"/>
                  </a:ext>
                </a:extLst>
              </a:tr>
              <a:tr h="370840">
                <a:tc>
                  <a:txBody>
                    <a:bodyPr/>
                    <a:lstStyle/>
                    <a:p>
                      <a:r>
                        <a:rPr lang="en-US" sz="1400" dirty="0">
                          <a:solidFill>
                            <a:schemeClr val="accent1"/>
                          </a:solidFill>
                        </a:rPr>
                        <a:t>Food stability</a:t>
                      </a:r>
                      <a:endParaRPr lang="en-US" sz="1400" dirty="0"/>
                    </a:p>
                  </a:txBody>
                  <a:tcPr anchor="ctr">
                    <a:solidFill>
                      <a:schemeClr val="accent4">
                        <a:alpha val="10000"/>
                      </a:schemeClr>
                    </a:solidFill>
                  </a:tcPr>
                </a:tc>
                <a:tc>
                  <a:txBody>
                    <a:bodyPr/>
                    <a:lstStyle/>
                    <a:p>
                      <a:endParaRPr lang="en-US" sz="1400"/>
                    </a:p>
                  </a:txBody>
                  <a:tcPr>
                    <a:solidFill>
                      <a:schemeClr val="accent4">
                        <a:alpha val="10000"/>
                      </a:schemeClr>
                    </a:solidFill>
                  </a:tcPr>
                </a:tc>
                <a:tc>
                  <a:txBody>
                    <a:bodyPr/>
                    <a:lstStyle/>
                    <a:p>
                      <a:endParaRPr lang="en-US" sz="1400"/>
                    </a:p>
                  </a:txBody>
                  <a:tcPr>
                    <a:solidFill>
                      <a:schemeClr val="accent4">
                        <a:alpha val="10000"/>
                      </a:schemeClr>
                    </a:solidFill>
                  </a:tcPr>
                </a:tc>
                <a:tc>
                  <a:txBody>
                    <a:bodyPr/>
                    <a:lstStyle/>
                    <a:p>
                      <a:endParaRPr lang="en-US" sz="1400"/>
                    </a:p>
                  </a:txBody>
                  <a:tcPr>
                    <a:solidFill>
                      <a:schemeClr val="accent4">
                        <a:alpha val="10000"/>
                      </a:schemeClr>
                    </a:solidFill>
                  </a:tcPr>
                </a:tc>
                <a:tc>
                  <a:txBody>
                    <a:bodyPr/>
                    <a:lstStyle/>
                    <a:p>
                      <a:endParaRPr lang="en-US" sz="1400"/>
                    </a:p>
                  </a:txBody>
                  <a:tcPr>
                    <a:solidFill>
                      <a:schemeClr val="accent4">
                        <a:alpha val="10000"/>
                      </a:schemeClr>
                    </a:solidFill>
                  </a:tcPr>
                </a:tc>
                <a:tc>
                  <a:txBody>
                    <a:bodyPr/>
                    <a:lstStyle/>
                    <a:p>
                      <a:endParaRPr lang="en-US" sz="1400"/>
                    </a:p>
                  </a:txBody>
                  <a:tcPr>
                    <a:solidFill>
                      <a:schemeClr val="accent4">
                        <a:alpha val="10000"/>
                      </a:schemeClr>
                    </a:solidFill>
                  </a:tcPr>
                </a:tc>
                <a:tc>
                  <a:txBody>
                    <a:bodyPr/>
                    <a:lstStyle/>
                    <a:p>
                      <a:endParaRPr lang="en-US" sz="1400" dirty="0"/>
                    </a:p>
                  </a:txBody>
                  <a:tcPr>
                    <a:solidFill>
                      <a:schemeClr val="accent4">
                        <a:alpha val="10000"/>
                      </a:schemeClr>
                    </a:solidFill>
                  </a:tcPr>
                </a:tc>
                <a:extLst>
                  <a:ext uri="{0D108BD9-81ED-4DB2-BD59-A6C34878D82A}">
                    <a16:rowId xmlns:a16="http://schemas.microsoft.com/office/drawing/2014/main" val="4234559542"/>
                  </a:ext>
                </a:extLst>
              </a:tr>
              <a:tr h="370840">
                <a:tc>
                  <a:txBody>
                    <a:bodyPr/>
                    <a:lstStyle/>
                    <a:p>
                      <a:r>
                        <a:rPr lang="en-US" sz="1400" dirty="0">
                          <a:solidFill>
                            <a:schemeClr val="accent1"/>
                          </a:solidFill>
                        </a:rPr>
                        <a:t>Impacts on non-food ES</a:t>
                      </a:r>
                      <a:endParaRPr lang="en-US" sz="1400" dirty="0"/>
                    </a:p>
                  </a:txBody>
                  <a:tcPr anchor="ct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a:p>
                  </a:txBody>
                  <a:tcPr>
                    <a:solidFill>
                      <a:schemeClr val="accent4">
                        <a:alpha val="30000"/>
                      </a:schemeClr>
                    </a:solidFill>
                  </a:tcPr>
                </a:tc>
                <a:tc>
                  <a:txBody>
                    <a:bodyPr/>
                    <a:lstStyle/>
                    <a:p>
                      <a:endParaRPr lang="en-US" sz="1400"/>
                    </a:p>
                  </a:txBody>
                  <a:tcPr>
                    <a:solidFill>
                      <a:schemeClr val="accent4">
                        <a:alpha val="30000"/>
                      </a:schemeClr>
                    </a:solidFill>
                  </a:tcPr>
                </a:tc>
                <a:tc>
                  <a:txBody>
                    <a:bodyPr/>
                    <a:lstStyle/>
                    <a:p>
                      <a:endParaRPr lang="en-US" sz="140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extLst>
                  <a:ext uri="{0D108BD9-81ED-4DB2-BD59-A6C34878D82A}">
                    <a16:rowId xmlns:a16="http://schemas.microsoft.com/office/drawing/2014/main" val="2669890218"/>
                  </a:ext>
                </a:extLst>
              </a:tr>
              <a:tr h="370840">
                <a:tc>
                  <a:txBody>
                    <a:bodyPr/>
                    <a:lstStyle/>
                    <a:p>
                      <a:r>
                        <a:rPr lang="en-US" sz="1400" dirty="0">
                          <a:solidFill>
                            <a:schemeClr val="accent1"/>
                          </a:solidFill>
                        </a:rPr>
                        <a:t>Impacts on different social groups</a:t>
                      </a:r>
                      <a:endParaRPr lang="en-US" sz="1400" dirty="0"/>
                    </a:p>
                  </a:txBody>
                  <a:tcPr anchor="ct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extLst>
                  <a:ext uri="{0D108BD9-81ED-4DB2-BD59-A6C34878D82A}">
                    <a16:rowId xmlns:a16="http://schemas.microsoft.com/office/drawing/2014/main" val="1827178081"/>
                  </a:ext>
                </a:extLst>
              </a:tr>
            </a:tbl>
          </a:graphicData>
        </a:graphic>
      </p:graphicFrame>
      <p:sp>
        <p:nvSpPr>
          <p:cNvPr id="5" name="TextBox 4">
            <a:extLst>
              <a:ext uri="{FF2B5EF4-FFF2-40B4-BE49-F238E27FC236}">
                <a16:creationId xmlns:a16="http://schemas.microsoft.com/office/drawing/2014/main" id="{50786FC5-8073-5A43-9B6A-EE88BAD0AC2A}"/>
              </a:ext>
            </a:extLst>
          </p:cNvPr>
          <p:cNvSpPr txBox="1"/>
          <p:nvPr/>
        </p:nvSpPr>
        <p:spPr>
          <a:xfrm>
            <a:off x="553700" y="5021705"/>
            <a:ext cx="8144636" cy="369332"/>
          </a:xfrm>
          <a:prstGeom prst="rect">
            <a:avLst/>
          </a:prstGeom>
          <a:noFill/>
        </p:spPr>
        <p:txBody>
          <a:bodyPr wrap="square" rtlCol="0">
            <a:spAutoFit/>
          </a:bodyPr>
          <a:lstStyle/>
          <a:p>
            <a:r>
              <a:rPr lang="en-US" b="1" dirty="0">
                <a:solidFill>
                  <a:schemeClr val="accent1"/>
                </a:solidFill>
              </a:rPr>
              <a:t>Try scoring each: negative (xxx), not sure (???), positive (✓ ✓ ✓)</a:t>
            </a:r>
          </a:p>
        </p:txBody>
      </p:sp>
    </p:spTree>
    <p:extLst>
      <p:ext uri="{BB962C8B-B14F-4D97-AF65-F5344CB8AC3E}">
        <p14:creationId xmlns:p14="http://schemas.microsoft.com/office/powerpoint/2010/main" val="234254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628650" y="102741"/>
            <a:ext cx="7886700" cy="7626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References</a:t>
            </a:r>
            <a:endParaRPr dirty="0"/>
          </a:p>
        </p:txBody>
      </p:sp>
      <p:sp>
        <p:nvSpPr>
          <p:cNvPr id="241" name="Shape 241"/>
          <p:cNvSpPr txBox="1"/>
          <p:nvPr/>
        </p:nvSpPr>
        <p:spPr>
          <a:xfrm>
            <a:off x="628650" y="865413"/>
            <a:ext cx="8009164" cy="51761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4"/>
              </a:buClr>
              <a:buSzPts val="1300"/>
              <a:buFont typeface="Arial"/>
              <a:buNone/>
            </a:pPr>
            <a:r>
              <a:rPr lang="en-GB" sz="1600" b="1" dirty="0">
                <a:solidFill>
                  <a:schemeClr val="accent1"/>
                </a:solidFill>
                <a:ea typeface="Arial"/>
                <a:cs typeface="Arial"/>
                <a:sym typeface="Arial"/>
              </a:rPr>
              <a:t>Key readings</a:t>
            </a:r>
            <a:endParaRPr sz="1600" dirty="0"/>
          </a:p>
          <a:p>
            <a:pPr marL="228600" lvl="0" indent="-228600">
              <a:spcBef>
                <a:spcPts val="600"/>
              </a:spcBef>
              <a:buClr>
                <a:schemeClr val="accent4"/>
              </a:buClr>
              <a:buSzPts val="1200"/>
              <a:buFont typeface="Arial"/>
              <a:buChar char="•"/>
            </a:pPr>
            <a:r>
              <a:rPr lang="en-GB" sz="1600" dirty="0">
                <a:solidFill>
                  <a:schemeClr val="accent1"/>
                </a:solidFill>
                <a:cs typeface="Times New Roman" panose="02020603050405020304" pitchFamily="18" charset="0"/>
              </a:rPr>
              <a:t>Barrett, C.B. (2010) Measuring Food Insecurity. </a:t>
            </a:r>
            <a:r>
              <a:rPr lang="en-GB" sz="1600" i="1" dirty="0">
                <a:solidFill>
                  <a:schemeClr val="accent1"/>
                </a:solidFill>
                <a:cs typeface="Times New Roman" panose="02020603050405020304" pitchFamily="18" charset="0"/>
              </a:rPr>
              <a:t>Science</a:t>
            </a:r>
            <a:r>
              <a:rPr lang="en-GB" sz="1600" dirty="0">
                <a:solidFill>
                  <a:schemeClr val="accent1"/>
                </a:solidFill>
                <a:cs typeface="Times New Roman" panose="02020603050405020304" pitchFamily="18" charset="0"/>
              </a:rPr>
              <a:t> </a:t>
            </a:r>
            <a:r>
              <a:rPr lang="en-GB" sz="1600" b="1" dirty="0">
                <a:solidFill>
                  <a:schemeClr val="accent1"/>
                </a:solidFill>
                <a:cs typeface="Times New Roman" panose="02020603050405020304" pitchFamily="18" charset="0"/>
              </a:rPr>
              <a:t>327</a:t>
            </a:r>
            <a:r>
              <a:rPr lang="en-GB" sz="1600" dirty="0">
                <a:solidFill>
                  <a:schemeClr val="accent1"/>
                </a:solidFill>
                <a:cs typeface="Times New Roman" panose="02020603050405020304" pitchFamily="18" charset="0"/>
              </a:rPr>
              <a:t>: 825-828. </a:t>
            </a:r>
          </a:p>
          <a:p>
            <a:pPr marL="228600" lvl="0" indent="-228600">
              <a:spcBef>
                <a:spcPts val="600"/>
              </a:spcBef>
              <a:buClr>
                <a:schemeClr val="accent4"/>
              </a:buClr>
              <a:buSzPts val="1200"/>
              <a:buFont typeface="Arial"/>
              <a:buChar char="•"/>
            </a:pPr>
            <a:r>
              <a:rPr lang="en-GB" sz="1600" dirty="0" err="1">
                <a:solidFill>
                  <a:schemeClr val="accent1"/>
                </a:solidFill>
                <a:cs typeface="Times New Roman" panose="02020603050405020304" pitchFamily="18" charset="0"/>
              </a:rPr>
              <a:t>Ericksen</a:t>
            </a:r>
            <a:r>
              <a:rPr lang="en-GB" sz="1600" dirty="0">
                <a:solidFill>
                  <a:schemeClr val="accent1"/>
                </a:solidFill>
                <a:cs typeface="Times New Roman" panose="02020603050405020304" pitchFamily="18" charset="0"/>
              </a:rPr>
              <a:t>, P.J. (2008) Conceptualizing food systems for global environmental change research. </a:t>
            </a:r>
            <a:r>
              <a:rPr lang="en-GB" sz="1600" i="1" dirty="0">
                <a:solidFill>
                  <a:schemeClr val="accent1"/>
                </a:solidFill>
                <a:cs typeface="Times New Roman" panose="02020603050405020304" pitchFamily="18" charset="0"/>
              </a:rPr>
              <a:t>Global Environmental Change</a:t>
            </a:r>
            <a:r>
              <a:rPr lang="en-GB" sz="1600" dirty="0">
                <a:solidFill>
                  <a:schemeClr val="accent1"/>
                </a:solidFill>
                <a:cs typeface="Times New Roman" panose="02020603050405020304" pitchFamily="18" charset="0"/>
              </a:rPr>
              <a:t> </a:t>
            </a:r>
            <a:r>
              <a:rPr lang="en-GB" sz="1600" b="1" dirty="0">
                <a:solidFill>
                  <a:schemeClr val="accent1"/>
                </a:solidFill>
                <a:cs typeface="Times New Roman" panose="02020603050405020304" pitchFamily="18" charset="0"/>
              </a:rPr>
              <a:t>18</a:t>
            </a:r>
            <a:r>
              <a:rPr lang="en-GB" sz="1600" dirty="0">
                <a:solidFill>
                  <a:schemeClr val="accent1"/>
                </a:solidFill>
                <a:cs typeface="Times New Roman" panose="02020603050405020304" pitchFamily="18" charset="0"/>
              </a:rPr>
              <a:t>: 234-245.</a:t>
            </a:r>
          </a:p>
          <a:p>
            <a:pPr marL="228600" indent="-228600">
              <a:spcBef>
                <a:spcPts val="600"/>
              </a:spcBef>
              <a:buClr>
                <a:schemeClr val="accent4"/>
              </a:buClr>
              <a:buSzPts val="1200"/>
              <a:buFont typeface="Arial"/>
              <a:buChar char="•"/>
            </a:pPr>
            <a:r>
              <a:rPr lang="en-GB" sz="1600" dirty="0">
                <a:solidFill>
                  <a:schemeClr val="accent1"/>
                </a:solidFill>
                <a:cs typeface="Times New Roman" panose="02020603050405020304" pitchFamily="18" charset="0"/>
              </a:rPr>
              <a:t>FAO, IFAD and WFP. (2015) </a:t>
            </a:r>
            <a:r>
              <a:rPr lang="en-GB" sz="1600" i="1" dirty="0">
                <a:solidFill>
                  <a:schemeClr val="accent1"/>
                </a:solidFill>
                <a:cs typeface="Times New Roman" panose="02020603050405020304" pitchFamily="18" charset="0"/>
              </a:rPr>
              <a:t>Achieving Zero Hunger: the critical role of investments in social protection and agriculture</a:t>
            </a:r>
            <a:r>
              <a:rPr lang="en-GB" sz="1600" dirty="0">
                <a:solidFill>
                  <a:schemeClr val="accent1"/>
                </a:solidFill>
                <a:cs typeface="Times New Roman" panose="02020603050405020304" pitchFamily="18" charset="0"/>
              </a:rPr>
              <a:t>. FAO, Rome.</a:t>
            </a:r>
          </a:p>
          <a:p>
            <a:pPr marL="228600" indent="-228600">
              <a:spcBef>
                <a:spcPts val="600"/>
              </a:spcBef>
              <a:buClr>
                <a:schemeClr val="accent4"/>
              </a:buClr>
              <a:buSzPts val="1200"/>
              <a:buFont typeface="Arial"/>
              <a:buChar char="•"/>
            </a:pPr>
            <a:r>
              <a:rPr lang="en-GB" sz="1600" dirty="0">
                <a:solidFill>
                  <a:schemeClr val="accent1"/>
                </a:solidFill>
              </a:rPr>
              <a:t>FAO, IFAD, UNICEF, WFP and WHO. (2017) </a:t>
            </a:r>
            <a:r>
              <a:rPr lang="en-GB" sz="1600" i="1" dirty="0">
                <a:solidFill>
                  <a:schemeClr val="accent1"/>
                </a:solidFill>
              </a:rPr>
              <a:t>The State of Food Security and Nutrition in the World 2017. Building resilience for peace and food security</a:t>
            </a:r>
            <a:r>
              <a:rPr lang="en-GB" sz="1600" dirty="0">
                <a:solidFill>
                  <a:schemeClr val="accent1"/>
                </a:solidFill>
              </a:rPr>
              <a:t>. FAO, Rome.</a:t>
            </a:r>
          </a:p>
          <a:p>
            <a:pPr marL="228600" indent="-228600">
              <a:spcBef>
                <a:spcPts val="600"/>
              </a:spcBef>
              <a:buClr>
                <a:schemeClr val="accent4"/>
              </a:buClr>
              <a:buSzPts val="1200"/>
              <a:buFont typeface="Arial"/>
              <a:buChar char="•"/>
            </a:pPr>
            <a:r>
              <a:rPr lang="en-GB" sz="1600" dirty="0">
                <a:solidFill>
                  <a:schemeClr val="accent1"/>
                </a:solidFill>
              </a:rPr>
              <a:t>Poppy, G. </a:t>
            </a:r>
            <a:r>
              <a:rPr lang="en-GB" sz="1600" i="1" dirty="0">
                <a:solidFill>
                  <a:schemeClr val="accent1"/>
                </a:solidFill>
              </a:rPr>
              <a:t>et al</a:t>
            </a:r>
            <a:r>
              <a:rPr lang="en-GB" sz="1600" dirty="0">
                <a:solidFill>
                  <a:schemeClr val="accent1"/>
                </a:solidFill>
              </a:rPr>
              <a:t>. (2014) Food security in a perfect storm: using the ecosystem services framework to increase understanding. </a:t>
            </a:r>
            <a:r>
              <a:rPr lang="en-US" sz="1600" i="1" dirty="0">
                <a:solidFill>
                  <a:schemeClr val="accent1"/>
                </a:solidFill>
              </a:rPr>
              <a:t>Philosophical Transactions of the Royal Society B</a:t>
            </a:r>
            <a:r>
              <a:rPr lang="en-GB" sz="1600" dirty="0">
                <a:solidFill>
                  <a:schemeClr val="accent1"/>
                </a:solidFill>
              </a:rPr>
              <a:t> </a:t>
            </a:r>
            <a:r>
              <a:rPr lang="en-GB" sz="1600" b="1" dirty="0">
                <a:solidFill>
                  <a:schemeClr val="accent1"/>
                </a:solidFill>
              </a:rPr>
              <a:t>369</a:t>
            </a:r>
            <a:r>
              <a:rPr lang="en-GB" sz="1600" dirty="0">
                <a:solidFill>
                  <a:schemeClr val="accent1"/>
                </a:solidFill>
              </a:rPr>
              <a:t>: 1-13. </a:t>
            </a:r>
          </a:p>
          <a:p>
            <a:pPr>
              <a:spcBef>
                <a:spcPts val="600"/>
              </a:spcBef>
              <a:buClr>
                <a:schemeClr val="accent4"/>
              </a:buClr>
              <a:buSzPts val="1200"/>
            </a:pPr>
            <a:r>
              <a:rPr lang="en-GB" sz="1600" b="1" dirty="0">
                <a:solidFill>
                  <a:schemeClr val="accent1"/>
                </a:solidFill>
                <a:ea typeface="Arial"/>
                <a:cs typeface="Arial"/>
                <a:sym typeface="Arial"/>
              </a:rPr>
              <a:t>Other readings</a:t>
            </a:r>
            <a:endParaRPr sz="1600" dirty="0"/>
          </a:p>
          <a:p>
            <a:pPr marL="228600" indent="-228600">
              <a:spcBef>
                <a:spcPts val="600"/>
              </a:spcBef>
              <a:buClr>
                <a:schemeClr val="accent4"/>
              </a:buClr>
              <a:buSzPts val="1200"/>
              <a:buFont typeface="Arial"/>
              <a:buChar char="•"/>
            </a:pPr>
            <a:r>
              <a:rPr lang="en-GB" sz="1600" dirty="0">
                <a:solidFill>
                  <a:schemeClr val="accent1"/>
                </a:solidFill>
              </a:rPr>
              <a:t>FAO. (1996) Rome declaration on world food security and world food summit plan of action, World Food Summit 13-17 November 1996. FAO, Rome.</a:t>
            </a:r>
          </a:p>
          <a:p>
            <a:pPr marL="228600" indent="-228600">
              <a:spcBef>
                <a:spcPts val="600"/>
              </a:spcBef>
              <a:buClr>
                <a:schemeClr val="accent4"/>
              </a:buClr>
              <a:buSzPts val="1200"/>
              <a:buFont typeface="Arial"/>
              <a:buChar char="•"/>
            </a:pPr>
            <a:r>
              <a:rPr lang="en-GB" sz="1600" dirty="0">
                <a:solidFill>
                  <a:schemeClr val="accent1"/>
                </a:solidFill>
                <a:cs typeface="Times New Roman" panose="02020603050405020304" pitchFamily="18" charset="0"/>
              </a:rPr>
              <a:t>Foresight. (2011) </a:t>
            </a:r>
            <a:r>
              <a:rPr lang="en-GB" sz="1600" i="1" dirty="0">
                <a:solidFill>
                  <a:schemeClr val="accent1"/>
                </a:solidFill>
                <a:cs typeface="Times New Roman" panose="02020603050405020304" pitchFamily="18" charset="0"/>
              </a:rPr>
              <a:t>The Future of Food and Farming: Final Project Report</a:t>
            </a:r>
            <a:r>
              <a:rPr lang="en-GB" sz="1600" dirty="0">
                <a:solidFill>
                  <a:schemeClr val="accent1"/>
                </a:solidFill>
                <a:cs typeface="Times New Roman" panose="02020603050405020304" pitchFamily="18" charset="0"/>
              </a:rPr>
              <a:t>. The Government Office for Science, London.</a:t>
            </a:r>
            <a:endParaRPr lang="en-GB" sz="1600" dirty="0"/>
          </a:p>
          <a:p>
            <a:pPr marL="228600" marR="0" lvl="0" indent="-228600" algn="l" rtl="0">
              <a:lnSpc>
                <a:spcPct val="100000"/>
              </a:lnSpc>
              <a:spcBef>
                <a:spcPts val="600"/>
              </a:spcBef>
              <a:spcAft>
                <a:spcPts val="0"/>
              </a:spcAft>
              <a:buClr>
                <a:schemeClr val="accent4"/>
              </a:buClr>
              <a:buSzPts val="1200"/>
              <a:buFont typeface="Arial"/>
              <a:buChar char="•"/>
            </a:pPr>
            <a:endParaRPr sz="1200" dirty="0">
              <a:solidFill>
                <a:schemeClr val="accent1"/>
              </a:solidFill>
              <a:latin typeface="Arial"/>
              <a:ea typeface="Arial"/>
              <a:cs typeface="Arial"/>
              <a:sym typeface="Arial"/>
            </a:endParaRPr>
          </a:p>
          <a:p>
            <a:pPr marL="228600" marR="0" lvl="0" indent="-190500" algn="l" rtl="0">
              <a:lnSpc>
                <a:spcPct val="100000"/>
              </a:lnSpc>
              <a:spcBef>
                <a:spcPts val="1200"/>
              </a:spcBef>
              <a:spcAft>
                <a:spcPts val="0"/>
              </a:spcAft>
              <a:buClr>
                <a:schemeClr val="accent4"/>
              </a:buClr>
              <a:buSzPts val="600"/>
              <a:buFont typeface="Arial"/>
              <a:buNone/>
            </a:pPr>
            <a:endParaRPr sz="600" dirty="0">
              <a:solidFill>
                <a:schemeClr val="accent1"/>
              </a:solidFill>
              <a:latin typeface="Arial"/>
              <a:ea typeface="Arial"/>
              <a:cs typeface="Arial"/>
              <a:sym typeface="Arial"/>
            </a:endParaRPr>
          </a:p>
          <a:p>
            <a:pPr marL="228600" marR="0" lvl="0" indent="-190500" algn="l" rtl="0">
              <a:lnSpc>
                <a:spcPct val="100000"/>
              </a:lnSpc>
              <a:spcBef>
                <a:spcPts val="1200"/>
              </a:spcBef>
              <a:spcAft>
                <a:spcPts val="0"/>
              </a:spcAft>
              <a:buClr>
                <a:schemeClr val="accent4"/>
              </a:buClr>
              <a:buSzPts val="600"/>
              <a:buFont typeface="Arial"/>
              <a:buNone/>
            </a:pPr>
            <a:endParaRPr sz="600"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3201554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532264" y="123289"/>
            <a:ext cx="7983086" cy="91944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Guided reading</a:t>
            </a:r>
            <a:endParaRPr sz="3200" b="1" i="0" u="none" strike="noStrike" cap="none" dirty="0">
              <a:solidFill>
                <a:schemeClr val="accent1"/>
              </a:solidFill>
              <a:latin typeface="Arial"/>
              <a:ea typeface="Arial"/>
              <a:cs typeface="Arial"/>
              <a:sym typeface="Arial"/>
            </a:endParaRPr>
          </a:p>
        </p:txBody>
      </p:sp>
      <p:sp>
        <p:nvSpPr>
          <p:cNvPr id="254" name="Shape 254"/>
          <p:cNvSpPr txBox="1">
            <a:spLocks noGrp="1"/>
          </p:cNvSpPr>
          <p:nvPr>
            <p:ph type="body" idx="1"/>
          </p:nvPr>
        </p:nvSpPr>
        <p:spPr>
          <a:xfrm>
            <a:off x="532264" y="805219"/>
            <a:ext cx="8352430" cy="5308978"/>
          </a:xfrm>
          <a:prstGeom prst="rect">
            <a:avLst/>
          </a:prstGeom>
          <a:noFill/>
          <a:ln>
            <a:noFill/>
          </a:ln>
        </p:spPr>
        <p:txBody>
          <a:bodyPr spcFirstLastPara="1" wrap="square" lIns="91425" tIns="45700" rIns="91425" bIns="45700" anchor="t" anchorCtr="0">
            <a:noAutofit/>
          </a:bodyPr>
          <a:lstStyle/>
          <a:p>
            <a:pPr marL="0" indent="0">
              <a:buNone/>
            </a:pPr>
            <a:r>
              <a:rPr lang="en-GB" sz="2400" dirty="0"/>
              <a:t>Please read:</a:t>
            </a:r>
          </a:p>
          <a:p>
            <a:pPr>
              <a:spcBef>
                <a:spcPts val="300"/>
              </a:spcBef>
            </a:pPr>
            <a:r>
              <a:rPr lang="en-GB" sz="1800" dirty="0"/>
              <a:t>Schaafsma, M. and Bell, A. (2018) Ensuring climate-smart agriculture ‘leaves no one behind’. ESPA Policy &amp; Practice Briefing. Available at: </a:t>
            </a:r>
            <a:r>
              <a:rPr lang="en-GB" sz="1800" u="sng" dirty="0">
                <a:hlinkClick r:id="rId3" tooltip="https://www.espa.ac.uk/files/espa/ESPA%20Policy%20Brief%20Climate%20Smart%20Agriculture%20FINAL%20WEB_0.pdf"/>
              </a:rPr>
              <a:t>https://www.espa.ac.uk/files/espa/ESPA Policy Brief Climate Smart Agriculture FINAL WEB_0.pdf</a:t>
            </a:r>
            <a:endParaRPr lang="en-GB" sz="1800" dirty="0"/>
          </a:p>
          <a:p>
            <a:pPr marL="0" indent="0">
              <a:buNone/>
            </a:pPr>
            <a:r>
              <a:rPr lang="en-GB" sz="2400" dirty="0"/>
              <a:t>Questions for discussion:</a:t>
            </a:r>
          </a:p>
          <a:p>
            <a:pPr>
              <a:spcBef>
                <a:spcPts val="300"/>
              </a:spcBef>
            </a:pPr>
            <a:r>
              <a:rPr lang="en-GB" sz="1800" dirty="0"/>
              <a:t>Drawing on the key messages and points outlined in the paper on how climate-smart agriculture can help achieve sustainable food security at scale while contributing to poverty alleviation, analyse the potential of a food production system such as agroforestry or conservation agriculture (or any other food production system of your choice) to provide sustainable food security and help alleviate poverty.</a:t>
            </a:r>
          </a:p>
          <a:p>
            <a:pPr marL="457200" lvl="0" indent="-457200">
              <a:spcBef>
                <a:spcPts val="300"/>
              </a:spcBef>
              <a:buFont typeface="+mj-lt"/>
              <a:buAutoNum type="arabicPeriod"/>
            </a:pPr>
            <a:r>
              <a:rPr lang="en-GB" sz="1600" dirty="0"/>
              <a:t>Identify key challenges in scaling-up the chosen food production system, and ways to overcome those challenges</a:t>
            </a:r>
          </a:p>
          <a:p>
            <a:pPr marL="457200" lvl="0" indent="-457200">
              <a:spcBef>
                <a:spcPts val="300"/>
              </a:spcBef>
              <a:buFont typeface="+mj-lt"/>
              <a:buAutoNum type="arabicPeriod"/>
            </a:pPr>
            <a:r>
              <a:rPr lang="en-GB" sz="1600" dirty="0"/>
              <a:t>Are there any trade-offs involved in scaling-up of the production systems, for example with ecosystem services/environmental concerns or for poverty/inequality?</a:t>
            </a:r>
          </a:p>
          <a:p>
            <a:pPr marL="457200" lvl="0" indent="-457200">
              <a:spcBef>
                <a:spcPts val="300"/>
              </a:spcBef>
              <a:buFont typeface="+mj-lt"/>
              <a:buAutoNum type="arabicPeriod"/>
            </a:pPr>
            <a:r>
              <a:rPr lang="en-GB" sz="1600" dirty="0"/>
              <a:t>How can the identified trade-offs be minimised?</a:t>
            </a:r>
          </a:p>
          <a:p>
            <a:pPr marL="0" marR="0" lvl="0" indent="0" algn="l" rtl="0">
              <a:lnSpc>
                <a:spcPct val="100000"/>
              </a:lnSpc>
              <a:spcBef>
                <a:spcPts val="0"/>
              </a:spcBef>
              <a:spcAft>
                <a:spcPts val="0"/>
              </a:spcAft>
              <a:buClr>
                <a:schemeClr val="accent4"/>
              </a:buClr>
              <a:buSzPts val="1500"/>
              <a:buFont typeface="Arial"/>
              <a:buNone/>
            </a:pPr>
            <a:endParaRPr lang="en-GB" b="1" i="0" u="none" strike="noStrike" cap="none" dirty="0">
              <a:solidFill>
                <a:schemeClr val="accent1"/>
              </a:solidFill>
              <a:ea typeface="Arial"/>
              <a:cs typeface="Arial"/>
              <a:sym typeface="Arial"/>
            </a:endParaRPr>
          </a:p>
          <a:p>
            <a:pPr marL="0" marR="0" lvl="0" indent="0" algn="l" rtl="0">
              <a:lnSpc>
                <a:spcPct val="100000"/>
              </a:lnSpc>
              <a:spcBef>
                <a:spcPts val="0"/>
              </a:spcBef>
              <a:spcAft>
                <a:spcPts val="0"/>
              </a:spcAft>
              <a:buClr>
                <a:schemeClr val="accent4"/>
              </a:buClr>
              <a:buSzPts val="1500"/>
              <a:buFont typeface="Arial"/>
              <a:buNone/>
            </a:pPr>
            <a:endParaRPr lang="en-GB" b="1" dirty="0">
              <a:solidFill>
                <a:schemeClr val="accent1"/>
              </a:solidFill>
              <a:ea typeface="Arial"/>
              <a:cs typeface="Arial"/>
              <a:sym typeface="Arial"/>
            </a:endParaRPr>
          </a:p>
        </p:txBody>
      </p:sp>
    </p:spTree>
    <p:extLst>
      <p:ext uri="{BB962C8B-B14F-4D97-AF65-F5344CB8AC3E}">
        <p14:creationId xmlns:p14="http://schemas.microsoft.com/office/powerpoint/2010/main" val="218622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119575" cy="2852737"/>
          </a:xfrm>
        </p:spPr>
        <p:txBody>
          <a:bodyPr/>
          <a:lstStyle/>
          <a:p>
            <a:r>
              <a:rPr lang="en-GB" dirty="0"/>
              <a:t>Introduction to Food Security</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760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21391"/>
            <a:ext cx="8398393" cy="1325563"/>
          </a:xfrm>
        </p:spPr>
        <p:txBody>
          <a:bodyPr>
            <a:normAutofit/>
          </a:bodyPr>
          <a:lstStyle/>
          <a:p>
            <a:r>
              <a:rPr lang="en-GB" sz="3200" dirty="0"/>
              <a:t>What is food security?</a:t>
            </a:r>
            <a:endParaRPr lang="en-US" sz="3200" dirty="0"/>
          </a:p>
        </p:txBody>
      </p:sp>
      <p:sp>
        <p:nvSpPr>
          <p:cNvPr id="5" name="Content Placeholder 4"/>
          <p:cNvSpPr>
            <a:spLocks noGrp="1"/>
          </p:cNvSpPr>
          <p:nvPr>
            <p:ph idx="1"/>
          </p:nvPr>
        </p:nvSpPr>
        <p:spPr>
          <a:xfrm>
            <a:off x="628650" y="1346954"/>
            <a:ext cx="8036132" cy="4572213"/>
          </a:xfrm>
        </p:spPr>
        <p:txBody>
          <a:bodyPr>
            <a:normAutofit/>
          </a:bodyPr>
          <a:lstStyle/>
          <a:p>
            <a:pPr marL="0" indent="0">
              <a:buNone/>
            </a:pPr>
            <a:r>
              <a:rPr lang="en-GB" altLang="en-US" i="1" kern="0" dirty="0">
                <a:solidFill>
                  <a:schemeClr val="accent1"/>
                </a:solidFill>
                <a:cs typeface="Times New Roman" panose="02020603050405020304" pitchFamily="18" charset="0"/>
              </a:rPr>
              <a:t>“Food security exists when all people, at all times, have physical, social and economic access to sufficient, safe and nutritious food to meet their dietary needs and food preferences for an active and healthy life”</a:t>
            </a:r>
            <a:r>
              <a:rPr lang="en-GB" altLang="en-US" sz="2000" i="1" kern="0" dirty="0">
                <a:solidFill>
                  <a:schemeClr val="accent1"/>
                </a:solidFill>
                <a:cs typeface="Times New Roman" panose="02020603050405020304" pitchFamily="18" charset="0"/>
              </a:rPr>
              <a:t> </a:t>
            </a:r>
          </a:p>
          <a:p>
            <a:pPr marL="252000" indent="0">
              <a:buNone/>
            </a:pPr>
            <a:r>
              <a:rPr lang="en-GB" altLang="en-US" sz="2000" kern="0" dirty="0">
                <a:solidFill>
                  <a:schemeClr val="accent1"/>
                </a:solidFill>
                <a:cs typeface="Times New Roman" panose="02020603050405020304" pitchFamily="18" charset="0"/>
              </a:rPr>
              <a:t>						</a:t>
            </a:r>
            <a:r>
              <a:rPr lang="en-GB" altLang="en-US" sz="2400" kern="0" dirty="0">
                <a:solidFill>
                  <a:schemeClr val="accent1"/>
                </a:solidFill>
                <a:cs typeface="Times New Roman" panose="02020603050405020304" pitchFamily="18" charset="0"/>
              </a:rPr>
              <a:t>(FAO 1996)</a:t>
            </a:r>
          </a:p>
        </p:txBody>
      </p:sp>
    </p:spTree>
    <p:extLst>
      <p:ext uri="{BB962C8B-B14F-4D97-AF65-F5344CB8AC3E}">
        <p14:creationId xmlns:p14="http://schemas.microsoft.com/office/powerpoint/2010/main" val="136518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121C2B-B7D3-4F41-897E-F0E4E453D601}"/>
              </a:ext>
            </a:extLst>
          </p:cNvPr>
          <p:cNvSpPr>
            <a:spLocks noGrp="1"/>
          </p:cNvSpPr>
          <p:nvPr>
            <p:ph sz="half" idx="1"/>
          </p:nvPr>
        </p:nvSpPr>
        <p:spPr>
          <a:xfrm>
            <a:off x="628650" y="1294769"/>
            <a:ext cx="4328876" cy="4351338"/>
          </a:xfrm>
        </p:spPr>
        <p:txBody>
          <a:bodyPr>
            <a:normAutofit/>
          </a:bodyPr>
          <a:lstStyle/>
          <a:p>
            <a:pPr marL="0" indent="0">
              <a:buNone/>
            </a:pPr>
            <a:r>
              <a:rPr lang="en-US" dirty="0"/>
              <a:t>Comprises </a:t>
            </a:r>
          </a:p>
          <a:p>
            <a:r>
              <a:rPr lang="en-US" dirty="0"/>
              <a:t>Three </a:t>
            </a:r>
            <a:r>
              <a:rPr lang="en-US" b="1" dirty="0"/>
              <a:t>physical determinants</a:t>
            </a:r>
          </a:p>
          <a:p>
            <a:r>
              <a:rPr lang="en-US" dirty="0"/>
              <a:t>One </a:t>
            </a:r>
            <a:r>
              <a:rPr lang="en-US" b="1" dirty="0"/>
              <a:t>temporal determinant</a:t>
            </a:r>
          </a:p>
          <a:p>
            <a:r>
              <a:rPr lang="en-US" b="1" dirty="0"/>
              <a:t>Nutritional status </a:t>
            </a:r>
            <a:r>
              <a:rPr lang="en-US" dirty="0"/>
              <a:t>(Barrett 2010)</a:t>
            </a:r>
          </a:p>
        </p:txBody>
      </p:sp>
      <p:pic>
        <p:nvPicPr>
          <p:cNvPr id="10" name="Content Placeholder 9">
            <a:extLst>
              <a:ext uri="{FF2B5EF4-FFF2-40B4-BE49-F238E27FC236}">
                <a16:creationId xmlns:a16="http://schemas.microsoft.com/office/drawing/2014/main" id="{86BF935B-A796-5B4B-B230-BBB1959712DC}"/>
              </a:ext>
            </a:extLst>
          </p:cNvPr>
          <p:cNvPicPr>
            <a:picLocks noGrp="1" noChangeAspect="1"/>
          </p:cNvPicPr>
          <p:nvPr>
            <p:ph sz="half" idx="2"/>
          </p:nvPr>
        </p:nvPicPr>
        <p:blipFill>
          <a:blip r:embed="rId3"/>
          <a:stretch>
            <a:fillRect/>
          </a:stretch>
        </p:blipFill>
        <p:spPr>
          <a:xfrm>
            <a:off x="5109926" y="1292852"/>
            <a:ext cx="3207331" cy="4637778"/>
          </a:xfrm>
        </p:spPr>
      </p:pic>
      <p:sp>
        <p:nvSpPr>
          <p:cNvPr id="7" name="Title 6"/>
          <p:cNvSpPr>
            <a:spLocks noGrp="1"/>
          </p:cNvSpPr>
          <p:nvPr>
            <p:ph type="title" idx="4294967295"/>
          </p:nvPr>
        </p:nvSpPr>
        <p:spPr>
          <a:xfrm>
            <a:off x="628650" y="57150"/>
            <a:ext cx="7886700" cy="1100138"/>
          </a:xfrm>
        </p:spPr>
        <p:txBody>
          <a:bodyPr>
            <a:noAutofit/>
          </a:bodyPr>
          <a:lstStyle/>
          <a:p>
            <a:r>
              <a:rPr lang="en-GB" sz="3200" dirty="0">
                <a:cs typeface="Times New Roman" panose="02020603050405020304" pitchFamily="18" charset="0"/>
              </a:rPr>
              <a:t>The dimensions of food security</a:t>
            </a:r>
          </a:p>
        </p:txBody>
      </p:sp>
      <p:sp>
        <p:nvSpPr>
          <p:cNvPr id="5" name="Content Placeholder 1">
            <a:extLst>
              <a:ext uri="{FF2B5EF4-FFF2-40B4-BE49-F238E27FC236}">
                <a16:creationId xmlns:a16="http://schemas.microsoft.com/office/drawing/2014/main" id="{FD15A6F2-95ED-9F4F-AEEB-46D33539A712}"/>
              </a:ext>
            </a:extLst>
          </p:cNvPr>
          <p:cNvSpPr txBox="1">
            <a:spLocks/>
          </p:cNvSpPr>
          <p:nvPr/>
        </p:nvSpPr>
        <p:spPr>
          <a:xfrm>
            <a:off x="781050" y="1230129"/>
            <a:ext cx="7886700" cy="651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04C9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04C9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04C9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54725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28650" y="57875"/>
            <a:ext cx="7886700" cy="1099595"/>
          </a:xfrm>
        </p:spPr>
        <p:txBody>
          <a:bodyPr>
            <a:noAutofit/>
          </a:bodyPr>
          <a:lstStyle/>
          <a:p>
            <a:r>
              <a:rPr lang="en-GB" sz="3200" dirty="0">
                <a:cs typeface="Times New Roman" panose="02020603050405020304" pitchFamily="18" charset="0"/>
              </a:rPr>
              <a:t>Global food insecurity and malnutrition</a:t>
            </a:r>
          </a:p>
        </p:txBody>
      </p:sp>
      <p:sp>
        <p:nvSpPr>
          <p:cNvPr id="5" name="Content Placeholder 1">
            <a:extLst>
              <a:ext uri="{FF2B5EF4-FFF2-40B4-BE49-F238E27FC236}">
                <a16:creationId xmlns:a16="http://schemas.microsoft.com/office/drawing/2014/main" id="{FD15A6F2-95ED-9F4F-AEEB-46D33539A712}"/>
              </a:ext>
            </a:extLst>
          </p:cNvPr>
          <p:cNvSpPr txBox="1">
            <a:spLocks/>
          </p:cNvSpPr>
          <p:nvPr/>
        </p:nvSpPr>
        <p:spPr>
          <a:xfrm>
            <a:off x="781050" y="1230129"/>
            <a:ext cx="7886700" cy="651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04C9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04C9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04C9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solidFill>
                <a:schemeClr val="accent1"/>
              </a:solidFill>
              <a:cs typeface="Times New Roman" panose="02020603050405020304" pitchFamily="18" charset="0"/>
            </a:endParaRPr>
          </a:p>
        </p:txBody>
      </p:sp>
      <p:pic>
        <p:nvPicPr>
          <p:cNvPr id="3" name="Picture 2">
            <a:extLst>
              <a:ext uri="{FF2B5EF4-FFF2-40B4-BE49-F238E27FC236}">
                <a16:creationId xmlns:a16="http://schemas.microsoft.com/office/drawing/2014/main" id="{F2B3EE8D-5BE6-1345-97DF-C3AA41C72795}"/>
              </a:ext>
            </a:extLst>
          </p:cNvPr>
          <p:cNvPicPr>
            <a:picLocks noChangeAspect="1"/>
          </p:cNvPicPr>
          <p:nvPr/>
        </p:nvPicPr>
        <p:blipFill>
          <a:blip r:embed="rId3"/>
          <a:stretch>
            <a:fillRect/>
          </a:stretch>
        </p:blipFill>
        <p:spPr>
          <a:xfrm>
            <a:off x="469900" y="1397000"/>
            <a:ext cx="8204200" cy="4064000"/>
          </a:xfrm>
          <a:prstGeom prst="rect">
            <a:avLst/>
          </a:prstGeom>
        </p:spPr>
      </p:pic>
    </p:spTree>
    <p:extLst>
      <p:ext uri="{BB962C8B-B14F-4D97-AF65-F5344CB8AC3E}">
        <p14:creationId xmlns:p14="http://schemas.microsoft.com/office/powerpoint/2010/main" val="396160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28650" y="57875"/>
            <a:ext cx="7886700" cy="1099595"/>
          </a:xfrm>
        </p:spPr>
        <p:txBody>
          <a:bodyPr>
            <a:noAutofit/>
          </a:bodyPr>
          <a:lstStyle/>
          <a:p>
            <a:r>
              <a:rPr lang="en-GB" sz="3200" dirty="0">
                <a:cs typeface="Times New Roman" panose="02020603050405020304" pitchFamily="18" charset="0"/>
              </a:rPr>
              <a:t>Food and health linkages</a:t>
            </a:r>
          </a:p>
        </p:txBody>
      </p:sp>
      <p:sp>
        <p:nvSpPr>
          <p:cNvPr id="5" name="Content Placeholder 1">
            <a:extLst>
              <a:ext uri="{FF2B5EF4-FFF2-40B4-BE49-F238E27FC236}">
                <a16:creationId xmlns:a16="http://schemas.microsoft.com/office/drawing/2014/main" id="{FD15A6F2-95ED-9F4F-AEEB-46D33539A712}"/>
              </a:ext>
            </a:extLst>
          </p:cNvPr>
          <p:cNvSpPr txBox="1">
            <a:spLocks/>
          </p:cNvSpPr>
          <p:nvPr/>
        </p:nvSpPr>
        <p:spPr>
          <a:xfrm>
            <a:off x="781050" y="1738129"/>
            <a:ext cx="7886700" cy="651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04C9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04C9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04C9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solidFill>
                <a:schemeClr val="accent1"/>
              </a:solidFill>
              <a:cs typeface="Times New Roman" panose="02020603050405020304" pitchFamily="18" charset="0"/>
            </a:endParaRPr>
          </a:p>
        </p:txBody>
      </p:sp>
      <p:sp>
        <p:nvSpPr>
          <p:cNvPr id="2" name="TextBox 1">
            <a:extLst>
              <a:ext uri="{FF2B5EF4-FFF2-40B4-BE49-F238E27FC236}">
                <a16:creationId xmlns:a16="http://schemas.microsoft.com/office/drawing/2014/main" id="{DF33F785-A383-8C4C-A74A-DD4D0DB160D1}"/>
              </a:ext>
            </a:extLst>
          </p:cNvPr>
          <p:cNvSpPr txBox="1"/>
          <p:nvPr/>
        </p:nvSpPr>
        <p:spPr>
          <a:xfrm>
            <a:off x="654050" y="4648200"/>
            <a:ext cx="7886700" cy="1107996"/>
          </a:xfrm>
          <a:prstGeom prst="rect">
            <a:avLst/>
          </a:prstGeom>
          <a:noFill/>
        </p:spPr>
        <p:txBody>
          <a:bodyPr wrap="square" rtlCol="0">
            <a:spAutoFit/>
          </a:bodyPr>
          <a:lstStyle/>
          <a:p>
            <a:pPr marL="3175" lvl="1" algn="ctr"/>
            <a:r>
              <a:rPr lang="en-US" sz="2200" b="1" dirty="0">
                <a:solidFill>
                  <a:schemeClr val="accent1"/>
                </a:solidFill>
                <a:cs typeface="Times New Roman" panose="02020603050405020304" pitchFamily="18" charset="0"/>
              </a:rPr>
              <a:t>Food security and measurable improvements in health </a:t>
            </a:r>
          </a:p>
          <a:p>
            <a:pPr marL="3175" lvl="1" algn="ctr"/>
            <a:r>
              <a:rPr lang="en-US" sz="2200" dirty="0">
                <a:solidFill>
                  <a:schemeClr val="accent1"/>
                </a:solidFill>
                <a:cs typeface="Times New Roman" panose="02020603050405020304" pitchFamily="18" charset="0"/>
              </a:rPr>
              <a:t>Nutritious and safe food; Community efforts to fight hunger and food insecurity; Strategies to combat childhood obesity</a:t>
            </a:r>
          </a:p>
        </p:txBody>
      </p:sp>
      <p:sp>
        <p:nvSpPr>
          <p:cNvPr id="8" name="Left-Right Arrow 7">
            <a:extLst>
              <a:ext uri="{FF2B5EF4-FFF2-40B4-BE49-F238E27FC236}">
                <a16:creationId xmlns:a16="http://schemas.microsoft.com/office/drawing/2014/main" id="{F641F55A-A0D1-7B4D-BD93-FF413E263515}"/>
              </a:ext>
            </a:extLst>
          </p:cNvPr>
          <p:cNvSpPr/>
          <p:nvPr/>
        </p:nvSpPr>
        <p:spPr>
          <a:xfrm>
            <a:off x="2165895" y="1517138"/>
            <a:ext cx="4933943" cy="1397000"/>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cs typeface="Times New Roman" panose="02020603050405020304" pitchFamily="18" charset="0"/>
              </a:rPr>
              <a:t>HEALTH SPECTRUM</a:t>
            </a:r>
          </a:p>
        </p:txBody>
      </p:sp>
      <p:sp>
        <p:nvSpPr>
          <p:cNvPr id="9" name="Rectangle 8">
            <a:extLst>
              <a:ext uri="{FF2B5EF4-FFF2-40B4-BE49-F238E27FC236}">
                <a16:creationId xmlns:a16="http://schemas.microsoft.com/office/drawing/2014/main" id="{2500E329-A835-A043-93C2-25156CC009EE}"/>
              </a:ext>
            </a:extLst>
          </p:cNvPr>
          <p:cNvSpPr/>
          <p:nvPr/>
        </p:nvSpPr>
        <p:spPr>
          <a:xfrm>
            <a:off x="7113431" y="1848413"/>
            <a:ext cx="1068947" cy="707886"/>
          </a:xfrm>
          <a:prstGeom prst="rect">
            <a:avLst/>
          </a:prstGeom>
        </p:spPr>
        <p:txBody>
          <a:bodyPr wrap="none">
            <a:spAutoFit/>
          </a:bodyPr>
          <a:lstStyle/>
          <a:p>
            <a:r>
              <a:rPr lang="en-US" sz="2000" b="1" dirty="0">
                <a:cs typeface="Times New Roman" panose="02020603050405020304" pitchFamily="18" charset="0"/>
              </a:rPr>
              <a:t>Excess</a:t>
            </a:r>
          </a:p>
          <a:p>
            <a:r>
              <a:rPr lang="en-US" sz="2000" b="1" dirty="0">
                <a:cs typeface="Times New Roman" panose="02020603050405020304" pitchFamily="18" charset="0"/>
              </a:rPr>
              <a:t>food </a:t>
            </a:r>
            <a:endParaRPr lang="en-GB" sz="2000" b="1" dirty="0"/>
          </a:p>
        </p:txBody>
      </p:sp>
      <p:sp>
        <p:nvSpPr>
          <p:cNvPr id="10" name="Rectangle 9">
            <a:extLst>
              <a:ext uri="{FF2B5EF4-FFF2-40B4-BE49-F238E27FC236}">
                <a16:creationId xmlns:a16="http://schemas.microsoft.com/office/drawing/2014/main" id="{4F1624D2-584E-364C-884E-027A356B9CA5}"/>
              </a:ext>
            </a:extLst>
          </p:cNvPr>
          <p:cNvSpPr/>
          <p:nvPr/>
        </p:nvSpPr>
        <p:spPr>
          <a:xfrm>
            <a:off x="401121" y="1839736"/>
            <a:ext cx="1745676" cy="707886"/>
          </a:xfrm>
          <a:prstGeom prst="rect">
            <a:avLst/>
          </a:prstGeom>
        </p:spPr>
        <p:txBody>
          <a:bodyPr wrap="square">
            <a:spAutoFit/>
          </a:bodyPr>
          <a:lstStyle/>
          <a:p>
            <a:pPr algn="r"/>
            <a:r>
              <a:rPr lang="en-US" sz="2000" b="1" dirty="0">
                <a:solidFill>
                  <a:srgbClr val="A6192E"/>
                </a:solidFill>
                <a:cs typeface="Times New Roman" panose="02020603050405020304" pitchFamily="18" charset="0"/>
              </a:rPr>
              <a:t>Food insecurity </a:t>
            </a:r>
            <a:endParaRPr lang="en-GB" sz="2000" b="1" dirty="0">
              <a:solidFill>
                <a:srgbClr val="A6192E"/>
              </a:solidFill>
            </a:endParaRPr>
          </a:p>
        </p:txBody>
      </p:sp>
      <p:sp>
        <p:nvSpPr>
          <p:cNvPr id="11" name="Rectangle 10">
            <a:extLst>
              <a:ext uri="{FF2B5EF4-FFF2-40B4-BE49-F238E27FC236}">
                <a16:creationId xmlns:a16="http://schemas.microsoft.com/office/drawing/2014/main" id="{D753C3AE-6D2A-7045-A662-1A295A3F719A}"/>
              </a:ext>
            </a:extLst>
          </p:cNvPr>
          <p:cNvSpPr/>
          <p:nvPr/>
        </p:nvSpPr>
        <p:spPr>
          <a:xfrm>
            <a:off x="2832100" y="2682037"/>
            <a:ext cx="3529511" cy="1482457"/>
          </a:xfrm>
          <a:prstGeom prst="rect">
            <a:avLst/>
          </a:prstGeom>
        </p:spPr>
        <p:txBody>
          <a:bodyPr wrap="square">
            <a:spAutoFit/>
          </a:bodyPr>
          <a:lstStyle/>
          <a:p>
            <a:pPr algn="ctr" fontAlgn="base">
              <a:lnSpc>
                <a:spcPct val="90000"/>
              </a:lnSpc>
              <a:spcBef>
                <a:spcPct val="20000"/>
              </a:spcBef>
              <a:spcAft>
                <a:spcPct val="0"/>
              </a:spcAft>
            </a:pPr>
            <a:r>
              <a:rPr lang="en-US" sz="2000" b="1" dirty="0">
                <a:solidFill>
                  <a:schemeClr val="accent1"/>
                </a:solidFill>
                <a:cs typeface="Times New Roman" panose="02020603050405020304" pitchFamily="18" charset="0"/>
              </a:rPr>
              <a:t>Health challenges: </a:t>
            </a:r>
            <a:br>
              <a:rPr lang="en-US" sz="2000" b="1" dirty="0">
                <a:solidFill>
                  <a:schemeClr val="accent1"/>
                </a:solidFill>
                <a:cs typeface="Times New Roman" panose="02020603050405020304" pitchFamily="18" charset="0"/>
              </a:rPr>
            </a:br>
            <a:r>
              <a:rPr lang="en-US" sz="2000" dirty="0">
                <a:solidFill>
                  <a:schemeClr val="accent1"/>
                </a:solidFill>
                <a:cs typeface="Times New Roman" panose="02020603050405020304" pitchFamily="18" charset="0"/>
              </a:rPr>
              <a:t>Chronic diseases; </a:t>
            </a:r>
            <a:br>
              <a:rPr lang="en-US" sz="2000" dirty="0">
                <a:solidFill>
                  <a:schemeClr val="accent1"/>
                </a:solidFill>
                <a:cs typeface="Times New Roman" panose="02020603050405020304" pitchFamily="18" charset="0"/>
              </a:rPr>
            </a:br>
            <a:r>
              <a:rPr lang="en-US" sz="2000" dirty="0">
                <a:solidFill>
                  <a:schemeClr val="accent1"/>
                </a:solidFill>
                <a:cs typeface="Times New Roman" panose="02020603050405020304" pitchFamily="18" charset="0"/>
              </a:rPr>
              <a:t>Food insecurity/hunger; </a:t>
            </a:r>
            <a:br>
              <a:rPr lang="en-US" sz="2000" dirty="0">
                <a:solidFill>
                  <a:schemeClr val="accent1"/>
                </a:solidFill>
                <a:cs typeface="Times New Roman" panose="02020603050405020304" pitchFamily="18" charset="0"/>
              </a:rPr>
            </a:br>
            <a:r>
              <a:rPr lang="en-US" sz="2000" dirty="0">
                <a:solidFill>
                  <a:schemeClr val="accent1"/>
                </a:solidFill>
                <a:cs typeface="Times New Roman" panose="02020603050405020304" pitchFamily="18" charset="0"/>
              </a:rPr>
              <a:t>Food safety; </a:t>
            </a:r>
            <a:br>
              <a:rPr lang="en-US" sz="2000" dirty="0">
                <a:solidFill>
                  <a:schemeClr val="accent1"/>
                </a:solidFill>
                <a:cs typeface="Times New Roman" panose="02020603050405020304" pitchFamily="18" charset="0"/>
              </a:rPr>
            </a:br>
            <a:r>
              <a:rPr lang="en-US" sz="2000" dirty="0">
                <a:solidFill>
                  <a:schemeClr val="accent1"/>
                </a:solidFill>
                <a:cs typeface="Times New Roman" panose="02020603050405020304" pitchFamily="18" charset="0"/>
              </a:rPr>
              <a:t>Environmental challenges </a:t>
            </a:r>
          </a:p>
        </p:txBody>
      </p:sp>
    </p:spTree>
    <p:extLst>
      <p:ext uri="{BB962C8B-B14F-4D97-AF65-F5344CB8AC3E}">
        <p14:creationId xmlns:p14="http://schemas.microsoft.com/office/powerpoint/2010/main" val="413107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7">
            <a:extLst>
              <a:ext uri="{FF2B5EF4-FFF2-40B4-BE49-F238E27FC236}">
                <a16:creationId xmlns:a16="http://schemas.microsoft.com/office/drawing/2014/main" id="{14D43268-4CD7-CE4D-8D79-D83555A939C8}"/>
              </a:ext>
            </a:extLst>
          </p:cNvPr>
          <p:cNvPicPr>
            <a:picLocks noChangeAspect="1"/>
          </p:cNvPicPr>
          <p:nvPr/>
        </p:nvPicPr>
        <p:blipFill rotWithShape="1">
          <a:blip r:embed="rId3"/>
          <a:srcRect t="1460" b="22139"/>
          <a:stretch/>
        </p:blipFill>
        <p:spPr>
          <a:xfrm>
            <a:off x="5085366" y="51594"/>
            <a:ext cx="4068183" cy="1993899"/>
          </a:xfrm>
          <a:prstGeom prst="rect">
            <a:avLst/>
          </a:prstGeom>
        </p:spPr>
      </p:pic>
      <p:pic>
        <p:nvPicPr>
          <p:cNvPr id="16" name="Content Placeholder 7">
            <a:extLst>
              <a:ext uri="{FF2B5EF4-FFF2-40B4-BE49-F238E27FC236}">
                <a16:creationId xmlns:a16="http://schemas.microsoft.com/office/drawing/2014/main" id="{9BD01630-7572-C947-BC19-974B697AB141}"/>
              </a:ext>
            </a:extLst>
          </p:cNvPr>
          <p:cNvPicPr>
            <a:picLocks noChangeAspect="1"/>
          </p:cNvPicPr>
          <p:nvPr/>
        </p:nvPicPr>
        <p:blipFill rotWithShape="1">
          <a:blip r:embed="rId4"/>
          <a:srcRect b="2805"/>
          <a:stretch/>
        </p:blipFill>
        <p:spPr>
          <a:xfrm>
            <a:off x="5085263" y="3481287"/>
            <a:ext cx="4068286" cy="2640782"/>
          </a:xfrm>
          <a:prstGeom prst="rect">
            <a:avLst/>
          </a:prstGeom>
        </p:spPr>
      </p:pic>
      <p:pic>
        <p:nvPicPr>
          <p:cNvPr id="17" name="Content Placeholder 7">
            <a:extLst>
              <a:ext uri="{FF2B5EF4-FFF2-40B4-BE49-F238E27FC236}">
                <a16:creationId xmlns:a16="http://schemas.microsoft.com/office/drawing/2014/main" id="{E2358EEC-D8DF-4D4F-A370-C2E75FC4AF42}"/>
              </a:ext>
            </a:extLst>
          </p:cNvPr>
          <p:cNvPicPr>
            <a:picLocks noChangeAspect="1"/>
          </p:cNvPicPr>
          <p:nvPr/>
        </p:nvPicPr>
        <p:blipFill rotWithShape="1">
          <a:blip r:embed="rId5"/>
          <a:srcRect t="31896" b="2756"/>
          <a:stretch/>
        </p:blipFill>
        <p:spPr>
          <a:xfrm>
            <a:off x="5085263" y="2045494"/>
            <a:ext cx="4068285" cy="1993899"/>
          </a:xfrm>
          <a:prstGeom prst="rect">
            <a:avLst/>
          </a:prstGeom>
        </p:spPr>
      </p:pic>
      <p:sp>
        <p:nvSpPr>
          <p:cNvPr id="18" name="TextBox 17">
            <a:extLst>
              <a:ext uri="{FF2B5EF4-FFF2-40B4-BE49-F238E27FC236}">
                <a16:creationId xmlns:a16="http://schemas.microsoft.com/office/drawing/2014/main" id="{7ECE49F6-18E2-EF49-940E-9057F62B2287}"/>
              </a:ext>
            </a:extLst>
          </p:cNvPr>
          <p:cNvSpPr txBox="1"/>
          <p:nvPr/>
        </p:nvSpPr>
        <p:spPr>
          <a:xfrm>
            <a:off x="7397873" y="3848577"/>
            <a:ext cx="1798655" cy="200055"/>
          </a:xfrm>
          <a:prstGeom prst="rect">
            <a:avLst/>
          </a:prstGeom>
          <a:noFill/>
        </p:spPr>
        <p:txBody>
          <a:bodyPr wrap="square" rtlCol="0">
            <a:spAutoFit/>
          </a:bodyPr>
          <a:lstStyle/>
          <a:p>
            <a:pPr algn="r"/>
            <a:r>
              <a:rPr lang="en-US" sz="700" dirty="0">
                <a:solidFill>
                  <a:schemeClr val="bg1"/>
                </a:solidFill>
              </a:rPr>
              <a:t>© </a:t>
            </a:r>
            <a:r>
              <a:rPr lang="en-US" sz="700" dirty="0" err="1">
                <a:solidFill>
                  <a:schemeClr val="bg1"/>
                </a:solidFill>
              </a:rPr>
              <a:t>Sajal</a:t>
            </a:r>
            <a:r>
              <a:rPr lang="en-US" sz="700" dirty="0">
                <a:solidFill>
                  <a:schemeClr val="bg1"/>
                </a:solidFill>
              </a:rPr>
              <a:t> </a:t>
            </a:r>
            <a:r>
              <a:rPr lang="en-US" sz="700" dirty="0" err="1">
                <a:solidFill>
                  <a:schemeClr val="bg1"/>
                </a:solidFill>
              </a:rPr>
              <a:t>Sthapit</a:t>
            </a:r>
            <a:r>
              <a:rPr lang="en-US" sz="700" dirty="0">
                <a:solidFill>
                  <a:schemeClr val="bg1"/>
                </a:solidFill>
              </a:rPr>
              <a:t> / </a:t>
            </a:r>
            <a:r>
              <a:rPr lang="en-US" sz="700" dirty="0" err="1">
                <a:solidFill>
                  <a:schemeClr val="bg1"/>
                </a:solidFill>
              </a:rPr>
              <a:t>Ecoagriculture</a:t>
            </a:r>
            <a:r>
              <a:rPr lang="en-US" sz="700" dirty="0">
                <a:solidFill>
                  <a:schemeClr val="bg1"/>
                </a:solidFill>
              </a:rPr>
              <a:t> Partners</a:t>
            </a:r>
            <a:endParaRPr lang="en-GB" sz="700" dirty="0">
              <a:solidFill>
                <a:schemeClr val="bg1"/>
              </a:solidFill>
            </a:endParaRPr>
          </a:p>
        </p:txBody>
      </p:sp>
      <p:sp>
        <p:nvSpPr>
          <p:cNvPr id="19" name="TextBox 18">
            <a:extLst>
              <a:ext uri="{FF2B5EF4-FFF2-40B4-BE49-F238E27FC236}">
                <a16:creationId xmlns:a16="http://schemas.microsoft.com/office/drawing/2014/main" id="{2D386912-305D-B44C-A791-80B95D93723E}"/>
              </a:ext>
            </a:extLst>
          </p:cNvPr>
          <p:cNvSpPr txBox="1"/>
          <p:nvPr/>
        </p:nvSpPr>
        <p:spPr>
          <a:xfrm>
            <a:off x="7403896" y="5917884"/>
            <a:ext cx="1798655" cy="200055"/>
          </a:xfrm>
          <a:prstGeom prst="rect">
            <a:avLst/>
          </a:prstGeom>
          <a:noFill/>
        </p:spPr>
        <p:txBody>
          <a:bodyPr wrap="square" rtlCol="0">
            <a:spAutoFit/>
          </a:bodyPr>
          <a:lstStyle/>
          <a:p>
            <a:pPr algn="r"/>
            <a:r>
              <a:rPr lang="en-US" sz="700" dirty="0">
                <a:solidFill>
                  <a:schemeClr val="bg1"/>
                </a:solidFill>
              </a:rPr>
              <a:t>© </a:t>
            </a:r>
            <a:r>
              <a:rPr lang="en-GB" sz="700" dirty="0">
                <a:solidFill>
                  <a:schemeClr val="bg1"/>
                </a:solidFill>
              </a:rPr>
              <a:t>UNICEF Ethiopia</a:t>
            </a:r>
          </a:p>
        </p:txBody>
      </p:sp>
      <p:sp>
        <p:nvSpPr>
          <p:cNvPr id="20" name="Title 3">
            <a:extLst>
              <a:ext uri="{FF2B5EF4-FFF2-40B4-BE49-F238E27FC236}">
                <a16:creationId xmlns:a16="http://schemas.microsoft.com/office/drawing/2014/main" id="{52742D54-8BB9-6242-BE91-FF7004ADF855}"/>
              </a:ext>
            </a:extLst>
          </p:cNvPr>
          <p:cNvSpPr txBox="1">
            <a:spLocks/>
          </p:cNvSpPr>
          <p:nvPr/>
        </p:nvSpPr>
        <p:spPr>
          <a:xfrm>
            <a:off x="628651" y="141841"/>
            <a:ext cx="35750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a:lstStyle>
          <a:p>
            <a:pPr>
              <a:lnSpc>
                <a:spcPct val="100000"/>
              </a:lnSpc>
            </a:pPr>
            <a:r>
              <a:rPr lang="en-US" sz="3200" dirty="0"/>
              <a:t>Challenges to food security</a:t>
            </a:r>
          </a:p>
        </p:txBody>
      </p:sp>
      <p:sp>
        <p:nvSpPr>
          <p:cNvPr id="23" name="TextBox 22">
            <a:extLst>
              <a:ext uri="{FF2B5EF4-FFF2-40B4-BE49-F238E27FC236}">
                <a16:creationId xmlns:a16="http://schemas.microsoft.com/office/drawing/2014/main" id="{B2A7E0DF-A943-1F4D-947F-E6F39ADEC8A0}"/>
              </a:ext>
            </a:extLst>
          </p:cNvPr>
          <p:cNvSpPr txBox="1"/>
          <p:nvPr/>
        </p:nvSpPr>
        <p:spPr>
          <a:xfrm>
            <a:off x="7402089" y="1846713"/>
            <a:ext cx="1798655" cy="200055"/>
          </a:xfrm>
          <a:prstGeom prst="rect">
            <a:avLst/>
          </a:prstGeom>
          <a:noFill/>
        </p:spPr>
        <p:txBody>
          <a:bodyPr wrap="square" rtlCol="0">
            <a:spAutoFit/>
          </a:bodyPr>
          <a:lstStyle/>
          <a:p>
            <a:pPr algn="r"/>
            <a:r>
              <a:rPr lang="en-US" sz="700" dirty="0">
                <a:solidFill>
                  <a:schemeClr val="bg1"/>
                </a:solidFill>
              </a:rPr>
              <a:t>© Ray </a:t>
            </a:r>
            <a:r>
              <a:rPr lang="en-US" sz="700" dirty="0" err="1">
                <a:solidFill>
                  <a:schemeClr val="bg1"/>
                </a:solidFill>
              </a:rPr>
              <a:t>Witlin</a:t>
            </a:r>
            <a:r>
              <a:rPr lang="en-US" sz="700" dirty="0">
                <a:solidFill>
                  <a:schemeClr val="bg1"/>
                </a:solidFill>
              </a:rPr>
              <a:t> / World Bank</a:t>
            </a:r>
            <a:endParaRPr lang="en-GB" sz="700" dirty="0">
              <a:solidFill>
                <a:schemeClr val="bg1"/>
              </a:solidFill>
            </a:endParaRPr>
          </a:p>
        </p:txBody>
      </p:sp>
      <p:sp>
        <p:nvSpPr>
          <p:cNvPr id="4" name="Content Placeholder 3">
            <a:extLst>
              <a:ext uri="{FF2B5EF4-FFF2-40B4-BE49-F238E27FC236}">
                <a16:creationId xmlns:a16="http://schemas.microsoft.com/office/drawing/2014/main" id="{FF314527-3B43-074B-A30E-717B6E57142D}"/>
              </a:ext>
            </a:extLst>
          </p:cNvPr>
          <p:cNvSpPr>
            <a:spLocks noGrp="1"/>
          </p:cNvSpPr>
          <p:nvPr>
            <p:ph sz="half" idx="1"/>
          </p:nvPr>
        </p:nvSpPr>
        <p:spPr/>
        <p:txBody>
          <a:bodyPr/>
          <a:lstStyle/>
          <a:p>
            <a:r>
              <a:rPr lang="en-US" dirty="0"/>
              <a:t>Increasing global population</a:t>
            </a:r>
          </a:p>
          <a:p>
            <a:r>
              <a:rPr lang="en-US" dirty="0"/>
              <a:t>Changing diets</a:t>
            </a:r>
          </a:p>
          <a:p>
            <a:r>
              <a:rPr lang="en-US" dirty="0"/>
              <a:t>Climate change </a:t>
            </a:r>
            <a:br>
              <a:rPr lang="en-US" dirty="0"/>
            </a:br>
            <a:r>
              <a:rPr lang="en-US" dirty="0"/>
              <a:t>and severe </a:t>
            </a:r>
            <a:br>
              <a:rPr lang="en-US" dirty="0"/>
            </a:br>
            <a:r>
              <a:rPr lang="en-US" dirty="0"/>
              <a:t>weather events </a:t>
            </a:r>
          </a:p>
          <a:p>
            <a:r>
              <a:rPr lang="en-US" dirty="0"/>
              <a:t>Gender inequality</a:t>
            </a:r>
          </a:p>
        </p:txBody>
      </p:sp>
    </p:spTree>
    <p:extLst>
      <p:ext uri="{BB962C8B-B14F-4D97-AF65-F5344CB8AC3E}">
        <p14:creationId xmlns:p14="http://schemas.microsoft.com/office/powerpoint/2010/main" val="262303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119575" cy="2852737"/>
          </a:xfrm>
        </p:spPr>
        <p:txBody>
          <a:bodyPr/>
          <a:lstStyle/>
          <a:p>
            <a:r>
              <a:rPr lang="en-GB" dirty="0"/>
              <a:t>Links between ecosystem services, food security and health</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2356</TotalTime>
  <Words>3131</Words>
  <Application>Microsoft Office PowerPoint</Application>
  <PresentationFormat>On-screen Show (4:3)</PresentationFormat>
  <Paragraphs>240</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游ゴシック</vt:lpstr>
      <vt:lpstr>Arial</vt:lpstr>
      <vt:lpstr>Calibri</vt:lpstr>
      <vt:lpstr>Cambria</vt:lpstr>
      <vt:lpstr>Courier New</vt:lpstr>
      <vt:lpstr>LucidaGrande</vt:lpstr>
      <vt:lpstr>Times New Roman</vt:lpstr>
      <vt:lpstr>Verdana</vt:lpstr>
      <vt:lpstr>Office Theme</vt:lpstr>
      <vt:lpstr>Ecosystem Services,  Food Security and Health</vt:lpstr>
      <vt:lpstr>Learning outcomes</vt:lpstr>
      <vt:lpstr>Introduction to Food Security</vt:lpstr>
      <vt:lpstr>What is food security?</vt:lpstr>
      <vt:lpstr>The dimensions of food security</vt:lpstr>
      <vt:lpstr>Global food insecurity and malnutrition</vt:lpstr>
      <vt:lpstr>Food and health linkages</vt:lpstr>
      <vt:lpstr>PowerPoint Presentation</vt:lpstr>
      <vt:lpstr>Links between ecosystem services, food security and health</vt:lpstr>
      <vt:lpstr>Class exercise: How do ES contribute to food security?</vt:lpstr>
      <vt:lpstr>Ecosystem services-benefits-human wellbeing nexus (Poppy et al. 2014)</vt:lpstr>
      <vt:lpstr>Sustainable food systems</vt:lpstr>
      <vt:lpstr>Components of food systems (Ericksen 2008)</vt:lpstr>
      <vt:lpstr>Key drivers of change in food systems (Foresight 2011)</vt:lpstr>
      <vt:lpstr>Class Exercise: Draw a household food system diagram</vt:lpstr>
      <vt:lpstr>Policies to move towards Zero Hunger</vt:lpstr>
      <vt:lpstr>PowerPoint Presentation</vt:lpstr>
      <vt:lpstr>Two key investments required  (FAO, IFAD and WFP 2015)</vt:lpstr>
      <vt:lpstr>What is social protection?</vt:lpstr>
      <vt:lpstr>How do you accelerate rural pro-poor growth?</vt:lpstr>
      <vt:lpstr>Promoting environmentally sustainable food systems</vt:lpstr>
      <vt:lpstr>Class exercise: How do different food production systems compare?</vt:lpstr>
      <vt:lpstr>References</vt:lpstr>
      <vt:lpstr>Guided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371</cp:revision>
  <dcterms:created xsi:type="dcterms:W3CDTF">2017-06-01T13:54:47Z</dcterms:created>
  <dcterms:modified xsi:type="dcterms:W3CDTF">2018-12-12T20:31:41Z</dcterms:modified>
</cp:coreProperties>
</file>