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7" r:id="rId2"/>
    <p:sldId id="284" r:id="rId3"/>
    <p:sldId id="258" r:id="rId4"/>
    <p:sldId id="260" r:id="rId5"/>
    <p:sldId id="265" r:id="rId6"/>
    <p:sldId id="285" r:id="rId7"/>
    <p:sldId id="268" r:id="rId8"/>
    <p:sldId id="286" r:id="rId9"/>
    <p:sldId id="269" r:id="rId10"/>
    <p:sldId id="287" r:id="rId11"/>
    <p:sldId id="288" r:id="rId12"/>
    <p:sldId id="290" r:id="rId13"/>
    <p:sldId id="280" r:id="rId14"/>
    <p:sldId id="291" r:id="rId15"/>
    <p:sldId id="292" r:id="rId16"/>
    <p:sldId id="293" r:id="rId17"/>
    <p:sldId id="294" r:id="rId18"/>
    <p:sldId id="273" r:id="rId19"/>
    <p:sldId id="276" r:id="rId20"/>
    <p:sldId id="295" r:id="rId21"/>
    <p:sldId id="296" r:id="rId22"/>
    <p:sldId id="279" r:id="rId23"/>
    <p:sldId id="261" r:id="rId24"/>
    <p:sldId id="297" r:id="rId25"/>
    <p:sldId id="299"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323B4-4D96-4873-B53D-3F5A1E8B7C0D}" v="1" dt="2018-12-12T20:13:35.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76611" autoAdjust="0"/>
  </p:normalViewPr>
  <p:slideViewPr>
    <p:cSldViewPr snapToGrid="0" snapToObjects="1">
      <p:cViewPr varScale="1">
        <p:scale>
          <a:sx n="84" d="100"/>
          <a:sy n="84" d="100"/>
        </p:scale>
        <p:origin x="2082" y="78"/>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9A2DBEA1-C27E-4C4A-A548-B7CD85527BC3}"/>
    <pc:docChg chg="custSel modSld">
      <pc:chgData name="Schreckenberg, Kate" userId="8b45ddae-23f1-407e-8d90-04d8d4e05fa6" providerId="ADAL" clId="{9A2DBEA1-C27E-4C4A-A548-B7CD85527BC3}" dt="2018-12-12T20:16:01.665" v="108" actId="27636"/>
      <pc:docMkLst>
        <pc:docMk/>
      </pc:docMkLst>
      <pc:sldChg chg="modSp">
        <pc:chgData name="Schreckenberg, Kate" userId="8b45ddae-23f1-407e-8d90-04d8d4e05fa6" providerId="ADAL" clId="{9A2DBEA1-C27E-4C4A-A548-B7CD85527BC3}" dt="2018-12-12T20:06:10.072" v="1" actId="255"/>
        <pc:sldMkLst>
          <pc:docMk/>
          <pc:sldMk cId="1365184651" sldId="260"/>
        </pc:sldMkLst>
        <pc:spChg chg="mod">
          <ac:chgData name="Schreckenberg, Kate" userId="8b45ddae-23f1-407e-8d90-04d8d4e05fa6" providerId="ADAL" clId="{9A2DBEA1-C27E-4C4A-A548-B7CD85527BC3}" dt="2018-12-12T20:06:10.072" v="1" actId="255"/>
          <ac:spMkLst>
            <pc:docMk/>
            <pc:sldMk cId="1365184651" sldId="260"/>
            <ac:spMk id="5" creationId="{00000000-0000-0000-0000-000000000000}"/>
          </ac:spMkLst>
        </pc:spChg>
      </pc:sldChg>
      <pc:sldChg chg="modSp">
        <pc:chgData name="Schreckenberg, Kate" userId="8b45ddae-23f1-407e-8d90-04d8d4e05fa6" providerId="ADAL" clId="{9A2DBEA1-C27E-4C4A-A548-B7CD85527BC3}" dt="2018-12-12T20:08:59.176" v="5" actId="255"/>
        <pc:sldMkLst>
          <pc:docMk/>
          <pc:sldMk cId="555281379" sldId="261"/>
        </pc:sldMkLst>
        <pc:spChg chg="mod">
          <ac:chgData name="Schreckenberg, Kate" userId="8b45ddae-23f1-407e-8d90-04d8d4e05fa6" providerId="ADAL" clId="{9A2DBEA1-C27E-4C4A-A548-B7CD85527BC3}" dt="2018-12-12T20:08:59.176" v="5" actId="255"/>
          <ac:spMkLst>
            <pc:docMk/>
            <pc:sldMk cId="555281379" sldId="261"/>
            <ac:spMk id="5" creationId="{00000000-0000-0000-0000-000000000000}"/>
          </ac:spMkLst>
        </pc:spChg>
      </pc:sldChg>
      <pc:sldChg chg="modSp">
        <pc:chgData name="Schreckenberg, Kate" userId="8b45ddae-23f1-407e-8d90-04d8d4e05fa6" providerId="ADAL" clId="{9A2DBEA1-C27E-4C4A-A548-B7CD85527BC3}" dt="2018-12-12T20:07:49.365" v="3" actId="14100"/>
        <pc:sldMkLst>
          <pc:docMk/>
          <pc:sldMk cId="1560748010" sldId="292"/>
        </pc:sldMkLst>
        <pc:picChg chg="mod modCrop">
          <ac:chgData name="Schreckenberg, Kate" userId="8b45ddae-23f1-407e-8d90-04d8d4e05fa6" providerId="ADAL" clId="{9A2DBEA1-C27E-4C4A-A548-B7CD85527BC3}" dt="2018-12-12T20:07:49.365" v="3" actId="14100"/>
          <ac:picMkLst>
            <pc:docMk/>
            <pc:sldMk cId="1560748010" sldId="292"/>
            <ac:picMk id="8" creationId="{96E68F3E-6B43-714A-A131-B7A61CD5E56D}"/>
          </ac:picMkLst>
        </pc:picChg>
      </pc:sldChg>
      <pc:sldChg chg="modSp modNotesTx">
        <pc:chgData name="Schreckenberg, Kate" userId="8b45ddae-23f1-407e-8d90-04d8d4e05fa6" providerId="ADAL" clId="{9A2DBEA1-C27E-4C4A-A548-B7CD85527BC3}" dt="2018-12-12T20:12:12.533" v="35" actId="20577"/>
        <pc:sldMkLst>
          <pc:docMk/>
          <pc:sldMk cId="2743173408" sldId="299"/>
        </pc:sldMkLst>
        <pc:spChg chg="mod">
          <ac:chgData name="Schreckenberg, Kate" userId="8b45ddae-23f1-407e-8d90-04d8d4e05fa6" providerId="ADAL" clId="{9A2DBEA1-C27E-4C4A-A548-B7CD85527BC3}" dt="2018-12-12T20:12:12.533" v="35" actId="20577"/>
          <ac:spMkLst>
            <pc:docMk/>
            <pc:sldMk cId="2743173408" sldId="299"/>
            <ac:spMk id="241" creationId="{00000000-0000-0000-0000-000000000000}"/>
          </ac:spMkLst>
        </pc:spChg>
      </pc:sldChg>
      <pc:sldChg chg="modSp">
        <pc:chgData name="Schreckenberg, Kate" userId="8b45ddae-23f1-407e-8d90-04d8d4e05fa6" providerId="ADAL" clId="{9A2DBEA1-C27E-4C4A-A548-B7CD85527BC3}" dt="2018-12-12T20:16:01.665" v="108" actId="27636"/>
        <pc:sldMkLst>
          <pc:docMk/>
          <pc:sldMk cId="2637311498" sldId="300"/>
        </pc:sldMkLst>
        <pc:spChg chg="mod">
          <ac:chgData name="Schreckenberg, Kate" userId="8b45ddae-23f1-407e-8d90-04d8d4e05fa6" providerId="ADAL" clId="{9A2DBEA1-C27E-4C4A-A548-B7CD85527BC3}" dt="2018-12-12T20:14:12.417" v="90" actId="14100"/>
          <ac:spMkLst>
            <pc:docMk/>
            <pc:sldMk cId="2637311498" sldId="300"/>
            <ac:spMk id="2" creationId="{F5DDDDE4-A193-45A2-B324-31ACE29D9754}"/>
          </ac:spMkLst>
        </pc:spChg>
        <pc:spChg chg="mod">
          <ac:chgData name="Schreckenberg, Kate" userId="8b45ddae-23f1-407e-8d90-04d8d4e05fa6" providerId="ADAL" clId="{9A2DBEA1-C27E-4C4A-A548-B7CD85527BC3}" dt="2018-12-12T20:16:01.665" v="108" actId="27636"/>
          <ac:spMkLst>
            <pc:docMk/>
            <pc:sldMk cId="2637311498" sldId="300"/>
            <ac:spMk id="3" creationId="{071D9319-319F-4244-B55A-BF2ABB0848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central theme of this topic is that Social-Ecological Systems (SES) are complex – as you can see in this diagram (Helbing 2013).</a:t>
            </a:r>
          </a:p>
          <a:p>
            <a:pPr marL="171450" indent="-171450">
              <a:buFont typeface="Arial" panose="020B0604020202020204" pitchFamily="34" charset="0"/>
              <a:buChar char="•"/>
            </a:pPr>
            <a:r>
              <a:rPr lang="en-US" dirty="0"/>
              <a:t>But understanding SESs is a challenge worth investing in, as it can help recommend policies that ensure sustainability.</a:t>
            </a:r>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111673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press pulse framework by Collins </a:t>
            </a:r>
            <a:r>
              <a:rPr lang="en-ZA" i="1" dirty="0"/>
              <a:t>et al.</a:t>
            </a:r>
            <a:r>
              <a:rPr lang="en-ZA" i="1" baseline="0" dirty="0"/>
              <a:t> </a:t>
            </a:r>
            <a:r>
              <a:rPr lang="en-ZA" baseline="0" dirty="0"/>
              <a:t>(2011) shows the links between society and biophysical environment quite clearly, and is set within the ES context. It sits closer to issues of risk and environmental change though than livelihood strategies.</a:t>
            </a:r>
          </a:p>
          <a:p>
            <a:r>
              <a:rPr lang="en-ZA" i="1" baseline="0" dirty="0"/>
              <a:t>[Discuss with the students how you could apply this framework to the South Africa case study]</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340741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graph from the MA (2005) shows that the number of flood events is increasing at the global level as well as at the local level (as in the </a:t>
            </a:r>
            <a:r>
              <a:rPr lang="en-ZA" baseline="0" dirty="0"/>
              <a:t>case study).</a:t>
            </a:r>
            <a:endParaRPr lang="en-ZA" dirty="0"/>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427094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A seminal paper by </a:t>
            </a:r>
            <a:r>
              <a:rPr lang="en-ZA" dirty="0" err="1"/>
              <a:t>Rockstrom</a:t>
            </a:r>
            <a:r>
              <a:rPr lang="en-ZA" dirty="0"/>
              <a:t> </a:t>
            </a:r>
            <a:r>
              <a:rPr lang="en-ZA" i="1" dirty="0"/>
              <a:t>et al. </a:t>
            </a:r>
            <a:r>
              <a:rPr lang="en-ZA" dirty="0"/>
              <a:t>(2009), updated by Steffen </a:t>
            </a:r>
            <a:r>
              <a:rPr lang="en-ZA" i="1" dirty="0"/>
              <a:t>et al. </a:t>
            </a:r>
            <a:r>
              <a:rPr lang="en-ZA" dirty="0"/>
              <a:t>(2015) introduced the idea of ‘Planetary Boundaries’. This sees the whole earth as a single system in which there are 9 key processes which together need to stay within safe limits (the central green area within the blue circle) for the world to be a ‘safe operating space’ for humans to inhabit. </a:t>
            </a:r>
          </a:p>
          <a:p>
            <a:pPr marL="171450" indent="-171450">
              <a:buFont typeface="Arial" panose="020B0604020202020204" pitchFamily="34" charset="0"/>
              <a:buChar char="•"/>
            </a:pPr>
            <a:r>
              <a:rPr lang="en-ZA" dirty="0"/>
              <a:t>There are big debates about whether these are the right processes and how to measure them. </a:t>
            </a:r>
          </a:p>
          <a:p>
            <a:pPr marL="171450" indent="-171450">
              <a:buFont typeface="Arial" panose="020B0604020202020204" pitchFamily="34" charset="0"/>
              <a:buChar char="•"/>
            </a:pPr>
            <a:r>
              <a:rPr lang="en-ZA" dirty="0"/>
              <a:t>A key focus of the paper is that the processes interact – there are feedbacks between them – and that there are thresholds (red circle, which could be irreversible) beyond which human survival would be difficult.</a:t>
            </a: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352380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Kate </a:t>
            </a:r>
            <a:r>
              <a:rPr lang="en-ZA" dirty="0" err="1"/>
              <a:t>Raworth</a:t>
            </a:r>
            <a:r>
              <a:rPr lang="en-ZA" dirty="0"/>
              <a:t> (former chief economist at Oxfam) took up the idea of planetary boundaries, and – at the Rio+20 conference – argued that we must also consider the rights of many people to develop above a basic social foundation (comprising issues such as food, health, energy and water but also gender equality and political voice). She put forward the idea of a </a:t>
            </a:r>
            <a:r>
              <a:rPr lang="en-ZA" b="1" dirty="0"/>
              <a:t>doughnut, representing a ‘safe and just’ space for humanity</a:t>
            </a:r>
            <a:r>
              <a:rPr lang="en-ZA" dirty="0"/>
              <a:t>.</a:t>
            </a:r>
          </a:p>
          <a:p>
            <a:pPr marL="171450" indent="-171450">
              <a:buFont typeface="Arial" panose="020B0604020202020204" pitchFamily="34" charset="0"/>
              <a:buChar char="•"/>
            </a:pPr>
            <a:r>
              <a:rPr lang="en-ZA" dirty="0"/>
              <a:t>This representation of a planetary SES begs the question of the level at which decisions should be taken. Can national governments each take decisions (e.g. on reducing carbon emissions) which together will produce an outcome that is appropriate for the whole planet?</a:t>
            </a:r>
          </a:p>
          <a:p>
            <a:pPr marL="171450" indent="-171450">
              <a:buFont typeface="Arial" panose="020B0604020202020204" pitchFamily="34" charset="0"/>
              <a:buChar char="•"/>
            </a:pPr>
            <a:r>
              <a:rPr lang="en-ZA" i="1" dirty="0"/>
              <a:t>[NB We will discuss the linkages between decision-making at different levels more in Topic 6 on ecosystem governance]</a:t>
            </a: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129372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Arial"/>
              <a:buNone/>
            </a:pPr>
            <a:r>
              <a:rPr lang="en-GB" i="1" dirty="0">
                <a:latin typeface="Arial" panose="020B0604020202020204" pitchFamily="34" charset="0"/>
                <a:cs typeface="Arial" panose="020B0604020202020204" pitchFamily="34" charset="0"/>
              </a:rPr>
              <a:t>[Possible answers: Students might come up with a number of criteria like:</a:t>
            </a:r>
          </a:p>
          <a:p>
            <a:pPr marL="171450" marR="0" lvl="0" indent="-171450" algn="l" rtl="0">
              <a:spcBef>
                <a:spcPts val="0"/>
              </a:spcBef>
              <a:spcAft>
                <a:spcPts val="0"/>
              </a:spcAft>
              <a:buClr>
                <a:schemeClr val="dk1"/>
              </a:buClr>
              <a:buSzPts val="1200"/>
              <a:buFont typeface="Arial" panose="020B0604020202020204" pitchFamily="34" charset="0"/>
              <a:buChar char="•"/>
            </a:pPr>
            <a:r>
              <a:rPr lang="en-GB" i="1" dirty="0">
                <a:latin typeface="Arial" panose="020B0604020202020204" pitchFamily="34" charset="0"/>
                <a:cs typeface="Arial" panose="020B0604020202020204" pitchFamily="34" charset="0"/>
              </a:rPr>
              <a:t>the purpose of the framework and its relevance to the issues in their specific study,</a:t>
            </a:r>
          </a:p>
          <a:p>
            <a:pPr marL="171450" marR="0" lvl="0" indent="-171450" algn="l" rtl="0">
              <a:spcBef>
                <a:spcPts val="0"/>
              </a:spcBef>
              <a:spcAft>
                <a:spcPts val="0"/>
              </a:spcAft>
              <a:buClr>
                <a:schemeClr val="dk1"/>
              </a:buClr>
              <a:buSzPts val="1200"/>
              <a:buFont typeface="Arial" panose="020B0604020202020204" pitchFamily="34" charset="0"/>
              <a:buChar char="•"/>
            </a:pPr>
            <a:r>
              <a:rPr lang="en-GB" i="1" dirty="0">
                <a:latin typeface="Arial" panose="020B0604020202020204" pitchFamily="34" charset="0"/>
                <a:cs typeface="Arial" panose="020B0604020202020204" pitchFamily="34" charset="0"/>
              </a:rPr>
              <a:t>the scales (temporal, social and spatial) at which the framework needs to operate; </a:t>
            </a:r>
          </a:p>
          <a:p>
            <a:pPr marL="171450" marR="0" lvl="0" indent="-171450" algn="l" rtl="0">
              <a:spcBef>
                <a:spcPts val="0"/>
              </a:spcBef>
              <a:spcAft>
                <a:spcPts val="0"/>
              </a:spcAft>
              <a:buClr>
                <a:schemeClr val="dk1"/>
              </a:buClr>
              <a:buSzPts val="1200"/>
              <a:buFont typeface="Arial" panose="020B0604020202020204" pitchFamily="34" charset="0"/>
              <a:buChar char="•"/>
            </a:pPr>
            <a:r>
              <a:rPr lang="en-GB" i="1" dirty="0">
                <a:latin typeface="Arial" panose="020B0604020202020204" pitchFamily="34" charset="0"/>
                <a:cs typeface="Arial" panose="020B0604020202020204" pitchFamily="34" charset="0"/>
              </a:rPr>
              <a:t>the disciplinary focus of the framework (does it treat the human and ecological dimensions in equal depth?) and how it relates to their study.]</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u="none" strike="noStrike" kern="1200" baseline="0" dirty="0">
                <a:solidFill>
                  <a:schemeClr val="tx1"/>
                </a:solidFill>
                <a:latin typeface="+mn-lt"/>
                <a:ea typeface="+mn-ea"/>
                <a:cs typeface="+mn-cs"/>
              </a:rPr>
              <a:t>DPSIR</a:t>
            </a:r>
            <a:r>
              <a:rPr lang="en-GB" sz="1200" b="0" i="0" u="none" strike="noStrike" kern="1200" baseline="0" dirty="0">
                <a:solidFill>
                  <a:schemeClr val="tx1"/>
                </a:solidFill>
                <a:latin typeface="+mn-lt"/>
                <a:ea typeface="+mn-ea"/>
                <a:cs typeface="+mn-cs"/>
              </a:rPr>
              <a:t>- Develop an </a:t>
            </a:r>
            <a:r>
              <a:rPr lang="en-GB" sz="1200" b="0" i="1" u="none" strike="noStrike" kern="1200" baseline="0" dirty="0">
                <a:solidFill>
                  <a:schemeClr val="tx1"/>
                </a:solidFill>
                <a:latin typeface="+mn-lt"/>
                <a:ea typeface="+mn-ea"/>
                <a:cs typeface="+mn-cs"/>
              </a:rPr>
              <a:t>improved understanding </a:t>
            </a:r>
            <a:r>
              <a:rPr lang="en-GB" sz="1200" b="0" i="0" u="none" strike="noStrike" kern="1200" baseline="0" dirty="0">
                <a:solidFill>
                  <a:schemeClr val="tx1"/>
                </a:solidFill>
                <a:latin typeface="+mn-lt"/>
                <a:ea typeface="+mn-ea"/>
                <a:cs typeface="+mn-cs"/>
              </a:rPr>
              <a:t>of, </a:t>
            </a:r>
            <a:r>
              <a:rPr lang="en-GB" sz="1200" b="0" i="1" u="none" strike="noStrike" kern="1200" baseline="0" dirty="0">
                <a:solidFill>
                  <a:schemeClr val="tx1"/>
                </a:solidFill>
                <a:latin typeface="+mn-lt"/>
                <a:ea typeface="+mn-ea"/>
                <a:cs typeface="+mn-cs"/>
              </a:rPr>
              <a:t>indicators </a:t>
            </a:r>
            <a:r>
              <a:rPr lang="en-GB" sz="1200" b="0" i="0" u="none" strike="noStrike" kern="1200" baseline="0" dirty="0">
                <a:solidFill>
                  <a:schemeClr val="tx1"/>
                </a:solidFill>
                <a:latin typeface="+mn-lt"/>
                <a:ea typeface="+mn-ea"/>
                <a:cs typeface="+mn-cs"/>
              </a:rPr>
              <a:t>for, and </a:t>
            </a:r>
            <a:r>
              <a:rPr lang="en-GB" sz="1200" b="0" i="1" u="none" strike="noStrike" kern="1200" baseline="0" dirty="0">
                <a:solidFill>
                  <a:schemeClr val="tx1"/>
                </a:solidFill>
                <a:latin typeface="+mn-lt"/>
                <a:ea typeface="+mn-ea"/>
                <a:cs typeface="+mn-cs"/>
              </a:rPr>
              <a:t>appropriate responses </a:t>
            </a:r>
            <a:r>
              <a:rPr lang="en-GB" sz="1200" b="0" i="0" u="none" strike="noStrike" kern="1200" baseline="0" dirty="0">
                <a:solidFill>
                  <a:schemeClr val="tx1"/>
                </a:solidFill>
                <a:latin typeface="+mn-lt"/>
                <a:ea typeface="+mn-ea"/>
                <a:cs typeface="+mn-cs"/>
              </a:rPr>
              <a:t>to impacts of human activities on environment along the causal chain drivers-pressure-state-impact-responses (</a:t>
            </a:r>
            <a:r>
              <a:rPr lang="en-GB" sz="1200" b="0" i="0" u="none" strike="noStrike" kern="1200" baseline="0" dirty="0" err="1">
                <a:solidFill>
                  <a:schemeClr val="tx1"/>
                </a:solidFill>
                <a:latin typeface="+mn-lt"/>
                <a:ea typeface="+mn-ea"/>
                <a:cs typeface="+mn-cs"/>
              </a:rPr>
              <a:t>Svarstad</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2008).</a:t>
            </a:r>
          </a:p>
          <a:p>
            <a:pPr marL="171450" indent="-171450">
              <a:buFont typeface="Arial" panose="020B0604020202020204" pitchFamily="34" charset="0"/>
              <a:buChar char="•"/>
            </a:pPr>
            <a:r>
              <a:rPr lang="en-GB" dirty="0"/>
              <a:t>DPSIR framework depicts a chain of causal links starting with ‘</a:t>
            </a:r>
            <a:r>
              <a:rPr lang="en-GB" b="1" dirty="0"/>
              <a:t>driving forces</a:t>
            </a:r>
            <a:r>
              <a:rPr lang="en-GB" dirty="0"/>
              <a:t>’ (economic sectors, human activities) through ‘</a:t>
            </a:r>
            <a:r>
              <a:rPr lang="en-GB" b="1" dirty="0"/>
              <a:t>pressures</a:t>
            </a:r>
            <a:r>
              <a:rPr lang="en-GB" dirty="0"/>
              <a:t>’ (emissions, waste) to ‘</a:t>
            </a:r>
            <a:r>
              <a:rPr lang="en-GB" b="1" dirty="0"/>
              <a:t>states</a:t>
            </a:r>
            <a:r>
              <a:rPr lang="en-GB" dirty="0"/>
              <a:t>’ (physical, chemical and biological) and ‘</a:t>
            </a:r>
            <a:r>
              <a:rPr lang="en-GB" b="1" dirty="0"/>
              <a:t>impacts</a:t>
            </a:r>
            <a:r>
              <a:rPr lang="en-GB" dirty="0"/>
              <a:t>’ on ecosystems, human health and functions, eventually leading to political ‘</a:t>
            </a:r>
            <a:r>
              <a:rPr lang="en-GB" b="1" dirty="0"/>
              <a:t>responses</a:t>
            </a:r>
            <a:r>
              <a:rPr lang="en-GB" dirty="0"/>
              <a:t>’ (prioritisation, target setting, indicators). </a:t>
            </a:r>
          </a:p>
          <a:p>
            <a:pPr marL="171450" indent="-171450">
              <a:buFont typeface="Arial" panose="020B0604020202020204" pitchFamily="34" charset="0"/>
              <a:buChar char="•"/>
            </a:pPr>
            <a:r>
              <a:rPr lang="en-GB" dirty="0"/>
              <a:t>Kristensen (2004) describes</a:t>
            </a:r>
            <a:r>
              <a:rPr lang="en-GB" baseline="0" dirty="0"/>
              <a:t> each of the components in detail with examples.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148790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accent1">
                    <a:lumMod val="75000"/>
                  </a:schemeClr>
                </a:solidFill>
                <a:latin typeface="Cambria" panose="02040503050406030204" pitchFamily="18" charset="0"/>
              </a:rPr>
              <a:t>Sustainable Livelihoods Framework</a:t>
            </a:r>
            <a:r>
              <a:rPr lang="en-GB" sz="1200" b="0" i="0" u="none" strike="noStrike" kern="1200" baseline="0" dirty="0">
                <a:solidFill>
                  <a:schemeClr val="tx1"/>
                </a:solidFill>
                <a:latin typeface="+mn-lt"/>
                <a:ea typeface="+mn-ea"/>
                <a:cs typeface="+mn-cs"/>
              </a:rPr>
              <a:t>-Analyses</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which combination of livelihood assets (or capitals – in the original diagram) enable households to follow what combination of livelihood strategies with </a:t>
            </a:r>
            <a:r>
              <a:rPr lang="en-GB" sz="1200" b="0" i="1" u="none" strike="noStrike" kern="1200" baseline="0" dirty="0">
                <a:solidFill>
                  <a:schemeClr val="tx1"/>
                </a:solidFill>
                <a:latin typeface="+mn-lt"/>
                <a:ea typeface="+mn-ea"/>
                <a:cs typeface="+mn-cs"/>
              </a:rPr>
              <a:t>sustainable outcomes</a:t>
            </a:r>
            <a:r>
              <a:rPr lang="en-GB" sz="1200" b="0" i="0" u="none" strike="noStrike" kern="1200" baseline="0" dirty="0">
                <a:solidFill>
                  <a:schemeClr val="tx1"/>
                </a:solidFill>
                <a:latin typeface="+mn-lt"/>
                <a:ea typeface="+mn-ea"/>
                <a:cs typeface="+mn-cs"/>
              </a:rPr>
              <a:t> (DFID 1999; Scoones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 ‘pentagon of assets’ includes human, natural, financial, social and physical. </a:t>
            </a:r>
          </a:p>
          <a:p>
            <a:pPr marL="171450" indent="-171450">
              <a:buFont typeface="Arial" panose="020B0604020202020204" pitchFamily="34" charset="0"/>
              <a:buChar char="•"/>
            </a:pPr>
            <a:r>
              <a:rPr lang="en-GB" dirty="0"/>
              <a:t>The framework depicts stakeholders as operating in a context of </a:t>
            </a:r>
            <a:r>
              <a:rPr lang="en-GB" b="1" dirty="0"/>
              <a:t>vulnerability</a:t>
            </a:r>
            <a:r>
              <a:rPr lang="en-GB" dirty="0"/>
              <a:t>, within which they have access to certain </a:t>
            </a:r>
            <a:r>
              <a:rPr lang="en-GB" b="1" dirty="0"/>
              <a:t>assets</a:t>
            </a:r>
            <a:r>
              <a:rPr lang="en-GB" dirty="0"/>
              <a:t>. Assets gain weight and value through the prevailing </a:t>
            </a:r>
            <a:r>
              <a:rPr lang="en-GB" b="1" dirty="0"/>
              <a:t>social, institutional and organisational environment</a:t>
            </a:r>
            <a:r>
              <a:rPr lang="en-GB" dirty="0"/>
              <a:t> (policies, institutions and processes). This context decisively shapes the </a:t>
            </a:r>
            <a:r>
              <a:rPr lang="en-GB" b="1" dirty="0"/>
              <a:t>livelihood strategies </a:t>
            </a:r>
            <a:r>
              <a:rPr lang="en-GB" dirty="0"/>
              <a:t>that are open to people in pursuit of their self-defined beneficial </a:t>
            </a:r>
            <a:r>
              <a:rPr lang="en-GB" b="1" dirty="0"/>
              <a:t>livelihood outcomes</a:t>
            </a:r>
            <a:r>
              <a:rPr lang="en-GB" b="0" baseline="0" dirty="0"/>
              <a:t>. The livelihood outcomes feed back to the household’s assets.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4210045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err="1">
                <a:latin typeface="Arial" panose="020B0604020202020204" pitchFamily="34" charset="0"/>
                <a:cs typeface="Arial" panose="020B0604020202020204" pitchFamily="34" charset="0"/>
              </a:rPr>
              <a:t>Knuttsson</a:t>
            </a:r>
            <a:r>
              <a:rPr lang="en-GB" altLang="en-US" dirty="0">
                <a:latin typeface="Arial" panose="020B0604020202020204" pitchFamily="34" charset="0"/>
                <a:cs typeface="Arial" panose="020B0604020202020204" pitchFamily="34" charset="0"/>
              </a:rPr>
              <a:t> (2006) argues that one reason why the SLF did so well and only took 5 years to go from academia to policy uptake, was that it was responding to a real policy issue at the time, how to deal with the complexity of rural livelihoods, and how to assess progress.</a:t>
            </a:r>
          </a:p>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This framework builds on decades of work by Elinor Ostrom on common pool resource systems (like lakes and forests) and the conditions under which community-level resource governance can succeed. </a:t>
            </a:r>
            <a:endParaRPr lang="en-GB"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 SES framework provides a common language for (</a:t>
            </a:r>
            <a:r>
              <a:rPr lang="en-GB" sz="1200" b="0" i="0" u="none" strike="noStrike" kern="1200" baseline="0" dirty="0" err="1">
                <a:solidFill>
                  <a:schemeClr val="tx1"/>
                </a:solidFill>
                <a:latin typeface="+mn-lt"/>
                <a:ea typeface="+mn-ea"/>
                <a:cs typeface="+mn-cs"/>
              </a:rPr>
              <a:t>i</a:t>
            </a:r>
            <a:r>
              <a:rPr lang="en-GB" sz="1200" b="0" i="0" u="none" strike="noStrike" kern="1200" baseline="0" dirty="0">
                <a:solidFill>
                  <a:schemeClr val="tx1"/>
                </a:solidFill>
                <a:latin typeface="+mn-lt"/>
                <a:ea typeface="+mn-ea"/>
                <a:cs typeface="+mn-cs"/>
              </a:rPr>
              <a:t>) comparing cases; (ii) organising variables; (iii) facilitating selection of variables in a case study (</a:t>
            </a:r>
            <a:r>
              <a:rPr lang="en-US" altLang="en-US" sz="1200" b="0" dirty="0">
                <a:solidFill>
                  <a:schemeClr val="accent1">
                    <a:lumMod val="75000"/>
                  </a:schemeClr>
                </a:solidFill>
                <a:latin typeface="Times New Roman" panose="02020603050405020304" pitchFamily="18" charset="0"/>
                <a:cs typeface="Times New Roman" panose="02020603050405020304" pitchFamily="18" charset="0"/>
              </a:rPr>
              <a:t>McGinnis and Ostrom 2014).</a:t>
            </a:r>
          </a:p>
          <a:p>
            <a:pPr marL="171450" indent="-171450" eaLnBrk="1" hangingPunct="1">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framework describes the SES as an interaction between a set of ‘first tier’ variables including resource units (e.g. trees or fish), resource systems (e.g. a forest or a lake), actors (e.g. different stakeholder groups) and governance systems (e.g. community resource management institutions). Beneath each first tier variable sits a set of second tier variables that allow you to describe the SES in more detail (e.g. under the ‘interaction’ variable, one might find ‘harvesting rate’ to represent how actors impact on the ecological system by using resources, and ‘sharing of information’ to represent how actors assess </a:t>
            </a:r>
            <a:r>
              <a:rPr lang="en-GB" dirty="0"/>
              <a:t>the condition of the resource).</a:t>
            </a:r>
            <a:endParaRPr lang="en-GB" baseline="0" dirty="0"/>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86522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3017583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Arial" panose="020B0604020202020204" pitchFamily="34" charset="0"/>
                <a:ea typeface="Arial"/>
                <a:cs typeface="Arial" panose="020B0604020202020204" pitchFamily="34" charset="0"/>
                <a:sym typeface="Arial"/>
              </a:rPr>
              <a:t>References cited in the Speakers’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accent1"/>
                </a:solidFill>
              </a:rPr>
              <a:t>DfID</a:t>
            </a:r>
            <a:r>
              <a:rPr lang="en-GB" sz="1200" dirty="0">
                <a:solidFill>
                  <a:schemeClr val="accent1"/>
                </a:solidFill>
              </a:rPr>
              <a:t>. (1999) Sustainable Livelihoods Guidance Sheets Introduction: Overview. Department for International Development, London, UK. </a:t>
            </a:r>
          </a:p>
          <a:p>
            <a:pPr marL="171450" lvl="0" indent="-171450">
              <a:buFont typeface="Arial" panose="020B0604020202020204" pitchFamily="34" charset="0"/>
              <a:buChar char="•"/>
            </a:pPr>
            <a:r>
              <a:rPr lang="en-GB" sz="1200" b="0" i="0" u="none" strike="noStrike" cap="none" dirty="0" err="1">
                <a:solidFill>
                  <a:schemeClr val="dk1"/>
                </a:solidFill>
                <a:effectLst/>
                <a:latin typeface="Arial" panose="020B0604020202020204" pitchFamily="34" charset="0"/>
                <a:ea typeface="Calibri"/>
                <a:cs typeface="Arial" panose="020B0604020202020204" pitchFamily="34" charset="0"/>
                <a:sym typeface="Calibri"/>
              </a:rPr>
              <a:t>Folke</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C.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et al.</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(2016) Social-ecological resilience and biosphere-based sustainability science.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Ecology and Society</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a:t>
            </a:r>
            <a:r>
              <a:rPr lang="en-GB" sz="1200" b="1" i="0" u="none" strike="noStrike" cap="none" dirty="0">
                <a:solidFill>
                  <a:schemeClr val="dk1"/>
                </a:solidFill>
                <a:effectLst/>
                <a:latin typeface="Arial" panose="020B0604020202020204" pitchFamily="34" charset="0"/>
                <a:ea typeface="Calibri"/>
                <a:cs typeface="Arial" panose="020B0604020202020204" pitchFamily="34" charset="0"/>
                <a:sym typeface="Calibri"/>
              </a:rPr>
              <a:t>21</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4C96"/>
                </a:solidFill>
              </a:rPr>
              <a:t>Helbing, D. (2013) Globally networked risks and how to respond. </a:t>
            </a:r>
            <a:r>
              <a:rPr lang="en-GB" sz="1200" i="1" dirty="0">
                <a:solidFill>
                  <a:srgbClr val="004C96"/>
                </a:solidFill>
              </a:rPr>
              <a:t>Nature</a:t>
            </a:r>
            <a:r>
              <a:rPr lang="en-GB" sz="1200" dirty="0">
                <a:solidFill>
                  <a:srgbClr val="004C96"/>
                </a:solidFill>
              </a:rPr>
              <a:t> </a:t>
            </a:r>
            <a:r>
              <a:rPr lang="en-GB" sz="1200" b="1" dirty="0">
                <a:solidFill>
                  <a:srgbClr val="004C96"/>
                </a:solidFill>
              </a:rPr>
              <a:t>497</a:t>
            </a:r>
            <a:r>
              <a:rPr lang="en-GB" sz="1200" dirty="0">
                <a:solidFill>
                  <a:srgbClr val="004C96"/>
                </a:solidFill>
              </a:rPr>
              <a:t>: 51-59.</a:t>
            </a:r>
          </a:p>
          <a:p>
            <a:pPr marL="171450" lvl="0" indent="-171450">
              <a:buFont typeface="Arial" panose="020B0604020202020204" pitchFamily="34" charset="0"/>
              <a:buChar char="•"/>
            </a:pPr>
            <a:r>
              <a:rPr lang="en-GB" sz="1200" b="0" i="0" u="none" strike="noStrike" cap="none" dirty="0" err="1">
                <a:solidFill>
                  <a:schemeClr val="dk1"/>
                </a:solidFill>
                <a:effectLst/>
                <a:latin typeface="Arial" panose="020B0604020202020204" pitchFamily="34" charset="0"/>
                <a:ea typeface="Calibri"/>
                <a:cs typeface="Arial" panose="020B0604020202020204" pitchFamily="34" charset="0"/>
                <a:sym typeface="Calibri"/>
              </a:rPr>
              <a:t>Holling</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C.S. (1973) Resilience and Stability of Ecological Systems.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Annual Review of Ecology and Systematics</a:t>
            </a:r>
            <a:r>
              <a:rPr lang="en-GB" sz="1200" b="1" i="0" u="none" strike="noStrike" cap="none" dirty="0">
                <a:solidFill>
                  <a:schemeClr val="dk1"/>
                </a:solidFill>
                <a:effectLst/>
                <a:latin typeface="Arial" panose="020B0604020202020204" pitchFamily="34" charset="0"/>
                <a:ea typeface="Calibri"/>
                <a:cs typeface="Arial" panose="020B0604020202020204" pitchFamily="34" charset="0"/>
                <a:sym typeface="Calibri"/>
              </a:rPr>
              <a:t> 4</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1-23.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rPr>
              <a:t>Kristensen, P. (2004) The DPSIR Framework. Paper presented at the workshop on a comprehensive/detailed assessment of the vulnerability of water resources to environmental change in Africa using river basin approach. UNEP headquarters, Nairobi, Kenya. Available at: https://wwz.ifremer.fr/dce/content/download/69291/913220/file/DPSIR.pdf </a:t>
            </a:r>
          </a:p>
          <a:p>
            <a:pPr marL="171450" lvl="0" indent="-171450">
              <a:buFont typeface="Arial" panose="020B0604020202020204" pitchFamily="34" charset="0"/>
              <a:buChar char="•"/>
            </a:pP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MA. (2005)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Ecosystems and Human Well-Being. </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Island Press, Washington, DC.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accent1"/>
              </a:solidFill>
            </a:endParaRPr>
          </a:p>
          <a:p>
            <a:pPr lvl="0">
              <a:buFont typeface="Arial" panose="020B0604020202020204" pitchFamily="34" charset="0"/>
              <a:buChar char="•"/>
            </a:pPr>
            <a:endPar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endParaRPr>
          </a:p>
          <a:p>
            <a:pPr marL="171450" marR="0" lvl="0" indent="-171450" algn="l" rtl="0">
              <a:lnSpc>
                <a:spcPct val="100000"/>
              </a:lnSpc>
              <a:spcBef>
                <a:spcPts val="600"/>
              </a:spcBef>
              <a:spcAft>
                <a:spcPts val="0"/>
              </a:spcAft>
              <a:buClrTx/>
              <a:buSzPts val="1300"/>
              <a:buFont typeface="Arial" panose="020B0604020202020204" pitchFamily="34" charset="0"/>
              <a:buChar char="•"/>
            </a:pPr>
            <a:endParaRPr lang="en-GB"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GB" dirty="0">
              <a:latin typeface="+mn-lt"/>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96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r>
              <a:rPr lang="en-GB" dirty="0"/>
              <a:t>A justification for talking about social-ecological systems is that “the delineation between social and ecological systems is artificial and arbitrary” (</a:t>
            </a:r>
            <a:r>
              <a:rPr lang="en-GB" dirty="0" err="1"/>
              <a:t>Folke</a:t>
            </a:r>
            <a:r>
              <a:rPr lang="en-GB" dirty="0"/>
              <a:t> </a:t>
            </a:r>
            <a:r>
              <a:rPr lang="en-GB" i="1" dirty="0"/>
              <a:t>et al. </a:t>
            </a:r>
            <a:r>
              <a:rPr lang="en-GB" dirty="0"/>
              <a:t>2016). </a:t>
            </a:r>
          </a:p>
          <a:p>
            <a:pPr marL="171450" indent="-171450" eaLnBrk="1" fontAlgn="auto" hangingPunct="1">
              <a:spcBef>
                <a:spcPts val="0"/>
              </a:spcBef>
              <a:spcAft>
                <a:spcPts val="0"/>
              </a:spcAft>
              <a:buFont typeface="Arial" panose="020B0604020202020204" pitchFamily="34" charset="0"/>
              <a:buChar char="•"/>
              <a:defRPr/>
            </a:pPr>
            <a:r>
              <a:rPr lang="en-GB" b="1" dirty="0"/>
              <a:t>Social: </a:t>
            </a:r>
            <a:r>
              <a:rPr lang="en-GB" dirty="0"/>
              <a:t>Includes the human dimension in its diverse facets, including the economic, political, technological, and cultural. </a:t>
            </a:r>
          </a:p>
          <a:p>
            <a:pPr marL="171450" indent="-171450" eaLnBrk="1" fontAlgn="auto" hangingPunct="1">
              <a:spcBef>
                <a:spcPts val="0"/>
              </a:spcBef>
              <a:spcAft>
                <a:spcPts val="0"/>
              </a:spcAft>
              <a:buFont typeface="Arial" panose="020B0604020202020204" pitchFamily="34" charset="0"/>
              <a:buChar char="•"/>
              <a:defRPr/>
            </a:pPr>
            <a:r>
              <a:rPr lang="en-GB" b="1" dirty="0"/>
              <a:t>Ecological:</a:t>
            </a:r>
            <a:r>
              <a:rPr lang="en-GB" dirty="0"/>
              <a:t> Integration of all living beings and their relationships, humans and human actions included, as well as their dynamic interplay with the atmosphere, water cycle, biogeochemical cycles, and the dynamics of the Earth system as a whole.</a:t>
            </a: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means</a:t>
            </a:r>
            <a:r>
              <a:rPr lang="en-ZA" baseline="0" dirty="0"/>
              <a:t> we want so move away from this type of thinking towards…. </a:t>
            </a:r>
            <a:r>
              <a:rPr lang="en-ZA" i="1" baseline="0" dirty="0"/>
              <a:t>[see next slide]</a:t>
            </a:r>
            <a:endParaRPr lang="en-ZA" i="1" dirty="0"/>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08096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a:t>
            </a:r>
            <a:r>
              <a:rPr lang="en-ZA" baseline="0" dirty="0"/>
              <a:t> type of thinking based on our understanding of systems connections</a:t>
            </a:r>
          </a:p>
          <a:p>
            <a:r>
              <a:rPr lang="en-ZA" dirty="0"/>
              <a:t>Based on https://static1.squarespace.com/static/54f8c6cee4b0e25f5b1af40c/t/590274d3e58c628889ddbf79/1493333209628/</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381421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multi-level approach is important in allowing us to examine different levels at which SES interact and feedback </a:t>
            </a:r>
          </a:p>
          <a:p>
            <a:pPr marL="171450" indent="-171450">
              <a:buFont typeface="Arial" panose="020B0604020202020204" pitchFamily="34" charset="0"/>
              <a:buChar char="•"/>
            </a:pPr>
            <a:r>
              <a:rPr lang="en-GB" i="1" dirty="0"/>
              <a:t>[Discuss with some examples]</a:t>
            </a:r>
          </a:p>
          <a:p>
            <a:pPr marL="171450" indent="-171450">
              <a:buFont typeface="Arial" panose="020B0604020202020204" pitchFamily="34" charset="0"/>
              <a:buChar char="•"/>
            </a:pPr>
            <a:r>
              <a:rPr lang="en-GB" dirty="0"/>
              <a:t>SES include interactions at multiple scales and are strongly influenced by external drivers and management:</a:t>
            </a:r>
          </a:p>
          <a:p>
            <a:pPr marL="628650" lvl="1" indent="-171450">
              <a:buFont typeface="Courier New" panose="02070309020205020404" pitchFamily="49" charset="0"/>
              <a:buChar char="o"/>
            </a:pPr>
            <a:r>
              <a:rPr lang="en-GB" dirty="0"/>
              <a:t>Geographical scale: local/community level, municipal/regional, national and international-level drivers</a:t>
            </a:r>
          </a:p>
          <a:p>
            <a:pPr marL="628650" lvl="1" indent="-171450">
              <a:buFont typeface="Courier New" panose="02070309020205020404" pitchFamily="49" charset="0"/>
              <a:buChar char="o"/>
            </a:pPr>
            <a:r>
              <a:rPr lang="en-GB" dirty="0"/>
              <a:t>Temporal scale: emergence  and development of new management initiatives, history</a:t>
            </a:r>
          </a:p>
          <a:p>
            <a:pPr marL="628650" lvl="1" indent="-171450">
              <a:buFont typeface="Courier New" panose="02070309020205020404" pitchFamily="49" charset="0"/>
              <a:buChar char="o"/>
            </a:pPr>
            <a:r>
              <a:rPr lang="en-GB" dirty="0"/>
              <a:t>Socio-political scale: different stakeholders – community-based organisations; regional forums</a:t>
            </a:r>
          </a:p>
          <a:p>
            <a:pPr marL="171450" lvl="0" indent="-171450">
              <a:buFont typeface="Arial" panose="020B0604020202020204" pitchFamily="34" charset="0"/>
              <a:buChar char="•"/>
            </a:pPr>
            <a:r>
              <a:rPr lang="en-GB" dirty="0"/>
              <a:t>SES include many types of diversity.</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GB" altLang="en-US" sz="1200" dirty="0">
                <a:solidFill>
                  <a:schemeClr val="accent1">
                    <a:lumMod val="75000"/>
                  </a:schemeClr>
                </a:solidFill>
                <a:latin typeface="Times New Roman" panose="02020603050405020304" pitchFamily="18" charset="0"/>
                <a:cs typeface="Times New Roman" panose="02020603050405020304" pitchFamily="18" charset="0"/>
              </a:rPr>
              <a:t>Threshold: T</a:t>
            </a:r>
            <a:r>
              <a:rPr lang="en-GB" sz="1200" dirty="0">
                <a:solidFill>
                  <a:schemeClr val="accent1">
                    <a:lumMod val="75000"/>
                  </a:schemeClr>
                </a:solidFill>
                <a:latin typeface="Times New Roman" panose="02020603050405020304" pitchFamily="18" charset="0"/>
                <a:cs typeface="Times New Roman" panose="02020603050405020304" pitchFamily="18" charset="0"/>
              </a:rPr>
              <a:t>he point at which there is an abrupt change in an ecosystem quality, property or phenomenon, or where small changes in a social or an environmental driver produce large responses in the ecosystem</a:t>
            </a:r>
          </a:p>
          <a:p>
            <a:pPr marL="171450" indent="-171450">
              <a:spcBef>
                <a:spcPct val="0"/>
              </a:spcBef>
              <a:buFont typeface="Arial" panose="020B0604020202020204" pitchFamily="34" charset="0"/>
              <a:buChar char="•"/>
            </a:pPr>
            <a:r>
              <a:rPr lang="en-GB" sz="1200" dirty="0">
                <a:solidFill>
                  <a:schemeClr val="accent1">
                    <a:lumMod val="75000"/>
                  </a:schemeClr>
                </a:solidFill>
                <a:latin typeface="Times New Roman" panose="02020603050405020304" pitchFamily="18" charset="0"/>
                <a:cs typeface="Times New Roman" panose="02020603050405020304" pitchFamily="18" charset="0"/>
              </a:rPr>
              <a:t>Tipping points – the changes in the system may be irreversible </a:t>
            </a:r>
            <a:endParaRPr lang="en-GB" dirty="0">
              <a:latin typeface="Times New Roman" panose="02020603050405020304" pitchFamily="18" charset="0"/>
              <a:cs typeface="Times New Roman" panose="02020603050405020304" pitchFamily="18" charset="0"/>
            </a:endParaRPr>
          </a:p>
          <a:p>
            <a:pPr marL="171450" indent="-171450">
              <a:spcBef>
                <a:spcPct val="0"/>
              </a:spcBef>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Resilience was originally introduced by </a:t>
            </a:r>
            <a:r>
              <a:rPr lang="en-GB" dirty="0" err="1">
                <a:latin typeface="Times New Roman" panose="02020603050405020304" pitchFamily="18" charset="0"/>
                <a:cs typeface="Times New Roman" panose="02020603050405020304" pitchFamily="18" charset="0"/>
              </a:rPr>
              <a:t>Holling</a:t>
            </a:r>
            <a:r>
              <a:rPr lang="en-GB" dirty="0">
                <a:latin typeface="Times New Roman" panose="02020603050405020304" pitchFamily="18" charset="0"/>
                <a:cs typeface="Times New Roman" panose="02020603050405020304" pitchFamily="18" charset="0"/>
              </a:rPr>
              <a:t> (1973). Resilience is generally taken to comprise three capacities: persistence, adaptability, and transformability</a:t>
            </a: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167981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case</a:t>
            </a:r>
            <a:r>
              <a:rPr lang="en-ZA" baseline="0" dirty="0"/>
              <a:t> study is set in the southern Cape of South Africa. </a:t>
            </a:r>
          </a:p>
          <a:p>
            <a:pPr marL="171450" indent="-171450">
              <a:buFont typeface="Arial" panose="020B0604020202020204" pitchFamily="34" charset="0"/>
              <a:buChar char="•"/>
            </a:pPr>
            <a:r>
              <a:rPr lang="en-ZA" baseline="0" dirty="0"/>
              <a:t>Here pine forestry plantations have changed the landscape, with pine trees becoming highly invasive spreading across the landscape (so human economic activity is driving change with unpredictable ecological effects).  </a:t>
            </a:r>
          </a:p>
          <a:p>
            <a:pPr marL="171450" indent="-171450">
              <a:buFont typeface="Arial" panose="020B0604020202020204" pitchFamily="34" charset="0"/>
              <a:buChar char="•"/>
            </a:pPr>
            <a:r>
              <a:rPr lang="en-ZA" baseline="0" dirty="0"/>
              <a:t>As a result fire, which is a natural component of this landscape, has become more frequent, more intense and damaging properties in the area. </a:t>
            </a: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184786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cap="none" dirty="0">
                <a:solidFill>
                  <a:schemeClr val="dk1"/>
                </a:solidFill>
                <a:latin typeface="+mn-lt"/>
                <a:ea typeface="Calibri"/>
                <a:cs typeface="Calibri"/>
                <a:sym typeface="Calibri"/>
              </a:rPr>
              <a:t>The graph shows that the fire return period has decreased from 40 to 10 years since 1975.</a:t>
            </a:r>
            <a:endParaRPr lang="en-ZA" baseline="0" dirty="0"/>
          </a:p>
          <a:p>
            <a:pPr marL="171450" indent="-171450">
              <a:buFont typeface="Arial" panose="020B0604020202020204" pitchFamily="34" charset="0"/>
              <a:buChar char="•"/>
            </a:pPr>
            <a:r>
              <a:rPr lang="en-ZA" baseline="0" dirty="0"/>
              <a:t>So ecological change now exposes people to a high degree of risk. </a:t>
            </a:r>
          </a:p>
          <a:p>
            <a:pPr marL="171450" indent="-171450">
              <a:buFont typeface="Arial" panose="020B0604020202020204" pitchFamily="34" charset="0"/>
              <a:buChar char="•"/>
            </a:pPr>
            <a:r>
              <a:rPr lang="en-ZA" baseline="0" dirty="0"/>
              <a:t>Fire now being more intense bakes soils increasing runoff in the event of sudden storms and creating floods.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aseline="0" dirty="0"/>
              <a:t>Interestingly, these invasive species also reduce and restrict the annual amount of water available as they consume more water than indigenous species. This is the case for both surface water and ground water. Towns and settlements have less water available and are frequently faced with drought conditions. </a:t>
            </a:r>
            <a:endParaRPr lang="en-ZA" dirty="0"/>
          </a:p>
          <a:p>
            <a:endParaRPr lang="en-ZA" baseline="0" dirty="0"/>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103451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a:blip r:embed="rId2"/>
          <a:stretch>
            <a:fillRect/>
          </a:stretch>
        </p:blipFill>
        <p:spPr>
          <a:xfrm>
            <a:off x="2367275" y="99695"/>
            <a:ext cx="4551650" cy="3758076"/>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journals.elsevier.com/journal-of-environmental-management" TargetMode="External"/><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www.journals.elsevier.com/journal-of-environmental-managemen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esajournals.onlinelibrary.wiley.com/journal/1540930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kateraworth.com/doughnu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z.ifremer.fr/dce/content/download/69291/913220/.../DPSIR.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5751/ES-08920-2201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Introduction to </a:t>
            </a:r>
            <a:br>
              <a:rPr lang="en-GB" altLang="en-US" dirty="0">
                <a:cs typeface="Times New Roman" panose="02020603050405020304" pitchFamily="18" charset="0"/>
              </a:rPr>
            </a:br>
            <a:r>
              <a:rPr lang="en-GB" altLang="en-US" dirty="0">
                <a:cs typeface="Times New Roman" panose="02020603050405020304" pitchFamily="18" charset="0"/>
              </a:rPr>
              <a:t>Social-ecological Systems</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a:t>Topic 03</a:t>
            </a:r>
          </a:p>
        </p:txBody>
      </p:sp>
      <p:sp>
        <p:nvSpPr>
          <p:cNvPr id="4" name="TextBox 3">
            <a:extLst>
              <a:ext uri="{FF2B5EF4-FFF2-40B4-BE49-F238E27FC236}">
                <a16:creationId xmlns:a16="http://schemas.microsoft.com/office/drawing/2014/main" id="{3A65D3BE-9F80-D340-BE4D-FFAEC5C13CCD}"/>
              </a:ext>
            </a:extLst>
          </p:cNvPr>
          <p:cNvSpPr txBox="1"/>
          <p:nvPr/>
        </p:nvSpPr>
        <p:spPr>
          <a:xfrm>
            <a:off x="6091881" y="3649596"/>
            <a:ext cx="3067885" cy="200055"/>
          </a:xfrm>
          <a:prstGeom prst="rect">
            <a:avLst/>
          </a:prstGeom>
          <a:noFill/>
        </p:spPr>
        <p:txBody>
          <a:bodyPr wrap="square" rtlCol="0">
            <a:spAutoFit/>
          </a:bodyPr>
          <a:lstStyle/>
          <a:p>
            <a:pPr algn="r"/>
            <a:r>
              <a:rPr lang="en-US" sz="700" dirty="0">
                <a:solidFill>
                  <a:schemeClr val="tx1">
                    <a:alpha val="70000"/>
                  </a:schemeClr>
                </a:solidFill>
                <a:latin typeface="+mj-lt"/>
              </a:rPr>
              <a:t>© </a:t>
            </a:r>
            <a:r>
              <a:rPr lang="en-US" sz="700" dirty="0">
                <a:solidFill>
                  <a:schemeClr val="tx1">
                    <a:alpha val="70000"/>
                  </a:schemeClr>
                </a:solidFill>
                <a:latin typeface="+mj-lt"/>
                <a:ea typeface="Calibri"/>
                <a:cs typeface="Calibri"/>
              </a:rPr>
              <a:t>Helbing 2013, World Economic Forum, reproduced with permission</a:t>
            </a:r>
            <a:endParaRPr lang="en-GB" sz="700" dirty="0">
              <a:solidFill>
                <a:schemeClr val="tx1">
                  <a:alpha val="70000"/>
                </a:schemeClr>
              </a:solidFill>
              <a:latin typeface="+mj-lt"/>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82B43-06AB-8A43-811C-6CF32346B42E}"/>
              </a:ext>
            </a:extLst>
          </p:cNvPr>
          <p:cNvPicPr>
            <a:picLocks noChangeAspect="1"/>
          </p:cNvPicPr>
          <p:nvPr/>
        </p:nvPicPr>
        <p:blipFill>
          <a:blip r:embed="rId3"/>
          <a:stretch>
            <a:fillRect/>
          </a:stretch>
        </p:blipFill>
        <p:spPr>
          <a:xfrm>
            <a:off x="-1" y="50799"/>
            <a:ext cx="5061285" cy="3433805"/>
          </a:xfrm>
          <a:prstGeom prst="rect">
            <a:avLst/>
          </a:prstGeom>
        </p:spPr>
      </p:pic>
      <p:pic>
        <p:nvPicPr>
          <p:cNvPr id="10" name="Picture 9">
            <a:extLst>
              <a:ext uri="{FF2B5EF4-FFF2-40B4-BE49-F238E27FC236}">
                <a16:creationId xmlns:a16="http://schemas.microsoft.com/office/drawing/2014/main" id="{1BDAC1F0-53CD-0746-A1DB-E0E3C382BC50}"/>
              </a:ext>
            </a:extLst>
          </p:cNvPr>
          <p:cNvPicPr>
            <a:picLocks noChangeAspect="1"/>
          </p:cNvPicPr>
          <p:nvPr/>
        </p:nvPicPr>
        <p:blipFill rotWithShape="1">
          <a:blip r:embed="rId4"/>
          <a:srcRect t="6161"/>
          <a:stretch/>
        </p:blipFill>
        <p:spPr>
          <a:xfrm>
            <a:off x="-1" y="3101543"/>
            <a:ext cx="3509319" cy="3018683"/>
          </a:xfrm>
          <a:prstGeom prst="rect">
            <a:avLst/>
          </a:prstGeom>
        </p:spPr>
      </p:pic>
      <p:pic>
        <p:nvPicPr>
          <p:cNvPr id="8" name="Picture 7">
            <a:extLst>
              <a:ext uri="{FF2B5EF4-FFF2-40B4-BE49-F238E27FC236}">
                <a16:creationId xmlns:a16="http://schemas.microsoft.com/office/drawing/2014/main" id="{C6AE5AFB-AA34-934F-B0F3-747659FBAB02}"/>
              </a:ext>
            </a:extLst>
          </p:cNvPr>
          <p:cNvPicPr>
            <a:picLocks noChangeAspect="1"/>
          </p:cNvPicPr>
          <p:nvPr/>
        </p:nvPicPr>
        <p:blipFill>
          <a:blip r:embed="rId5"/>
          <a:stretch>
            <a:fillRect/>
          </a:stretch>
        </p:blipFill>
        <p:spPr>
          <a:xfrm>
            <a:off x="5059939" y="50800"/>
            <a:ext cx="4084061" cy="3050744"/>
          </a:xfrm>
          <a:prstGeom prst="rect">
            <a:avLst/>
          </a:prstGeom>
        </p:spPr>
      </p:pic>
      <p:pic>
        <p:nvPicPr>
          <p:cNvPr id="12" name="Picture 11">
            <a:extLst>
              <a:ext uri="{FF2B5EF4-FFF2-40B4-BE49-F238E27FC236}">
                <a16:creationId xmlns:a16="http://schemas.microsoft.com/office/drawing/2014/main" id="{A8DF92E7-7D81-E747-B1EB-1A29042DEB6B}"/>
              </a:ext>
            </a:extLst>
          </p:cNvPr>
          <p:cNvPicPr>
            <a:picLocks noChangeAspect="1"/>
          </p:cNvPicPr>
          <p:nvPr/>
        </p:nvPicPr>
        <p:blipFill rotWithShape="1">
          <a:blip r:embed="rId6"/>
          <a:srcRect l="5746"/>
          <a:stretch/>
        </p:blipFill>
        <p:spPr>
          <a:xfrm>
            <a:off x="3373395" y="3101545"/>
            <a:ext cx="3905884" cy="3018681"/>
          </a:xfrm>
          <a:prstGeom prst="rect">
            <a:avLst/>
          </a:prstGeom>
        </p:spPr>
      </p:pic>
      <p:pic>
        <p:nvPicPr>
          <p:cNvPr id="14" name="Picture 13">
            <a:extLst>
              <a:ext uri="{FF2B5EF4-FFF2-40B4-BE49-F238E27FC236}">
                <a16:creationId xmlns:a16="http://schemas.microsoft.com/office/drawing/2014/main" id="{68952407-A797-3A4D-93DB-0EC4D9D28175}"/>
              </a:ext>
            </a:extLst>
          </p:cNvPr>
          <p:cNvPicPr>
            <a:picLocks noChangeAspect="1"/>
          </p:cNvPicPr>
          <p:nvPr/>
        </p:nvPicPr>
        <p:blipFill>
          <a:blip r:embed="rId7"/>
          <a:stretch>
            <a:fillRect/>
          </a:stretch>
        </p:blipFill>
        <p:spPr>
          <a:xfrm>
            <a:off x="7107473" y="3101545"/>
            <a:ext cx="2036527" cy="3018681"/>
          </a:xfrm>
          <a:prstGeom prst="rect">
            <a:avLst/>
          </a:prstGeom>
        </p:spPr>
      </p:pic>
      <p:sp>
        <p:nvSpPr>
          <p:cNvPr id="17" name="TextBox 16">
            <a:extLst>
              <a:ext uri="{FF2B5EF4-FFF2-40B4-BE49-F238E27FC236}">
                <a16:creationId xmlns:a16="http://schemas.microsoft.com/office/drawing/2014/main" id="{E81AD0ED-5E1A-EE42-B1B6-A39E5E2CF25B}"/>
              </a:ext>
            </a:extLst>
          </p:cNvPr>
          <p:cNvSpPr txBox="1"/>
          <p:nvPr/>
        </p:nvSpPr>
        <p:spPr>
          <a:xfrm>
            <a:off x="2366318" y="6312527"/>
            <a:ext cx="4471034" cy="415498"/>
          </a:xfrm>
          <a:prstGeom prst="rect">
            <a:avLst/>
          </a:prstGeom>
          <a:noFill/>
        </p:spPr>
        <p:txBody>
          <a:bodyPr wrap="square" rtlCol="0">
            <a:spAutoFit/>
          </a:bodyPr>
          <a:lstStyle/>
          <a:p>
            <a:pPr algn="ctr"/>
            <a:r>
              <a:rPr lang="en-US" sz="700" dirty="0">
                <a:solidFill>
                  <a:schemeClr val="tx1">
                    <a:alpha val="70000"/>
                  </a:schemeClr>
                </a:solidFill>
              </a:rPr>
              <a:t>Reprinted from </a:t>
            </a:r>
            <a:r>
              <a:rPr lang="en-US" sz="700" dirty="0">
                <a:solidFill>
                  <a:schemeClr val="tx1">
                    <a:alpha val="70000"/>
                  </a:schemeClr>
                </a:solidFill>
                <a:hlinkClick r:id="rId8"/>
              </a:rPr>
              <a:t>Journal of Environmental Management</a:t>
            </a:r>
            <a:r>
              <a:rPr lang="en-US" sz="700" dirty="0">
                <a:solidFill>
                  <a:schemeClr val="tx1">
                    <a:alpha val="70000"/>
                  </a:schemeClr>
                </a:solidFill>
              </a:rPr>
              <a:t>, Vol.89, Issue 4, B.W. van </a:t>
            </a:r>
            <a:r>
              <a:rPr lang="en-US" sz="700" dirty="0" err="1">
                <a:solidFill>
                  <a:schemeClr val="tx1">
                    <a:alpha val="70000"/>
                  </a:schemeClr>
                </a:solidFill>
              </a:rPr>
              <a:t>Wilgen</a:t>
            </a:r>
            <a:r>
              <a:rPr lang="en-US" sz="700" dirty="0">
                <a:solidFill>
                  <a:schemeClr val="tx1">
                    <a:alpha val="70000"/>
                  </a:schemeClr>
                </a:solidFill>
              </a:rPr>
              <a:t>, B. </a:t>
            </a:r>
            <a:r>
              <a:rPr lang="en-US" sz="700" dirty="0" err="1">
                <a:solidFill>
                  <a:schemeClr val="tx1">
                    <a:alpha val="70000"/>
                  </a:schemeClr>
                </a:solidFill>
              </a:rPr>
              <a:t>Reyers</a:t>
            </a:r>
            <a:r>
              <a:rPr lang="en-US" sz="700" dirty="0">
                <a:solidFill>
                  <a:schemeClr val="tx1">
                    <a:alpha val="70000"/>
                  </a:schemeClr>
                </a:solidFill>
              </a:rPr>
              <a:t>, D.C. Le </a:t>
            </a:r>
            <a:r>
              <a:rPr lang="en-US" sz="700" dirty="0" err="1">
                <a:solidFill>
                  <a:schemeClr val="tx1">
                    <a:alpha val="70000"/>
                  </a:schemeClr>
                </a:solidFill>
              </a:rPr>
              <a:t>Maitre</a:t>
            </a:r>
            <a:r>
              <a:rPr lang="en-US" sz="700" dirty="0">
                <a:solidFill>
                  <a:schemeClr val="tx1">
                    <a:alpha val="70000"/>
                  </a:schemeClr>
                </a:solidFill>
              </a:rPr>
              <a:t>, D.M. Richardson, L. </a:t>
            </a:r>
            <a:r>
              <a:rPr lang="en-US" sz="700" dirty="0" err="1">
                <a:solidFill>
                  <a:schemeClr val="tx1">
                    <a:alpha val="70000"/>
                  </a:schemeClr>
                </a:solidFill>
              </a:rPr>
              <a:t>Schonegevel</a:t>
            </a:r>
            <a:r>
              <a:rPr lang="en-US" sz="700" dirty="0">
                <a:solidFill>
                  <a:schemeClr val="tx1">
                    <a:alpha val="70000"/>
                  </a:schemeClr>
                </a:solidFill>
              </a:rPr>
              <a:t>, 'A biome-scale assessment of the impact of invasive alien plants on ecosystem services in South Africa', pp. 336-349. (c) 2008, with permission from Elsevier.</a:t>
            </a:r>
            <a:endParaRPr lang="en-GB" sz="700" dirty="0">
              <a:solidFill>
                <a:schemeClr val="tx1">
                  <a:alpha val="70000"/>
                </a:schemeClr>
              </a:solidFill>
            </a:endParaRPr>
          </a:p>
        </p:txBody>
      </p:sp>
    </p:spTree>
    <p:extLst>
      <p:ext uri="{BB962C8B-B14F-4D97-AF65-F5344CB8AC3E}">
        <p14:creationId xmlns:p14="http://schemas.microsoft.com/office/powerpoint/2010/main" val="399216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7A6EE3-D2A9-FE4B-984A-62A43876A512}"/>
              </a:ext>
            </a:extLst>
          </p:cNvPr>
          <p:cNvPicPr>
            <a:picLocks noChangeAspect="1"/>
          </p:cNvPicPr>
          <p:nvPr/>
        </p:nvPicPr>
        <p:blipFill rotWithShape="1">
          <a:blip r:embed="rId3"/>
          <a:srcRect l="2762" t="5235" r="3930" b="3575"/>
          <a:stretch/>
        </p:blipFill>
        <p:spPr>
          <a:xfrm>
            <a:off x="1" y="49426"/>
            <a:ext cx="4572348" cy="3143490"/>
          </a:xfrm>
          <a:prstGeom prst="rect">
            <a:avLst/>
          </a:prstGeom>
        </p:spPr>
      </p:pic>
      <p:pic>
        <p:nvPicPr>
          <p:cNvPr id="3" name="Picture 2">
            <a:extLst>
              <a:ext uri="{FF2B5EF4-FFF2-40B4-BE49-F238E27FC236}">
                <a16:creationId xmlns:a16="http://schemas.microsoft.com/office/drawing/2014/main" id="{21D29556-8E7E-B64B-B87D-7E1A01AAC0C9}"/>
              </a:ext>
            </a:extLst>
          </p:cNvPr>
          <p:cNvPicPr>
            <a:picLocks noChangeAspect="1"/>
          </p:cNvPicPr>
          <p:nvPr/>
        </p:nvPicPr>
        <p:blipFill rotWithShape="1">
          <a:blip r:embed="rId4"/>
          <a:srcRect l="247" r="3204"/>
          <a:stretch/>
        </p:blipFill>
        <p:spPr>
          <a:xfrm>
            <a:off x="4572349" y="49425"/>
            <a:ext cx="4571652" cy="3262660"/>
          </a:xfrm>
          <a:prstGeom prst="rect">
            <a:avLst/>
          </a:prstGeom>
        </p:spPr>
      </p:pic>
      <p:pic>
        <p:nvPicPr>
          <p:cNvPr id="5" name="Picture 4">
            <a:extLst>
              <a:ext uri="{FF2B5EF4-FFF2-40B4-BE49-F238E27FC236}">
                <a16:creationId xmlns:a16="http://schemas.microsoft.com/office/drawing/2014/main" id="{9F29DF6D-2917-BF49-9E62-BF1297EBAB75}"/>
              </a:ext>
            </a:extLst>
          </p:cNvPr>
          <p:cNvPicPr>
            <a:picLocks noChangeAspect="1"/>
          </p:cNvPicPr>
          <p:nvPr/>
        </p:nvPicPr>
        <p:blipFill rotWithShape="1">
          <a:blip r:embed="rId5"/>
          <a:srcRect b="11492"/>
          <a:stretch/>
        </p:blipFill>
        <p:spPr>
          <a:xfrm>
            <a:off x="0" y="3270876"/>
            <a:ext cx="4572350" cy="2845720"/>
          </a:xfrm>
          <a:prstGeom prst="rect">
            <a:avLst/>
          </a:prstGeom>
        </p:spPr>
      </p:pic>
      <p:pic>
        <p:nvPicPr>
          <p:cNvPr id="9" name="Picture 8">
            <a:extLst>
              <a:ext uri="{FF2B5EF4-FFF2-40B4-BE49-F238E27FC236}">
                <a16:creationId xmlns:a16="http://schemas.microsoft.com/office/drawing/2014/main" id="{B7C951B7-E0EA-E648-A4F4-55C15C904817}"/>
              </a:ext>
            </a:extLst>
          </p:cNvPr>
          <p:cNvPicPr>
            <a:picLocks noChangeAspect="1"/>
          </p:cNvPicPr>
          <p:nvPr/>
        </p:nvPicPr>
        <p:blipFill rotWithShape="1">
          <a:blip r:embed="rId6"/>
          <a:srcRect b="7284"/>
          <a:stretch/>
        </p:blipFill>
        <p:spPr>
          <a:xfrm>
            <a:off x="4572348" y="3270876"/>
            <a:ext cx="4571652" cy="2845720"/>
          </a:xfrm>
          <a:prstGeom prst="rect">
            <a:avLst/>
          </a:prstGeom>
        </p:spPr>
      </p:pic>
      <p:sp>
        <p:nvSpPr>
          <p:cNvPr id="15" name="TextBox 14">
            <a:extLst>
              <a:ext uri="{FF2B5EF4-FFF2-40B4-BE49-F238E27FC236}">
                <a16:creationId xmlns:a16="http://schemas.microsoft.com/office/drawing/2014/main" id="{558A9F59-3D42-924F-B31E-F9B53769C346}"/>
              </a:ext>
            </a:extLst>
          </p:cNvPr>
          <p:cNvSpPr txBox="1"/>
          <p:nvPr/>
        </p:nvSpPr>
        <p:spPr>
          <a:xfrm>
            <a:off x="2366318" y="6312527"/>
            <a:ext cx="4471034" cy="415498"/>
          </a:xfrm>
          <a:prstGeom prst="rect">
            <a:avLst/>
          </a:prstGeom>
          <a:noFill/>
        </p:spPr>
        <p:txBody>
          <a:bodyPr wrap="square" rtlCol="0">
            <a:spAutoFit/>
          </a:bodyPr>
          <a:lstStyle/>
          <a:p>
            <a:pPr algn="ctr"/>
            <a:r>
              <a:rPr lang="en-US" sz="700" dirty="0">
                <a:solidFill>
                  <a:schemeClr val="tx1">
                    <a:alpha val="70000"/>
                  </a:schemeClr>
                </a:solidFill>
              </a:rPr>
              <a:t>Reprinted from </a:t>
            </a:r>
            <a:r>
              <a:rPr lang="en-US" sz="700" dirty="0">
                <a:solidFill>
                  <a:schemeClr val="tx1">
                    <a:alpha val="70000"/>
                  </a:schemeClr>
                </a:solidFill>
                <a:hlinkClick r:id="rId7"/>
              </a:rPr>
              <a:t>Journal of Environmental Management</a:t>
            </a:r>
            <a:r>
              <a:rPr lang="en-US" sz="700" dirty="0">
                <a:solidFill>
                  <a:schemeClr val="tx1">
                    <a:alpha val="70000"/>
                  </a:schemeClr>
                </a:solidFill>
              </a:rPr>
              <a:t>, Vol.89, Issue 4, B.W. van </a:t>
            </a:r>
            <a:r>
              <a:rPr lang="en-US" sz="700" dirty="0" err="1">
                <a:solidFill>
                  <a:schemeClr val="tx1">
                    <a:alpha val="70000"/>
                  </a:schemeClr>
                </a:solidFill>
              </a:rPr>
              <a:t>Wilgen</a:t>
            </a:r>
            <a:r>
              <a:rPr lang="en-US" sz="700" dirty="0">
                <a:solidFill>
                  <a:schemeClr val="tx1">
                    <a:alpha val="70000"/>
                  </a:schemeClr>
                </a:solidFill>
              </a:rPr>
              <a:t>, B. </a:t>
            </a:r>
            <a:r>
              <a:rPr lang="en-US" sz="700" dirty="0" err="1">
                <a:solidFill>
                  <a:schemeClr val="tx1">
                    <a:alpha val="70000"/>
                  </a:schemeClr>
                </a:solidFill>
              </a:rPr>
              <a:t>Reyers</a:t>
            </a:r>
            <a:r>
              <a:rPr lang="en-US" sz="700" dirty="0">
                <a:solidFill>
                  <a:schemeClr val="tx1">
                    <a:alpha val="70000"/>
                  </a:schemeClr>
                </a:solidFill>
              </a:rPr>
              <a:t>, D.C. Le </a:t>
            </a:r>
            <a:r>
              <a:rPr lang="en-US" sz="700" dirty="0" err="1">
                <a:solidFill>
                  <a:schemeClr val="tx1">
                    <a:alpha val="70000"/>
                  </a:schemeClr>
                </a:solidFill>
              </a:rPr>
              <a:t>Maitre</a:t>
            </a:r>
            <a:r>
              <a:rPr lang="en-US" sz="700" dirty="0">
                <a:solidFill>
                  <a:schemeClr val="tx1">
                    <a:alpha val="70000"/>
                  </a:schemeClr>
                </a:solidFill>
              </a:rPr>
              <a:t>, D.M. Richardson, L. </a:t>
            </a:r>
            <a:r>
              <a:rPr lang="en-US" sz="700" dirty="0" err="1">
                <a:solidFill>
                  <a:schemeClr val="tx1">
                    <a:alpha val="70000"/>
                  </a:schemeClr>
                </a:solidFill>
              </a:rPr>
              <a:t>Schonegevel</a:t>
            </a:r>
            <a:r>
              <a:rPr lang="en-US" sz="700" dirty="0">
                <a:solidFill>
                  <a:schemeClr val="tx1">
                    <a:alpha val="70000"/>
                  </a:schemeClr>
                </a:solidFill>
              </a:rPr>
              <a:t>, 'A biome-scale assessment of the impact of invasive alien plants on ecosystem services in South Africa', pp. 336-349. (c) 2008, with permission from Elsevier.</a:t>
            </a:r>
            <a:endParaRPr lang="en-GB" sz="700" dirty="0">
              <a:solidFill>
                <a:schemeClr val="tx1">
                  <a:alpha val="70000"/>
                </a:schemeClr>
              </a:solidFill>
            </a:endParaRPr>
          </a:p>
        </p:txBody>
      </p:sp>
    </p:spTree>
    <p:extLst>
      <p:ext uri="{BB962C8B-B14F-4D97-AF65-F5344CB8AC3E}">
        <p14:creationId xmlns:p14="http://schemas.microsoft.com/office/powerpoint/2010/main" val="203968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DAE6D-225D-5F46-907E-54A04AAF46A0}"/>
              </a:ext>
            </a:extLst>
          </p:cNvPr>
          <p:cNvSpPr txBox="1"/>
          <p:nvPr/>
        </p:nvSpPr>
        <p:spPr>
          <a:xfrm>
            <a:off x="2458889" y="6243370"/>
            <a:ext cx="4372215" cy="553998"/>
          </a:xfrm>
          <a:prstGeom prst="rect">
            <a:avLst/>
          </a:prstGeom>
          <a:noFill/>
        </p:spPr>
        <p:txBody>
          <a:bodyPr wrap="square" rtlCol="0">
            <a:spAutoFit/>
          </a:bodyPr>
          <a:lstStyle/>
          <a:p>
            <a:pPr algn="ctr"/>
            <a:r>
              <a:rPr lang="en-US" sz="600" dirty="0">
                <a:solidFill>
                  <a:schemeClr val="tx1">
                    <a:alpha val="70000"/>
                  </a:schemeClr>
                </a:solidFill>
              </a:rPr>
              <a:t>Reprinted from </a:t>
            </a:r>
            <a:r>
              <a:rPr lang="en-US" sz="600" dirty="0">
                <a:solidFill>
                  <a:schemeClr val="tx1">
                    <a:alpha val="70000"/>
                  </a:schemeClr>
                </a:solidFill>
                <a:hlinkClick r:id="rId3"/>
              </a:rPr>
              <a:t>Frontiers in Ecology and the Environment</a:t>
            </a:r>
            <a:r>
              <a:rPr lang="en-US" sz="600" dirty="0">
                <a:solidFill>
                  <a:schemeClr val="tx1">
                    <a:alpha val="70000"/>
                  </a:schemeClr>
                </a:solidFill>
              </a:rPr>
              <a:t>, Vol.9, Issue 6, Scott L. Collins, Stephen R. Carpenter, </a:t>
            </a:r>
            <a:br>
              <a:rPr lang="en-US" sz="600" dirty="0">
                <a:solidFill>
                  <a:schemeClr val="tx1">
                    <a:alpha val="70000"/>
                  </a:schemeClr>
                </a:solidFill>
              </a:rPr>
            </a:br>
            <a:r>
              <a:rPr lang="en-US" sz="600" dirty="0">
                <a:solidFill>
                  <a:schemeClr val="tx1">
                    <a:alpha val="70000"/>
                  </a:schemeClr>
                </a:solidFill>
              </a:rPr>
              <a:t>Scott M. Swinton, Daniel E. Orenstein, Daniel L. Childers, Ted L. </a:t>
            </a:r>
            <a:r>
              <a:rPr lang="en-US" sz="600" dirty="0" err="1">
                <a:solidFill>
                  <a:schemeClr val="tx1">
                    <a:alpha val="70000"/>
                  </a:schemeClr>
                </a:solidFill>
              </a:rPr>
              <a:t>Gragson</a:t>
            </a:r>
            <a:r>
              <a:rPr lang="en-US" sz="600" dirty="0">
                <a:solidFill>
                  <a:schemeClr val="tx1">
                    <a:alpha val="70000"/>
                  </a:schemeClr>
                </a:solidFill>
              </a:rPr>
              <a:t>, Nancy B. Grimm, J. Morgan Grove, </a:t>
            </a:r>
            <a:br>
              <a:rPr lang="en-US" sz="600" dirty="0">
                <a:solidFill>
                  <a:schemeClr val="tx1">
                    <a:alpha val="70000"/>
                  </a:schemeClr>
                </a:solidFill>
              </a:rPr>
            </a:br>
            <a:r>
              <a:rPr lang="en-US" sz="600" dirty="0">
                <a:solidFill>
                  <a:schemeClr val="tx1">
                    <a:alpha val="70000"/>
                  </a:schemeClr>
                </a:solidFill>
              </a:rPr>
              <a:t>Sharon L. Harlan, Jason P. Kaye, Alan K. Knapp, Gary P. </a:t>
            </a:r>
            <a:r>
              <a:rPr lang="en-US" sz="600" dirty="0" err="1">
                <a:solidFill>
                  <a:schemeClr val="tx1">
                    <a:alpha val="70000"/>
                  </a:schemeClr>
                </a:solidFill>
              </a:rPr>
              <a:t>Kofinas</a:t>
            </a:r>
            <a:r>
              <a:rPr lang="en-US" sz="600" dirty="0">
                <a:solidFill>
                  <a:schemeClr val="tx1">
                    <a:alpha val="70000"/>
                  </a:schemeClr>
                </a:solidFill>
              </a:rPr>
              <a:t>, John J. Magnuson, William H. McDowell, </a:t>
            </a:r>
            <a:br>
              <a:rPr lang="en-US" sz="600" dirty="0">
                <a:solidFill>
                  <a:schemeClr val="tx1">
                    <a:alpha val="70000"/>
                  </a:schemeClr>
                </a:solidFill>
              </a:rPr>
            </a:br>
            <a:r>
              <a:rPr lang="en-US" sz="600" dirty="0">
                <a:solidFill>
                  <a:schemeClr val="tx1">
                    <a:alpha val="70000"/>
                  </a:schemeClr>
                </a:solidFill>
              </a:rPr>
              <a:t>John M. </a:t>
            </a:r>
            <a:r>
              <a:rPr lang="en-US" sz="600" dirty="0" err="1">
                <a:solidFill>
                  <a:schemeClr val="tx1">
                    <a:alpha val="70000"/>
                  </a:schemeClr>
                </a:solidFill>
              </a:rPr>
              <a:t>Melack</a:t>
            </a:r>
            <a:r>
              <a:rPr lang="en-US" sz="600" dirty="0">
                <a:solidFill>
                  <a:schemeClr val="tx1">
                    <a:alpha val="70000"/>
                  </a:schemeClr>
                </a:solidFill>
              </a:rPr>
              <a:t>, Laura A. Ogden, G. Philip Robertson, Melinda D. Smith, Ali C. Whitmer, 'An integrated conceptual framework for long-term social-ecological research', pp.351-357. (c) 2010. Reprinted with permission from Wiley.</a:t>
            </a:r>
            <a:endParaRPr lang="en-GB" sz="600" dirty="0">
              <a:solidFill>
                <a:schemeClr val="tx1">
                  <a:alpha val="70000"/>
                </a:schemeClr>
              </a:solidFill>
            </a:endParaRPr>
          </a:p>
        </p:txBody>
      </p:sp>
      <p:pic>
        <p:nvPicPr>
          <p:cNvPr id="5" name="Picture 4">
            <a:extLst>
              <a:ext uri="{FF2B5EF4-FFF2-40B4-BE49-F238E27FC236}">
                <a16:creationId xmlns:a16="http://schemas.microsoft.com/office/drawing/2014/main" id="{72B53AD1-37B3-6349-908A-F7510A3C164F}"/>
              </a:ext>
            </a:extLst>
          </p:cNvPr>
          <p:cNvPicPr>
            <a:picLocks noChangeAspect="1"/>
          </p:cNvPicPr>
          <p:nvPr/>
        </p:nvPicPr>
        <p:blipFill>
          <a:blip r:embed="rId4"/>
          <a:stretch>
            <a:fillRect/>
          </a:stretch>
        </p:blipFill>
        <p:spPr>
          <a:xfrm>
            <a:off x="1007380" y="279774"/>
            <a:ext cx="7275232" cy="5604045"/>
          </a:xfrm>
          <a:prstGeom prst="rect">
            <a:avLst/>
          </a:prstGeom>
        </p:spPr>
      </p:pic>
      <p:sp>
        <p:nvSpPr>
          <p:cNvPr id="6" name="TextBox 5">
            <a:extLst>
              <a:ext uri="{FF2B5EF4-FFF2-40B4-BE49-F238E27FC236}">
                <a16:creationId xmlns:a16="http://schemas.microsoft.com/office/drawing/2014/main" id="{04F77FA2-465C-9844-8A36-B520A31259A5}"/>
              </a:ext>
            </a:extLst>
          </p:cNvPr>
          <p:cNvSpPr txBox="1"/>
          <p:nvPr/>
        </p:nvSpPr>
        <p:spPr>
          <a:xfrm>
            <a:off x="5297161" y="5783791"/>
            <a:ext cx="3067885" cy="200055"/>
          </a:xfrm>
          <a:prstGeom prst="rect">
            <a:avLst/>
          </a:prstGeom>
          <a:noFill/>
        </p:spPr>
        <p:txBody>
          <a:bodyPr wrap="square" rtlCol="0">
            <a:spAutoFit/>
          </a:bodyPr>
          <a:lstStyle/>
          <a:p>
            <a:pPr algn="r"/>
            <a:r>
              <a:rPr lang="en-US" sz="700" dirty="0">
                <a:solidFill>
                  <a:schemeClr val="tx1">
                    <a:alpha val="70000"/>
                  </a:schemeClr>
                </a:solidFill>
                <a:latin typeface="+mj-lt"/>
              </a:rPr>
              <a:t>© </a:t>
            </a:r>
            <a:r>
              <a:rPr lang="en-US" sz="700" dirty="0">
                <a:solidFill>
                  <a:schemeClr val="tx1">
                    <a:alpha val="70000"/>
                  </a:schemeClr>
                </a:solidFill>
                <a:latin typeface="+mj-lt"/>
                <a:ea typeface="Calibri"/>
                <a:cs typeface="Calibri"/>
              </a:rPr>
              <a:t>Collins et al 2011; Frontiers in Ecology</a:t>
            </a:r>
          </a:p>
        </p:txBody>
      </p:sp>
    </p:spTree>
    <p:extLst>
      <p:ext uri="{BB962C8B-B14F-4D97-AF65-F5344CB8AC3E}">
        <p14:creationId xmlns:p14="http://schemas.microsoft.com/office/powerpoint/2010/main" val="101591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75E53-CC3C-EB4C-B999-E4A90CD61A40}"/>
              </a:ext>
            </a:extLst>
          </p:cNvPr>
          <p:cNvSpPr>
            <a:spLocks noGrp="1"/>
          </p:cNvSpPr>
          <p:nvPr>
            <p:ph type="title"/>
          </p:nvPr>
        </p:nvSpPr>
        <p:spPr>
          <a:xfrm>
            <a:off x="623888" y="1709739"/>
            <a:ext cx="5649321" cy="2852737"/>
          </a:xfrm>
        </p:spPr>
        <p:txBody>
          <a:bodyPr/>
          <a:lstStyle/>
          <a:p>
            <a:r>
              <a:rPr lang="en-GB" dirty="0"/>
              <a:t>Moving from </a:t>
            </a:r>
            <a:br>
              <a:rPr lang="en-GB" dirty="0"/>
            </a:br>
            <a:r>
              <a:rPr lang="en-GB" dirty="0"/>
              <a:t>local to global SES</a:t>
            </a:r>
            <a:endParaRPr lang="en-US" dirty="0"/>
          </a:p>
        </p:txBody>
      </p:sp>
      <p:sp>
        <p:nvSpPr>
          <p:cNvPr id="5" name="Text Placeholder 4">
            <a:extLst>
              <a:ext uri="{FF2B5EF4-FFF2-40B4-BE49-F238E27FC236}">
                <a16:creationId xmlns:a16="http://schemas.microsoft.com/office/drawing/2014/main" id="{1E3B7C6D-505B-DD4F-A64F-BD9B10E8F5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641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49" y="29459"/>
            <a:ext cx="8295431" cy="1058561"/>
          </a:xfrm>
        </p:spPr>
        <p:txBody>
          <a:bodyPr>
            <a:noAutofit/>
          </a:bodyPr>
          <a:lstStyle/>
          <a:p>
            <a:r>
              <a:rPr lang="en-GB" sz="3200" dirty="0"/>
              <a:t>Decreased Resilience = Increased Risk</a:t>
            </a:r>
            <a:endParaRPr lang="en-GB" sz="3200" dirty="0">
              <a:cs typeface="Times New Roman" panose="02020603050405020304" pitchFamily="18" charset="0"/>
            </a:endParaRPr>
          </a:p>
        </p:txBody>
      </p:sp>
      <p:pic>
        <p:nvPicPr>
          <p:cNvPr id="8" name="Picture 7">
            <a:extLst>
              <a:ext uri="{FF2B5EF4-FFF2-40B4-BE49-F238E27FC236}">
                <a16:creationId xmlns:a16="http://schemas.microsoft.com/office/drawing/2014/main" id="{AA1CE6DB-49D2-6642-91A0-F54A60ED8E9B}"/>
              </a:ext>
            </a:extLst>
          </p:cNvPr>
          <p:cNvPicPr>
            <a:picLocks noChangeAspect="1"/>
          </p:cNvPicPr>
          <p:nvPr/>
        </p:nvPicPr>
        <p:blipFill>
          <a:blip r:embed="rId3"/>
          <a:stretch>
            <a:fillRect/>
          </a:stretch>
        </p:blipFill>
        <p:spPr>
          <a:xfrm>
            <a:off x="342457" y="1018863"/>
            <a:ext cx="8136491" cy="4277687"/>
          </a:xfrm>
          <a:prstGeom prst="rect">
            <a:avLst/>
          </a:prstGeom>
        </p:spPr>
      </p:pic>
      <p:sp>
        <p:nvSpPr>
          <p:cNvPr id="12" name="TextBox 11">
            <a:extLst>
              <a:ext uri="{FF2B5EF4-FFF2-40B4-BE49-F238E27FC236}">
                <a16:creationId xmlns:a16="http://schemas.microsoft.com/office/drawing/2014/main" id="{48A70B2B-6605-D843-A179-3950044559E0}"/>
              </a:ext>
            </a:extLst>
          </p:cNvPr>
          <p:cNvSpPr txBox="1"/>
          <p:nvPr/>
        </p:nvSpPr>
        <p:spPr>
          <a:xfrm>
            <a:off x="253144" y="5296822"/>
            <a:ext cx="2097888" cy="200055"/>
          </a:xfrm>
          <a:prstGeom prst="rect">
            <a:avLst/>
          </a:prstGeom>
          <a:noFill/>
        </p:spPr>
        <p:txBody>
          <a:bodyPr wrap="square" rtlCol="0">
            <a:spAutoFit/>
          </a:bodyPr>
          <a:lstStyle/>
          <a:p>
            <a:r>
              <a:rPr lang="en-US" sz="700" dirty="0">
                <a:solidFill>
                  <a:srgbClr val="000000">
                    <a:alpha val="70000"/>
                  </a:srgbClr>
                </a:solidFill>
              </a:rPr>
              <a:t>© Millennium Ecosystem Assessment</a:t>
            </a:r>
            <a:endParaRPr lang="en-GB" sz="700" dirty="0">
              <a:solidFill>
                <a:srgbClr val="000000">
                  <a:alpha val="70000"/>
                </a:srgbClr>
              </a:solidFill>
            </a:endParaRPr>
          </a:p>
        </p:txBody>
      </p:sp>
      <p:pic>
        <p:nvPicPr>
          <p:cNvPr id="15" name="Picture 14">
            <a:extLst>
              <a:ext uri="{FF2B5EF4-FFF2-40B4-BE49-F238E27FC236}">
                <a16:creationId xmlns:a16="http://schemas.microsoft.com/office/drawing/2014/main" id="{817C508F-4DEC-2F46-91D6-4C686F3402F1}"/>
              </a:ext>
            </a:extLst>
          </p:cNvPr>
          <p:cNvPicPr>
            <a:picLocks noChangeAspect="1"/>
          </p:cNvPicPr>
          <p:nvPr/>
        </p:nvPicPr>
        <p:blipFill>
          <a:blip r:embed="rId4"/>
          <a:stretch>
            <a:fillRect/>
          </a:stretch>
        </p:blipFill>
        <p:spPr>
          <a:xfrm>
            <a:off x="7600674" y="5404398"/>
            <a:ext cx="858139" cy="606459"/>
          </a:xfrm>
          <a:prstGeom prst="rect">
            <a:avLst/>
          </a:prstGeom>
        </p:spPr>
      </p:pic>
    </p:spTree>
    <p:extLst>
      <p:ext uri="{BB962C8B-B14F-4D97-AF65-F5344CB8AC3E}">
        <p14:creationId xmlns:p14="http://schemas.microsoft.com/office/powerpoint/2010/main" val="321713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4C4FA-CFFF-4E4D-A37F-3970D1AC032F}"/>
              </a:ext>
            </a:extLst>
          </p:cNvPr>
          <p:cNvSpPr>
            <a:spLocks noGrp="1"/>
          </p:cNvSpPr>
          <p:nvPr>
            <p:ph sz="half" idx="1"/>
          </p:nvPr>
        </p:nvSpPr>
        <p:spPr>
          <a:xfrm>
            <a:off x="381511" y="1825625"/>
            <a:ext cx="3886200" cy="4351338"/>
          </a:xfrm>
        </p:spPr>
        <p:txBody>
          <a:bodyPr>
            <a:normAutofit/>
          </a:bodyPr>
          <a:lstStyle/>
          <a:p>
            <a:pPr marL="285750" indent="-285750">
              <a:buFont typeface="Arial" panose="020B0604020202020204" pitchFamily="34" charset="0"/>
              <a:buChar char="•"/>
            </a:pPr>
            <a:r>
              <a:rPr lang="en-US" sz="2400" dirty="0"/>
              <a:t>Planetary boundaries: a safe operating space for humanity (</a:t>
            </a:r>
            <a:r>
              <a:rPr lang="en-US" sz="2400" dirty="0" err="1"/>
              <a:t>Rockstrom</a:t>
            </a:r>
            <a:r>
              <a:rPr lang="en-US" sz="2400" dirty="0"/>
              <a:t> </a:t>
            </a:r>
            <a:r>
              <a:rPr lang="en-US" sz="2400" i="1" dirty="0"/>
              <a:t>et al.</a:t>
            </a:r>
            <a:r>
              <a:rPr lang="en-US" sz="2400" dirty="0"/>
              <a:t> 2009, updated by Steffen </a:t>
            </a:r>
            <a:r>
              <a:rPr lang="en-US" sz="2400" i="1" dirty="0"/>
              <a:t>et al. </a:t>
            </a:r>
            <a:r>
              <a:rPr lang="en-US" sz="2400" dirty="0"/>
              <a:t>2015)</a:t>
            </a:r>
          </a:p>
          <a:p>
            <a:pPr marL="285750" indent="-285750">
              <a:buFont typeface="Arial" panose="020B0604020202020204" pitchFamily="34" charset="0"/>
              <a:buChar char="•"/>
            </a:pPr>
            <a:r>
              <a:rPr lang="en-US" sz="2400" dirty="0"/>
              <a:t>Sees earth as a single system with 9 key and interacting processes</a:t>
            </a:r>
          </a:p>
          <a:p>
            <a:pPr marL="285750" indent="-285750">
              <a:buFont typeface="Arial" panose="020B0604020202020204" pitchFamily="34" charset="0"/>
              <a:buChar char="•"/>
            </a:pPr>
            <a:r>
              <a:rPr lang="en-US" sz="2400" dirty="0"/>
              <a:t>These must stay within safe limits</a:t>
            </a:r>
          </a:p>
        </p:txBody>
      </p:sp>
      <p:pic>
        <p:nvPicPr>
          <p:cNvPr id="8" name="Content Placeholder 7">
            <a:extLst>
              <a:ext uri="{FF2B5EF4-FFF2-40B4-BE49-F238E27FC236}">
                <a16:creationId xmlns:a16="http://schemas.microsoft.com/office/drawing/2014/main" id="{96E68F3E-6B43-714A-A131-B7A61CD5E56D}"/>
              </a:ext>
            </a:extLst>
          </p:cNvPr>
          <p:cNvPicPr>
            <a:picLocks noGrp="1" noChangeAspect="1"/>
          </p:cNvPicPr>
          <p:nvPr>
            <p:ph sz="half" idx="2"/>
          </p:nvPr>
        </p:nvPicPr>
        <p:blipFill rotWithShape="1">
          <a:blip r:embed="rId3"/>
          <a:srcRect l="7919" r="7691" b="4343"/>
          <a:stretch/>
        </p:blipFill>
        <p:spPr>
          <a:xfrm>
            <a:off x="4332582" y="51751"/>
            <a:ext cx="4811418" cy="6055060"/>
          </a:xfrm>
        </p:spPr>
      </p:pic>
      <p:sp>
        <p:nvSpPr>
          <p:cNvPr id="3" name="Title 2">
            <a:extLst>
              <a:ext uri="{FF2B5EF4-FFF2-40B4-BE49-F238E27FC236}">
                <a16:creationId xmlns:a16="http://schemas.microsoft.com/office/drawing/2014/main" id="{9075C427-4247-5749-9DB6-2AC23CEA2F8A}"/>
              </a:ext>
            </a:extLst>
          </p:cNvPr>
          <p:cNvSpPr>
            <a:spLocks noGrp="1"/>
          </p:cNvSpPr>
          <p:nvPr>
            <p:ph type="title" idx="4294967295"/>
          </p:nvPr>
        </p:nvSpPr>
        <p:spPr>
          <a:xfrm>
            <a:off x="432481" y="225425"/>
            <a:ext cx="3900101" cy="1600200"/>
          </a:xfrm>
        </p:spPr>
        <p:txBody>
          <a:bodyPr>
            <a:normAutofit/>
          </a:bodyPr>
          <a:lstStyle/>
          <a:p>
            <a:r>
              <a:rPr lang="en-US" dirty="0"/>
              <a:t>SES at the global scale</a:t>
            </a:r>
          </a:p>
        </p:txBody>
      </p:sp>
      <p:sp>
        <p:nvSpPr>
          <p:cNvPr id="9" name="TextBox 8">
            <a:extLst>
              <a:ext uri="{FF2B5EF4-FFF2-40B4-BE49-F238E27FC236}">
                <a16:creationId xmlns:a16="http://schemas.microsoft.com/office/drawing/2014/main" id="{3CB965C6-2270-854B-9370-C01135C78238}"/>
              </a:ext>
            </a:extLst>
          </p:cNvPr>
          <p:cNvSpPr txBox="1"/>
          <p:nvPr/>
        </p:nvSpPr>
        <p:spPr>
          <a:xfrm>
            <a:off x="2458889" y="6243370"/>
            <a:ext cx="4372215" cy="553998"/>
          </a:xfrm>
          <a:prstGeom prst="rect">
            <a:avLst/>
          </a:prstGeom>
          <a:noFill/>
        </p:spPr>
        <p:txBody>
          <a:bodyPr wrap="square" rtlCol="0">
            <a:spAutoFit/>
          </a:bodyPr>
          <a:lstStyle/>
          <a:p>
            <a:pPr algn="ctr"/>
            <a:r>
              <a:rPr lang="en-US" sz="600" dirty="0">
                <a:solidFill>
                  <a:schemeClr val="tx1">
                    <a:alpha val="70000"/>
                  </a:schemeClr>
                </a:solidFill>
              </a:rPr>
              <a:t>Reprinted from Global Environmental Change, Vol.28, John A. Dearing, </a:t>
            </a:r>
            <a:r>
              <a:rPr lang="en-US" sz="600" dirty="0" err="1">
                <a:solidFill>
                  <a:schemeClr val="tx1">
                    <a:alpha val="70000"/>
                  </a:schemeClr>
                </a:solidFill>
              </a:rPr>
              <a:t>Rong</a:t>
            </a:r>
            <a:r>
              <a:rPr lang="en-US" sz="600" dirty="0">
                <a:solidFill>
                  <a:schemeClr val="tx1">
                    <a:alpha val="70000"/>
                  </a:schemeClr>
                </a:solidFill>
              </a:rPr>
              <a:t> Wang, </a:t>
            </a:r>
            <a:r>
              <a:rPr lang="en-US" sz="600" dirty="0" err="1">
                <a:solidFill>
                  <a:schemeClr val="tx1">
                    <a:alpha val="70000"/>
                  </a:schemeClr>
                </a:solidFill>
              </a:rPr>
              <a:t>Ke</a:t>
            </a:r>
            <a:r>
              <a:rPr lang="en-US" sz="600" dirty="0">
                <a:solidFill>
                  <a:schemeClr val="tx1">
                    <a:alpha val="70000"/>
                  </a:schemeClr>
                </a:solidFill>
              </a:rPr>
              <a:t> Zhang, James G. Dyke, </a:t>
            </a:r>
            <a:br>
              <a:rPr lang="en-US" sz="600" dirty="0">
                <a:solidFill>
                  <a:schemeClr val="tx1">
                    <a:alpha val="70000"/>
                  </a:schemeClr>
                </a:solidFill>
              </a:rPr>
            </a:br>
            <a:r>
              <a:rPr lang="en-US" sz="600" dirty="0">
                <a:solidFill>
                  <a:schemeClr val="tx1">
                    <a:alpha val="70000"/>
                  </a:schemeClr>
                </a:solidFill>
              </a:rPr>
              <a:t>Helmut Haberl, Md. Sarwar Hossain, Peter G. Langdon, Timothy M. </a:t>
            </a:r>
            <a:r>
              <a:rPr lang="en-US" sz="600" dirty="0" err="1">
                <a:solidFill>
                  <a:schemeClr val="tx1">
                    <a:alpha val="70000"/>
                  </a:schemeClr>
                </a:solidFill>
              </a:rPr>
              <a:t>Lenton</a:t>
            </a:r>
            <a:r>
              <a:rPr lang="en-US" sz="600" dirty="0">
                <a:solidFill>
                  <a:schemeClr val="tx1">
                    <a:alpha val="70000"/>
                  </a:schemeClr>
                </a:solidFill>
              </a:rPr>
              <a:t>, Kate </a:t>
            </a:r>
            <a:r>
              <a:rPr lang="en-US" sz="600" dirty="0" err="1">
                <a:solidFill>
                  <a:schemeClr val="tx1">
                    <a:alpha val="70000"/>
                  </a:schemeClr>
                </a:solidFill>
              </a:rPr>
              <a:t>Raworth</a:t>
            </a:r>
            <a:r>
              <a:rPr lang="en-US" sz="600" dirty="0">
                <a:solidFill>
                  <a:schemeClr val="tx1">
                    <a:alpha val="70000"/>
                  </a:schemeClr>
                </a:solidFill>
              </a:rPr>
              <a:t>, Sally Brown, Jacob </a:t>
            </a:r>
            <a:r>
              <a:rPr lang="en-US" sz="600" dirty="0" err="1">
                <a:solidFill>
                  <a:schemeClr val="tx1">
                    <a:alpha val="70000"/>
                  </a:schemeClr>
                </a:solidFill>
              </a:rPr>
              <a:t>Carstensen</a:t>
            </a:r>
            <a:r>
              <a:rPr lang="en-US" sz="600" dirty="0">
                <a:solidFill>
                  <a:schemeClr val="tx1">
                    <a:alpha val="70000"/>
                  </a:schemeClr>
                </a:solidFill>
              </a:rPr>
              <a:t>, Megan J. Cole, Sarah E. Cornell, Terence P. Dawson, C. Patrick </a:t>
            </a:r>
            <a:r>
              <a:rPr lang="en-US" sz="600" dirty="0" err="1">
                <a:solidFill>
                  <a:schemeClr val="tx1">
                    <a:alpha val="70000"/>
                  </a:schemeClr>
                </a:solidFill>
              </a:rPr>
              <a:t>Doncaster</a:t>
            </a:r>
            <a:r>
              <a:rPr lang="en-US" sz="600" dirty="0">
                <a:solidFill>
                  <a:schemeClr val="tx1">
                    <a:alpha val="70000"/>
                  </a:schemeClr>
                </a:solidFill>
              </a:rPr>
              <a:t>, Felix </a:t>
            </a:r>
            <a:r>
              <a:rPr lang="en-US" sz="600" dirty="0" err="1">
                <a:solidFill>
                  <a:schemeClr val="tx1">
                    <a:alpha val="70000"/>
                  </a:schemeClr>
                </a:solidFill>
              </a:rPr>
              <a:t>Eigenbrod</a:t>
            </a:r>
            <a:r>
              <a:rPr lang="en-US" sz="600" dirty="0">
                <a:solidFill>
                  <a:schemeClr val="tx1">
                    <a:alpha val="70000"/>
                  </a:schemeClr>
                </a:solidFill>
              </a:rPr>
              <a:t>, Martina </a:t>
            </a:r>
            <a:r>
              <a:rPr lang="en-US" sz="600" dirty="0" err="1">
                <a:solidFill>
                  <a:schemeClr val="tx1">
                    <a:alpha val="70000"/>
                  </a:schemeClr>
                </a:solidFill>
              </a:rPr>
              <a:t>Florke</a:t>
            </a:r>
            <a:r>
              <a:rPr lang="en-US" sz="600" dirty="0">
                <a:solidFill>
                  <a:schemeClr val="tx1">
                    <a:alpha val="70000"/>
                  </a:schemeClr>
                </a:solidFill>
              </a:rPr>
              <a:t>, Elizabeth Jeffers, Anson W. Mackay, Bjorn </a:t>
            </a:r>
            <a:r>
              <a:rPr lang="en-US" sz="600" dirty="0" err="1">
                <a:solidFill>
                  <a:schemeClr val="tx1">
                    <a:alpha val="70000"/>
                  </a:schemeClr>
                </a:solidFill>
              </a:rPr>
              <a:t>Nykvist</a:t>
            </a:r>
            <a:r>
              <a:rPr lang="en-US" sz="600" dirty="0">
                <a:solidFill>
                  <a:schemeClr val="tx1">
                    <a:alpha val="70000"/>
                  </a:schemeClr>
                </a:solidFill>
              </a:rPr>
              <a:t>, Guy M. Poppy, 'Safe and just operating spaces for regional social-ecological systems', pp.227-238. (c) 2014. Reprinted under Creative Commons license </a:t>
            </a:r>
            <a:r>
              <a:rPr lang="en-US" sz="600" dirty="0">
                <a:solidFill>
                  <a:schemeClr val="tx1">
                    <a:alpha val="70000"/>
                  </a:schemeClr>
                </a:solidFill>
                <a:hlinkClick r:id="rId4"/>
              </a:rPr>
              <a:t>CC-BY 3.0</a:t>
            </a:r>
            <a:endParaRPr lang="en-GB" sz="600" dirty="0">
              <a:solidFill>
                <a:schemeClr val="tx1">
                  <a:alpha val="70000"/>
                </a:schemeClr>
              </a:solidFill>
            </a:endParaRPr>
          </a:p>
        </p:txBody>
      </p:sp>
    </p:spTree>
    <p:extLst>
      <p:ext uri="{BB962C8B-B14F-4D97-AF65-F5344CB8AC3E}">
        <p14:creationId xmlns:p14="http://schemas.microsoft.com/office/powerpoint/2010/main" val="156074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4C4FA-CFFF-4E4D-A37F-3970D1AC032F}"/>
              </a:ext>
            </a:extLst>
          </p:cNvPr>
          <p:cNvSpPr>
            <a:spLocks noGrp="1"/>
          </p:cNvSpPr>
          <p:nvPr>
            <p:ph sz="half" idx="1"/>
          </p:nvPr>
        </p:nvSpPr>
        <p:spPr>
          <a:xfrm>
            <a:off x="381511" y="1594022"/>
            <a:ext cx="4017494" cy="3361037"/>
          </a:xfrm>
        </p:spPr>
        <p:txBody>
          <a:bodyPr>
            <a:normAutofit/>
          </a:bodyPr>
          <a:lstStyle/>
          <a:p>
            <a:pPr marL="285750" indent="-285750"/>
            <a:r>
              <a:rPr lang="en-US" sz="2400" dirty="0"/>
              <a:t>‘the doughnut’ = safe and just space for humanity (</a:t>
            </a:r>
            <a:r>
              <a:rPr lang="en-US" sz="2400" dirty="0" err="1"/>
              <a:t>Raworth</a:t>
            </a:r>
            <a:r>
              <a:rPr lang="en-US" sz="2400" dirty="0"/>
              <a:t> 2012)</a:t>
            </a:r>
          </a:p>
          <a:p>
            <a:pPr marL="285750" indent="-285750"/>
            <a:r>
              <a:rPr lang="en-US" sz="2400" dirty="0"/>
              <a:t>We cannot overshoot the planet’s ecological ceiling</a:t>
            </a:r>
          </a:p>
          <a:p>
            <a:pPr marL="285750" indent="-285750"/>
            <a:r>
              <a:rPr lang="en-US" sz="2400" dirty="0"/>
              <a:t>But we must bring all people above a social foundation</a:t>
            </a:r>
          </a:p>
        </p:txBody>
      </p:sp>
      <p:sp>
        <p:nvSpPr>
          <p:cNvPr id="3" name="Title 2">
            <a:extLst>
              <a:ext uri="{FF2B5EF4-FFF2-40B4-BE49-F238E27FC236}">
                <a16:creationId xmlns:a16="http://schemas.microsoft.com/office/drawing/2014/main" id="{9075C427-4247-5749-9DB6-2AC23CEA2F8A}"/>
              </a:ext>
            </a:extLst>
          </p:cNvPr>
          <p:cNvSpPr>
            <a:spLocks noGrp="1"/>
          </p:cNvSpPr>
          <p:nvPr>
            <p:ph type="title" idx="4294967295"/>
          </p:nvPr>
        </p:nvSpPr>
        <p:spPr>
          <a:xfrm>
            <a:off x="432481" y="225425"/>
            <a:ext cx="8575595" cy="1240174"/>
          </a:xfrm>
        </p:spPr>
        <p:txBody>
          <a:bodyPr>
            <a:normAutofit/>
          </a:bodyPr>
          <a:lstStyle/>
          <a:p>
            <a:r>
              <a:rPr lang="en-US" sz="3600" dirty="0"/>
              <a:t>SES at the global scale </a:t>
            </a:r>
          </a:p>
        </p:txBody>
      </p:sp>
      <p:pic>
        <p:nvPicPr>
          <p:cNvPr id="7" name="Content Placeholder 6">
            <a:extLst>
              <a:ext uri="{FF2B5EF4-FFF2-40B4-BE49-F238E27FC236}">
                <a16:creationId xmlns:a16="http://schemas.microsoft.com/office/drawing/2014/main" id="{1D471F40-C8ED-0042-8FF2-85606111DCF0}"/>
              </a:ext>
            </a:extLst>
          </p:cNvPr>
          <p:cNvPicPr>
            <a:picLocks noGrp="1" noChangeAspect="1"/>
          </p:cNvPicPr>
          <p:nvPr>
            <p:ph sz="half" idx="2"/>
          </p:nvPr>
        </p:nvPicPr>
        <p:blipFill>
          <a:blip r:embed="rId3"/>
          <a:stretch>
            <a:fillRect/>
          </a:stretch>
        </p:blipFill>
        <p:spPr>
          <a:xfrm>
            <a:off x="4238367" y="1354388"/>
            <a:ext cx="4646141" cy="4634611"/>
          </a:xfrm>
        </p:spPr>
      </p:pic>
      <p:sp>
        <p:nvSpPr>
          <p:cNvPr id="9" name="TextBox 8">
            <a:extLst>
              <a:ext uri="{FF2B5EF4-FFF2-40B4-BE49-F238E27FC236}">
                <a16:creationId xmlns:a16="http://schemas.microsoft.com/office/drawing/2014/main" id="{CF1E9BA3-882A-994D-B7DC-6F86A2D3D2D4}"/>
              </a:ext>
            </a:extLst>
          </p:cNvPr>
          <p:cNvSpPr txBox="1"/>
          <p:nvPr/>
        </p:nvSpPr>
        <p:spPr>
          <a:xfrm>
            <a:off x="630777" y="5302752"/>
            <a:ext cx="4398423" cy="369332"/>
          </a:xfrm>
          <a:prstGeom prst="rect">
            <a:avLst/>
          </a:prstGeom>
          <a:noFill/>
        </p:spPr>
        <p:txBody>
          <a:bodyPr wrap="square" rtlCol="0">
            <a:spAutoFit/>
          </a:bodyPr>
          <a:lstStyle/>
          <a:p>
            <a:r>
              <a:rPr lang="en-ZA" dirty="0">
                <a:solidFill>
                  <a:prstClr val="black"/>
                </a:solidFill>
                <a:latin typeface="+mj-lt"/>
                <a:hlinkClick r:id="rId4"/>
              </a:rPr>
              <a:t>https://www.kateraworth.com/doughnut/</a:t>
            </a:r>
            <a:endParaRPr lang="en-GB" dirty="0">
              <a:latin typeface="+mj-lt"/>
            </a:endParaRPr>
          </a:p>
        </p:txBody>
      </p:sp>
      <p:sp>
        <p:nvSpPr>
          <p:cNvPr id="10" name="TextBox 9">
            <a:extLst>
              <a:ext uri="{FF2B5EF4-FFF2-40B4-BE49-F238E27FC236}">
                <a16:creationId xmlns:a16="http://schemas.microsoft.com/office/drawing/2014/main" id="{46E8118A-65EE-1C41-8D68-B29A894E5472}"/>
              </a:ext>
            </a:extLst>
          </p:cNvPr>
          <p:cNvSpPr txBox="1"/>
          <p:nvPr/>
        </p:nvSpPr>
        <p:spPr>
          <a:xfrm>
            <a:off x="2458889" y="6243370"/>
            <a:ext cx="4372215" cy="553998"/>
          </a:xfrm>
          <a:prstGeom prst="rect">
            <a:avLst/>
          </a:prstGeom>
          <a:noFill/>
        </p:spPr>
        <p:txBody>
          <a:bodyPr wrap="square" rtlCol="0">
            <a:spAutoFit/>
          </a:bodyPr>
          <a:lstStyle/>
          <a:p>
            <a:pPr algn="ctr"/>
            <a:r>
              <a:rPr lang="en-US" sz="600" dirty="0">
                <a:solidFill>
                  <a:schemeClr val="tx1">
                    <a:alpha val="70000"/>
                  </a:schemeClr>
                </a:solidFill>
              </a:rPr>
              <a:t>Reprinted from Global Environmental Change, Vol.28, John A. Dearing, </a:t>
            </a:r>
            <a:r>
              <a:rPr lang="en-US" sz="600" dirty="0" err="1">
                <a:solidFill>
                  <a:schemeClr val="tx1">
                    <a:alpha val="70000"/>
                  </a:schemeClr>
                </a:solidFill>
              </a:rPr>
              <a:t>Rong</a:t>
            </a:r>
            <a:r>
              <a:rPr lang="en-US" sz="600" dirty="0">
                <a:solidFill>
                  <a:schemeClr val="tx1">
                    <a:alpha val="70000"/>
                  </a:schemeClr>
                </a:solidFill>
              </a:rPr>
              <a:t> Wang, </a:t>
            </a:r>
            <a:r>
              <a:rPr lang="en-US" sz="600" dirty="0" err="1">
                <a:solidFill>
                  <a:schemeClr val="tx1">
                    <a:alpha val="70000"/>
                  </a:schemeClr>
                </a:solidFill>
              </a:rPr>
              <a:t>Ke</a:t>
            </a:r>
            <a:r>
              <a:rPr lang="en-US" sz="600" dirty="0">
                <a:solidFill>
                  <a:schemeClr val="tx1">
                    <a:alpha val="70000"/>
                  </a:schemeClr>
                </a:solidFill>
              </a:rPr>
              <a:t> Zhang, James G. Dyke, </a:t>
            </a:r>
            <a:br>
              <a:rPr lang="en-US" sz="600" dirty="0">
                <a:solidFill>
                  <a:schemeClr val="tx1">
                    <a:alpha val="70000"/>
                  </a:schemeClr>
                </a:solidFill>
              </a:rPr>
            </a:br>
            <a:r>
              <a:rPr lang="en-US" sz="600" dirty="0">
                <a:solidFill>
                  <a:schemeClr val="tx1">
                    <a:alpha val="70000"/>
                  </a:schemeClr>
                </a:solidFill>
              </a:rPr>
              <a:t>Helmut Haberl, Md. Sarwar Hossain, Peter G. Langdon, Timothy M. </a:t>
            </a:r>
            <a:r>
              <a:rPr lang="en-US" sz="600" dirty="0" err="1">
                <a:solidFill>
                  <a:schemeClr val="tx1">
                    <a:alpha val="70000"/>
                  </a:schemeClr>
                </a:solidFill>
              </a:rPr>
              <a:t>Lenton</a:t>
            </a:r>
            <a:r>
              <a:rPr lang="en-US" sz="600" dirty="0">
                <a:solidFill>
                  <a:schemeClr val="tx1">
                    <a:alpha val="70000"/>
                  </a:schemeClr>
                </a:solidFill>
              </a:rPr>
              <a:t>, Kate </a:t>
            </a:r>
            <a:r>
              <a:rPr lang="en-US" sz="600" dirty="0" err="1">
                <a:solidFill>
                  <a:schemeClr val="tx1">
                    <a:alpha val="70000"/>
                  </a:schemeClr>
                </a:solidFill>
              </a:rPr>
              <a:t>Raworth</a:t>
            </a:r>
            <a:r>
              <a:rPr lang="en-US" sz="600" dirty="0">
                <a:solidFill>
                  <a:schemeClr val="tx1">
                    <a:alpha val="70000"/>
                  </a:schemeClr>
                </a:solidFill>
              </a:rPr>
              <a:t>, Sally Brown, Jacob </a:t>
            </a:r>
            <a:r>
              <a:rPr lang="en-US" sz="600" dirty="0" err="1">
                <a:solidFill>
                  <a:schemeClr val="tx1">
                    <a:alpha val="70000"/>
                  </a:schemeClr>
                </a:solidFill>
              </a:rPr>
              <a:t>Carstensen</a:t>
            </a:r>
            <a:r>
              <a:rPr lang="en-US" sz="600" dirty="0">
                <a:solidFill>
                  <a:schemeClr val="tx1">
                    <a:alpha val="70000"/>
                  </a:schemeClr>
                </a:solidFill>
              </a:rPr>
              <a:t>, Megan J. Cole, Sarah E. Cornell, Terence P. Dawson, C. Patrick </a:t>
            </a:r>
            <a:r>
              <a:rPr lang="en-US" sz="600" dirty="0" err="1">
                <a:solidFill>
                  <a:schemeClr val="tx1">
                    <a:alpha val="70000"/>
                  </a:schemeClr>
                </a:solidFill>
              </a:rPr>
              <a:t>Doncaster</a:t>
            </a:r>
            <a:r>
              <a:rPr lang="en-US" sz="600" dirty="0">
                <a:solidFill>
                  <a:schemeClr val="tx1">
                    <a:alpha val="70000"/>
                  </a:schemeClr>
                </a:solidFill>
              </a:rPr>
              <a:t>, Felix </a:t>
            </a:r>
            <a:r>
              <a:rPr lang="en-US" sz="600" dirty="0" err="1">
                <a:solidFill>
                  <a:schemeClr val="tx1">
                    <a:alpha val="70000"/>
                  </a:schemeClr>
                </a:solidFill>
              </a:rPr>
              <a:t>Eigenbrod</a:t>
            </a:r>
            <a:r>
              <a:rPr lang="en-US" sz="600" dirty="0">
                <a:solidFill>
                  <a:schemeClr val="tx1">
                    <a:alpha val="70000"/>
                  </a:schemeClr>
                </a:solidFill>
              </a:rPr>
              <a:t>, Martina </a:t>
            </a:r>
            <a:r>
              <a:rPr lang="en-US" sz="600" dirty="0" err="1">
                <a:solidFill>
                  <a:schemeClr val="tx1">
                    <a:alpha val="70000"/>
                  </a:schemeClr>
                </a:solidFill>
              </a:rPr>
              <a:t>Florke</a:t>
            </a:r>
            <a:r>
              <a:rPr lang="en-US" sz="600" dirty="0">
                <a:solidFill>
                  <a:schemeClr val="tx1">
                    <a:alpha val="70000"/>
                  </a:schemeClr>
                </a:solidFill>
              </a:rPr>
              <a:t>, Elizabeth Jeffers, Anson W. Mackay, Bjorn </a:t>
            </a:r>
            <a:r>
              <a:rPr lang="en-US" sz="600" dirty="0" err="1">
                <a:solidFill>
                  <a:schemeClr val="tx1">
                    <a:alpha val="70000"/>
                  </a:schemeClr>
                </a:solidFill>
              </a:rPr>
              <a:t>Nykvist</a:t>
            </a:r>
            <a:r>
              <a:rPr lang="en-US" sz="600" dirty="0">
                <a:solidFill>
                  <a:schemeClr val="tx1">
                    <a:alpha val="70000"/>
                  </a:schemeClr>
                </a:solidFill>
              </a:rPr>
              <a:t>, Guy M. Poppy, 'Safe and just operating spaces for regional social-ecological systems', pp.227-238. (c) 2014. Reprinted under Creative Commons license </a:t>
            </a:r>
            <a:r>
              <a:rPr lang="en-US" sz="600" dirty="0">
                <a:solidFill>
                  <a:schemeClr val="tx1">
                    <a:alpha val="70000"/>
                  </a:schemeClr>
                </a:solidFill>
                <a:hlinkClick r:id="rId5"/>
              </a:rPr>
              <a:t>CC-BY 3.0</a:t>
            </a:r>
            <a:endParaRPr lang="en-GB" sz="600" dirty="0">
              <a:solidFill>
                <a:schemeClr val="tx1">
                  <a:alpha val="70000"/>
                </a:schemeClr>
              </a:solidFill>
            </a:endParaRPr>
          </a:p>
        </p:txBody>
      </p:sp>
    </p:spTree>
    <p:extLst>
      <p:ext uri="{BB962C8B-B14F-4D97-AF65-F5344CB8AC3E}">
        <p14:creationId xmlns:p14="http://schemas.microsoft.com/office/powerpoint/2010/main" val="120440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6DA57-B141-384B-9B50-97CF2217711A}"/>
              </a:ext>
            </a:extLst>
          </p:cNvPr>
          <p:cNvSpPr>
            <a:spLocks noGrp="1"/>
          </p:cNvSpPr>
          <p:nvPr>
            <p:ph type="title"/>
          </p:nvPr>
        </p:nvSpPr>
        <p:spPr>
          <a:xfrm>
            <a:off x="623888" y="1709739"/>
            <a:ext cx="7886700" cy="2852737"/>
          </a:xfrm>
        </p:spPr>
        <p:txBody>
          <a:bodyPr/>
          <a:lstStyle/>
          <a:p>
            <a:r>
              <a:rPr lang="en-US" dirty="0"/>
              <a:t>Other frameworks </a:t>
            </a:r>
            <a:br>
              <a:rPr lang="en-US" dirty="0"/>
            </a:br>
            <a:r>
              <a:rPr lang="en-US" dirty="0"/>
              <a:t>for </a:t>
            </a:r>
            <a:r>
              <a:rPr lang="en-US" dirty="0" err="1"/>
              <a:t>analysing</a:t>
            </a:r>
            <a:r>
              <a:rPr lang="en-US" dirty="0"/>
              <a:t> </a:t>
            </a:r>
            <a:br>
              <a:rPr lang="en-US" dirty="0"/>
            </a:br>
            <a:r>
              <a:rPr lang="en-US" dirty="0"/>
              <a:t>social-ecological systems</a:t>
            </a:r>
          </a:p>
        </p:txBody>
      </p:sp>
      <p:sp>
        <p:nvSpPr>
          <p:cNvPr id="5" name="Text Placeholder 4">
            <a:extLst>
              <a:ext uri="{FF2B5EF4-FFF2-40B4-BE49-F238E27FC236}">
                <a16:creationId xmlns:a16="http://schemas.microsoft.com/office/drawing/2014/main" id="{C5F86FCB-414A-D64D-BA7D-27536E0D31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7228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en-GB" sz="3200" dirty="0"/>
              <a:t>Why use a framework?</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8082646" cy="4736542"/>
          </a:xfrm>
        </p:spPr>
        <p:txBody>
          <a:bodyPr>
            <a:normAutofit lnSpcReduction="10000"/>
          </a:bodyPr>
          <a:lstStyle/>
          <a:p>
            <a:pPr marL="0" indent="0">
              <a:buNone/>
            </a:pPr>
            <a:r>
              <a:rPr lang="en-GB" sz="2400" dirty="0"/>
              <a:t>“</a:t>
            </a:r>
            <a:r>
              <a:rPr lang="en-GB" sz="2400" i="1" dirty="0"/>
              <a:t>A framework is...useful in providing a common set of potentially relevant variables and their subcomponents to use in the design of data collection instruments, the conduct of field work, and the analysis of findings…” </a:t>
            </a:r>
            <a:r>
              <a:rPr lang="en-GB" sz="2400" dirty="0"/>
              <a:t>(Ostrom 2009)</a:t>
            </a:r>
          </a:p>
          <a:p>
            <a:pPr marL="0" indent="0">
              <a:buNone/>
            </a:pPr>
            <a:r>
              <a:rPr lang="en-GB" sz="2400" dirty="0">
                <a:solidFill>
                  <a:schemeClr val="accent1"/>
                </a:solidFill>
                <a:cs typeface="Times New Roman" panose="02020603050405020304" pitchFamily="18" charset="0"/>
              </a:rPr>
              <a:t>Frameworks can help to define a common vocabulary for different people to discuss the same scenario.  </a:t>
            </a:r>
          </a:p>
          <a:p>
            <a:pPr marL="0" indent="0">
              <a:buNone/>
            </a:pPr>
            <a:endParaRPr lang="en-GB" sz="2000" dirty="0">
              <a:solidFill>
                <a:schemeClr val="accent1"/>
              </a:solidFill>
              <a:cs typeface="Times New Roman" panose="02020603050405020304" pitchFamily="18" charset="0"/>
            </a:endParaRPr>
          </a:p>
          <a:p>
            <a:pPr marL="0" indent="0">
              <a:buNone/>
            </a:pPr>
            <a:r>
              <a:rPr lang="en-GB" b="1" dirty="0">
                <a:solidFill>
                  <a:schemeClr val="accent1"/>
                </a:solidFill>
                <a:cs typeface="Times New Roman" panose="02020603050405020304" pitchFamily="18" charset="0"/>
              </a:rPr>
              <a:t>Class exercise:</a:t>
            </a:r>
          </a:p>
          <a:p>
            <a:pPr marL="0" indent="0">
              <a:buNone/>
            </a:pPr>
            <a:r>
              <a:rPr lang="en-GB" b="1" dirty="0">
                <a:solidFill>
                  <a:schemeClr val="accent1"/>
                </a:solidFill>
                <a:cs typeface="Times New Roman" panose="02020603050405020304" pitchFamily="18" charset="0"/>
              </a:rPr>
              <a:t>What criteria would you use to choose an appropriate framework in a specific situation?</a:t>
            </a:r>
          </a:p>
        </p:txBody>
      </p:sp>
    </p:spTree>
    <p:extLst>
      <p:ext uri="{BB962C8B-B14F-4D97-AF65-F5344CB8AC3E}">
        <p14:creationId xmlns:p14="http://schemas.microsoft.com/office/powerpoint/2010/main" val="223919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146687"/>
            <a:ext cx="8419657" cy="1325563"/>
          </a:xfrm>
        </p:spPr>
        <p:txBody>
          <a:bodyPr>
            <a:normAutofit/>
          </a:bodyPr>
          <a:lstStyle/>
          <a:p>
            <a:r>
              <a:rPr lang="en-GB" altLang="en-US" sz="3200" dirty="0">
                <a:cs typeface="Times New Roman" panose="02020603050405020304" pitchFamily="18" charset="0"/>
              </a:rPr>
              <a:t>The DPSIR Framework</a:t>
            </a:r>
          </a:p>
        </p:txBody>
      </p:sp>
      <p:pic>
        <p:nvPicPr>
          <p:cNvPr id="8" name="Content Placeholder 7">
            <a:extLst>
              <a:ext uri="{FF2B5EF4-FFF2-40B4-BE49-F238E27FC236}">
                <a16:creationId xmlns:a16="http://schemas.microsoft.com/office/drawing/2014/main" id="{00423CA2-2D3A-C54E-906E-4EDC3352FC02}"/>
              </a:ext>
            </a:extLst>
          </p:cNvPr>
          <p:cNvPicPr>
            <a:picLocks noGrp="1" noChangeAspect="1"/>
          </p:cNvPicPr>
          <p:nvPr>
            <p:ph idx="1"/>
          </p:nvPr>
        </p:nvPicPr>
        <p:blipFill>
          <a:blip r:embed="rId3"/>
          <a:stretch>
            <a:fillRect/>
          </a:stretch>
        </p:blipFill>
        <p:spPr>
          <a:xfrm>
            <a:off x="599054" y="1757523"/>
            <a:ext cx="8097634" cy="3785772"/>
          </a:xfrm>
        </p:spPr>
      </p:pic>
      <p:sp>
        <p:nvSpPr>
          <p:cNvPr id="5" name="TextBox 4">
            <a:extLst>
              <a:ext uri="{FF2B5EF4-FFF2-40B4-BE49-F238E27FC236}">
                <a16:creationId xmlns:a16="http://schemas.microsoft.com/office/drawing/2014/main" id="{AA867F34-2A13-824D-8CA8-576CCF6720ED}"/>
              </a:ext>
            </a:extLst>
          </p:cNvPr>
          <p:cNvSpPr txBox="1"/>
          <p:nvPr/>
        </p:nvSpPr>
        <p:spPr>
          <a:xfrm>
            <a:off x="2504993" y="6433687"/>
            <a:ext cx="4372215" cy="184666"/>
          </a:xfrm>
          <a:prstGeom prst="rect">
            <a:avLst/>
          </a:prstGeom>
          <a:noFill/>
        </p:spPr>
        <p:txBody>
          <a:bodyPr wrap="square" rtlCol="0">
            <a:spAutoFit/>
          </a:bodyPr>
          <a:lstStyle/>
          <a:p>
            <a:pPr algn="ctr"/>
            <a:r>
              <a:rPr lang="en-US" sz="600" dirty="0">
                <a:solidFill>
                  <a:schemeClr val="tx1">
                    <a:alpha val="70000"/>
                  </a:schemeClr>
                </a:solidFill>
              </a:rPr>
              <a:t>Kristensen, P. (2004) 'The DPSIR Framework', </a:t>
            </a:r>
            <a:r>
              <a:rPr lang="en-US" sz="600" dirty="0">
                <a:solidFill>
                  <a:schemeClr val="tx1">
                    <a:alpha val="70000"/>
                  </a:schemeClr>
                </a:solidFill>
                <a:hlinkClick r:id="rId4"/>
              </a:rPr>
              <a:t>https://</a:t>
            </a:r>
            <a:r>
              <a:rPr lang="en-US" sz="600" dirty="0" err="1">
                <a:solidFill>
                  <a:schemeClr val="tx1">
                    <a:alpha val="70000"/>
                  </a:schemeClr>
                </a:solidFill>
                <a:hlinkClick r:id="rId4"/>
              </a:rPr>
              <a:t>wwz.ifremer.fr</a:t>
            </a:r>
            <a:r>
              <a:rPr lang="en-US" sz="600" dirty="0">
                <a:solidFill>
                  <a:schemeClr val="tx1">
                    <a:alpha val="70000"/>
                  </a:schemeClr>
                </a:solidFill>
                <a:hlinkClick r:id="rId4"/>
              </a:rPr>
              <a:t>/</a:t>
            </a:r>
            <a:r>
              <a:rPr lang="en-US" sz="600" dirty="0" err="1">
                <a:solidFill>
                  <a:schemeClr val="tx1">
                    <a:alpha val="70000"/>
                  </a:schemeClr>
                </a:solidFill>
                <a:hlinkClick r:id="rId4"/>
              </a:rPr>
              <a:t>dce</a:t>
            </a:r>
            <a:r>
              <a:rPr lang="en-US" sz="600" dirty="0">
                <a:solidFill>
                  <a:schemeClr val="tx1">
                    <a:alpha val="70000"/>
                  </a:schemeClr>
                </a:solidFill>
                <a:hlinkClick r:id="rId4"/>
              </a:rPr>
              <a:t>/content/download/69291/913220/.../</a:t>
            </a:r>
            <a:r>
              <a:rPr lang="en-US" sz="600" dirty="0" err="1">
                <a:solidFill>
                  <a:schemeClr val="tx1">
                    <a:alpha val="70000"/>
                  </a:schemeClr>
                </a:solidFill>
                <a:hlinkClick r:id="rId4"/>
              </a:rPr>
              <a:t>DPSIR.pdf</a:t>
            </a:r>
            <a:endParaRPr lang="en-US" sz="600" dirty="0">
              <a:solidFill>
                <a:schemeClr val="tx1">
                  <a:alpha val="70000"/>
                </a:schemeClr>
              </a:solidFill>
            </a:endParaRPr>
          </a:p>
        </p:txBody>
      </p:sp>
      <p:sp>
        <p:nvSpPr>
          <p:cNvPr id="6" name="TextBox 5">
            <a:extLst>
              <a:ext uri="{FF2B5EF4-FFF2-40B4-BE49-F238E27FC236}">
                <a16:creationId xmlns:a16="http://schemas.microsoft.com/office/drawing/2014/main" id="{36CB8963-7F51-D94D-9E27-16BA420F5D94}"/>
              </a:ext>
            </a:extLst>
          </p:cNvPr>
          <p:cNvSpPr txBox="1"/>
          <p:nvPr/>
        </p:nvSpPr>
        <p:spPr>
          <a:xfrm>
            <a:off x="6598800" y="5888464"/>
            <a:ext cx="2097888" cy="200055"/>
          </a:xfrm>
          <a:prstGeom prst="rect">
            <a:avLst/>
          </a:prstGeom>
          <a:noFill/>
        </p:spPr>
        <p:txBody>
          <a:bodyPr wrap="square" rtlCol="0">
            <a:spAutoFit/>
          </a:bodyPr>
          <a:lstStyle/>
          <a:p>
            <a:pPr algn="r"/>
            <a:r>
              <a:rPr lang="en-US" sz="700" dirty="0">
                <a:solidFill>
                  <a:srgbClr val="000000">
                    <a:alpha val="70000"/>
                  </a:srgbClr>
                </a:solidFill>
              </a:rPr>
              <a:t>© Kristensen 2004</a:t>
            </a:r>
            <a:endParaRPr lang="en-GB" sz="700" dirty="0">
              <a:solidFill>
                <a:srgbClr val="000000">
                  <a:alpha val="70000"/>
                </a:srgbClr>
              </a:solidFill>
            </a:endParaRPr>
          </a:p>
        </p:txBody>
      </p:sp>
    </p:spTree>
    <p:extLst>
      <p:ext uri="{BB962C8B-B14F-4D97-AF65-F5344CB8AC3E}">
        <p14:creationId xmlns:p14="http://schemas.microsoft.com/office/powerpoint/2010/main" val="322524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314326"/>
            <a:ext cx="7886700" cy="1325563"/>
          </a:xfrm>
        </p:spPr>
        <p:txBody>
          <a:bodyPr/>
          <a:lstStyle/>
          <a:p>
            <a:r>
              <a:rPr lang="en-GB" dirty="0"/>
              <a:t>Learning outcomes</a:t>
            </a:r>
            <a:endParaRPr lang="en-US"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774825"/>
            <a:ext cx="8210550" cy="3419475"/>
          </a:xfrm>
        </p:spPr>
        <p:txBody>
          <a:bodyPr>
            <a:normAutofit fontScale="92500"/>
          </a:bodyPr>
          <a:lstStyle/>
          <a:p>
            <a:r>
              <a:rPr lang="en-US" dirty="0"/>
              <a:t>Describe the main components and concepts within social-ecological systems</a:t>
            </a:r>
          </a:p>
          <a:p>
            <a:r>
              <a:rPr lang="en-US" dirty="0"/>
              <a:t>Explain why a social-ecological systems approach is useful for more effective policies and planning</a:t>
            </a:r>
          </a:p>
          <a:p>
            <a:r>
              <a:rPr lang="en-US" dirty="0"/>
              <a:t>Demonstrate ability to reframe and </a:t>
            </a:r>
            <a:r>
              <a:rPr lang="en-US" dirty="0" err="1"/>
              <a:t>analyse</a:t>
            </a:r>
            <a:r>
              <a:rPr lang="en-US" dirty="0"/>
              <a:t> social-ecological systems from multiple perspectives</a:t>
            </a:r>
          </a:p>
        </p:txBody>
      </p:sp>
    </p:spTree>
    <p:extLst>
      <p:ext uri="{BB962C8B-B14F-4D97-AF65-F5344CB8AC3E}">
        <p14:creationId xmlns:p14="http://schemas.microsoft.com/office/powerpoint/2010/main" val="34367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D40C343-0583-1340-B2C6-31A2DA27E2D6}"/>
              </a:ext>
            </a:extLst>
          </p:cNvPr>
          <p:cNvSpPr>
            <a:spLocks noGrp="1"/>
          </p:cNvSpPr>
          <p:nvPr>
            <p:ph sz="half" idx="1"/>
          </p:nvPr>
        </p:nvSpPr>
        <p:spPr>
          <a:xfrm>
            <a:off x="571500" y="1435946"/>
            <a:ext cx="3886200" cy="4351338"/>
          </a:xfrm>
        </p:spPr>
        <p:txBody>
          <a:bodyPr>
            <a:normAutofit fontScale="70000" lnSpcReduction="20000"/>
          </a:bodyPr>
          <a:lstStyle/>
          <a:p>
            <a:pPr marL="0" indent="0">
              <a:buNone/>
            </a:pPr>
            <a:r>
              <a:rPr lang="en-GB" b="1" dirty="0"/>
              <a:t>Strengths</a:t>
            </a:r>
          </a:p>
          <a:p>
            <a:pPr>
              <a:spcBef>
                <a:spcPts val="1200"/>
              </a:spcBef>
            </a:pPr>
            <a:r>
              <a:rPr lang="en-GB" dirty="0"/>
              <a:t>Simple to understand and use </a:t>
            </a:r>
          </a:p>
          <a:p>
            <a:pPr>
              <a:spcBef>
                <a:spcPts val="1200"/>
              </a:spcBef>
            </a:pPr>
            <a:r>
              <a:rPr lang="en-GB" dirty="0"/>
              <a:t>Can be applied to a wide range of environmental issues, and in a standard way</a:t>
            </a:r>
          </a:p>
          <a:p>
            <a:pPr>
              <a:spcBef>
                <a:spcPts val="1200"/>
              </a:spcBef>
            </a:pPr>
            <a:r>
              <a:rPr lang="en-GB" dirty="0"/>
              <a:t>Understood and used by large number of organisations</a:t>
            </a:r>
          </a:p>
          <a:p>
            <a:pPr>
              <a:spcBef>
                <a:spcPts val="1200"/>
              </a:spcBef>
            </a:pPr>
            <a:r>
              <a:rPr lang="en-GB" dirty="0"/>
              <a:t>Can be used as a tool to organise &amp; communicate complex (social-ecological) information to policy makers &amp; other stakeholders</a:t>
            </a:r>
          </a:p>
        </p:txBody>
      </p:sp>
      <p:sp>
        <p:nvSpPr>
          <p:cNvPr id="9" name="Content Placeholder 8">
            <a:extLst>
              <a:ext uri="{FF2B5EF4-FFF2-40B4-BE49-F238E27FC236}">
                <a16:creationId xmlns:a16="http://schemas.microsoft.com/office/drawing/2014/main" id="{124A0444-E4D0-1B45-A2EE-58D1933688A8}"/>
              </a:ext>
            </a:extLst>
          </p:cNvPr>
          <p:cNvSpPr>
            <a:spLocks noGrp="1"/>
          </p:cNvSpPr>
          <p:nvPr>
            <p:ph sz="half" idx="2"/>
          </p:nvPr>
        </p:nvSpPr>
        <p:spPr>
          <a:xfrm>
            <a:off x="4629149" y="1455909"/>
            <a:ext cx="4065671" cy="4559879"/>
          </a:xfrm>
        </p:spPr>
        <p:txBody>
          <a:bodyPr>
            <a:normAutofit fontScale="62500" lnSpcReduction="20000"/>
          </a:bodyPr>
          <a:lstStyle/>
          <a:p>
            <a:pPr marL="0" indent="0">
              <a:buNone/>
            </a:pPr>
            <a:r>
              <a:rPr lang="en-GB" b="1" dirty="0"/>
              <a:t>Weaknesses</a:t>
            </a:r>
          </a:p>
          <a:p>
            <a:pPr>
              <a:spcBef>
                <a:spcPts val="1200"/>
              </a:spcBef>
            </a:pPr>
            <a:r>
              <a:rPr lang="en-GB" sz="3200" dirty="0"/>
              <a:t>Too simple &amp; static to capture complex social-ecological system dynamics &amp; trends (i.e. oversimplifies the problems)</a:t>
            </a:r>
          </a:p>
          <a:p>
            <a:pPr>
              <a:spcBef>
                <a:spcPts val="1200"/>
              </a:spcBef>
            </a:pPr>
            <a:r>
              <a:rPr lang="en-GB" sz="3200" dirty="0"/>
              <a:t>Discrepancies in understanding &amp; applying DPSIR information categories (i.e. differing definitions &amp; interpretations of Drivers, Pressures, Responses, etc.)</a:t>
            </a:r>
          </a:p>
          <a:p>
            <a:pPr>
              <a:spcBef>
                <a:spcPts val="1200"/>
              </a:spcBef>
            </a:pPr>
            <a:r>
              <a:rPr lang="en-GB" sz="3200" dirty="0"/>
              <a:t>Produces potentially biased analysis &amp; results (based on subjectivity of the individual(s) applying the framework – see </a:t>
            </a:r>
            <a:r>
              <a:rPr lang="en-GB" sz="3200" dirty="0" err="1"/>
              <a:t>Svarstad</a:t>
            </a:r>
            <a:r>
              <a:rPr lang="en-GB" sz="3200" dirty="0"/>
              <a:t> </a:t>
            </a:r>
            <a:r>
              <a:rPr lang="en-GB" sz="3200" i="1" dirty="0"/>
              <a:t>et al. </a:t>
            </a:r>
            <a:r>
              <a:rPr lang="en-GB" sz="3200" dirty="0"/>
              <a:t>2008)</a:t>
            </a:r>
          </a:p>
        </p:txBody>
      </p:sp>
      <p:sp>
        <p:nvSpPr>
          <p:cNvPr id="2" name="Title 1">
            <a:extLst>
              <a:ext uri="{FF2B5EF4-FFF2-40B4-BE49-F238E27FC236}">
                <a16:creationId xmlns:a16="http://schemas.microsoft.com/office/drawing/2014/main" id="{0832E985-29B1-574D-9686-CC59B40F2B18}"/>
              </a:ext>
            </a:extLst>
          </p:cNvPr>
          <p:cNvSpPr>
            <a:spLocks noGrp="1"/>
          </p:cNvSpPr>
          <p:nvPr>
            <p:ph type="title" idx="4294967295"/>
          </p:nvPr>
        </p:nvSpPr>
        <p:spPr>
          <a:xfrm>
            <a:off x="571500" y="130347"/>
            <a:ext cx="7886700" cy="1325563"/>
          </a:xfrm>
        </p:spPr>
        <p:txBody>
          <a:bodyPr>
            <a:normAutofit/>
          </a:bodyPr>
          <a:lstStyle/>
          <a:p>
            <a:r>
              <a:rPr lang="en-GB" altLang="en-US" sz="3200" dirty="0">
                <a:cs typeface="Times New Roman" panose="02020603050405020304" pitchFamily="18" charset="0"/>
              </a:rPr>
              <a:t>The DPSIR Framework</a:t>
            </a:r>
          </a:p>
        </p:txBody>
      </p:sp>
    </p:spTree>
    <p:extLst>
      <p:ext uri="{BB962C8B-B14F-4D97-AF65-F5344CB8AC3E}">
        <p14:creationId xmlns:p14="http://schemas.microsoft.com/office/powerpoint/2010/main" val="380961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0"/>
            <a:ext cx="8419657" cy="1251871"/>
          </a:xfrm>
        </p:spPr>
        <p:txBody>
          <a:bodyPr>
            <a:normAutofit/>
          </a:bodyPr>
          <a:lstStyle/>
          <a:p>
            <a:r>
              <a:rPr lang="en-GB" altLang="en-US" sz="3200" dirty="0">
                <a:cs typeface="Times New Roman" panose="02020603050405020304" pitchFamily="18" charset="0"/>
              </a:rPr>
              <a:t>The Sustainable Livelihoods Framework</a:t>
            </a:r>
          </a:p>
        </p:txBody>
      </p:sp>
      <p:pic>
        <p:nvPicPr>
          <p:cNvPr id="5" name="Content Placeholder 4">
            <a:extLst>
              <a:ext uri="{FF2B5EF4-FFF2-40B4-BE49-F238E27FC236}">
                <a16:creationId xmlns:a16="http://schemas.microsoft.com/office/drawing/2014/main" id="{C9EF4046-BFAA-3D4C-B904-6F0CA761B723}"/>
              </a:ext>
            </a:extLst>
          </p:cNvPr>
          <p:cNvPicPr>
            <a:picLocks noGrp="1" noChangeAspect="1"/>
          </p:cNvPicPr>
          <p:nvPr>
            <p:ph idx="1"/>
          </p:nvPr>
        </p:nvPicPr>
        <p:blipFill>
          <a:blip r:embed="rId3"/>
          <a:stretch>
            <a:fillRect/>
          </a:stretch>
        </p:blipFill>
        <p:spPr>
          <a:xfrm>
            <a:off x="479253" y="1115947"/>
            <a:ext cx="8195190" cy="4546011"/>
          </a:xfrm>
        </p:spPr>
      </p:pic>
      <p:sp>
        <p:nvSpPr>
          <p:cNvPr id="6" name="TextBox 5">
            <a:extLst>
              <a:ext uri="{FF2B5EF4-FFF2-40B4-BE49-F238E27FC236}">
                <a16:creationId xmlns:a16="http://schemas.microsoft.com/office/drawing/2014/main" id="{ECCBB8FF-97B0-8343-B248-9BC6F69A0B38}"/>
              </a:ext>
            </a:extLst>
          </p:cNvPr>
          <p:cNvSpPr txBox="1"/>
          <p:nvPr/>
        </p:nvSpPr>
        <p:spPr>
          <a:xfrm>
            <a:off x="5130621" y="5661958"/>
            <a:ext cx="3543822" cy="200055"/>
          </a:xfrm>
          <a:prstGeom prst="rect">
            <a:avLst/>
          </a:prstGeom>
          <a:noFill/>
        </p:spPr>
        <p:txBody>
          <a:bodyPr wrap="square" rtlCol="0">
            <a:spAutoFit/>
          </a:bodyPr>
          <a:lstStyle/>
          <a:p>
            <a:pPr algn="r"/>
            <a:r>
              <a:rPr lang="en-US" sz="700" dirty="0">
                <a:solidFill>
                  <a:srgbClr val="000000">
                    <a:alpha val="70000"/>
                  </a:srgbClr>
                </a:solidFill>
              </a:rPr>
              <a:t>© DFID 1999: SLA Guidance Sheet 1, p.1</a:t>
            </a:r>
          </a:p>
        </p:txBody>
      </p:sp>
    </p:spTree>
    <p:extLst>
      <p:ext uri="{BB962C8B-B14F-4D97-AF65-F5344CB8AC3E}">
        <p14:creationId xmlns:p14="http://schemas.microsoft.com/office/powerpoint/2010/main" val="38702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2836" y="34071"/>
            <a:ext cx="8515351" cy="1325563"/>
          </a:xfrm>
        </p:spPr>
        <p:txBody>
          <a:bodyPr>
            <a:normAutofit/>
          </a:bodyPr>
          <a:lstStyle/>
          <a:p>
            <a:r>
              <a:rPr lang="en-GB" sz="3200" dirty="0"/>
              <a:t>SLF: Strengths and weaknesses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62836" y="1191684"/>
            <a:ext cx="8682310" cy="4351338"/>
          </a:xfrm>
        </p:spPr>
        <p:txBody>
          <a:bodyPr>
            <a:noAutofit/>
          </a:bodyPr>
          <a:lstStyle/>
          <a:p>
            <a:pPr marL="0" indent="0">
              <a:lnSpc>
                <a:spcPct val="120000"/>
              </a:lnSpc>
              <a:spcBef>
                <a:spcPts val="600"/>
              </a:spcBef>
              <a:buNone/>
            </a:pPr>
            <a:r>
              <a:rPr lang="en-GB" sz="1900" b="1" dirty="0">
                <a:solidFill>
                  <a:schemeClr val="accent1"/>
                </a:solidFill>
                <a:cs typeface="Times New Roman" panose="02020603050405020304" pitchFamily="18" charset="0"/>
              </a:rPr>
              <a:t>Strengths</a:t>
            </a:r>
          </a:p>
          <a:p>
            <a:pPr>
              <a:lnSpc>
                <a:spcPct val="120000"/>
              </a:lnSpc>
              <a:spcBef>
                <a:spcPts val="600"/>
              </a:spcBef>
            </a:pPr>
            <a:r>
              <a:rPr lang="en-GB" sz="1900" i="1" dirty="0">
                <a:solidFill>
                  <a:schemeClr val="accent1"/>
                </a:solidFill>
                <a:cs typeface="Times New Roman" panose="02020603050405020304" pitchFamily="18" charset="0"/>
              </a:rPr>
              <a:t>“Genuinely transdisciplinary as … produced, disseminated and applied in the borderland between research, policy, and practice.” </a:t>
            </a:r>
            <a:r>
              <a:rPr lang="en-GB" sz="1900" dirty="0">
                <a:solidFill>
                  <a:schemeClr val="accent1"/>
                </a:solidFill>
                <a:cs typeface="Times New Roman" panose="02020603050405020304" pitchFamily="18" charset="0"/>
              </a:rPr>
              <a:t>(</a:t>
            </a:r>
            <a:r>
              <a:rPr lang="en-GB" sz="1900" dirty="0" err="1">
                <a:solidFill>
                  <a:schemeClr val="accent1"/>
                </a:solidFill>
                <a:cs typeface="Times New Roman" panose="02020603050405020304" pitchFamily="18" charset="0"/>
              </a:rPr>
              <a:t>Knutsson</a:t>
            </a:r>
            <a:r>
              <a:rPr lang="en-GB" sz="1900" dirty="0">
                <a:solidFill>
                  <a:schemeClr val="accent1"/>
                </a:solidFill>
                <a:cs typeface="Times New Roman" panose="02020603050405020304" pitchFamily="18" charset="0"/>
              </a:rPr>
              <a:t> 2006)</a:t>
            </a:r>
          </a:p>
          <a:p>
            <a:pPr>
              <a:lnSpc>
                <a:spcPct val="120000"/>
              </a:lnSpc>
              <a:spcBef>
                <a:spcPts val="400"/>
              </a:spcBef>
            </a:pPr>
            <a:r>
              <a:rPr lang="en-GB" sz="1900" dirty="0">
                <a:solidFill>
                  <a:schemeClr val="accent1"/>
                </a:solidFill>
                <a:cs typeface="Times New Roman" panose="02020603050405020304" pitchFamily="18" charset="0"/>
              </a:rPr>
              <a:t>Responds to people’s own multi-dimensional view of livelihoods</a:t>
            </a:r>
          </a:p>
          <a:p>
            <a:pPr>
              <a:lnSpc>
                <a:spcPct val="120000"/>
              </a:lnSpc>
              <a:spcBef>
                <a:spcPts val="400"/>
              </a:spcBef>
            </a:pPr>
            <a:r>
              <a:rPr lang="en-GB" sz="1900" dirty="0">
                <a:solidFill>
                  <a:schemeClr val="accent1"/>
                </a:solidFill>
                <a:cs typeface="Times New Roman" panose="02020603050405020304" pitchFamily="18" charset="0"/>
              </a:rPr>
              <a:t>Very widely used in development initiatives</a:t>
            </a:r>
          </a:p>
          <a:p>
            <a:pPr marL="0" indent="0">
              <a:lnSpc>
                <a:spcPct val="120000"/>
              </a:lnSpc>
              <a:buNone/>
            </a:pPr>
            <a:r>
              <a:rPr lang="en-GB" sz="1900" b="1" dirty="0">
                <a:solidFill>
                  <a:schemeClr val="accent1"/>
                </a:solidFill>
                <a:cs typeface="Times New Roman" panose="02020603050405020304" pitchFamily="18" charset="0"/>
              </a:rPr>
              <a:t>Weaknesses (</a:t>
            </a:r>
            <a:r>
              <a:rPr lang="en-GB" sz="1900" b="1" dirty="0" err="1">
                <a:solidFill>
                  <a:schemeClr val="accent1"/>
                </a:solidFill>
                <a:cs typeface="Times New Roman" panose="02020603050405020304" pitchFamily="18" charset="0"/>
              </a:rPr>
              <a:t>Scoones</a:t>
            </a:r>
            <a:r>
              <a:rPr lang="en-GB" sz="1900" b="1" dirty="0">
                <a:solidFill>
                  <a:schemeClr val="accent1"/>
                </a:solidFill>
                <a:cs typeface="Times New Roman" panose="02020603050405020304" pitchFamily="18" charset="0"/>
              </a:rPr>
              <a:t> 2009)</a:t>
            </a:r>
          </a:p>
          <a:p>
            <a:pPr>
              <a:lnSpc>
                <a:spcPct val="120000"/>
              </a:lnSpc>
              <a:spcBef>
                <a:spcPts val="600"/>
              </a:spcBef>
            </a:pPr>
            <a:r>
              <a:rPr lang="en-GB" sz="1900" dirty="0">
                <a:solidFill>
                  <a:schemeClr val="accent1"/>
                </a:solidFill>
                <a:cs typeface="Times New Roman" panose="02020603050405020304" pitchFamily="18" charset="0"/>
              </a:rPr>
              <a:t>Lack of engagement with </a:t>
            </a:r>
            <a:r>
              <a:rPr lang="en-GB" sz="1900" b="1" dirty="0">
                <a:solidFill>
                  <a:schemeClr val="accent1"/>
                </a:solidFill>
                <a:cs typeface="Times New Roman" panose="02020603050405020304" pitchFamily="18" charset="0"/>
              </a:rPr>
              <a:t>economic globalisation </a:t>
            </a:r>
            <a:r>
              <a:rPr lang="en-GB" sz="1900" dirty="0">
                <a:solidFill>
                  <a:schemeClr val="accent1"/>
                </a:solidFill>
                <a:cs typeface="Times New Roman" panose="02020603050405020304" pitchFamily="18" charset="0"/>
              </a:rPr>
              <a:t>processes</a:t>
            </a:r>
          </a:p>
          <a:p>
            <a:pPr>
              <a:lnSpc>
                <a:spcPct val="120000"/>
              </a:lnSpc>
              <a:spcBef>
                <a:spcPts val="400"/>
              </a:spcBef>
            </a:pPr>
            <a:r>
              <a:rPr lang="en-GB" sz="1900" dirty="0">
                <a:solidFill>
                  <a:schemeClr val="accent1"/>
                </a:solidFill>
                <a:cs typeface="Times New Roman" panose="02020603050405020304" pitchFamily="18" charset="0"/>
              </a:rPr>
              <a:t>Lack of attention to </a:t>
            </a:r>
            <a:r>
              <a:rPr lang="en-GB" sz="1900" b="1" dirty="0">
                <a:solidFill>
                  <a:schemeClr val="accent1"/>
                </a:solidFill>
                <a:cs typeface="Times New Roman" panose="02020603050405020304" pitchFamily="18" charset="0"/>
              </a:rPr>
              <a:t>power and politics</a:t>
            </a:r>
          </a:p>
          <a:p>
            <a:pPr>
              <a:lnSpc>
                <a:spcPct val="120000"/>
              </a:lnSpc>
              <a:spcBef>
                <a:spcPts val="400"/>
              </a:spcBef>
            </a:pPr>
            <a:r>
              <a:rPr lang="en-GB" sz="1900" dirty="0">
                <a:solidFill>
                  <a:schemeClr val="accent1"/>
                </a:solidFill>
                <a:cs typeface="Times New Roman" panose="02020603050405020304" pitchFamily="18" charset="0"/>
              </a:rPr>
              <a:t>Lack of rigorous attempts to deal with </a:t>
            </a:r>
            <a:r>
              <a:rPr lang="en-GB" sz="1900" b="1" dirty="0">
                <a:solidFill>
                  <a:schemeClr val="accent1"/>
                </a:solidFill>
                <a:cs typeface="Times New Roman" panose="02020603050405020304" pitchFamily="18" charset="0"/>
              </a:rPr>
              <a:t>long-term change </a:t>
            </a:r>
            <a:r>
              <a:rPr lang="en-GB" sz="1900" dirty="0">
                <a:solidFill>
                  <a:schemeClr val="accent1"/>
                </a:solidFill>
                <a:cs typeface="Times New Roman" panose="02020603050405020304" pitchFamily="18" charset="0"/>
              </a:rPr>
              <a:t>in environmental conditions</a:t>
            </a:r>
          </a:p>
          <a:p>
            <a:pPr>
              <a:lnSpc>
                <a:spcPct val="120000"/>
              </a:lnSpc>
              <a:spcBef>
                <a:spcPts val="400"/>
              </a:spcBef>
            </a:pPr>
            <a:r>
              <a:rPr lang="en-GB" sz="1900" dirty="0">
                <a:solidFill>
                  <a:schemeClr val="accent1"/>
                </a:solidFill>
                <a:cs typeface="Times New Roman" panose="02020603050405020304" pitchFamily="18" charset="0"/>
              </a:rPr>
              <a:t>Failure to grapple with debates about </a:t>
            </a:r>
            <a:r>
              <a:rPr lang="en-GB" sz="1900" b="1" dirty="0">
                <a:solidFill>
                  <a:schemeClr val="accent1"/>
                </a:solidFill>
                <a:cs typeface="Times New Roman" panose="02020603050405020304" pitchFamily="18" charset="0"/>
              </a:rPr>
              <a:t>long-term shifts in rural economies</a:t>
            </a:r>
            <a:r>
              <a:rPr lang="en-GB" sz="1900" dirty="0">
                <a:solidFill>
                  <a:schemeClr val="accent1"/>
                </a:solidFill>
                <a:cs typeface="Times New Roman" panose="02020603050405020304" pitchFamily="18" charset="0"/>
              </a:rPr>
              <a:t> and questions of agrarian change</a:t>
            </a:r>
          </a:p>
        </p:txBody>
      </p:sp>
    </p:spTree>
    <p:extLst>
      <p:ext uri="{BB962C8B-B14F-4D97-AF65-F5344CB8AC3E}">
        <p14:creationId xmlns:p14="http://schemas.microsoft.com/office/powerpoint/2010/main" val="249492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1007" y="49428"/>
            <a:ext cx="7886700" cy="963827"/>
          </a:xfrm>
        </p:spPr>
        <p:txBody>
          <a:bodyPr>
            <a:noAutofit/>
          </a:bodyPr>
          <a:lstStyle/>
          <a:p>
            <a:pPr>
              <a:lnSpc>
                <a:spcPct val="100000"/>
              </a:lnSpc>
            </a:pPr>
            <a:r>
              <a:rPr lang="en-US" sz="3200" dirty="0"/>
              <a:t>Social-Ecological Systems Framework</a:t>
            </a:r>
            <a:br>
              <a:rPr lang="en-US" sz="3200" dirty="0"/>
            </a:br>
            <a:r>
              <a:rPr lang="en-US" sz="2400" b="0" dirty="0"/>
              <a:t>(McGinnis and Ostrom 2014)</a:t>
            </a:r>
          </a:p>
        </p:txBody>
      </p:sp>
      <p:sp>
        <p:nvSpPr>
          <p:cNvPr id="6" name="TextBox 5">
            <a:extLst>
              <a:ext uri="{FF2B5EF4-FFF2-40B4-BE49-F238E27FC236}">
                <a16:creationId xmlns:a16="http://schemas.microsoft.com/office/drawing/2014/main" id="{85B14A3C-DF06-6E4C-9A98-F6D82D88C0A1}"/>
              </a:ext>
            </a:extLst>
          </p:cNvPr>
          <p:cNvSpPr txBox="1"/>
          <p:nvPr/>
        </p:nvSpPr>
        <p:spPr>
          <a:xfrm>
            <a:off x="5985511" y="5888464"/>
            <a:ext cx="2097888" cy="200055"/>
          </a:xfrm>
          <a:prstGeom prst="rect">
            <a:avLst/>
          </a:prstGeom>
          <a:noFill/>
        </p:spPr>
        <p:txBody>
          <a:bodyPr wrap="square" rtlCol="0">
            <a:spAutoFit/>
          </a:bodyPr>
          <a:lstStyle/>
          <a:p>
            <a:pPr algn="r"/>
            <a:r>
              <a:rPr lang="en-US" sz="700" dirty="0">
                <a:solidFill>
                  <a:srgbClr val="000000">
                    <a:alpha val="70000"/>
                  </a:srgbClr>
                </a:solidFill>
              </a:rPr>
              <a:t>© McGinnis and Ostrom 2014</a:t>
            </a:r>
            <a:endParaRPr lang="en-GB" sz="700" dirty="0">
              <a:solidFill>
                <a:srgbClr val="000000">
                  <a:alpha val="70000"/>
                </a:srgbClr>
              </a:solidFill>
            </a:endParaRPr>
          </a:p>
        </p:txBody>
      </p:sp>
      <p:sp>
        <p:nvSpPr>
          <p:cNvPr id="9" name="TextBox 8">
            <a:extLst>
              <a:ext uri="{FF2B5EF4-FFF2-40B4-BE49-F238E27FC236}">
                <a16:creationId xmlns:a16="http://schemas.microsoft.com/office/drawing/2014/main" id="{90E390E4-6BB1-7444-B8D2-EA4D666AF75A}"/>
              </a:ext>
            </a:extLst>
          </p:cNvPr>
          <p:cNvSpPr txBox="1"/>
          <p:nvPr/>
        </p:nvSpPr>
        <p:spPr>
          <a:xfrm>
            <a:off x="2458889" y="6343263"/>
            <a:ext cx="4372215" cy="369332"/>
          </a:xfrm>
          <a:prstGeom prst="rect">
            <a:avLst/>
          </a:prstGeom>
          <a:noFill/>
        </p:spPr>
        <p:txBody>
          <a:bodyPr wrap="square" rtlCol="0">
            <a:spAutoFit/>
          </a:bodyPr>
          <a:lstStyle/>
          <a:p>
            <a:pPr algn="ctr"/>
            <a:r>
              <a:rPr lang="en-US" sz="600" dirty="0">
                <a:solidFill>
                  <a:schemeClr val="tx1">
                    <a:alpha val="70000"/>
                  </a:schemeClr>
                </a:solidFill>
              </a:rPr>
              <a:t>Reprinted from Ecology and Society, Vol.19, No.2, Michael D. McGinnis and Elinor Ostrom, </a:t>
            </a:r>
            <a:br>
              <a:rPr lang="en-US" sz="600" dirty="0">
                <a:solidFill>
                  <a:schemeClr val="tx1">
                    <a:alpha val="70000"/>
                  </a:schemeClr>
                </a:solidFill>
              </a:rPr>
            </a:br>
            <a:r>
              <a:rPr lang="en-US" sz="600" dirty="0">
                <a:solidFill>
                  <a:schemeClr val="tx1">
                    <a:alpha val="70000"/>
                  </a:schemeClr>
                </a:solidFill>
              </a:rPr>
              <a:t>'Social-ecological system framework: initial changes and continuing challenges', (c) 2014. </a:t>
            </a:r>
            <a:br>
              <a:rPr lang="en-US" sz="600" dirty="0">
                <a:solidFill>
                  <a:schemeClr val="tx1">
                    <a:alpha val="70000"/>
                  </a:schemeClr>
                </a:solidFill>
              </a:rPr>
            </a:br>
            <a:r>
              <a:rPr lang="en-US" sz="600" dirty="0">
                <a:solidFill>
                  <a:schemeClr val="tx1">
                    <a:alpha val="70000"/>
                  </a:schemeClr>
                </a:solidFill>
              </a:rPr>
              <a:t>Reprinted under Creative Commons license </a:t>
            </a:r>
            <a:r>
              <a:rPr lang="en-US" sz="600" dirty="0">
                <a:solidFill>
                  <a:schemeClr val="tx1">
                    <a:alpha val="70000"/>
                  </a:schemeClr>
                </a:solidFill>
                <a:hlinkClick r:id="rId3"/>
              </a:rPr>
              <a:t>CC BY-NC 4.0.</a:t>
            </a:r>
            <a:endParaRPr lang="en-US" sz="600" dirty="0">
              <a:solidFill>
                <a:schemeClr val="tx1">
                  <a:alpha val="70000"/>
                </a:schemeClr>
              </a:solidFill>
            </a:endParaRPr>
          </a:p>
        </p:txBody>
      </p:sp>
      <p:pic>
        <p:nvPicPr>
          <p:cNvPr id="2" name="Picture 1">
            <a:extLst>
              <a:ext uri="{FF2B5EF4-FFF2-40B4-BE49-F238E27FC236}">
                <a16:creationId xmlns:a16="http://schemas.microsoft.com/office/drawing/2014/main" id="{BF885AD7-136A-433A-AEE7-C64972D3694C}"/>
              </a:ext>
            </a:extLst>
          </p:cNvPr>
          <p:cNvPicPr>
            <a:picLocks noChangeAspect="1"/>
          </p:cNvPicPr>
          <p:nvPr/>
        </p:nvPicPr>
        <p:blipFill>
          <a:blip r:embed="rId4"/>
          <a:stretch>
            <a:fillRect/>
          </a:stretch>
        </p:blipFill>
        <p:spPr>
          <a:xfrm>
            <a:off x="1060601" y="1051698"/>
            <a:ext cx="7013602" cy="4836766"/>
          </a:xfrm>
          <a:prstGeom prst="rect">
            <a:avLst/>
          </a:prstGeom>
        </p:spPr>
      </p:pic>
    </p:spTree>
    <p:extLst>
      <p:ext uri="{BB962C8B-B14F-4D97-AF65-F5344CB8AC3E}">
        <p14:creationId xmlns:p14="http://schemas.microsoft.com/office/powerpoint/2010/main" val="55528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2836" y="46428"/>
            <a:ext cx="8515351" cy="1325563"/>
          </a:xfrm>
        </p:spPr>
        <p:txBody>
          <a:bodyPr>
            <a:normAutofit/>
          </a:bodyPr>
          <a:lstStyle/>
          <a:p>
            <a:r>
              <a:rPr lang="en-GB" sz="3200" dirty="0"/>
              <a:t>Strengths and weaknesses of Ostrom’s SES framework</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62836" y="1265826"/>
            <a:ext cx="8682310" cy="4351338"/>
          </a:xfrm>
        </p:spPr>
        <p:txBody>
          <a:bodyPr>
            <a:noAutofit/>
          </a:bodyPr>
          <a:lstStyle/>
          <a:p>
            <a:pPr marL="0" indent="0">
              <a:lnSpc>
                <a:spcPct val="120000"/>
              </a:lnSpc>
              <a:spcBef>
                <a:spcPts val="600"/>
              </a:spcBef>
              <a:buNone/>
            </a:pPr>
            <a:r>
              <a:rPr lang="en-GB" sz="1900" b="1" dirty="0">
                <a:solidFill>
                  <a:schemeClr val="accent1"/>
                </a:solidFill>
                <a:cs typeface="Times New Roman" panose="02020603050405020304" pitchFamily="18" charset="0"/>
              </a:rPr>
              <a:t>Strengths</a:t>
            </a:r>
          </a:p>
          <a:p>
            <a:pPr>
              <a:lnSpc>
                <a:spcPct val="120000"/>
              </a:lnSpc>
              <a:spcBef>
                <a:spcPts val="400"/>
              </a:spcBef>
            </a:pPr>
            <a:r>
              <a:rPr lang="en-GB" sz="1900" dirty="0">
                <a:solidFill>
                  <a:schemeClr val="accent1"/>
                </a:solidFill>
                <a:cs typeface="Times New Roman" panose="02020603050405020304" pitchFamily="18" charset="0"/>
              </a:rPr>
              <a:t>Structures the analysis of complex processes </a:t>
            </a:r>
          </a:p>
          <a:p>
            <a:pPr>
              <a:lnSpc>
                <a:spcPct val="120000"/>
              </a:lnSpc>
              <a:spcBef>
                <a:spcPts val="400"/>
              </a:spcBef>
            </a:pPr>
            <a:r>
              <a:rPr lang="en-GB" sz="1900" dirty="0">
                <a:solidFill>
                  <a:schemeClr val="accent1"/>
                </a:solidFill>
                <a:cs typeface="Times New Roman" panose="02020603050405020304" pitchFamily="18" charset="0"/>
              </a:rPr>
              <a:t>Linkages (to related ecosystems or external drivers) and dynamics are in-built</a:t>
            </a:r>
          </a:p>
          <a:p>
            <a:pPr>
              <a:lnSpc>
                <a:spcPct val="120000"/>
              </a:lnSpc>
              <a:spcBef>
                <a:spcPts val="400"/>
              </a:spcBef>
            </a:pPr>
            <a:r>
              <a:rPr lang="en-GB" sz="1900" dirty="0">
                <a:solidFill>
                  <a:schemeClr val="accent1"/>
                </a:solidFill>
                <a:cs typeface="Times New Roman" panose="02020603050405020304" pitchFamily="18" charset="0"/>
              </a:rPr>
              <a:t>Gives equal weight to social and ecological components of the system</a:t>
            </a:r>
          </a:p>
          <a:p>
            <a:pPr>
              <a:lnSpc>
                <a:spcPct val="120000"/>
              </a:lnSpc>
              <a:spcBef>
                <a:spcPts val="400"/>
              </a:spcBef>
            </a:pPr>
            <a:r>
              <a:rPr lang="en-GB" sz="1900" dirty="0">
                <a:solidFill>
                  <a:schemeClr val="accent1"/>
                </a:solidFill>
                <a:cs typeface="Times New Roman" panose="02020603050405020304" pitchFamily="18" charset="0"/>
              </a:rPr>
              <a:t>Requires interdisciplinary and cross-sectoral collaboration – leading to better understanding and decision-making</a:t>
            </a:r>
          </a:p>
          <a:p>
            <a:pPr marL="0" indent="0">
              <a:lnSpc>
                <a:spcPct val="120000"/>
              </a:lnSpc>
              <a:buNone/>
            </a:pPr>
            <a:r>
              <a:rPr lang="en-GB" sz="1900" b="1" dirty="0">
                <a:solidFill>
                  <a:schemeClr val="accent1"/>
                </a:solidFill>
                <a:cs typeface="Times New Roman" panose="02020603050405020304" pitchFamily="18" charset="0"/>
              </a:rPr>
              <a:t>Weaknesses</a:t>
            </a:r>
          </a:p>
          <a:p>
            <a:pPr>
              <a:lnSpc>
                <a:spcPct val="120000"/>
              </a:lnSpc>
              <a:spcBef>
                <a:spcPts val="400"/>
              </a:spcBef>
            </a:pPr>
            <a:r>
              <a:rPr lang="en-GB" sz="1900" dirty="0">
                <a:solidFill>
                  <a:schemeClr val="accent1"/>
                </a:solidFill>
                <a:cs typeface="Times New Roman" panose="02020603050405020304" pitchFamily="18" charset="0"/>
              </a:rPr>
              <a:t>Works well for the analysis of territorial and well defined case studies, but less so for broader (national) scales or for spatially scattered actions and initiatives</a:t>
            </a:r>
          </a:p>
        </p:txBody>
      </p:sp>
    </p:spTree>
    <p:extLst>
      <p:ext uri="{BB962C8B-B14F-4D97-AF65-F5344CB8AC3E}">
        <p14:creationId xmlns:p14="http://schemas.microsoft.com/office/powerpoint/2010/main" val="362051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69735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388692" y="723395"/>
            <a:ext cx="8366615" cy="5429755"/>
          </a:xfrm>
          <a:prstGeom prst="rect">
            <a:avLst/>
          </a:prstGeom>
          <a:noFill/>
          <a:ln>
            <a:noFill/>
          </a:ln>
        </p:spPr>
        <p:txBody>
          <a:bodyPr spcFirstLastPara="1" wrap="square" lIns="91425" tIns="45700" rIns="91425" bIns="45700" anchor="t" anchorCtr="0">
            <a:noAutofit/>
          </a:bodyPr>
          <a:lstStyle/>
          <a:p>
            <a:pPr marL="0" marR="0" lvl="0" indent="0" algn="l" rtl="0">
              <a:spcBef>
                <a:spcPts val="300"/>
              </a:spcBef>
              <a:spcAft>
                <a:spcPts val="0"/>
              </a:spcAft>
              <a:buClr>
                <a:schemeClr val="accent4"/>
              </a:buClr>
              <a:buSzPts val="1300"/>
              <a:buFont typeface="Arial"/>
              <a:buNone/>
            </a:pPr>
            <a:r>
              <a:rPr lang="en-GB" sz="1300" b="1" dirty="0">
                <a:solidFill>
                  <a:schemeClr val="accent1"/>
                </a:solidFill>
                <a:latin typeface="Arial"/>
                <a:ea typeface="Arial"/>
                <a:cs typeface="Arial"/>
                <a:sym typeface="Arial"/>
              </a:rPr>
              <a:t>Key readings</a:t>
            </a:r>
            <a:endParaRPr dirty="0"/>
          </a:p>
          <a:p>
            <a:pPr marL="228600" lvl="0" indent="-228600">
              <a:spcBef>
                <a:spcPts val="300"/>
              </a:spcBef>
              <a:buClr>
                <a:schemeClr val="accent4"/>
              </a:buClr>
              <a:buSzPts val="1200"/>
              <a:buFont typeface="Arial"/>
              <a:buChar char="•"/>
            </a:pPr>
            <a:r>
              <a:rPr lang="en-GB" sz="1200" dirty="0">
                <a:solidFill>
                  <a:schemeClr val="accent1"/>
                </a:solidFill>
              </a:rPr>
              <a:t>McGinnis, M.D. and Ostrom, E. (2014) Social-ecological system framework: Initial changes and continuing challenges. </a:t>
            </a:r>
            <a:r>
              <a:rPr lang="en-GB" sz="1200" i="1" dirty="0">
                <a:solidFill>
                  <a:schemeClr val="accent1"/>
                </a:solidFill>
              </a:rPr>
              <a:t>Ecology and Society </a:t>
            </a:r>
            <a:r>
              <a:rPr lang="en-GB" sz="1200" b="1" dirty="0">
                <a:solidFill>
                  <a:schemeClr val="accent1"/>
                </a:solidFill>
              </a:rPr>
              <a:t>19</a:t>
            </a:r>
            <a:r>
              <a:rPr lang="en-GB" sz="1200" dirty="0">
                <a:solidFill>
                  <a:schemeClr val="accent1"/>
                </a:solidFill>
              </a:rPr>
              <a:t>(2): 30. </a:t>
            </a:r>
          </a:p>
          <a:p>
            <a:pPr marL="228600" indent="-228600">
              <a:spcBef>
                <a:spcPts val="300"/>
              </a:spcBef>
              <a:buClr>
                <a:schemeClr val="accent4"/>
              </a:buClr>
              <a:buSzPts val="1300"/>
              <a:buFont typeface="Arial"/>
              <a:buChar char="•"/>
            </a:pPr>
            <a:r>
              <a:rPr lang="en-GB" sz="1200" dirty="0" err="1">
                <a:solidFill>
                  <a:schemeClr val="accent1"/>
                </a:solidFill>
                <a:ea typeface="Arial"/>
                <a:cs typeface="Arial"/>
                <a:sym typeface="Arial"/>
              </a:rPr>
              <a:t>Raworth</a:t>
            </a:r>
            <a:r>
              <a:rPr lang="en-GB" sz="1200" dirty="0">
                <a:solidFill>
                  <a:schemeClr val="accent1"/>
                </a:solidFill>
                <a:ea typeface="Arial"/>
                <a:cs typeface="Arial"/>
                <a:sym typeface="Arial"/>
              </a:rPr>
              <a:t>, K. (2012) A safe and just space for humanity: can we live within the doughnut? </a:t>
            </a:r>
            <a:r>
              <a:rPr lang="en-GB" sz="1200" i="1" dirty="0">
                <a:solidFill>
                  <a:schemeClr val="accent1"/>
                </a:solidFill>
                <a:ea typeface="Arial"/>
                <a:cs typeface="Arial"/>
                <a:sym typeface="Arial"/>
              </a:rPr>
              <a:t>Oxfam Policy and Practice: Climate Change and Resilience</a:t>
            </a:r>
            <a:r>
              <a:rPr lang="en-GB" sz="1200" dirty="0">
                <a:solidFill>
                  <a:schemeClr val="accent1"/>
                </a:solidFill>
                <a:ea typeface="Arial"/>
                <a:cs typeface="Arial"/>
                <a:sym typeface="Arial"/>
              </a:rPr>
              <a:t> 8: 1-26.</a:t>
            </a:r>
          </a:p>
          <a:p>
            <a:pPr marL="228600" lvl="0" indent="-228600">
              <a:spcBef>
                <a:spcPts val="300"/>
              </a:spcBef>
              <a:buClr>
                <a:schemeClr val="accent4"/>
              </a:buClr>
              <a:buSzPts val="1300"/>
              <a:buFont typeface="Arial"/>
              <a:buChar char="•"/>
            </a:pPr>
            <a:r>
              <a:rPr lang="en-GB" sz="1200" dirty="0" err="1">
                <a:solidFill>
                  <a:schemeClr val="accent1"/>
                </a:solidFill>
                <a:ea typeface="Arial"/>
                <a:cs typeface="Arial"/>
                <a:sym typeface="Arial"/>
              </a:rPr>
              <a:t>Rockström</a:t>
            </a:r>
            <a:r>
              <a:rPr lang="en-GB" sz="1200" dirty="0">
                <a:solidFill>
                  <a:schemeClr val="accent1"/>
                </a:solidFill>
                <a:ea typeface="Arial"/>
                <a:cs typeface="Arial"/>
                <a:sym typeface="Arial"/>
              </a:rPr>
              <a:t>, J. </a:t>
            </a:r>
            <a:r>
              <a:rPr lang="en-GB" sz="1200" i="1" dirty="0">
                <a:solidFill>
                  <a:schemeClr val="accent1"/>
                </a:solidFill>
                <a:ea typeface="Arial"/>
                <a:cs typeface="Arial"/>
                <a:sym typeface="Arial"/>
              </a:rPr>
              <a:t>et al. </a:t>
            </a:r>
            <a:r>
              <a:rPr lang="en-GB" sz="1200" dirty="0">
                <a:solidFill>
                  <a:schemeClr val="accent1"/>
                </a:solidFill>
                <a:ea typeface="Arial"/>
                <a:cs typeface="Arial"/>
                <a:sym typeface="Arial"/>
              </a:rPr>
              <a:t>(2009) Planetary boundaries: Exploring the safe operating space for humanity. </a:t>
            </a:r>
            <a:r>
              <a:rPr lang="en-GB" sz="1200" i="1" dirty="0">
                <a:solidFill>
                  <a:schemeClr val="accent1"/>
                </a:solidFill>
                <a:ea typeface="Arial"/>
                <a:cs typeface="Arial"/>
                <a:sym typeface="Arial"/>
              </a:rPr>
              <a:t>Ecology and Society</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14</a:t>
            </a:r>
            <a:r>
              <a:rPr lang="en-GB" sz="1200" dirty="0">
                <a:solidFill>
                  <a:schemeClr val="accent1"/>
                </a:solidFill>
                <a:ea typeface="Arial"/>
                <a:cs typeface="Arial"/>
                <a:sym typeface="Arial"/>
              </a:rPr>
              <a:t>(2): 32.</a:t>
            </a:r>
          </a:p>
          <a:p>
            <a:pPr marL="228600" indent="-228600">
              <a:spcBef>
                <a:spcPts val="300"/>
              </a:spcBef>
              <a:buClr>
                <a:schemeClr val="accent4"/>
              </a:buClr>
              <a:buSzPts val="1300"/>
              <a:buFont typeface="Arial"/>
              <a:buChar char="•"/>
            </a:pPr>
            <a:r>
              <a:rPr lang="en-GB" sz="1200" dirty="0">
                <a:solidFill>
                  <a:srgbClr val="004C96"/>
                </a:solidFill>
              </a:rPr>
              <a:t>Scoones, I. (2009) Livelihoods perspectives and rural development. </a:t>
            </a:r>
            <a:r>
              <a:rPr lang="en-GB" sz="1200" i="1" dirty="0">
                <a:solidFill>
                  <a:srgbClr val="004C96"/>
                </a:solidFill>
              </a:rPr>
              <a:t>The Journal of Peasant Studies</a:t>
            </a:r>
            <a:r>
              <a:rPr lang="en-GB" sz="1200" dirty="0">
                <a:solidFill>
                  <a:srgbClr val="004C96"/>
                </a:solidFill>
              </a:rPr>
              <a:t> </a:t>
            </a:r>
            <a:r>
              <a:rPr lang="en-GB" sz="1200" b="1" dirty="0">
                <a:solidFill>
                  <a:srgbClr val="004C96"/>
                </a:solidFill>
              </a:rPr>
              <a:t>36</a:t>
            </a:r>
            <a:r>
              <a:rPr lang="en-GB" sz="1200" dirty="0">
                <a:solidFill>
                  <a:srgbClr val="004C96"/>
                </a:solidFill>
              </a:rPr>
              <a:t>:171-196.</a:t>
            </a:r>
          </a:p>
          <a:p>
            <a:pPr marL="228600" lvl="0" indent="-228600">
              <a:spcBef>
                <a:spcPts val="300"/>
              </a:spcBef>
              <a:buClr>
                <a:schemeClr val="accent4"/>
              </a:buClr>
              <a:buSzPts val="1300"/>
              <a:buFont typeface="Arial"/>
              <a:buChar char="•"/>
            </a:pPr>
            <a:r>
              <a:rPr lang="en-GB" sz="1200" dirty="0">
                <a:solidFill>
                  <a:schemeClr val="accent1"/>
                </a:solidFill>
                <a:ea typeface="Arial"/>
                <a:cs typeface="Arial"/>
                <a:sym typeface="Arial"/>
              </a:rPr>
              <a:t>van </a:t>
            </a:r>
            <a:r>
              <a:rPr lang="en-GB" sz="1200" dirty="0" err="1">
                <a:solidFill>
                  <a:schemeClr val="accent1"/>
                </a:solidFill>
                <a:ea typeface="Arial"/>
                <a:cs typeface="Arial"/>
                <a:sym typeface="Arial"/>
              </a:rPr>
              <a:t>Wilgen</a:t>
            </a:r>
            <a:r>
              <a:rPr lang="en-GB" sz="1200" dirty="0">
                <a:solidFill>
                  <a:schemeClr val="accent1"/>
                </a:solidFill>
                <a:ea typeface="Arial"/>
                <a:cs typeface="Arial"/>
                <a:sym typeface="Arial"/>
              </a:rPr>
              <a:t>, B.W. </a:t>
            </a:r>
            <a:r>
              <a:rPr lang="en-GB" sz="1200" i="1" dirty="0">
                <a:solidFill>
                  <a:schemeClr val="accent1"/>
                </a:solidFill>
                <a:ea typeface="Arial"/>
                <a:cs typeface="Arial"/>
                <a:sym typeface="Arial"/>
              </a:rPr>
              <a:t>et al. </a:t>
            </a:r>
            <a:r>
              <a:rPr lang="en-GB" sz="1200" dirty="0">
                <a:solidFill>
                  <a:schemeClr val="accent1"/>
                </a:solidFill>
                <a:ea typeface="Arial"/>
                <a:cs typeface="Arial"/>
                <a:sym typeface="Arial"/>
              </a:rPr>
              <a:t>(2008). A biome-scale assessment of the impact of invasive alien plants on ecosystem services in South Africa. </a:t>
            </a:r>
            <a:r>
              <a:rPr lang="en-GB" sz="1200" i="1" dirty="0">
                <a:solidFill>
                  <a:schemeClr val="accent1"/>
                </a:solidFill>
                <a:ea typeface="Arial"/>
                <a:cs typeface="Arial"/>
                <a:sym typeface="Arial"/>
              </a:rPr>
              <a:t>Journal of Environmental Management</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89</a:t>
            </a:r>
            <a:r>
              <a:rPr lang="en-GB" sz="1200" dirty="0">
                <a:solidFill>
                  <a:schemeClr val="accent1"/>
                </a:solidFill>
                <a:ea typeface="Arial"/>
                <a:cs typeface="Arial"/>
                <a:sym typeface="Arial"/>
              </a:rPr>
              <a:t>(4): 336-349.</a:t>
            </a:r>
            <a:endParaRPr lang="en-GB" sz="1200" dirty="0"/>
          </a:p>
          <a:p>
            <a:pPr>
              <a:spcBef>
                <a:spcPts val="300"/>
              </a:spcBef>
              <a:buClr>
                <a:schemeClr val="accent4"/>
              </a:buClr>
              <a:buSzPts val="1200"/>
            </a:pPr>
            <a:r>
              <a:rPr lang="en-GB" sz="1300" b="1" dirty="0">
                <a:solidFill>
                  <a:schemeClr val="accent1"/>
                </a:solidFill>
                <a:latin typeface="Arial"/>
                <a:ea typeface="Arial"/>
                <a:cs typeface="Arial"/>
                <a:sym typeface="Arial"/>
              </a:rPr>
              <a:t>Other readings</a:t>
            </a:r>
            <a:endParaRPr dirty="0"/>
          </a:p>
          <a:p>
            <a:pPr marL="228600" indent="-228600">
              <a:spcBef>
                <a:spcPts val="300"/>
              </a:spcBef>
              <a:buClr>
                <a:schemeClr val="accent4"/>
              </a:buClr>
              <a:buSzPts val="1200"/>
              <a:buFont typeface="Arial"/>
              <a:buChar char="•"/>
            </a:pPr>
            <a:r>
              <a:rPr lang="en-GB" sz="1200" dirty="0" err="1">
                <a:solidFill>
                  <a:schemeClr val="accent1"/>
                </a:solidFill>
              </a:rPr>
              <a:t>Berkes</a:t>
            </a:r>
            <a:r>
              <a:rPr lang="en-GB" sz="1200" dirty="0">
                <a:solidFill>
                  <a:schemeClr val="accent1"/>
                </a:solidFill>
              </a:rPr>
              <a:t>, F. (2011) Restoring unity: the concept of social-ecological systems</a:t>
            </a:r>
            <a:r>
              <a:rPr lang="en-GB" sz="1200" i="1" dirty="0">
                <a:solidFill>
                  <a:schemeClr val="accent1"/>
                </a:solidFill>
              </a:rPr>
              <a:t>. World Fisheries: A Social- Ecological Analysis</a:t>
            </a:r>
            <a:r>
              <a:rPr lang="en-GB" sz="1200" dirty="0">
                <a:solidFill>
                  <a:schemeClr val="accent1"/>
                </a:solidFill>
              </a:rPr>
              <a:t> (eds R.E. </a:t>
            </a:r>
            <a:r>
              <a:rPr lang="en-GB" sz="1200" dirty="0" err="1">
                <a:solidFill>
                  <a:schemeClr val="accent1"/>
                </a:solidFill>
              </a:rPr>
              <a:t>Ommer</a:t>
            </a:r>
            <a:r>
              <a:rPr lang="en-GB" sz="1200" dirty="0">
                <a:solidFill>
                  <a:schemeClr val="accent1"/>
                </a:solidFill>
              </a:rPr>
              <a:t>, R.I. Perry, K. Cochrane &amp; P. </a:t>
            </a:r>
            <a:r>
              <a:rPr lang="en-GB" sz="1200" dirty="0" err="1">
                <a:solidFill>
                  <a:schemeClr val="accent1"/>
                </a:solidFill>
              </a:rPr>
              <a:t>Cury</a:t>
            </a:r>
            <a:r>
              <a:rPr lang="en-GB" sz="1200" dirty="0">
                <a:solidFill>
                  <a:schemeClr val="accent1"/>
                </a:solidFill>
              </a:rPr>
              <a:t>), pp. 9-28. Wiley Blackwell, Oxford.</a:t>
            </a:r>
          </a:p>
          <a:p>
            <a:pPr marL="228600" lvl="0" indent="-228600">
              <a:spcBef>
                <a:spcPts val="300"/>
              </a:spcBef>
              <a:buClr>
                <a:schemeClr val="accent4"/>
              </a:buClr>
              <a:buSzPts val="1200"/>
              <a:buFont typeface="Arial"/>
              <a:buChar char="•"/>
            </a:pPr>
            <a:r>
              <a:rPr lang="en-GB" sz="1200" dirty="0">
                <a:solidFill>
                  <a:srgbClr val="004C96"/>
                </a:solidFill>
              </a:rPr>
              <a:t>Brook, B.W. </a:t>
            </a:r>
            <a:r>
              <a:rPr lang="en-GB" sz="1200" i="1" dirty="0">
                <a:solidFill>
                  <a:srgbClr val="004C96"/>
                </a:solidFill>
              </a:rPr>
              <a:t>et al.</a:t>
            </a:r>
            <a:r>
              <a:rPr lang="en-GB" sz="1200" dirty="0">
                <a:solidFill>
                  <a:srgbClr val="004C96"/>
                </a:solidFill>
              </a:rPr>
              <a:t> (2013) Does the terrestrial biosphere have planetary tipping points? </a:t>
            </a:r>
            <a:r>
              <a:rPr lang="en-GB" sz="1200" i="1" dirty="0">
                <a:solidFill>
                  <a:srgbClr val="004C96"/>
                </a:solidFill>
              </a:rPr>
              <a:t>Trends in Ecology and Evolution</a:t>
            </a:r>
            <a:r>
              <a:rPr lang="en-GB" sz="1200" dirty="0">
                <a:solidFill>
                  <a:srgbClr val="004C96"/>
                </a:solidFill>
              </a:rPr>
              <a:t> </a:t>
            </a:r>
            <a:r>
              <a:rPr lang="en-GB" sz="1200" b="1" dirty="0">
                <a:solidFill>
                  <a:srgbClr val="004C96"/>
                </a:solidFill>
              </a:rPr>
              <a:t>28</a:t>
            </a:r>
            <a:r>
              <a:rPr lang="en-GB" sz="1200" dirty="0">
                <a:solidFill>
                  <a:srgbClr val="004C96"/>
                </a:solidFill>
              </a:rPr>
              <a:t>: 396-401.</a:t>
            </a:r>
          </a:p>
          <a:p>
            <a:pPr marL="228600" lvl="0" indent="-228600">
              <a:spcBef>
                <a:spcPts val="300"/>
              </a:spcBef>
              <a:buClr>
                <a:schemeClr val="accent4"/>
              </a:buClr>
              <a:buSzPts val="1200"/>
              <a:buFont typeface="Arial"/>
              <a:buChar char="•"/>
            </a:pPr>
            <a:r>
              <a:rPr lang="en-GB" sz="1200" dirty="0" err="1">
                <a:solidFill>
                  <a:srgbClr val="004C96"/>
                </a:solidFill>
              </a:rPr>
              <a:t>Knutsson</a:t>
            </a:r>
            <a:r>
              <a:rPr lang="en-GB" sz="1200" dirty="0">
                <a:solidFill>
                  <a:srgbClr val="004C96"/>
                </a:solidFill>
              </a:rPr>
              <a:t>, P. (2006) The Sustainable Livelihoods Approach: A framework for knowledge integration assessment. </a:t>
            </a:r>
            <a:r>
              <a:rPr lang="en-GB" sz="1200" i="1" dirty="0">
                <a:solidFill>
                  <a:srgbClr val="004C96"/>
                </a:solidFill>
              </a:rPr>
              <a:t>Human Ecology Review </a:t>
            </a:r>
            <a:r>
              <a:rPr lang="en-GB" sz="1200" b="1" dirty="0">
                <a:solidFill>
                  <a:srgbClr val="004C96"/>
                </a:solidFill>
              </a:rPr>
              <a:t>13</a:t>
            </a:r>
            <a:r>
              <a:rPr lang="en-GB" sz="1200" dirty="0">
                <a:solidFill>
                  <a:srgbClr val="004C96"/>
                </a:solidFill>
              </a:rPr>
              <a:t>(1): 90-99.</a:t>
            </a:r>
          </a:p>
          <a:p>
            <a:pPr marL="228600" lvl="0" indent="-228600">
              <a:spcBef>
                <a:spcPts val="300"/>
              </a:spcBef>
              <a:buClr>
                <a:schemeClr val="accent4"/>
              </a:buClr>
              <a:buSzPts val="1200"/>
              <a:buFont typeface="Arial"/>
              <a:buChar char="•"/>
            </a:pPr>
            <a:r>
              <a:rPr lang="en-GB" sz="1200" dirty="0">
                <a:solidFill>
                  <a:srgbClr val="004C96"/>
                </a:solidFill>
              </a:rPr>
              <a:t>Ostrom, E. </a:t>
            </a:r>
            <a:r>
              <a:rPr lang="en-GB" sz="1200" i="1" dirty="0">
                <a:solidFill>
                  <a:srgbClr val="004C96"/>
                </a:solidFill>
              </a:rPr>
              <a:t>et al. </a:t>
            </a:r>
            <a:r>
              <a:rPr lang="en-GB" sz="1200" dirty="0">
                <a:solidFill>
                  <a:srgbClr val="004C96"/>
                </a:solidFill>
              </a:rPr>
              <a:t>(2009) A general framework for analysing sustainability of social-ecological systems. </a:t>
            </a:r>
            <a:r>
              <a:rPr lang="en-GB" sz="1200" i="1" dirty="0">
                <a:solidFill>
                  <a:srgbClr val="004C96"/>
                </a:solidFill>
              </a:rPr>
              <a:t>Science</a:t>
            </a:r>
            <a:r>
              <a:rPr lang="en-GB" sz="1200" dirty="0">
                <a:solidFill>
                  <a:srgbClr val="004C96"/>
                </a:solidFill>
              </a:rPr>
              <a:t> </a:t>
            </a:r>
            <a:r>
              <a:rPr lang="en-GB" sz="1200" b="1" dirty="0">
                <a:solidFill>
                  <a:srgbClr val="004C96"/>
                </a:solidFill>
              </a:rPr>
              <a:t>325</a:t>
            </a:r>
            <a:r>
              <a:rPr lang="en-GB" sz="1200" dirty="0">
                <a:solidFill>
                  <a:srgbClr val="004C96"/>
                </a:solidFill>
              </a:rPr>
              <a:t>: 419-422.</a:t>
            </a:r>
          </a:p>
          <a:p>
            <a:pPr marL="228600" lvl="0" indent="-228600">
              <a:spcBef>
                <a:spcPts val="300"/>
              </a:spcBef>
              <a:buClr>
                <a:schemeClr val="accent4"/>
              </a:buClr>
              <a:buSzPts val="1200"/>
              <a:buFont typeface="Arial"/>
              <a:buChar char="•"/>
            </a:pPr>
            <a:r>
              <a:rPr lang="en-GB" sz="1200" dirty="0" err="1">
                <a:solidFill>
                  <a:srgbClr val="004C96"/>
                </a:solidFill>
              </a:rPr>
              <a:t>Scheffer</a:t>
            </a:r>
            <a:r>
              <a:rPr lang="en-GB" sz="1200" dirty="0">
                <a:solidFill>
                  <a:srgbClr val="004C96"/>
                </a:solidFill>
              </a:rPr>
              <a:t>, M. </a:t>
            </a:r>
            <a:r>
              <a:rPr lang="en-GB" sz="1200" i="1" dirty="0">
                <a:solidFill>
                  <a:srgbClr val="004C96"/>
                </a:solidFill>
              </a:rPr>
              <a:t>et al. </a:t>
            </a:r>
            <a:r>
              <a:rPr lang="en-GB" sz="1200" dirty="0">
                <a:solidFill>
                  <a:srgbClr val="004C96"/>
                </a:solidFill>
              </a:rPr>
              <a:t>(2009) Early-warning signals for critical transitions. </a:t>
            </a:r>
            <a:r>
              <a:rPr lang="en-GB" sz="1200" i="1" dirty="0">
                <a:solidFill>
                  <a:srgbClr val="004C96"/>
                </a:solidFill>
              </a:rPr>
              <a:t>Nature</a:t>
            </a:r>
            <a:r>
              <a:rPr lang="en-GB" sz="1200" dirty="0">
                <a:solidFill>
                  <a:srgbClr val="004C96"/>
                </a:solidFill>
              </a:rPr>
              <a:t> </a:t>
            </a:r>
            <a:r>
              <a:rPr lang="en-GB" sz="1200" b="1" dirty="0">
                <a:solidFill>
                  <a:srgbClr val="004C96"/>
                </a:solidFill>
              </a:rPr>
              <a:t>461</a:t>
            </a:r>
            <a:r>
              <a:rPr lang="en-GB" sz="1200" dirty="0">
                <a:solidFill>
                  <a:srgbClr val="004C96"/>
                </a:solidFill>
              </a:rPr>
              <a:t>: 53-59.</a:t>
            </a:r>
          </a:p>
          <a:p>
            <a:pPr marL="228600" indent="-228600">
              <a:spcBef>
                <a:spcPts val="300"/>
              </a:spcBef>
              <a:buClr>
                <a:schemeClr val="accent4"/>
              </a:buClr>
              <a:buSzPts val="1200"/>
              <a:buFont typeface="Arial"/>
              <a:buChar char="•"/>
            </a:pPr>
            <a:r>
              <a:rPr lang="en-GB" sz="1200" dirty="0">
                <a:solidFill>
                  <a:schemeClr val="accent1"/>
                </a:solidFill>
                <a:ea typeface="Arial"/>
                <a:cs typeface="Arial"/>
                <a:sym typeface="Arial"/>
              </a:rPr>
              <a:t>Steffen, W. </a:t>
            </a:r>
            <a:r>
              <a:rPr lang="en-GB" sz="1200" i="1" dirty="0">
                <a:solidFill>
                  <a:schemeClr val="accent1"/>
                </a:solidFill>
                <a:ea typeface="Arial"/>
                <a:cs typeface="Arial"/>
                <a:sym typeface="Arial"/>
              </a:rPr>
              <a:t>et al. </a:t>
            </a:r>
            <a:r>
              <a:rPr lang="en-GB" sz="1200" dirty="0">
                <a:solidFill>
                  <a:schemeClr val="accent1"/>
                </a:solidFill>
                <a:ea typeface="Arial"/>
                <a:cs typeface="Arial"/>
                <a:sym typeface="Arial"/>
              </a:rPr>
              <a:t>(2015) Planetary boundaries: Guiding human development on a changing planet. </a:t>
            </a:r>
            <a:r>
              <a:rPr lang="en-GB" sz="1200" i="1" dirty="0">
                <a:solidFill>
                  <a:schemeClr val="accent1"/>
                </a:solidFill>
                <a:ea typeface="Arial"/>
                <a:cs typeface="Arial"/>
                <a:sym typeface="Arial"/>
              </a:rPr>
              <a:t>Science</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347</a:t>
            </a:r>
            <a:r>
              <a:rPr lang="en-GB" sz="1200" dirty="0">
                <a:solidFill>
                  <a:schemeClr val="accent1"/>
                </a:solidFill>
                <a:ea typeface="Arial"/>
                <a:cs typeface="Arial"/>
                <a:sym typeface="Arial"/>
              </a:rPr>
              <a:t>(6223): 1259855.</a:t>
            </a:r>
            <a:endParaRPr lang="en-GB" sz="1200" dirty="0"/>
          </a:p>
          <a:p>
            <a:pPr marL="228600" lvl="0" indent="-228600">
              <a:spcBef>
                <a:spcPts val="300"/>
              </a:spcBef>
              <a:buClr>
                <a:schemeClr val="accent4"/>
              </a:buClr>
              <a:buSzPts val="1200"/>
              <a:buFont typeface="Arial"/>
              <a:buChar char="•"/>
            </a:pPr>
            <a:r>
              <a:rPr lang="en-GB" sz="1200" dirty="0" err="1">
                <a:solidFill>
                  <a:srgbClr val="004C96"/>
                </a:solidFill>
              </a:rPr>
              <a:t>Svarstad</a:t>
            </a:r>
            <a:r>
              <a:rPr lang="en-GB" sz="1200" dirty="0">
                <a:solidFill>
                  <a:srgbClr val="004C96"/>
                </a:solidFill>
              </a:rPr>
              <a:t>, H. </a:t>
            </a:r>
            <a:r>
              <a:rPr lang="en-GB" sz="1200" i="1" dirty="0">
                <a:solidFill>
                  <a:srgbClr val="004C96"/>
                </a:solidFill>
              </a:rPr>
              <a:t>et al. </a:t>
            </a:r>
            <a:r>
              <a:rPr lang="en-GB" sz="1200" dirty="0">
                <a:solidFill>
                  <a:srgbClr val="004C96"/>
                </a:solidFill>
              </a:rPr>
              <a:t>(2008) Discursive biases of the environmental research framework DPSIR. </a:t>
            </a:r>
            <a:r>
              <a:rPr lang="en-GB" sz="1200" i="1" dirty="0">
                <a:solidFill>
                  <a:srgbClr val="004C96"/>
                </a:solidFill>
              </a:rPr>
              <a:t>Land Use Policy</a:t>
            </a:r>
            <a:r>
              <a:rPr lang="en-GB" sz="1200" dirty="0">
                <a:solidFill>
                  <a:srgbClr val="004C96"/>
                </a:solidFill>
              </a:rPr>
              <a:t> </a:t>
            </a:r>
            <a:r>
              <a:rPr lang="en-GB" sz="1200" b="1" dirty="0">
                <a:solidFill>
                  <a:srgbClr val="004C96"/>
                </a:solidFill>
              </a:rPr>
              <a:t>25</a:t>
            </a:r>
            <a:r>
              <a:rPr lang="en-GB" sz="1200" dirty="0">
                <a:solidFill>
                  <a:srgbClr val="004C96"/>
                </a:solidFill>
              </a:rPr>
              <a:t>: 116-125.</a:t>
            </a:r>
          </a:p>
          <a:p>
            <a:pPr marL="228600" marR="0" lvl="0" indent="-228600" algn="l" rtl="0">
              <a:lnSpc>
                <a:spcPct val="100000"/>
              </a:lnSpc>
              <a:spcBef>
                <a:spcPts val="600"/>
              </a:spcBef>
              <a:spcAft>
                <a:spcPts val="0"/>
              </a:spcAft>
              <a:buClr>
                <a:schemeClr val="accent4"/>
              </a:buClr>
              <a:buSzPts val="1200"/>
              <a:buFont typeface="Arial"/>
              <a:buChar char="•"/>
            </a:pPr>
            <a:endParaRPr sz="12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2743173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DDE4-A193-45A2-B324-31ACE29D9754}"/>
              </a:ext>
            </a:extLst>
          </p:cNvPr>
          <p:cNvSpPr>
            <a:spLocks noGrp="1"/>
          </p:cNvSpPr>
          <p:nvPr>
            <p:ph type="title"/>
          </p:nvPr>
        </p:nvSpPr>
        <p:spPr>
          <a:xfrm>
            <a:off x="628650" y="365127"/>
            <a:ext cx="7886700" cy="1075054"/>
          </a:xfrm>
        </p:spPr>
        <p:txBody>
          <a:bodyPr/>
          <a:lstStyle/>
          <a:p>
            <a:r>
              <a:rPr lang="en-GB" dirty="0"/>
              <a:t>Guided reading</a:t>
            </a:r>
          </a:p>
        </p:txBody>
      </p:sp>
      <p:sp>
        <p:nvSpPr>
          <p:cNvPr id="3" name="Content Placeholder 2">
            <a:extLst>
              <a:ext uri="{FF2B5EF4-FFF2-40B4-BE49-F238E27FC236}">
                <a16:creationId xmlns:a16="http://schemas.microsoft.com/office/drawing/2014/main" id="{071D9319-319F-4244-B55A-BF2ABB08484C}"/>
              </a:ext>
            </a:extLst>
          </p:cNvPr>
          <p:cNvSpPr>
            <a:spLocks noGrp="1"/>
          </p:cNvSpPr>
          <p:nvPr>
            <p:ph idx="1"/>
          </p:nvPr>
        </p:nvSpPr>
        <p:spPr>
          <a:xfrm>
            <a:off x="628650" y="1325880"/>
            <a:ext cx="7886700" cy="4485324"/>
          </a:xfrm>
        </p:spPr>
        <p:txBody>
          <a:bodyPr>
            <a:normAutofit fontScale="85000" lnSpcReduction="10000"/>
          </a:bodyPr>
          <a:lstStyle/>
          <a:p>
            <a:pPr marL="0" indent="0">
              <a:buNone/>
            </a:pPr>
            <a:r>
              <a:rPr lang="en-GB" dirty="0"/>
              <a:t>Please read: </a:t>
            </a:r>
          </a:p>
          <a:p>
            <a:r>
              <a:rPr lang="en-GB" sz="2400" dirty="0" err="1"/>
              <a:t>Galafassi</a:t>
            </a:r>
            <a:r>
              <a:rPr lang="en-GB" sz="2400" dirty="0"/>
              <a:t>, D. </a:t>
            </a:r>
            <a:r>
              <a:rPr lang="en-GB" sz="2400" i="1" dirty="0"/>
              <a:t>et al. </a:t>
            </a:r>
            <a:r>
              <a:rPr lang="en-GB" sz="2400" dirty="0"/>
              <a:t>(2017) Learning about social-ecological trade-offs. </a:t>
            </a:r>
            <a:r>
              <a:rPr lang="en-GB" sz="2400" i="1" dirty="0"/>
              <a:t>Ecology and Society</a:t>
            </a:r>
            <a:r>
              <a:rPr lang="en-GB" sz="2400" dirty="0"/>
              <a:t> </a:t>
            </a:r>
            <a:r>
              <a:rPr lang="en-GB" sz="2400" b="1" dirty="0"/>
              <a:t>22</a:t>
            </a:r>
            <a:r>
              <a:rPr lang="en-GB" sz="2400" dirty="0"/>
              <a:t>(1): 2. </a:t>
            </a:r>
            <a:r>
              <a:rPr lang="en-GB" sz="2400" u="sng" dirty="0">
                <a:hlinkClick r:id="rId2"/>
              </a:rPr>
              <a:t>https://doi.org/10.5751/ES-08920-220102</a:t>
            </a:r>
            <a:r>
              <a:rPr lang="en-GB" sz="2400" dirty="0"/>
              <a:t> </a:t>
            </a:r>
          </a:p>
          <a:p>
            <a:pPr marL="0" indent="0">
              <a:buNone/>
            </a:pPr>
            <a:r>
              <a:rPr lang="en-GB" dirty="0"/>
              <a:t>Questions for discussion:</a:t>
            </a:r>
          </a:p>
          <a:p>
            <a:r>
              <a:rPr lang="en-GB" dirty="0"/>
              <a:t>Think of a social-ecological system with which you are familiar. Drawing on the methods outlined in the paper, design a process to engage all stakeholders to:</a:t>
            </a:r>
          </a:p>
          <a:p>
            <a:pPr marL="971550" lvl="1" indent="-514350">
              <a:buFont typeface="+mj-lt"/>
              <a:buAutoNum type="arabicPeriod"/>
            </a:pPr>
            <a:r>
              <a:rPr lang="en-GB" dirty="0"/>
              <a:t>Identify possible trade-offs between different ecosystem services, between wellbeing of different groups of people and/or between different values; and</a:t>
            </a:r>
          </a:p>
          <a:p>
            <a:pPr marL="971550" lvl="1" indent="-514350">
              <a:buFont typeface="+mj-lt"/>
              <a:buAutoNum type="arabicPeriod"/>
            </a:pPr>
            <a:r>
              <a:rPr lang="en-GB" dirty="0"/>
              <a:t>Negotiate options to mitigate these trade-offs.</a:t>
            </a:r>
          </a:p>
          <a:p>
            <a:endParaRPr lang="en-GB" dirty="0"/>
          </a:p>
        </p:txBody>
      </p:sp>
    </p:spTree>
    <p:extLst>
      <p:ext uri="{BB962C8B-B14F-4D97-AF65-F5344CB8AC3E}">
        <p14:creationId xmlns:p14="http://schemas.microsoft.com/office/powerpoint/2010/main" val="263731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Defining social-ecological systems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en-GB" sz="3200" dirty="0"/>
              <a:t>What is a social-ecological system?</a:t>
            </a:r>
            <a:endParaRPr lang="en-US" sz="3200" dirty="0"/>
          </a:p>
        </p:txBody>
      </p:sp>
      <p:sp>
        <p:nvSpPr>
          <p:cNvPr id="5" name="Content Placeholder 4"/>
          <p:cNvSpPr>
            <a:spLocks noGrp="1"/>
          </p:cNvSpPr>
          <p:nvPr>
            <p:ph idx="1"/>
          </p:nvPr>
        </p:nvSpPr>
        <p:spPr/>
        <p:txBody>
          <a:bodyPr/>
          <a:lstStyle/>
          <a:p>
            <a:r>
              <a:rPr lang="en-GB" altLang="en-US" b="1" i="1" kern="0" dirty="0">
                <a:solidFill>
                  <a:schemeClr val="accent1"/>
                </a:solidFill>
                <a:cs typeface="Times New Roman" panose="02020603050405020304" pitchFamily="18" charset="0"/>
              </a:rPr>
              <a:t> an “integrated complex system that includes social (human) and ecological (nature) subsystems in a two-way feedback relationship”</a:t>
            </a:r>
            <a:r>
              <a:rPr lang="en-GB" altLang="en-US" sz="2000" b="1" i="1" kern="0" dirty="0">
                <a:solidFill>
                  <a:schemeClr val="accent1"/>
                </a:solidFill>
                <a:cs typeface="Times New Roman" panose="02020603050405020304" pitchFamily="18" charset="0"/>
              </a:rPr>
              <a:t> </a:t>
            </a:r>
          </a:p>
          <a:p>
            <a:pPr marL="252000" indent="0">
              <a:buNone/>
            </a:pPr>
            <a:r>
              <a:rPr lang="en-GB" altLang="en-US" sz="2400" kern="0" dirty="0">
                <a:solidFill>
                  <a:schemeClr val="accent1"/>
                </a:solidFill>
                <a:cs typeface="Times New Roman" panose="02020603050405020304" pitchFamily="18" charset="0"/>
              </a:rPr>
              <a:t>(</a:t>
            </a:r>
            <a:r>
              <a:rPr lang="en-GB" altLang="en-US" sz="2400" kern="0" dirty="0" err="1">
                <a:solidFill>
                  <a:schemeClr val="accent1"/>
                </a:solidFill>
                <a:cs typeface="Times New Roman" panose="02020603050405020304" pitchFamily="18" charset="0"/>
              </a:rPr>
              <a:t>Berkes</a:t>
            </a:r>
            <a:r>
              <a:rPr lang="en-GB" altLang="en-US" sz="2400" kern="0" dirty="0">
                <a:solidFill>
                  <a:schemeClr val="accent1"/>
                </a:solidFill>
                <a:cs typeface="Times New Roman" panose="02020603050405020304" pitchFamily="18" charset="0"/>
              </a:rPr>
              <a:t> 2011)</a:t>
            </a: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49" y="29459"/>
            <a:ext cx="8295431" cy="1058561"/>
          </a:xfrm>
        </p:spPr>
        <p:txBody>
          <a:bodyPr>
            <a:noAutofit/>
          </a:bodyPr>
          <a:lstStyle/>
          <a:p>
            <a:r>
              <a:rPr lang="en-GB" sz="3200" dirty="0"/>
              <a:t>Shift in our understanding of connections</a:t>
            </a:r>
            <a:endParaRPr lang="en-GB" sz="3200" dirty="0">
              <a:cs typeface="Times New Roman" panose="02020603050405020304" pitchFamily="18" charset="0"/>
            </a:endParaRPr>
          </a:p>
        </p:txBody>
      </p:sp>
      <p:sp>
        <p:nvSpPr>
          <p:cNvPr id="4" name="Oval 3">
            <a:extLst>
              <a:ext uri="{FF2B5EF4-FFF2-40B4-BE49-F238E27FC236}">
                <a16:creationId xmlns:a16="http://schemas.microsoft.com/office/drawing/2014/main" id="{8B3C472C-53F6-8241-B43C-9DD3086EF99F}"/>
              </a:ext>
            </a:extLst>
          </p:cNvPr>
          <p:cNvSpPr/>
          <p:nvPr/>
        </p:nvSpPr>
        <p:spPr>
          <a:xfrm>
            <a:off x="1790095" y="986420"/>
            <a:ext cx="2986269" cy="2986269"/>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Economy</a:t>
            </a:r>
          </a:p>
        </p:txBody>
      </p:sp>
      <p:sp>
        <p:nvSpPr>
          <p:cNvPr id="13" name="Oval 12">
            <a:extLst>
              <a:ext uri="{FF2B5EF4-FFF2-40B4-BE49-F238E27FC236}">
                <a16:creationId xmlns:a16="http://schemas.microsoft.com/office/drawing/2014/main" id="{1983B94F-E885-AD4F-A3E2-6BE084819EE1}"/>
              </a:ext>
            </a:extLst>
          </p:cNvPr>
          <p:cNvSpPr/>
          <p:nvPr/>
        </p:nvSpPr>
        <p:spPr>
          <a:xfrm>
            <a:off x="4367147" y="995385"/>
            <a:ext cx="2986269" cy="298626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Environment</a:t>
            </a:r>
          </a:p>
        </p:txBody>
      </p:sp>
      <p:sp>
        <p:nvSpPr>
          <p:cNvPr id="14" name="Oval 13">
            <a:extLst>
              <a:ext uri="{FF2B5EF4-FFF2-40B4-BE49-F238E27FC236}">
                <a16:creationId xmlns:a16="http://schemas.microsoft.com/office/drawing/2014/main" id="{6F633AE0-98D8-774E-AFF8-614507D0E681}"/>
              </a:ext>
            </a:extLst>
          </p:cNvPr>
          <p:cNvSpPr/>
          <p:nvPr/>
        </p:nvSpPr>
        <p:spPr>
          <a:xfrm>
            <a:off x="3078621" y="2970031"/>
            <a:ext cx="2986269" cy="2986269"/>
          </a:xfrm>
          <a:prstGeom prst="ellipse">
            <a:avLst/>
          </a:prstGeom>
          <a:solidFill>
            <a:srgbClr val="0085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Society</a:t>
            </a:r>
          </a:p>
        </p:txBody>
      </p:sp>
      <p:pic>
        <p:nvPicPr>
          <p:cNvPr id="16" name="Picture 15">
            <a:extLst>
              <a:ext uri="{FF2B5EF4-FFF2-40B4-BE49-F238E27FC236}">
                <a16:creationId xmlns:a16="http://schemas.microsoft.com/office/drawing/2014/main" id="{ADAAFB27-A80F-B148-B6EA-DB7BA710F5E4}"/>
              </a:ext>
            </a:extLst>
          </p:cNvPr>
          <p:cNvPicPr>
            <a:picLocks noChangeAspect="1"/>
          </p:cNvPicPr>
          <p:nvPr/>
        </p:nvPicPr>
        <p:blipFill>
          <a:blip r:embed="rId3"/>
          <a:stretch>
            <a:fillRect/>
          </a:stretch>
        </p:blipFill>
        <p:spPr>
          <a:xfrm>
            <a:off x="8127726" y="5350475"/>
            <a:ext cx="858139" cy="606459"/>
          </a:xfrm>
          <a:prstGeom prst="rect">
            <a:avLst/>
          </a:prstGeom>
        </p:spPr>
      </p:pic>
    </p:spTree>
    <p:extLst>
      <p:ext uri="{BB962C8B-B14F-4D97-AF65-F5344CB8AC3E}">
        <p14:creationId xmlns:p14="http://schemas.microsoft.com/office/powerpoint/2010/main" val="182078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983B94F-E885-AD4F-A3E2-6BE084819EE1}"/>
              </a:ext>
            </a:extLst>
          </p:cNvPr>
          <p:cNvSpPr/>
          <p:nvPr/>
        </p:nvSpPr>
        <p:spPr>
          <a:xfrm>
            <a:off x="2146300" y="1088020"/>
            <a:ext cx="4766359" cy="476635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4" name="Oval 13">
            <a:extLst>
              <a:ext uri="{FF2B5EF4-FFF2-40B4-BE49-F238E27FC236}">
                <a16:creationId xmlns:a16="http://schemas.microsoft.com/office/drawing/2014/main" id="{6F633AE0-98D8-774E-AFF8-614507D0E681}"/>
              </a:ext>
            </a:extLst>
          </p:cNvPr>
          <p:cNvSpPr/>
          <p:nvPr/>
        </p:nvSpPr>
        <p:spPr>
          <a:xfrm>
            <a:off x="3015409" y="1258950"/>
            <a:ext cx="3690191" cy="3690191"/>
          </a:xfrm>
          <a:prstGeom prst="ellipse">
            <a:avLst/>
          </a:prstGeom>
          <a:solidFill>
            <a:srgbClr val="0085C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7" name="Title 6"/>
          <p:cNvSpPr>
            <a:spLocks noGrp="1"/>
          </p:cNvSpPr>
          <p:nvPr>
            <p:ph type="title"/>
          </p:nvPr>
        </p:nvSpPr>
        <p:spPr>
          <a:xfrm>
            <a:off x="628649" y="29459"/>
            <a:ext cx="8295431" cy="1058561"/>
          </a:xfrm>
        </p:spPr>
        <p:txBody>
          <a:bodyPr>
            <a:noAutofit/>
          </a:bodyPr>
          <a:lstStyle/>
          <a:p>
            <a:r>
              <a:rPr lang="en-GB" sz="3200" dirty="0"/>
              <a:t>Shift in our understanding of connections</a:t>
            </a:r>
            <a:endParaRPr lang="en-GB" sz="3200" dirty="0">
              <a:cs typeface="Times New Roman" panose="02020603050405020304" pitchFamily="18" charset="0"/>
            </a:endParaRPr>
          </a:p>
        </p:txBody>
      </p:sp>
      <p:sp>
        <p:nvSpPr>
          <p:cNvPr id="4" name="Oval 3">
            <a:extLst>
              <a:ext uri="{FF2B5EF4-FFF2-40B4-BE49-F238E27FC236}">
                <a16:creationId xmlns:a16="http://schemas.microsoft.com/office/drawing/2014/main" id="{8B3C472C-53F6-8241-B43C-9DD3086EF99F}"/>
              </a:ext>
            </a:extLst>
          </p:cNvPr>
          <p:cNvSpPr/>
          <p:nvPr/>
        </p:nvSpPr>
        <p:spPr>
          <a:xfrm>
            <a:off x="3786733" y="1421406"/>
            <a:ext cx="2260638" cy="2260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 name="Rectangle 1">
            <a:extLst>
              <a:ext uri="{FF2B5EF4-FFF2-40B4-BE49-F238E27FC236}">
                <a16:creationId xmlns:a16="http://schemas.microsoft.com/office/drawing/2014/main" id="{E1028820-6785-6044-9A6E-24D0E6C5F4DB}"/>
              </a:ext>
            </a:extLst>
          </p:cNvPr>
          <p:cNvSpPr/>
          <p:nvPr/>
        </p:nvSpPr>
        <p:spPr>
          <a:xfrm>
            <a:off x="3247718" y="5015132"/>
            <a:ext cx="2563523" cy="400110"/>
          </a:xfrm>
          <a:prstGeom prst="rect">
            <a:avLst/>
          </a:prstGeom>
        </p:spPr>
        <p:txBody>
          <a:bodyPr wrap="none">
            <a:spAutoFit/>
          </a:bodyPr>
          <a:lstStyle/>
          <a:p>
            <a:pPr algn="ctr"/>
            <a:r>
              <a:rPr lang="en-US" sz="2000" b="1" dirty="0">
                <a:solidFill>
                  <a:schemeClr val="bg1"/>
                </a:solidFill>
              </a:rPr>
              <a:t>Ecological systems</a:t>
            </a:r>
          </a:p>
        </p:txBody>
      </p:sp>
      <p:sp>
        <p:nvSpPr>
          <p:cNvPr id="3" name="Rectangle 2">
            <a:extLst>
              <a:ext uri="{FF2B5EF4-FFF2-40B4-BE49-F238E27FC236}">
                <a16:creationId xmlns:a16="http://schemas.microsoft.com/office/drawing/2014/main" id="{95960674-F89F-9748-BB19-9D6D6B63EAD2}"/>
              </a:ext>
            </a:extLst>
          </p:cNvPr>
          <p:cNvSpPr/>
          <p:nvPr/>
        </p:nvSpPr>
        <p:spPr>
          <a:xfrm>
            <a:off x="3898984" y="3982654"/>
            <a:ext cx="2036135" cy="400110"/>
          </a:xfrm>
          <a:prstGeom prst="rect">
            <a:avLst/>
          </a:prstGeom>
        </p:spPr>
        <p:txBody>
          <a:bodyPr wrap="none">
            <a:spAutoFit/>
          </a:bodyPr>
          <a:lstStyle/>
          <a:p>
            <a:pPr algn="ctr"/>
            <a:r>
              <a:rPr lang="en-US" sz="2000" b="1" dirty="0">
                <a:solidFill>
                  <a:schemeClr val="bg1"/>
                </a:solidFill>
              </a:rPr>
              <a:t>Social systems</a:t>
            </a:r>
          </a:p>
        </p:txBody>
      </p:sp>
      <p:sp>
        <p:nvSpPr>
          <p:cNvPr id="5" name="Rectangle 4">
            <a:extLst>
              <a:ext uri="{FF2B5EF4-FFF2-40B4-BE49-F238E27FC236}">
                <a16:creationId xmlns:a16="http://schemas.microsoft.com/office/drawing/2014/main" id="{737705CF-26D8-2048-94FD-D4CF62D74ABA}"/>
              </a:ext>
            </a:extLst>
          </p:cNvPr>
          <p:cNvSpPr/>
          <p:nvPr/>
        </p:nvSpPr>
        <p:spPr>
          <a:xfrm>
            <a:off x="4176304" y="2228559"/>
            <a:ext cx="1481496" cy="707886"/>
          </a:xfrm>
          <a:prstGeom prst="rect">
            <a:avLst/>
          </a:prstGeom>
        </p:spPr>
        <p:txBody>
          <a:bodyPr wrap="none">
            <a:spAutoFit/>
          </a:bodyPr>
          <a:lstStyle/>
          <a:p>
            <a:pPr algn="ctr"/>
            <a:r>
              <a:rPr lang="en-US" sz="2000" b="1" dirty="0">
                <a:solidFill>
                  <a:schemeClr val="bg1"/>
                </a:solidFill>
              </a:rPr>
              <a:t>Economic </a:t>
            </a:r>
            <a:br>
              <a:rPr lang="en-US" sz="2000" b="1" dirty="0">
                <a:solidFill>
                  <a:schemeClr val="bg1"/>
                </a:solidFill>
              </a:rPr>
            </a:br>
            <a:r>
              <a:rPr lang="en-US" sz="2000" b="1" dirty="0">
                <a:solidFill>
                  <a:schemeClr val="bg1"/>
                </a:solidFill>
              </a:rPr>
              <a:t>systems</a:t>
            </a:r>
          </a:p>
        </p:txBody>
      </p:sp>
      <p:pic>
        <p:nvPicPr>
          <p:cNvPr id="11" name="Picture 10">
            <a:extLst>
              <a:ext uri="{FF2B5EF4-FFF2-40B4-BE49-F238E27FC236}">
                <a16:creationId xmlns:a16="http://schemas.microsoft.com/office/drawing/2014/main" id="{D9EAF13E-AC4A-9F4D-AE72-C82E51806FF5}"/>
              </a:ext>
            </a:extLst>
          </p:cNvPr>
          <p:cNvPicPr>
            <a:picLocks noChangeAspect="1"/>
          </p:cNvPicPr>
          <p:nvPr/>
        </p:nvPicPr>
        <p:blipFill>
          <a:blip r:embed="rId3"/>
          <a:stretch>
            <a:fillRect/>
          </a:stretch>
        </p:blipFill>
        <p:spPr>
          <a:xfrm>
            <a:off x="8127726" y="5350475"/>
            <a:ext cx="858139" cy="606459"/>
          </a:xfrm>
          <a:prstGeom prst="rect">
            <a:avLst/>
          </a:prstGeom>
        </p:spPr>
      </p:pic>
    </p:spTree>
    <p:extLst>
      <p:ext uri="{BB962C8B-B14F-4D97-AF65-F5344CB8AC3E}">
        <p14:creationId xmlns:p14="http://schemas.microsoft.com/office/powerpoint/2010/main" val="325313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6851650" cy="1325563"/>
          </a:xfrm>
        </p:spPr>
        <p:txBody>
          <a:bodyPr>
            <a:normAutofit/>
          </a:bodyPr>
          <a:lstStyle/>
          <a:p>
            <a:pPr>
              <a:lnSpc>
                <a:spcPct val="100000"/>
              </a:lnSpc>
            </a:pPr>
            <a:r>
              <a:rPr lang="en-GB" sz="3200" dirty="0">
                <a:cs typeface="Times New Roman" panose="02020603050405020304" pitchFamily="18" charset="0"/>
              </a:rPr>
              <a:t>Key concepts in understanding social-ecological systems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66848"/>
            <a:ext cx="8274718" cy="4351338"/>
          </a:xfrm>
        </p:spPr>
        <p:txBody>
          <a:bodyPr>
            <a:normAutofit/>
          </a:bodyPr>
          <a:lstStyle/>
          <a:p>
            <a:pPr marL="0" indent="0">
              <a:lnSpc>
                <a:spcPct val="120000"/>
              </a:lnSpc>
              <a:spcBef>
                <a:spcPts val="600"/>
              </a:spcBef>
              <a:buNone/>
            </a:pPr>
            <a:r>
              <a:rPr lang="en-GB" sz="2000" b="1" dirty="0">
                <a:solidFill>
                  <a:schemeClr val="accent1"/>
                </a:solidFill>
                <a:cs typeface="Times New Roman" panose="02020603050405020304" pitchFamily="18" charset="0"/>
              </a:rPr>
              <a:t>Interactions and feedbacks: </a:t>
            </a:r>
            <a:r>
              <a:rPr lang="en-GB" sz="2000" dirty="0">
                <a:solidFill>
                  <a:schemeClr val="accent1"/>
                </a:solidFill>
                <a:cs typeface="Times New Roman" panose="02020603050405020304" pitchFamily="18" charset="0"/>
              </a:rPr>
              <a:t>Challenges assumptions of linear trade-offs in social ecological systems</a:t>
            </a:r>
          </a:p>
          <a:p>
            <a:pPr>
              <a:lnSpc>
                <a:spcPct val="120000"/>
              </a:lnSpc>
            </a:pPr>
            <a:r>
              <a:rPr lang="en-GB" sz="2000" b="1" dirty="0">
                <a:solidFill>
                  <a:schemeClr val="accent1"/>
                </a:solidFill>
                <a:cs typeface="Times New Roman" panose="02020603050405020304" pitchFamily="18" charset="0"/>
              </a:rPr>
              <a:t>Multi-scale/level dynamics: </a:t>
            </a:r>
          </a:p>
          <a:p>
            <a:pPr lvl="1">
              <a:lnSpc>
                <a:spcPct val="120000"/>
              </a:lnSpc>
              <a:spcBef>
                <a:spcPts val="600"/>
              </a:spcBef>
            </a:pPr>
            <a:r>
              <a:rPr lang="en-GB" sz="2000" dirty="0">
                <a:solidFill>
                  <a:schemeClr val="accent1"/>
                </a:solidFill>
                <a:cs typeface="Times New Roman" panose="02020603050405020304" pitchFamily="18" charset="0"/>
              </a:rPr>
              <a:t>Geographical scale</a:t>
            </a:r>
          </a:p>
          <a:p>
            <a:pPr lvl="1">
              <a:lnSpc>
                <a:spcPct val="120000"/>
              </a:lnSpc>
              <a:spcBef>
                <a:spcPts val="600"/>
              </a:spcBef>
            </a:pPr>
            <a:r>
              <a:rPr lang="en-GB" sz="2000" dirty="0">
                <a:solidFill>
                  <a:schemeClr val="accent1"/>
                </a:solidFill>
                <a:cs typeface="Times New Roman" panose="02020603050405020304" pitchFamily="18" charset="0"/>
              </a:rPr>
              <a:t>Temporal scale</a:t>
            </a:r>
          </a:p>
          <a:p>
            <a:pPr lvl="1">
              <a:lnSpc>
                <a:spcPct val="120000"/>
              </a:lnSpc>
              <a:spcBef>
                <a:spcPts val="600"/>
              </a:spcBef>
            </a:pPr>
            <a:r>
              <a:rPr lang="en-GB" sz="2000" dirty="0">
                <a:solidFill>
                  <a:schemeClr val="accent1"/>
                </a:solidFill>
                <a:cs typeface="Times New Roman" panose="02020603050405020304" pitchFamily="18" charset="0"/>
              </a:rPr>
              <a:t>Socio-political scale</a:t>
            </a:r>
          </a:p>
          <a:p>
            <a:pPr>
              <a:lnSpc>
                <a:spcPct val="120000"/>
              </a:lnSpc>
            </a:pPr>
            <a:r>
              <a:rPr lang="en-GB" sz="2000" b="1" dirty="0">
                <a:solidFill>
                  <a:schemeClr val="accent1"/>
                </a:solidFill>
                <a:cs typeface="Times New Roman" panose="02020603050405020304" pitchFamily="18" charset="0"/>
              </a:rPr>
              <a:t>Diversity</a:t>
            </a:r>
          </a:p>
          <a:p>
            <a:pPr lvl="1">
              <a:lnSpc>
                <a:spcPct val="120000"/>
              </a:lnSpc>
              <a:spcBef>
                <a:spcPts val="600"/>
              </a:spcBef>
            </a:pPr>
            <a:r>
              <a:rPr lang="en-GB" sz="2000" dirty="0">
                <a:solidFill>
                  <a:schemeClr val="accent1"/>
                </a:solidFill>
                <a:cs typeface="Times New Roman" panose="02020603050405020304" pitchFamily="18" charset="0"/>
              </a:rPr>
              <a:t>Social diversity including groups, assets, goals</a:t>
            </a:r>
          </a:p>
          <a:p>
            <a:pPr lvl="1">
              <a:lnSpc>
                <a:spcPct val="120000"/>
              </a:lnSpc>
              <a:spcBef>
                <a:spcPts val="600"/>
              </a:spcBef>
            </a:pPr>
            <a:r>
              <a:rPr lang="en-GB" sz="2000" dirty="0">
                <a:solidFill>
                  <a:schemeClr val="accent1"/>
                </a:solidFill>
                <a:cs typeface="Times New Roman" panose="02020603050405020304" pitchFamily="18" charset="0"/>
              </a:rPr>
              <a:t>Multiple relationships from micro to macro levels </a:t>
            </a:r>
          </a:p>
          <a:p>
            <a:pPr lvl="1">
              <a:lnSpc>
                <a:spcPct val="120000"/>
              </a:lnSpc>
              <a:spcBef>
                <a:spcPts val="600"/>
              </a:spcBef>
            </a:pPr>
            <a:endParaRPr lang="en-GB" sz="2000" dirty="0">
              <a:solidFill>
                <a:schemeClr val="accent1"/>
              </a:solidFill>
              <a:cs typeface="Times New Roman" panose="02020603050405020304" pitchFamily="18" charset="0"/>
            </a:endParaRPr>
          </a:p>
          <a:p>
            <a:pPr lvl="1">
              <a:lnSpc>
                <a:spcPct val="120000"/>
              </a:lnSpc>
              <a:spcBef>
                <a:spcPts val="600"/>
              </a:spcBef>
              <a:buFont typeface="LucidaGrande" panose="020B0600040502020204" pitchFamily="34" charset="0"/>
              <a:buChar char="-"/>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97869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6851650" cy="1325563"/>
          </a:xfrm>
        </p:spPr>
        <p:txBody>
          <a:bodyPr>
            <a:normAutofit/>
          </a:bodyPr>
          <a:lstStyle/>
          <a:p>
            <a:pPr>
              <a:lnSpc>
                <a:spcPct val="100000"/>
              </a:lnSpc>
            </a:pPr>
            <a:r>
              <a:rPr lang="en-GB" sz="3200" dirty="0">
                <a:cs typeface="Times New Roman" panose="02020603050405020304" pitchFamily="18" charset="0"/>
              </a:rPr>
              <a:t>Key concepts in understanding social-ecological systems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66848"/>
            <a:ext cx="8274718" cy="4351338"/>
          </a:xfrm>
        </p:spPr>
        <p:txBody>
          <a:bodyPr>
            <a:normAutofit lnSpcReduction="10000"/>
          </a:bodyPr>
          <a:lstStyle/>
          <a:p>
            <a:pPr marL="0" indent="0">
              <a:lnSpc>
                <a:spcPct val="120000"/>
              </a:lnSpc>
              <a:spcBef>
                <a:spcPts val="600"/>
              </a:spcBef>
              <a:buNone/>
            </a:pPr>
            <a:r>
              <a:rPr lang="en-GB" sz="2000" b="1" dirty="0">
                <a:solidFill>
                  <a:schemeClr val="accent1"/>
                </a:solidFill>
                <a:cs typeface="Times New Roman" panose="02020603050405020304" pitchFamily="18" charset="0"/>
              </a:rPr>
              <a:t>Threshold: </a:t>
            </a:r>
            <a:r>
              <a:rPr lang="en-GB" sz="2000" dirty="0">
                <a:solidFill>
                  <a:schemeClr val="accent1"/>
                </a:solidFill>
                <a:cs typeface="Times New Roman" panose="02020603050405020304" pitchFamily="18" charset="0"/>
              </a:rPr>
              <a:t>The point where small changes in a social or environmental driver produce large responses in the ecosystem</a:t>
            </a:r>
          </a:p>
          <a:p>
            <a:pPr marL="0" indent="0">
              <a:lnSpc>
                <a:spcPct val="120000"/>
              </a:lnSpc>
              <a:spcBef>
                <a:spcPts val="600"/>
              </a:spcBef>
              <a:buNone/>
            </a:pPr>
            <a:r>
              <a:rPr lang="en-GB" sz="2000" b="1" dirty="0">
                <a:solidFill>
                  <a:schemeClr val="accent1"/>
                </a:solidFill>
                <a:cs typeface="Times New Roman" panose="02020603050405020304" pitchFamily="18" charset="0"/>
              </a:rPr>
              <a:t>Tipping points: </a:t>
            </a:r>
            <a:r>
              <a:rPr lang="en-GB" sz="2000" dirty="0">
                <a:solidFill>
                  <a:schemeClr val="accent1"/>
                </a:solidFill>
                <a:cs typeface="Times New Roman" panose="02020603050405020304" pitchFamily="18" charset="0"/>
              </a:rPr>
              <a:t>A threshold at which a relatively small change in conditions leads to a strong change in the state of a system (Brook </a:t>
            </a:r>
            <a:r>
              <a:rPr lang="en-GB" sz="2000" i="1" dirty="0">
                <a:solidFill>
                  <a:schemeClr val="accent1"/>
                </a:solidFill>
                <a:cs typeface="Times New Roman" panose="02020603050405020304" pitchFamily="18" charset="0"/>
              </a:rPr>
              <a:t>et al</a:t>
            </a:r>
            <a:r>
              <a:rPr lang="en-GB" sz="2000" dirty="0">
                <a:solidFill>
                  <a:schemeClr val="accent1"/>
                </a:solidFill>
                <a:cs typeface="Times New Roman" panose="02020603050405020304" pitchFamily="18" charset="0"/>
              </a:rPr>
              <a:t>. 2013)</a:t>
            </a:r>
          </a:p>
          <a:p>
            <a:pPr marL="0" indent="0">
              <a:lnSpc>
                <a:spcPct val="120000"/>
              </a:lnSpc>
              <a:spcBef>
                <a:spcPts val="600"/>
              </a:spcBef>
              <a:buNone/>
            </a:pPr>
            <a:r>
              <a:rPr lang="en-GB" sz="2000" b="1" dirty="0">
                <a:solidFill>
                  <a:schemeClr val="accent1"/>
                </a:solidFill>
                <a:cs typeface="Times New Roman" panose="02020603050405020304" pitchFamily="18" charset="0"/>
              </a:rPr>
              <a:t>Resilience: </a:t>
            </a:r>
            <a:r>
              <a:rPr lang="en-GB" sz="2000" dirty="0">
                <a:solidFill>
                  <a:schemeClr val="accent1"/>
                </a:solidFill>
                <a:cs typeface="Times New Roman" panose="02020603050405020304" pitchFamily="18" charset="0"/>
              </a:rPr>
              <a:t>Capacity of a system to absorb disturbance and reorganise while undergoing change so as to still retain essentially the same function and structure (</a:t>
            </a:r>
            <a:r>
              <a:rPr lang="en-GB" sz="2000" dirty="0" err="1">
                <a:solidFill>
                  <a:schemeClr val="accent1"/>
                </a:solidFill>
                <a:cs typeface="Times New Roman" panose="02020603050405020304" pitchFamily="18" charset="0"/>
              </a:rPr>
              <a:t>Scheffer</a:t>
            </a:r>
            <a:r>
              <a:rPr lang="en-GB" sz="2000" dirty="0">
                <a:solidFill>
                  <a:schemeClr val="accent1"/>
                </a:solidFill>
                <a:cs typeface="Times New Roman" panose="02020603050405020304" pitchFamily="18" charset="0"/>
              </a:rPr>
              <a:t> 2009)</a:t>
            </a:r>
          </a:p>
          <a:p>
            <a:pPr>
              <a:lnSpc>
                <a:spcPct val="120000"/>
              </a:lnSpc>
              <a:spcBef>
                <a:spcPts val="600"/>
              </a:spcBef>
            </a:pPr>
            <a:r>
              <a:rPr lang="en-GB" sz="2000" dirty="0">
                <a:solidFill>
                  <a:schemeClr val="accent1"/>
                </a:solidFill>
                <a:cs typeface="Times New Roman" panose="02020603050405020304" pitchFamily="18" charset="0"/>
              </a:rPr>
              <a:t>Persistence </a:t>
            </a:r>
          </a:p>
          <a:p>
            <a:pPr>
              <a:lnSpc>
                <a:spcPct val="120000"/>
              </a:lnSpc>
              <a:spcBef>
                <a:spcPts val="600"/>
              </a:spcBef>
            </a:pPr>
            <a:r>
              <a:rPr lang="en-GB" sz="2000" dirty="0">
                <a:solidFill>
                  <a:schemeClr val="accent1"/>
                </a:solidFill>
                <a:cs typeface="Times New Roman" panose="02020603050405020304" pitchFamily="18" charset="0"/>
              </a:rPr>
              <a:t>Adaptability</a:t>
            </a:r>
          </a:p>
          <a:p>
            <a:pPr>
              <a:lnSpc>
                <a:spcPct val="120000"/>
              </a:lnSpc>
              <a:spcBef>
                <a:spcPts val="600"/>
              </a:spcBef>
            </a:pPr>
            <a:r>
              <a:rPr lang="en-GB" sz="2000" dirty="0">
                <a:solidFill>
                  <a:schemeClr val="accent1"/>
                </a:solidFill>
                <a:cs typeface="Times New Roman" panose="02020603050405020304" pitchFamily="18" charset="0"/>
              </a:rPr>
              <a:t>Transformability</a:t>
            </a:r>
          </a:p>
          <a:p>
            <a:pPr lvl="1">
              <a:lnSpc>
                <a:spcPct val="120000"/>
              </a:lnSpc>
              <a:spcBef>
                <a:spcPts val="600"/>
              </a:spcBef>
              <a:buFont typeface="LucidaGrande" panose="020B0600040502020204" pitchFamily="34" charset="0"/>
              <a:buChar char="-"/>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6243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6805612" cy="2852737"/>
          </a:xfrm>
        </p:spPr>
        <p:txBody>
          <a:bodyPr>
            <a:normAutofit/>
          </a:bodyPr>
          <a:lstStyle/>
          <a:p>
            <a:pPr>
              <a:lnSpc>
                <a:spcPct val="100000"/>
              </a:lnSpc>
            </a:pPr>
            <a:r>
              <a:rPr lang="en-GB" dirty="0"/>
              <a:t>Why do we need to think in terms of SES?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r>
              <a:rPr lang="en-US" dirty="0"/>
              <a:t>Case study of the Southern Cape, South Africa </a:t>
            </a:r>
          </a:p>
          <a:p>
            <a:r>
              <a:rPr lang="en-US" dirty="0"/>
              <a:t>(van </a:t>
            </a:r>
            <a:r>
              <a:rPr lang="en-US" dirty="0" err="1"/>
              <a:t>Wilgen</a:t>
            </a:r>
            <a:r>
              <a:rPr lang="en-US" dirty="0"/>
              <a:t> </a:t>
            </a:r>
            <a:r>
              <a:rPr lang="en-US" i="1" dirty="0"/>
              <a:t>et al. </a:t>
            </a:r>
            <a:r>
              <a:rPr lang="en-US" dirty="0"/>
              <a:t>2008)</a:t>
            </a:r>
          </a:p>
        </p:txBody>
      </p:sp>
    </p:spTree>
    <p:extLst>
      <p:ext uri="{BB962C8B-B14F-4D97-AF65-F5344CB8AC3E}">
        <p14:creationId xmlns:p14="http://schemas.microsoft.com/office/powerpoint/2010/main" val="250535075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1972</TotalTime>
  <Words>3203</Words>
  <Application>Microsoft Office PowerPoint</Application>
  <PresentationFormat>On-screen Show (4:3)</PresentationFormat>
  <Paragraphs>201</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vt:lpstr>
      <vt:lpstr>Courier New</vt:lpstr>
      <vt:lpstr>LucidaGrande</vt:lpstr>
      <vt:lpstr>Times New Roman</vt:lpstr>
      <vt:lpstr>Office Theme</vt:lpstr>
      <vt:lpstr>Introduction to  Social-ecological Systems</vt:lpstr>
      <vt:lpstr>Learning outcomes</vt:lpstr>
      <vt:lpstr>Defining social-ecological systems</vt:lpstr>
      <vt:lpstr>What is a social-ecological system?</vt:lpstr>
      <vt:lpstr>Shift in our understanding of connections</vt:lpstr>
      <vt:lpstr>Shift in our understanding of connections</vt:lpstr>
      <vt:lpstr>Key concepts in understanding social-ecological systems</vt:lpstr>
      <vt:lpstr>Key concepts in understanding social-ecological systems</vt:lpstr>
      <vt:lpstr>Why do we need to think in terms of SES?</vt:lpstr>
      <vt:lpstr>PowerPoint Presentation</vt:lpstr>
      <vt:lpstr>PowerPoint Presentation</vt:lpstr>
      <vt:lpstr>PowerPoint Presentation</vt:lpstr>
      <vt:lpstr>Moving from  local to global SES</vt:lpstr>
      <vt:lpstr>Decreased Resilience = Increased Risk</vt:lpstr>
      <vt:lpstr>SES at the global scale</vt:lpstr>
      <vt:lpstr>SES at the global scale </vt:lpstr>
      <vt:lpstr>Other frameworks  for analysing  social-ecological systems</vt:lpstr>
      <vt:lpstr>Why use a framework?</vt:lpstr>
      <vt:lpstr>The DPSIR Framework</vt:lpstr>
      <vt:lpstr>The DPSIR Framework</vt:lpstr>
      <vt:lpstr>The Sustainable Livelihoods Framework</vt:lpstr>
      <vt:lpstr>SLF: Strengths and weaknesses</vt:lpstr>
      <vt:lpstr>Social-Ecological Systems Framework (McGinnis and Ostrom 2014)</vt:lpstr>
      <vt:lpstr>Strengths and weaknesses of Ostrom’s SES framework</vt:lpstr>
      <vt:lpstr>References</vt:lpstr>
      <vt:lpstr>Guided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360</cp:revision>
  <dcterms:created xsi:type="dcterms:W3CDTF">2017-06-01T13:54:47Z</dcterms:created>
  <dcterms:modified xsi:type="dcterms:W3CDTF">2018-12-12T20:16:08Z</dcterms:modified>
</cp:coreProperties>
</file>