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73" r:id="rId3"/>
    <p:sldId id="285" r:id="rId4"/>
    <p:sldId id="258" r:id="rId5"/>
    <p:sldId id="260" r:id="rId6"/>
    <p:sldId id="286" r:id="rId7"/>
    <p:sldId id="287" r:id="rId8"/>
    <p:sldId id="288" r:id="rId9"/>
    <p:sldId id="289" r:id="rId10"/>
    <p:sldId id="268" r:id="rId11"/>
    <p:sldId id="291" r:id="rId12"/>
    <p:sldId id="292" r:id="rId13"/>
    <p:sldId id="293" r:id="rId14"/>
    <p:sldId id="295" r:id="rId15"/>
    <p:sldId id="294" r:id="rId16"/>
    <p:sldId id="269" r:id="rId17"/>
    <p:sldId id="296" r:id="rId18"/>
    <p:sldId id="297" r:id="rId19"/>
    <p:sldId id="298" r:id="rId20"/>
    <p:sldId id="299" r:id="rId21"/>
    <p:sldId id="300" r:id="rId22"/>
    <p:sldId id="301" r:id="rId23"/>
    <p:sldId id="30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0663" autoAdjust="0"/>
  </p:normalViewPr>
  <p:slideViewPr>
    <p:cSldViewPr snapToGrid="0" snapToObjects="1">
      <p:cViewPr varScale="1">
        <p:scale>
          <a:sx n="88" d="100"/>
          <a:sy n="88" d="100"/>
        </p:scale>
        <p:origin x="2076" y="90"/>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5E9C9338-EBA8-49CA-B0CF-C02AD244A4F2}"/>
    <pc:docChg chg="custSel modSld">
      <pc:chgData name="Schreckenberg, Kate" userId="8b45ddae-23f1-407e-8d90-04d8d4e05fa6" providerId="ADAL" clId="{5E9C9338-EBA8-49CA-B0CF-C02AD244A4F2}" dt="2018-12-12T20:02:46.294" v="25" actId="113"/>
      <pc:docMkLst>
        <pc:docMk/>
      </pc:docMkLst>
      <pc:sldChg chg="modSp">
        <pc:chgData name="Schreckenberg, Kate" userId="8b45ddae-23f1-407e-8d90-04d8d4e05fa6" providerId="ADAL" clId="{5E9C9338-EBA8-49CA-B0CF-C02AD244A4F2}" dt="2018-12-12T19:59:19.557" v="15" actId="1076"/>
        <pc:sldMkLst>
          <pc:docMk/>
          <pc:sldMk cId="3978690308" sldId="268"/>
        </pc:sldMkLst>
        <pc:spChg chg="mod">
          <ac:chgData name="Schreckenberg, Kate" userId="8b45ddae-23f1-407e-8d90-04d8d4e05fa6" providerId="ADAL" clId="{5E9C9338-EBA8-49CA-B0CF-C02AD244A4F2}" dt="2018-12-12T19:59:10.906" v="14" actId="20577"/>
          <ac:spMkLst>
            <pc:docMk/>
            <pc:sldMk cId="3978690308" sldId="268"/>
            <ac:spMk id="2" creationId="{0832E985-29B1-574D-9686-CC59B40F2B18}"/>
          </ac:spMkLst>
        </pc:spChg>
        <pc:spChg chg="mod">
          <ac:chgData name="Schreckenberg, Kate" userId="8b45ddae-23f1-407e-8d90-04d8d4e05fa6" providerId="ADAL" clId="{5E9C9338-EBA8-49CA-B0CF-C02AD244A4F2}" dt="2018-12-12T19:59:19.557" v="15" actId="1076"/>
          <ac:spMkLst>
            <pc:docMk/>
            <pc:sldMk cId="3978690308" sldId="268"/>
            <ac:spMk id="3" creationId="{5ED0C766-B111-D748-8500-83002DA07CC8}"/>
          </ac:spMkLst>
        </pc:spChg>
      </pc:sldChg>
      <pc:sldChg chg="modSp">
        <pc:chgData name="Schreckenberg, Kate" userId="8b45ddae-23f1-407e-8d90-04d8d4e05fa6" providerId="ADAL" clId="{5E9C9338-EBA8-49CA-B0CF-C02AD244A4F2}" dt="2018-12-12T19:56:21.531" v="0" actId="255"/>
        <pc:sldMkLst>
          <pc:docMk/>
          <pc:sldMk cId="2239197081" sldId="273"/>
        </pc:sldMkLst>
        <pc:spChg chg="mod">
          <ac:chgData name="Schreckenberg, Kate" userId="8b45ddae-23f1-407e-8d90-04d8d4e05fa6" providerId="ADAL" clId="{5E9C9338-EBA8-49CA-B0CF-C02AD244A4F2}" dt="2018-12-12T19:56:21.531" v="0" actId="255"/>
          <ac:spMkLst>
            <pc:docMk/>
            <pc:sldMk cId="2239197081" sldId="273"/>
            <ac:spMk id="3" creationId="{5ED0C766-B111-D748-8500-83002DA07CC8}"/>
          </ac:spMkLst>
        </pc:spChg>
      </pc:sldChg>
      <pc:sldChg chg="modSp">
        <pc:chgData name="Schreckenberg, Kate" userId="8b45ddae-23f1-407e-8d90-04d8d4e05fa6" providerId="ADAL" clId="{5E9C9338-EBA8-49CA-B0CF-C02AD244A4F2}" dt="2018-12-12T19:56:53.858" v="3" actId="255"/>
        <pc:sldMkLst>
          <pc:docMk/>
          <pc:sldMk cId="2623619606" sldId="285"/>
        </pc:sldMkLst>
        <pc:spChg chg="mod">
          <ac:chgData name="Schreckenberg, Kate" userId="8b45ddae-23f1-407e-8d90-04d8d4e05fa6" providerId="ADAL" clId="{5E9C9338-EBA8-49CA-B0CF-C02AD244A4F2}" dt="2018-12-12T19:56:53.858" v="3" actId="255"/>
          <ac:spMkLst>
            <pc:docMk/>
            <pc:sldMk cId="2623619606" sldId="285"/>
            <ac:spMk id="3" creationId="{5ED0C766-B111-D748-8500-83002DA07CC8}"/>
          </ac:spMkLst>
        </pc:spChg>
      </pc:sldChg>
      <pc:sldChg chg="modSp">
        <pc:chgData name="Schreckenberg, Kate" userId="8b45ddae-23f1-407e-8d90-04d8d4e05fa6" providerId="ADAL" clId="{5E9C9338-EBA8-49CA-B0CF-C02AD244A4F2}" dt="2018-12-12T19:57:42.050" v="5" actId="255"/>
        <pc:sldMkLst>
          <pc:docMk/>
          <pc:sldMk cId="1589294367" sldId="287"/>
        </pc:sldMkLst>
        <pc:spChg chg="mod">
          <ac:chgData name="Schreckenberg, Kate" userId="8b45ddae-23f1-407e-8d90-04d8d4e05fa6" providerId="ADAL" clId="{5E9C9338-EBA8-49CA-B0CF-C02AD244A4F2}" dt="2018-12-12T19:57:42.050" v="5" actId="255"/>
          <ac:spMkLst>
            <pc:docMk/>
            <pc:sldMk cId="1589294367" sldId="287"/>
            <ac:spMk id="2" creationId="{0832E985-29B1-574D-9686-CC59B40F2B18}"/>
          </ac:spMkLst>
        </pc:spChg>
      </pc:sldChg>
      <pc:sldChg chg="modSp">
        <pc:chgData name="Schreckenberg, Kate" userId="8b45ddae-23f1-407e-8d90-04d8d4e05fa6" providerId="ADAL" clId="{5E9C9338-EBA8-49CA-B0CF-C02AD244A4F2}" dt="2018-12-12T19:59:50.091" v="20" actId="255"/>
        <pc:sldMkLst>
          <pc:docMk/>
          <pc:sldMk cId="278804481" sldId="291"/>
        </pc:sldMkLst>
        <pc:spChg chg="mod">
          <ac:chgData name="Schreckenberg, Kate" userId="8b45ddae-23f1-407e-8d90-04d8d4e05fa6" providerId="ADAL" clId="{5E9C9338-EBA8-49CA-B0CF-C02AD244A4F2}" dt="2018-12-12T19:59:50.091" v="20" actId="255"/>
          <ac:spMkLst>
            <pc:docMk/>
            <pc:sldMk cId="278804481" sldId="291"/>
            <ac:spMk id="2" creationId="{0832E985-29B1-574D-9686-CC59B40F2B18}"/>
          </ac:spMkLst>
        </pc:spChg>
      </pc:sldChg>
      <pc:sldChg chg="modSp">
        <pc:chgData name="Schreckenberg, Kate" userId="8b45ddae-23f1-407e-8d90-04d8d4e05fa6" providerId="ADAL" clId="{5E9C9338-EBA8-49CA-B0CF-C02AD244A4F2}" dt="2018-12-12T20:00:12.167" v="22" actId="255"/>
        <pc:sldMkLst>
          <pc:docMk/>
          <pc:sldMk cId="3522682834" sldId="292"/>
        </pc:sldMkLst>
        <pc:spChg chg="mod">
          <ac:chgData name="Schreckenberg, Kate" userId="8b45ddae-23f1-407e-8d90-04d8d4e05fa6" providerId="ADAL" clId="{5E9C9338-EBA8-49CA-B0CF-C02AD244A4F2}" dt="2018-12-12T20:00:12.167" v="22" actId="255"/>
          <ac:spMkLst>
            <pc:docMk/>
            <pc:sldMk cId="3522682834" sldId="292"/>
            <ac:spMk id="2" creationId="{0832E985-29B1-574D-9686-CC59B40F2B18}"/>
          </ac:spMkLst>
        </pc:spChg>
      </pc:sldChg>
      <pc:sldChg chg="modSp">
        <pc:chgData name="Schreckenberg, Kate" userId="8b45ddae-23f1-407e-8d90-04d8d4e05fa6" providerId="ADAL" clId="{5E9C9338-EBA8-49CA-B0CF-C02AD244A4F2}" dt="2018-12-12T20:01:35.433" v="24" actId="255"/>
        <pc:sldMkLst>
          <pc:docMk/>
          <pc:sldMk cId="1894841256" sldId="294"/>
        </pc:sldMkLst>
        <pc:spChg chg="mod">
          <ac:chgData name="Schreckenberg, Kate" userId="8b45ddae-23f1-407e-8d90-04d8d4e05fa6" providerId="ADAL" clId="{5E9C9338-EBA8-49CA-B0CF-C02AD244A4F2}" dt="2018-12-12T20:01:35.433" v="24" actId="255"/>
          <ac:spMkLst>
            <pc:docMk/>
            <pc:sldMk cId="1894841256" sldId="294"/>
            <ac:spMk id="2" creationId="{0832E985-29B1-574D-9686-CC59B40F2B18}"/>
          </ac:spMkLst>
        </pc:spChg>
      </pc:sldChg>
      <pc:sldChg chg="modSp">
        <pc:chgData name="Schreckenberg, Kate" userId="8b45ddae-23f1-407e-8d90-04d8d4e05fa6" providerId="ADAL" clId="{5E9C9338-EBA8-49CA-B0CF-C02AD244A4F2}" dt="2018-12-12T20:01:13.221" v="23" actId="255"/>
        <pc:sldMkLst>
          <pc:docMk/>
          <pc:sldMk cId="3121142425" sldId="295"/>
        </pc:sldMkLst>
        <pc:spChg chg="mod">
          <ac:chgData name="Schreckenberg, Kate" userId="8b45ddae-23f1-407e-8d90-04d8d4e05fa6" providerId="ADAL" clId="{5E9C9338-EBA8-49CA-B0CF-C02AD244A4F2}" dt="2018-12-12T20:01:13.221" v="23" actId="255"/>
          <ac:spMkLst>
            <pc:docMk/>
            <pc:sldMk cId="3121142425" sldId="295"/>
            <ac:spMk id="2" creationId="{0832E985-29B1-574D-9686-CC59B40F2B18}"/>
          </ac:spMkLst>
        </pc:spChg>
      </pc:sldChg>
      <pc:sldChg chg="modSp">
        <pc:chgData name="Schreckenberg, Kate" userId="8b45ddae-23f1-407e-8d90-04d8d4e05fa6" providerId="ADAL" clId="{5E9C9338-EBA8-49CA-B0CF-C02AD244A4F2}" dt="2018-12-12T20:02:46.294" v="25" actId="113"/>
        <pc:sldMkLst>
          <pc:docMk/>
          <pc:sldMk cId="1695959985" sldId="302"/>
        </pc:sldMkLst>
        <pc:spChg chg="mod">
          <ac:chgData name="Schreckenberg, Kate" userId="8b45ddae-23f1-407e-8d90-04d8d4e05fa6" providerId="ADAL" clId="{5E9C9338-EBA8-49CA-B0CF-C02AD244A4F2}" dt="2018-12-12T20:02:46.294" v="25" actId="113"/>
          <ac:spMkLst>
            <pc:docMk/>
            <pc:sldMk cId="1695959985" sldId="302"/>
            <ac:spMk id="6" creationId="{E63D25C6-EEDB-CC41-82F0-0A99F20B09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first session we looked at the concept of ecosystem services and compared several frameworks that represent how ecosystem services are linked to poverty alleviation or wellbeing. Today we are going to look at the topic of wellbeing in more detail.</a:t>
            </a:r>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180767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dirty="0"/>
              <a:t>This study shows that wellbeing can be different when considered at household and at community level.</a:t>
            </a:r>
          </a:p>
          <a:p>
            <a:pPr marL="171450" indent="-171450">
              <a:buFont typeface="Arial"/>
              <a:buChar char="•"/>
            </a:pPr>
            <a:r>
              <a:rPr lang="en-GB" dirty="0"/>
              <a:t>It combined innovative use of participatory video – to enable people to define their own wellbeing indicators – with household surveys. </a:t>
            </a:r>
          </a:p>
          <a:p>
            <a:pPr marL="171450" indent="-171450">
              <a:buFont typeface="Arial"/>
              <a:buChar char="•"/>
            </a:pPr>
            <a:r>
              <a:rPr lang="en-GB" dirty="0"/>
              <a:t>It found no difference in wellbeing between those households in CBFM villages and those in non-CBFM villages.</a:t>
            </a:r>
          </a:p>
          <a:p>
            <a:pPr marL="171450" indent="-171450">
              <a:buFont typeface="Arial"/>
              <a:buChar char="•"/>
            </a:pPr>
            <a:r>
              <a:rPr lang="en-GB" dirty="0"/>
              <a:t>However, villagers in CBFM villagers were nevertheless very supportive of their CBFM. </a:t>
            </a:r>
          </a:p>
          <a:p>
            <a:pPr marL="171450" indent="-171450">
              <a:buFont typeface="Arial"/>
              <a:buChar char="•"/>
            </a:pPr>
            <a:r>
              <a:rPr lang="en-GB" dirty="0"/>
              <a:t>The reasons they gave are all things which are unlikely to be captured in a conventional poverty assessment. They highlight how a community forest can contribute to a community-level sense of wellbeing without having any discernible impact on household wellbeing indicators (like income).</a:t>
            </a: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altLang="en-US" dirty="0">
                <a:latin typeface="Arial" panose="020B0604020202020204" pitchFamily="34" charset="0"/>
              </a:rPr>
              <a:t>This study looked at the transmission of different zoonotic diseases in Africa.</a:t>
            </a:r>
          </a:p>
          <a:p>
            <a:pPr marL="171450" indent="-171450">
              <a:buFont typeface="Arial"/>
              <a:buChar char="•"/>
            </a:pPr>
            <a:r>
              <a:rPr lang="en-GB" altLang="en-US" dirty="0">
                <a:latin typeface="Arial" panose="020B0604020202020204" pitchFamily="34" charset="0"/>
              </a:rPr>
              <a:t>It highlights that health is an important part of wellbeing (though it is sometimes treated as a separate issue).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altLang="en-US" dirty="0">
                <a:latin typeface="Arial" panose="020B0604020202020204" pitchFamily="34" charset="0"/>
              </a:rPr>
              <a:t>It also highlights the need for social differentiation – in this case, the to understand the ways different groups of people interact with the environment (and therefore the disease transmitter) in order to plan interventions properly.</a:t>
            </a: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altLang="en-US" dirty="0">
                <a:latin typeface="Arial" panose="020B0604020202020204" pitchFamily="34" charset="0"/>
              </a:rPr>
              <a:t>The previous two studies illustrate that we should not assume that enhancing ecosystem services will automatically (or dramatically) increase wellbeing.</a:t>
            </a:r>
          </a:p>
          <a:p>
            <a:pPr marL="171450" indent="-171450">
              <a:buFont typeface="Arial"/>
              <a:buChar char="•"/>
            </a:pPr>
            <a:r>
              <a:rPr lang="en-GB" altLang="en-US" dirty="0">
                <a:latin typeface="Arial" panose="020B0604020202020204" pitchFamily="34" charset="0"/>
              </a:rPr>
              <a:t>Tim Daw and colleagues have introduced the idea of ‘ecosystem elasticity’</a:t>
            </a:r>
          </a:p>
          <a:p>
            <a:pPr marL="171450" indent="-171450">
              <a:buFont typeface="Arial"/>
              <a:buChar char="•"/>
            </a:pPr>
            <a:r>
              <a:rPr lang="en-GB" altLang="en-US" dirty="0">
                <a:latin typeface="Arial" panose="020B0604020202020204" pitchFamily="34" charset="0"/>
              </a:rPr>
              <a:t>The figure shows two forms of positive elasticity (high and low), and negative elasticity.</a:t>
            </a:r>
          </a:p>
          <a:p>
            <a:pPr marL="171450" indent="-171450">
              <a:buFont typeface="Arial"/>
              <a:buChar char="•"/>
            </a:pPr>
            <a:r>
              <a:rPr lang="en-GB" altLang="en-US" dirty="0">
                <a:latin typeface="Arial" panose="020B0604020202020204" pitchFamily="34" charset="0"/>
              </a:rPr>
              <a:t>Why is it important to know what kind of ES-HWB relationship you are dealing with? Because interventions need to be designed differently depending on the situation, e.g. if people benefit directly and strongly (i.e. high positive elasticity) they are much more likely to support the intervention than if this is not the case. Thus, in situations of low positive elasticity (or indeed negative elasticity), it might not be reasonable to expect communities to get heavily involved in community conservation.</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r>
              <a:rPr lang="en-US" i="1" dirty="0"/>
              <a:t>[Perhaps ask students specifically to focus on examples from your country. Pick a few pairs to present to the others and then ask for any additional examples. If you have time, take the discussion further to think about the kinds of interventions that are made to enhance these ecosystems and determine whether an understanding of elasticity would affect how the intervention is designed.]</a:t>
            </a: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altLang="en-US" dirty="0">
                <a:latin typeface="Arial" panose="020B0604020202020204" pitchFamily="34" charset="0"/>
              </a:rPr>
              <a:t>What kinds of methods can we use to assess the contribution of ES to HWB?</a:t>
            </a:r>
          </a:p>
          <a:p>
            <a:pPr marL="171450" indent="-171450">
              <a:buFont typeface="Arial" panose="020B0604020202020204" pitchFamily="34" charset="0"/>
              <a:buChar char="•"/>
            </a:pPr>
            <a:r>
              <a:rPr lang="en-GB" altLang="en-US" dirty="0">
                <a:latin typeface="Arial" panose="020B0604020202020204" pitchFamily="34" charset="0"/>
              </a:rPr>
              <a:t>Several participatory research methods can be useful, and they are easy to apply to different social groups</a:t>
            </a:r>
          </a:p>
          <a:p>
            <a:pPr marL="171450" indent="-171450">
              <a:buFont typeface="Arial" panose="020B0604020202020204" pitchFamily="34" charset="0"/>
              <a:buChar char="•"/>
            </a:pPr>
            <a:r>
              <a:rPr lang="en-GB" altLang="en-US" dirty="0">
                <a:latin typeface="Arial" panose="020B0604020202020204" pitchFamily="34" charset="0"/>
              </a:rPr>
              <a:t>The diagram gives an example of matrix scoring used to promote discussion about the different criteria people use when thinking about which ES they prefer.</a:t>
            </a:r>
          </a:p>
          <a:p>
            <a:pPr marL="0" indent="0">
              <a:buFont typeface="Arial"/>
              <a:buNone/>
            </a:pP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altLang="en-US" dirty="0">
                <a:latin typeface="Arial" panose="020B0604020202020204" pitchFamily="34" charset="0"/>
              </a:rPr>
              <a:t>Another useful method is the Global Person Generated Index (GPGI). The GPGI was developed by the Wellbeing in Developing countries project and has been tested in many countries. It involves 4 main steps:</a:t>
            </a:r>
          </a:p>
          <a:p>
            <a:pPr marL="0" indent="0">
              <a:buFont typeface="Arial"/>
              <a:buNone/>
            </a:pPr>
            <a:r>
              <a:rPr lang="en-GB" altLang="en-US" i="1" dirty="0">
                <a:latin typeface="Arial" panose="020B0604020202020204" pitchFamily="34" charset="0"/>
              </a:rPr>
              <a:t>[Ask for a volunteer and make sure you have a board or flipchart and pens, or do the exercise on the floor with 10 beans, sweets, bits of paper, etc.]</a:t>
            </a:r>
          </a:p>
          <a:p>
            <a:pPr marL="171450" indent="-171450">
              <a:buFont typeface="Arial"/>
              <a:buChar char="•"/>
            </a:pPr>
            <a:r>
              <a:rPr lang="en-GB" altLang="en-US" dirty="0">
                <a:latin typeface="Arial" panose="020B0604020202020204" pitchFamily="34" charset="0"/>
              </a:rPr>
              <a:t>Lets try out a simplified version </a:t>
            </a:r>
          </a:p>
          <a:p>
            <a:pPr marL="171450" indent="-171450">
              <a:buFont typeface="Arial"/>
              <a:buChar char="•"/>
            </a:pPr>
            <a:r>
              <a:rPr lang="en-GB" altLang="en-US" i="1" dirty="0">
                <a:latin typeface="Arial" panose="020B0604020202020204" pitchFamily="34" charset="0"/>
              </a:rPr>
              <a:t>[Ask the volunteer:] </a:t>
            </a:r>
            <a:r>
              <a:rPr lang="en-GB" altLang="en-US" i="0" dirty="0">
                <a:latin typeface="Arial" panose="020B0604020202020204" pitchFamily="34" charset="0"/>
              </a:rPr>
              <a:t>1.</a:t>
            </a:r>
            <a:r>
              <a:rPr lang="en-GB" altLang="en-US" dirty="0">
                <a:latin typeface="Arial" panose="020B0604020202020204" pitchFamily="34" charset="0"/>
              </a:rPr>
              <a:t> “What three things matter to you for a good life?” </a:t>
            </a:r>
            <a:r>
              <a:rPr lang="en-GB" altLang="en-US" i="1" dirty="0">
                <a:latin typeface="Arial" panose="020B0604020202020204" pitchFamily="34" charset="0"/>
              </a:rPr>
              <a:t>[Write these on a board or flipchart, or mark them out on the floor]</a:t>
            </a:r>
          </a:p>
          <a:p>
            <a:pPr marL="171450" indent="-171450">
              <a:buFont typeface="Arial"/>
              <a:buChar char="•"/>
            </a:pPr>
            <a:r>
              <a:rPr lang="en-GB" altLang="en-US" i="1" dirty="0">
                <a:latin typeface="Arial" panose="020B0604020202020204" pitchFamily="34" charset="0"/>
              </a:rPr>
              <a:t>[Ask the volunteer:]</a:t>
            </a:r>
            <a:r>
              <a:rPr lang="en-GB" altLang="en-US" dirty="0">
                <a:latin typeface="Arial" panose="020B0604020202020204" pitchFamily="34" charset="0"/>
              </a:rPr>
              <a:t> 2. “How are you doing in each of these areas from very bad to very good”</a:t>
            </a:r>
          </a:p>
          <a:p>
            <a:pPr marL="171450" indent="-171450">
              <a:buFont typeface="Arial"/>
              <a:buChar char="•"/>
            </a:pPr>
            <a:r>
              <a:rPr lang="en-GB" altLang="en-US" i="1" dirty="0">
                <a:latin typeface="Arial" panose="020B0604020202020204" pitchFamily="34" charset="0"/>
              </a:rPr>
              <a:t>[Give the volunteer a pen and ask them to distribute 10 points (or 10 beans if using the floor) between the domains in terms of importance:] </a:t>
            </a:r>
            <a:r>
              <a:rPr lang="en-GB" altLang="en-US" dirty="0">
                <a:latin typeface="Arial" panose="020B0604020202020204" pitchFamily="34" charset="0"/>
              </a:rPr>
              <a:t>3. “Please use the beans to show the relative importance of these in your life”</a:t>
            </a:r>
          </a:p>
          <a:p>
            <a:pPr marL="171450" indent="-171450">
              <a:buFont typeface="Arial"/>
              <a:buChar char="•"/>
            </a:pPr>
            <a:r>
              <a:rPr lang="en-GB" altLang="en-US" i="1" dirty="0">
                <a:latin typeface="Arial" panose="020B0604020202020204" pitchFamily="34" charset="0"/>
              </a:rPr>
              <a:t>[Remind them that if using this for real you would do participatory work before developing the method in an area to decide what to prompt (based on what would be likely responses, e.g. so that people don’t forget health for example.)] </a:t>
            </a:r>
          </a:p>
          <a:p>
            <a:pPr marL="171450" indent="-171450">
              <a:buFont typeface="Arial"/>
              <a:buChar char="•"/>
            </a:pPr>
            <a:r>
              <a:rPr lang="en-GB" altLang="en-US" dirty="0">
                <a:latin typeface="Arial" panose="020B0604020202020204" pitchFamily="34" charset="0"/>
              </a:rPr>
              <a:t>These GPGI scores can be compared between different social groups, e.g. this study found that GPGI was higher (though not statistically so) for richer than for poorer households and was higher for healthy people compared with unhealthy people.</a:t>
            </a:r>
          </a:p>
          <a:p>
            <a:pPr marL="171450" indent="-171450">
              <a:buFont typeface="Arial"/>
              <a:buChar char="•"/>
            </a:pPr>
            <a:r>
              <a:rPr lang="en-GB" altLang="en-US" dirty="0">
                <a:latin typeface="Arial" panose="020B0604020202020204" pitchFamily="34" charset="0"/>
              </a:rPr>
              <a:t>4. This study wanted to determine how much a conservation intervention (community forestry in some villages and strict conservation in other villages) had impacted the person’s performance in each domain. The results in this case found no significant difference in how the two conservation interventions affected GPGI, though they did affect different domains.</a:t>
            </a:r>
          </a:p>
          <a:p>
            <a:pPr marL="171450" indent="-171450">
              <a:buFont typeface="Arial"/>
              <a:buChar char="•"/>
            </a:pPr>
            <a:r>
              <a:rPr lang="en-GB" altLang="en-US" dirty="0">
                <a:latin typeface="Arial" panose="020B0604020202020204" pitchFamily="34" charset="0"/>
              </a:rPr>
              <a:t>In our case, let’s ask: “How much of your performance in each domain is a result of studying at </a:t>
            </a:r>
            <a:r>
              <a:rPr lang="en-GB" altLang="en-US" i="1" dirty="0">
                <a:latin typeface="Arial" panose="020B0604020202020204" pitchFamily="34" charset="0"/>
              </a:rPr>
              <a:t>[insert name of your own university] </a:t>
            </a:r>
            <a:r>
              <a:rPr lang="en-GB" altLang="en-US" dirty="0">
                <a:latin typeface="Arial" panose="020B0604020202020204" pitchFamily="34" charset="0"/>
              </a:rPr>
              <a:t>University?”</a:t>
            </a: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sex and its associated biological functions are programmed genetically, gender roles and the power relations they reflect are a social construct – they vary across cultures and through time, and thus are amenable to change. (MWIA 2002)</a:t>
            </a:r>
          </a:p>
          <a:p>
            <a:pPr marL="171450" indent="-171450">
              <a:buFont typeface="Arial" panose="020B0604020202020204" pitchFamily="34" charset="0"/>
              <a:buChar char="•"/>
            </a:pPr>
            <a:r>
              <a:rPr lang="en-US" b="1" dirty="0"/>
              <a:t>Question to students: </a:t>
            </a:r>
            <a:r>
              <a:rPr lang="en-US" dirty="0"/>
              <a:t>Can you give me some examples of gendered roles in our society, thinking in particular of roles that relate to ES in some way? </a:t>
            </a:r>
            <a:r>
              <a:rPr lang="en-US" i="1" dirty="0"/>
              <a:t>[Possible answers: students will probably come up with women being responsible for collection of water and firewood, perhaps also other wild-harvested products, and certain aspects of agriculture (often sowing and weeding), whereas men are responsible for clearing fields. Could discuss the implications of this, e.g. degradation of firewood or water sources will particularly affect women and may reduce the time they have available to invest in other (re)productive activities.]</a:t>
            </a:r>
          </a:p>
          <a:p>
            <a:pPr marL="171450" indent="-171450">
              <a:buFont typeface="Arial" panose="020B0604020202020204" pitchFamily="34" charset="0"/>
              <a:buChar char="•"/>
            </a:pPr>
            <a:r>
              <a:rPr lang="en-US" b="1" dirty="0"/>
              <a:t>Question to students: </a:t>
            </a:r>
            <a:r>
              <a:rPr lang="en-US" dirty="0"/>
              <a:t>What is the legal situation in this country with respect to women’s and men’s rights? </a:t>
            </a:r>
            <a:r>
              <a:rPr lang="en-US" i="1" dirty="0"/>
              <a:t>[Possible answer: hopefully they will respond that women and men have the same rights – which means that their views in relation to ES should carry equal weight.]</a:t>
            </a: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152585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pc="-4" dirty="0">
                <a:solidFill>
                  <a:schemeClr val="accent1">
                    <a:lumMod val="75000"/>
                  </a:schemeClr>
                </a:solidFill>
                <a:latin typeface="Times New Roman" panose="02020603050405020304" pitchFamily="18" charset="0"/>
                <a:cs typeface="Times New Roman" panose="02020603050405020304" pitchFamily="18" charset="0"/>
              </a:rPr>
              <a:t>Although gender has been so prominent in the development literature since the 1980s, there is very little literature specifically on ES and gender.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pc="-4" dirty="0">
                <a:solidFill>
                  <a:schemeClr val="accent1">
                    <a:lumMod val="75000"/>
                  </a:schemeClr>
                </a:solidFill>
                <a:latin typeface="Times New Roman" panose="02020603050405020304" pitchFamily="18" charset="0"/>
                <a:cs typeface="Times New Roman" panose="02020603050405020304" pitchFamily="18" charset="0"/>
              </a:rPr>
              <a:t>For example, there was very little mention of gender issues in the Millennium Ecosystem Assessment. And a recent review of 462 papers dealing with ES and HWB found that on</a:t>
            </a:r>
            <a:r>
              <a:rPr lang="en-GB" dirty="0">
                <a:solidFill>
                  <a:schemeClr val="accent1">
                    <a:lumMod val="75000"/>
                  </a:schemeClr>
                </a:solidFill>
                <a:latin typeface="Times New Roman" panose="02020603050405020304" pitchFamily="18" charset="0"/>
                <a:cs typeface="Times New Roman" panose="02020603050405020304" pitchFamily="18" charset="0"/>
              </a:rPr>
              <a:t>l</a:t>
            </a:r>
            <a:r>
              <a:rPr lang="en-GB" spc="-11" dirty="0">
                <a:solidFill>
                  <a:schemeClr val="accent1">
                    <a:lumMod val="75000"/>
                  </a:schemeClr>
                </a:solidFill>
                <a:latin typeface="Times New Roman" panose="02020603050405020304" pitchFamily="18" charset="0"/>
                <a:cs typeface="Times New Roman" panose="02020603050405020304" pitchFamily="18" charset="0"/>
              </a:rPr>
              <a:t>y</a:t>
            </a:r>
            <a:r>
              <a:rPr lang="en-GB" spc="-41" dirty="0">
                <a:solidFill>
                  <a:schemeClr val="accent1">
                    <a:lumMod val="75000"/>
                  </a:schemeClr>
                </a:solidFill>
                <a:latin typeface="Times New Roman" panose="02020603050405020304" pitchFamily="18" charset="0"/>
                <a:cs typeface="Times New Roman" panose="02020603050405020304" pitchFamily="18" charset="0"/>
              </a:rPr>
              <a:t> </a:t>
            </a:r>
            <a:r>
              <a:rPr lang="en-GB" spc="-11" dirty="0">
                <a:solidFill>
                  <a:schemeClr val="accent1">
                    <a:lumMod val="75000"/>
                  </a:schemeClr>
                </a:solidFill>
                <a:latin typeface="Times New Roman" panose="02020603050405020304" pitchFamily="18" charset="0"/>
                <a:cs typeface="Times New Roman" panose="02020603050405020304" pitchFamily="18" charset="0"/>
              </a:rPr>
              <a:t>5</a:t>
            </a:r>
            <a:r>
              <a:rPr lang="en-GB" spc="-49" dirty="0">
                <a:solidFill>
                  <a:schemeClr val="accent1">
                    <a:lumMod val="75000"/>
                  </a:schemeClr>
                </a:solidFill>
                <a:latin typeface="Times New Roman" panose="02020603050405020304" pitchFamily="18" charset="0"/>
                <a:cs typeface="Times New Roman" panose="02020603050405020304" pitchFamily="18" charset="0"/>
              </a:rPr>
              <a:t> </a:t>
            </a:r>
            <a:r>
              <a:rPr lang="en-GB" spc="-4" dirty="0">
                <a:solidFill>
                  <a:schemeClr val="accent1">
                    <a:lumMod val="75000"/>
                  </a:schemeClr>
                </a:solidFill>
                <a:latin typeface="Times New Roman" panose="02020603050405020304" pitchFamily="18" charset="0"/>
                <a:cs typeface="Times New Roman" panose="02020603050405020304" pitchFamily="18" charset="0"/>
              </a:rPr>
              <a:t>p</a:t>
            </a:r>
            <a:r>
              <a:rPr lang="en-GB" dirty="0">
                <a:solidFill>
                  <a:schemeClr val="accent1">
                    <a:lumMod val="75000"/>
                  </a:schemeClr>
                </a:solidFill>
                <a:latin typeface="Times New Roman" panose="02020603050405020304" pitchFamily="18" charset="0"/>
                <a:cs typeface="Times New Roman" panose="02020603050405020304" pitchFamily="18" charset="0"/>
              </a:rPr>
              <a:t>a</a:t>
            </a:r>
            <a:r>
              <a:rPr lang="en-GB" spc="-4" dirty="0">
                <a:solidFill>
                  <a:schemeClr val="accent1">
                    <a:lumMod val="75000"/>
                  </a:schemeClr>
                </a:solidFill>
                <a:latin typeface="Times New Roman" panose="02020603050405020304" pitchFamily="18" charset="0"/>
                <a:cs typeface="Times New Roman" panose="02020603050405020304" pitchFamily="18" charset="0"/>
              </a:rPr>
              <a:t>p</a:t>
            </a:r>
            <a:r>
              <a:rPr lang="en-GB" spc="-8" dirty="0">
                <a:solidFill>
                  <a:schemeClr val="accent1">
                    <a:lumMod val="75000"/>
                  </a:schemeClr>
                </a:solidFill>
                <a:latin typeface="Times New Roman" panose="02020603050405020304" pitchFamily="18" charset="0"/>
                <a:cs typeface="Times New Roman" panose="02020603050405020304" pitchFamily="18" charset="0"/>
              </a:rPr>
              <a:t>e</a:t>
            </a:r>
            <a:r>
              <a:rPr lang="en-GB" spc="-34" dirty="0">
                <a:solidFill>
                  <a:schemeClr val="accent1">
                    <a:lumMod val="75000"/>
                  </a:schemeClr>
                </a:solidFill>
                <a:latin typeface="Times New Roman" panose="02020603050405020304" pitchFamily="18" charset="0"/>
                <a:cs typeface="Times New Roman" panose="02020603050405020304" pitchFamily="18" charset="0"/>
              </a:rPr>
              <a:t>r</a:t>
            </a:r>
            <a:r>
              <a:rPr lang="en-GB" dirty="0">
                <a:solidFill>
                  <a:schemeClr val="accent1">
                    <a:lumMod val="75000"/>
                  </a:schemeClr>
                </a:solidFill>
                <a:latin typeface="Times New Roman" panose="02020603050405020304" pitchFamily="18" charset="0"/>
                <a:cs typeface="Times New Roman" panose="02020603050405020304" pitchFamily="18" charset="0"/>
              </a:rPr>
              <a:t>s</a:t>
            </a:r>
            <a:r>
              <a:rPr lang="en-GB" spc="-49" dirty="0">
                <a:solidFill>
                  <a:schemeClr val="accent1">
                    <a:lumMod val="75000"/>
                  </a:schemeClr>
                </a:solidFill>
                <a:latin typeface="Times New Roman" panose="02020603050405020304" pitchFamily="18" charset="0"/>
                <a:cs typeface="Times New Roman" panose="02020603050405020304" pitchFamily="18" charset="0"/>
              </a:rPr>
              <a:t> </a:t>
            </a:r>
            <a:r>
              <a:rPr lang="en-GB" spc="-38" dirty="0">
                <a:solidFill>
                  <a:schemeClr val="accent1">
                    <a:lumMod val="75000"/>
                  </a:schemeClr>
                </a:solidFill>
                <a:latin typeface="Times New Roman" panose="02020603050405020304" pitchFamily="18" charset="0"/>
                <a:cs typeface="Times New Roman" panose="02020603050405020304" pitchFamily="18" charset="0"/>
              </a:rPr>
              <a:t>f</a:t>
            </a:r>
            <a:r>
              <a:rPr lang="en-GB" spc="-8" dirty="0">
                <a:solidFill>
                  <a:schemeClr val="accent1">
                    <a:lumMod val="75000"/>
                  </a:schemeClr>
                </a:solidFill>
                <a:latin typeface="Times New Roman" panose="02020603050405020304" pitchFamily="18" charset="0"/>
                <a:cs typeface="Times New Roman" panose="02020603050405020304" pitchFamily="18" charset="0"/>
              </a:rPr>
              <a:t>oc</a:t>
            </a:r>
            <a:r>
              <a:rPr lang="en-GB" spc="-4" dirty="0">
                <a:solidFill>
                  <a:schemeClr val="accent1">
                    <a:lumMod val="75000"/>
                  </a:schemeClr>
                </a:solidFill>
                <a:latin typeface="Times New Roman" panose="02020603050405020304" pitchFamily="18" charset="0"/>
                <a:cs typeface="Times New Roman" panose="02020603050405020304" pitchFamily="18" charset="0"/>
              </a:rPr>
              <a:t>us</a:t>
            </a:r>
            <a:r>
              <a:rPr lang="en-GB" spc="-8" dirty="0">
                <a:solidFill>
                  <a:schemeClr val="accent1">
                    <a:lumMod val="75000"/>
                  </a:schemeClr>
                </a:solidFill>
                <a:latin typeface="Times New Roman" panose="02020603050405020304" pitchFamily="18" charset="0"/>
                <a:cs typeface="Times New Roman" panose="02020603050405020304" pitchFamily="18" charset="0"/>
              </a:rPr>
              <a:t>e</a:t>
            </a:r>
            <a:r>
              <a:rPr lang="en-GB" dirty="0">
                <a:solidFill>
                  <a:schemeClr val="accent1">
                    <a:lumMod val="75000"/>
                  </a:schemeClr>
                </a:solidFill>
                <a:latin typeface="Times New Roman" panose="02020603050405020304" pitchFamily="18" charset="0"/>
                <a:cs typeface="Times New Roman" panose="02020603050405020304" pitchFamily="18" charset="0"/>
              </a:rPr>
              <a:t>d</a:t>
            </a:r>
            <a:r>
              <a:rPr lang="en-GB" spc="-49" dirty="0">
                <a:solidFill>
                  <a:schemeClr val="accent1">
                    <a:lumMod val="75000"/>
                  </a:schemeClr>
                </a:solidFill>
                <a:latin typeface="Times New Roman" panose="02020603050405020304" pitchFamily="18" charset="0"/>
                <a:cs typeface="Times New Roman" panose="02020603050405020304" pitchFamily="18" charset="0"/>
              </a:rPr>
              <a:t> </a:t>
            </a:r>
            <a:r>
              <a:rPr lang="en-GB" spc="-8" dirty="0">
                <a:solidFill>
                  <a:schemeClr val="accent1">
                    <a:lumMod val="75000"/>
                  </a:schemeClr>
                </a:solidFill>
                <a:latin typeface="Times New Roman" panose="02020603050405020304" pitchFamily="18" charset="0"/>
                <a:cs typeface="Times New Roman" panose="02020603050405020304" pitchFamily="18" charset="0"/>
              </a:rPr>
              <a:t>o</a:t>
            </a:r>
            <a:r>
              <a:rPr lang="en-GB" dirty="0">
                <a:solidFill>
                  <a:schemeClr val="accent1">
                    <a:lumMod val="75000"/>
                  </a:schemeClr>
                </a:solidFill>
                <a:latin typeface="Times New Roman" panose="02020603050405020304" pitchFamily="18" charset="0"/>
                <a:cs typeface="Times New Roman" panose="02020603050405020304" pitchFamily="18" charset="0"/>
              </a:rPr>
              <a:t>n</a:t>
            </a:r>
            <a:r>
              <a:rPr lang="en-GB" spc="-49" dirty="0">
                <a:solidFill>
                  <a:schemeClr val="accent1">
                    <a:lumMod val="75000"/>
                  </a:schemeClr>
                </a:solidFill>
                <a:latin typeface="Times New Roman" panose="02020603050405020304" pitchFamily="18" charset="0"/>
                <a:cs typeface="Times New Roman" panose="02020603050405020304" pitchFamily="18" charset="0"/>
              </a:rPr>
              <a:t> </a:t>
            </a:r>
            <a:r>
              <a:rPr lang="en-GB" spc="-34" dirty="0">
                <a:solidFill>
                  <a:schemeClr val="accent1">
                    <a:lumMod val="75000"/>
                  </a:schemeClr>
                </a:solidFill>
                <a:latin typeface="Times New Roman" panose="02020603050405020304" pitchFamily="18" charset="0"/>
                <a:cs typeface="Times New Roman" panose="02020603050405020304" pitchFamily="18" charset="0"/>
              </a:rPr>
              <a:t>g</a:t>
            </a:r>
            <a:r>
              <a:rPr lang="en-GB" spc="-8" dirty="0">
                <a:solidFill>
                  <a:schemeClr val="accent1">
                    <a:lumMod val="75000"/>
                  </a:schemeClr>
                </a:solidFill>
                <a:latin typeface="Times New Roman" panose="02020603050405020304" pitchFamily="18" charset="0"/>
                <a:cs typeface="Times New Roman" panose="02020603050405020304" pitchFamily="18" charset="0"/>
              </a:rPr>
              <a:t>e</a:t>
            </a:r>
            <a:r>
              <a:rPr lang="en-GB" spc="-4" dirty="0">
                <a:solidFill>
                  <a:schemeClr val="accent1">
                    <a:lumMod val="75000"/>
                  </a:schemeClr>
                </a:solidFill>
                <a:latin typeface="Times New Roman" panose="02020603050405020304" pitchFamily="18" charset="0"/>
                <a:cs typeface="Times New Roman" panose="02020603050405020304" pitchFamily="18" charset="0"/>
              </a:rPr>
              <a:t>nd</a:t>
            </a:r>
            <a:r>
              <a:rPr lang="en-GB" spc="4" dirty="0">
                <a:solidFill>
                  <a:schemeClr val="accent1">
                    <a:lumMod val="75000"/>
                  </a:schemeClr>
                </a:solidFill>
                <a:latin typeface="Times New Roman" panose="02020603050405020304" pitchFamily="18" charset="0"/>
                <a:cs typeface="Times New Roman" panose="02020603050405020304" pitchFamily="18" charset="0"/>
              </a:rPr>
              <a:t>e</a:t>
            </a:r>
            <a:r>
              <a:rPr lang="en-GB" spc="-8" dirty="0">
                <a:solidFill>
                  <a:schemeClr val="accent1">
                    <a:lumMod val="75000"/>
                  </a:schemeClr>
                </a:solidFill>
                <a:latin typeface="Times New Roman" panose="02020603050405020304" pitchFamily="18" charset="0"/>
                <a:cs typeface="Times New Roman" panose="02020603050405020304" pitchFamily="18" charset="0"/>
              </a:rPr>
              <a:t>r</a:t>
            </a:r>
            <a:r>
              <a:rPr lang="en-GB" spc="-45" dirty="0">
                <a:solidFill>
                  <a:schemeClr val="accent1">
                    <a:lumMod val="75000"/>
                  </a:schemeClr>
                </a:solidFill>
                <a:latin typeface="Times New Roman" panose="02020603050405020304" pitchFamily="18" charset="0"/>
                <a:cs typeface="Times New Roman" panose="02020603050405020304" pitchFamily="18" charset="0"/>
              </a:rPr>
              <a:t> </a:t>
            </a:r>
            <a:r>
              <a:rPr lang="en-GB" dirty="0">
                <a:solidFill>
                  <a:schemeClr val="accent1">
                    <a:lumMod val="75000"/>
                  </a:schemeClr>
                </a:solidFill>
                <a:latin typeface="Times New Roman" panose="02020603050405020304" pitchFamily="18" charset="0"/>
                <a:cs typeface="Times New Roman" panose="02020603050405020304" pitchFamily="18" charset="0"/>
              </a:rPr>
              <a:t>(C</a:t>
            </a:r>
            <a:r>
              <a:rPr lang="en-GB" spc="-8" dirty="0">
                <a:solidFill>
                  <a:schemeClr val="accent1">
                    <a:lumMod val="75000"/>
                  </a:schemeClr>
                </a:solidFill>
                <a:latin typeface="Times New Roman" panose="02020603050405020304" pitchFamily="18" charset="0"/>
                <a:cs typeface="Times New Roman" panose="02020603050405020304" pitchFamily="18" charset="0"/>
              </a:rPr>
              <a:t>r</a:t>
            </a:r>
            <a:r>
              <a:rPr lang="en-GB" spc="-4" dirty="0">
                <a:solidFill>
                  <a:schemeClr val="accent1">
                    <a:lumMod val="75000"/>
                  </a:schemeClr>
                </a:solidFill>
                <a:latin typeface="Times New Roman" panose="02020603050405020304" pitchFamily="18" charset="0"/>
                <a:cs typeface="Times New Roman" panose="02020603050405020304" pitchFamily="18" charset="0"/>
              </a:rPr>
              <a:t>u</a:t>
            </a:r>
            <a:r>
              <a:rPr lang="en-GB" dirty="0">
                <a:solidFill>
                  <a:schemeClr val="accent1">
                    <a:lumMod val="75000"/>
                  </a:schemeClr>
                </a:solidFill>
                <a:latin typeface="Times New Roman" panose="02020603050405020304" pitchFamily="18" charset="0"/>
                <a:cs typeface="Times New Roman" panose="02020603050405020304" pitchFamily="18" charset="0"/>
              </a:rPr>
              <a:t>z</a:t>
            </a:r>
            <a:r>
              <a:rPr lang="en-GB" spc="-4" dirty="0">
                <a:solidFill>
                  <a:schemeClr val="accent1">
                    <a:lumMod val="75000"/>
                  </a:schemeClr>
                </a:solidFill>
                <a:latin typeface="Times New Roman" panose="02020603050405020304" pitchFamily="18" charset="0"/>
                <a:cs typeface="Times New Roman" panose="02020603050405020304" pitchFamily="18" charset="0"/>
              </a:rPr>
              <a:t>-</a:t>
            </a:r>
            <a:r>
              <a:rPr lang="en-GB" spc="-19" dirty="0">
                <a:solidFill>
                  <a:schemeClr val="accent1">
                    <a:lumMod val="75000"/>
                  </a:schemeClr>
                </a:solidFill>
                <a:latin typeface="Times New Roman" panose="02020603050405020304" pitchFamily="18" charset="0"/>
                <a:cs typeface="Times New Roman" panose="02020603050405020304" pitchFamily="18" charset="0"/>
              </a:rPr>
              <a:t>G</a:t>
            </a:r>
            <a:r>
              <a:rPr lang="en-GB" spc="-11" dirty="0">
                <a:solidFill>
                  <a:schemeClr val="accent1">
                    <a:lumMod val="75000"/>
                  </a:schemeClr>
                </a:solidFill>
                <a:latin typeface="Times New Roman" panose="02020603050405020304" pitchFamily="18" charset="0"/>
                <a:cs typeface="Times New Roman" panose="02020603050405020304" pitchFamily="18" charset="0"/>
              </a:rPr>
              <a:t>a</a:t>
            </a:r>
            <a:r>
              <a:rPr lang="en-GB" spc="-34" dirty="0">
                <a:solidFill>
                  <a:schemeClr val="accent1">
                    <a:lumMod val="75000"/>
                  </a:schemeClr>
                </a:solidFill>
                <a:latin typeface="Times New Roman" panose="02020603050405020304" pitchFamily="18" charset="0"/>
                <a:cs typeface="Times New Roman" panose="02020603050405020304" pitchFamily="18" charset="0"/>
              </a:rPr>
              <a:t>r</a:t>
            </a:r>
            <a:r>
              <a:rPr lang="en-GB" spc="-8" dirty="0">
                <a:solidFill>
                  <a:schemeClr val="accent1">
                    <a:lumMod val="75000"/>
                  </a:schemeClr>
                </a:solidFill>
                <a:latin typeface="Times New Roman" panose="02020603050405020304" pitchFamily="18" charset="0"/>
                <a:cs typeface="Times New Roman" panose="02020603050405020304" pitchFamily="18" charset="0"/>
              </a:rPr>
              <a:t>c</a:t>
            </a:r>
            <a:r>
              <a:rPr lang="en-GB" dirty="0">
                <a:solidFill>
                  <a:schemeClr val="accent1">
                    <a:lumMod val="75000"/>
                  </a:schemeClr>
                </a:solidFill>
                <a:latin typeface="Times New Roman" panose="02020603050405020304" pitchFamily="18" charset="0"/>
                <a:cs typeface="Times New Roman" panose="02020603050405020304" pitchFamily="18" charset="0"/>
              </a:rPr>
              <a:t>ia</a:t>
            </a:r>
            <a:r>
              <a:rPr lang="en-GB" spc="-64" dirty="0">
                <a:solidFill>
                  <a:schemeClr val="accent1">
                    <a:lumMod val="75000"/>
                  </a:schemeClr>
                </a:solidFill>
                <a:latin typeface="Times New Roman" panose="02020603050405020304" pitchFamily="18" charset="0"/>
                <a:cs typeface="Times New Roman" panose="02020603050405020304" pitchFamily="18" charset="0"/>
              </a:rPr>
              <a:t> </a:t>
            </a:r>
            <a:r>
              <a:rPr lang="en-GB" i="1" spc="-19" dirty="0">
                <a:solidFill>
                  <a:schemeClr val="accent1">
                    <a:lumMod val="75000"/>
                  </a:schemeClr>
                </a:solidFill>
                <a:latin typeface="Times New Roman" panose="02020603050405020304" pitchFamily="18" charset="0"/>
                <a:cs typeface="Times New Roman" panose="02020603050405020304" pitchFamily="18" charset="0"/>
              </a:rPr>
              <a:t>e</a:t>
            </a:r>
            <a:r>
              <a:rPr lang="en-GB" i="1" spc="-8" dirty="0">
                <a:solidFill>
                  <a:schemeClr val="accent1">
                    <a:lumMod val="75000"/>
                  </a:schemeClr>
                </a:solidFill>
                <a:latin typeface="Times New Roman" panose="02020603050405020304" pitchFamily="18" charset="0"/>
                <a:cs typeface="Times New Roman" panose="02020603050405020304" pitchFamily="18" charset="0"/>
              </a:rPr>
              <a:t>t</a:t>
            </a:r>
            <a:r>
              <a:rPr lang="en-GB" i="1" spc="-56" dirty="0">
                <a:solidFill>
                  <a:schemeClr val="accent1">
                    <a:lumMod val="75000"/>
                  </a:schemeClr>
                </a:solidFill>
                <a:latin typeface="Times New Roman" panose="02020603050405020304" pitchFamily="18" charset="0"/>
                <a:cs typeface="Times New Roman" panose="02020603050405020304" pitchFamily="18" charset="0"/>
              </a:rPr>
              <a:t> </a:t>
            </a:r>
            <a:r>
              <a:rPr lang="en-GB" i="1" dirty="0">
                <a:solidFill>
                  <a:schemeClr val="accent1">
                    <a:lumMod val="75000"/>
                  </a:schemeClr>
                </a:solidFill>
                <a:latin typeface="Times New Roman" panose="02020603050405020304" pitchFamily="18" charset="0"/>
                <a:cs typeface="Times New Roman" panose="02020603050405020304" pitchFamily="18" charset="0"/>
              </a:rPr>
              <a:t>al</a:t>
            </a:r>
            <a:r>
              <a:rPr lang="en-GB" i="1" spc="-8" dirty="0">
                <a:solidFill>
                  <a:schemeClr val="accent1">
                    <a:lumMod val="75000"/>
                  </a:schemeClr>
                </a:solidFill>
                <a:latin typeface="Times New Roman" panose="02020603050405020304" pitchFamily="18" charset="0"/>
                <a:cs typeface="Times New Roman" panose="02020603050405020304" pitchFamily="18" charset="0"/>
              </a:rPr>
              <a:t>.</a:t>
            </a:r>
            <a:r>
              <a:rPr lang="en-GB" i="1" spc="-45" dirty="0">
                <a:solidFill>
                  <a:schemeClr val="accent1">
                    <a:lumMod val="75000"/>
                  </a:schemeClr>
                </a:solidFill>
                <a:latin typeface="Times New Roman" panose="02020603050405020304" pitchFamily="18" charset="0"/>
                <a:cs typeface="Times New Roman" panose="02020603050405020304" pitchFamily="18" charset="0"/>
              </a:rPr>
              <a:t> </a:t>
            </a:r>
            <a:r>
              <a:rPr lang="en-GB" spc="-15" dirty="0">
                <a:solidFill>
                  <a:schemeClr val="accent1">
                    <a:lumMod val="75000"/>
                  </a:schemeClr>
                </a:solidFill>
                <a:latin typeface="Times New Roman" panose="02020603050405020304" pitchFamily="18" charset="0"/>
                <a:cs typeface="Times New Roman" panose="02020603050405020304" pitchFamily="18" charset="0"/>
              </a:rPr>
              <a:t>2017</a:t>
            </a:r>
            <a:r>
              <a:rPr lang="en-GB" dirty="0">
                <a:solidFill>
                  <a:schemeClr val="accent1">
                    <a:lumMod val="75000"/>
                  </a:schemeClr>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Why does it matter? </a:t>
            </a:r>
          </a:p>
          <a:p>
            <a:pPr marL="628650" lvl="1" indent="-171450">
              <a:buFont typeface="Courier New" panose="02070309020205020404" pitchFamily="49" charset="0"/>
              <a:buChar char="o"/>
            </a:pPr>
            <a:r>
              <a:rPr lang="en-GB" sz="1200" b="0" i="0" u="none" strike="noStrike" kern="1200" baseline="0" dirty="0">
                <a:solidFill>
                  <a:schemeClr val="tx1"/>
                </a:solidFill>
                <a:latin typeface="+mn-lt"/>
                <a:ea typeface="+mn-ea"/>
                <a:cs typeface="+mn-cs"/>
              </a:rPr>
              <a:t>Firstly, men and women are likely to benefit differently from ES so that ignoring their separate perspectives makes ecosystem service frameworks weakly aligned with the central concerns of global development around equity, justice, knowledge and voice. </a:t>
            </a:r>
          </a:p>
          <a:p>
            <a:pPr marL="628650" lvl="1" indent="-171450">
              <a:buFont typeface="Courier New" panose="02070309020205020404" pitchFamily="49" charset="0"/>
              <a:buChar char="o"/>
            </a:pPr>
            <a:r>
              <a:rPr lang="en-GB" sz="1200" b="0" i="0" u="none" strike="noStrike" kern="1200" baseline="0" dirty="0">
                <a:solidFill>
                  <a:schemeClr val="tx1"/>
                </a:solidFill>
                <a:latin typeface="+mn-lt"/>
                <a:ea typeface="+mn-ea"/>
                <a:cs typeface="+mn-cs"/>
              </a:rPr>
              <a:t>Secondly, the global development agenda, as articulated through Agenda 2030 and operationalised in the Sustainable Development Goals (SDGs), seeks to ‘leave no-one behind’. In other words, inclusive and sustainable development cannot be achieved without detailed consideration of social difference and, in particular, gender.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At the same time, it is important to remember that there are many other factors that can affect how women benefit (or not) from ecosystem services. Factors like age or ethnicity can affect both men and women, but when affecting women – this constitutes a ‘double whammy’.</a:t>
            </a:r>
            <a:endParaRPr lang="en-GB"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244586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Studies have overlooked gender</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trade-offs.</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Howe</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i="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et</a:t>
            </a:r>
            <a:r>
              <a:rPr lang="en-US" altLang="en-US" sz="1200" i="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i="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al.</a:t>
            </a:r>
            <a:r>
              <a:rPr lang="en-US" altLang="en-US" sz="1200" i="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2014)</a:t>
            </a:r>
            <a:r>
              <a:rPr lang="en-US" altLang="en-US" sz="1200" dirty="0">
                <a:latin typeface="Cambria" panose="02040503050406030204" pitchFamily="18" charset="0"/>
                <a:ea typeface="Calibri" panose="020F0502020204030204" pitchFamily="34" charset="0"/>
                <a:cs typeface="Calibri" panose="020F0502020204030204" pitchFamily="34" charset="0"/>
              </a:rPr>
              <a:t> established that none of the 92</a:t>
            </a:r>
            <a:r>
              <a:rPr lang="en-US" altLang="en-US" sz="1200" dirty="0">
                <a:latin typeface="Cambria" panose="02040503050406030204" pitchFamily="18" charset="0"/>
                <a:cs typeface="Times New Roman" panose="02020603050405020304" pitchFamily="18" charset="0"/>
              </a:rPr>
              <a:t> </a:t>
            </a:r>
            <a:r>
              <a:rPr lang="en-US" altLang="en-US" sz="1200" dirty="0">
                <a:latin typeface="Cambria" panose="02040503050406030204" pitchFamily="18" charset="0"/>
                <a:ea typeface="Calibri" panose="020F0502020204030204" pitchFamily="34" charset="0"/>
                <a:cs typeface="Calibri" panose="020F0502020204030204" pitchFamily="34" charset="0"/>
              </a:rPr>
              <a:t>studies</a:t>
            </a:r>
            <a:r>
              <a:rPr lang="en-US" altLang="en-US" sz="1200" dirty="0">
                <a:latin typeface="Cambria" panose="02040503050406030204" pitchFamily="18" charset="0"/>
                <a:cs typeface="Times New Roman" panose="02020603050405020304" pitchFamily="18" charset="0"/>
              </a:rPr>
              <a:t> </a:t>
            </a:r>
            <a:r>
              <a:rPr lang="en-US" altLang="en-US" sz="1200" dirty="0">
                <a:latin typeface="Cambria" panose="02040503050406030204" pitchFamily="18" charset="0"/>
                <a:ea typeface="Calibri" panose="020F0502020204030204" pitchFamily="34" charset="0"/>
                <a:cs typeface="Calibri" panose="020F0502020204030204" pitchFamily="34" charset="0"/>
              </a:rPr>
              <a:t>reviewed</a:t>
            </a:r>
            <a:r>
              <a:rPr lang="en-US" altLang="en-US" sz="1200" dirty="0">
                <a:latin typeface="Cambria" panose="02040503050406030204" pitchFamily="18" charset="0"/>
                <a:cs typeface="Times New Roman" panose="02020603050405020304" pitchFamily="18" charset="0"/>
              </a:rPr>
              <a:t> </a:t>
            </a:r>
            <a:r>
              <a:rPr lang="en-US" altLang="en-US" sz="1200" dirty="0" err="1">
                <a:latin typeface="Cambria" panose="02040503050406030204" pitchFamily="18" charset="0"/>
                <a:ea typeface="Calibri" panose="020F0502020204030204" pitchFamily="34" charset="0"/>
                <a:cs typeface="Calibri" panose="020F0502020204030204" pitchFamily="34" charset="0"/>
              </a:rPr>
              <a:t>analyse</a:t>
            </a:r>
            <a:r>
              <a:rPr lang="en-US" altLang="en-US" sz="1200" dirty="0">
                <a:latin typeface="Cambria" panose="02040503050406030204" pitchFamily="18" charset="0"/>
                <a:cs typeface="Times New Roman" panose="02020603050405020304" pitchFamily="18" charset="0"/>
              </a:rPr>
              <a:t> </a:t>
            </a:r>
            <a:r>
              <a:rPr lang="en-US" altLang="en-US" sz="1200" dirty="0">
                <a:latin typeface="Cambria" panose="02040503050406030204" pitchFamily="18" charset="0"/>
                <a:ea typeface="Calibri" panose="020F0502020204030204" pitchFamily="34" charset="0"/>
                <a:cs typeface="Calibri" panose="020F0502020204030204" pitchFamily="34" charset="0"/>
              </a:rPr>
              <a:t>gender</a:t>
            </a:r>
            <a:r>
              <a:rPr lang="en-US" altLang="en-US" sz="1200" dirty="0">
                <a:latin typeface="Cambria" panose="02040503050406030204" pitchFamily="18" charset="0"/>
                <a:cs typeface="Times New Roman" panose="02020603050405020304" pitchFamily="18" charset="0"/>
              </a:rPr>
              <a:t> </a:t>
            </a:r>
            <a:r>
              <a:rPr lang="en-US" altLang="en-US" sz="1200" dirty="0">
                <a:latin typeface="Cambria" panose="02040503050406030204" pitchFamily="18" charset="0"/>
                <a:ea typeface="Calibri" panose="020F0502020204030204" pitchFamily="34" charset="0"/>
                <a:cs typeface="Calibri" panose="020F0502020204030204" pitchFamily="34" charset="0"/>
              </a:rPr>
              <a:t>trade-offs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Men</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and</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women</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perceive</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and</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value</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ecosystem</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services</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differently</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mixed</a:t>
            </a:r>
            <a:r>
              <a:rPr lang="en-US" altLang="en-US" sz="1200" b="1"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b="1"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evidence for this</a:t>
            </a:r>
            <a:endParaRPr lang="en-US" altLang="en-US" sz="1200" b="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Some literature suggests men are more likely to be using provisioning ES, while women may be more likely to use regulating ES (and these are often less visible and less valued).</a:t>
            </a:r>
          </a:p>
          <a:p>
            <a:pPr marL="628650" marR="0" lvl="1"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Not</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all</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women</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are</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the</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same!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b="1" kern="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Are women more dependent on ecosystem services than men?</a:t>
            </a:r>
          </a:p>
          <a:p>
            <a:pPr marL="628650" marR="0" lvl="1"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They tend to be more</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dependent</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on</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common pool resources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or</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open</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access</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resources (e.g. for collecting firewood and water)</a:t>
            </a:r>
          </a:p>
          <a:p>
            <a:pPr marL="628650" marR="0" lvl="1"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Convergence</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of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domestic</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and</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productive</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tasks</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e.g.</a:t>
            </a:r>
            <a:r>
              <a:rPr lang="en-US" altLang="en-US" sz="1200" dirty="0">
                <a:solidFill>
                  <a:schemeClr val="accent1">
                    <a:lumMod val="75000"/>
                  </a:schemeClr>
                </a:solidFill>
                <a:latin typeface="Cambria" panose="02040503050406030204" pitchFamily="18" charset="0"/>
                <a:cs typeface="Times New Roman" panose="02020603050405020304" pitchFamily="18" charset="0"/>
              </a:rPr>
              <a:t> collecting </a:t>
            </a:r>
            <a:r>
              <a:rPr lang="en-US" altLang="en-US" sz="1200" dirty="0">
                <a:solidFill>
                  <a:schemeClr val="accent1">
                    <a:lumMod val="75000"/>
                  </a:schemeClr>
                </a:solidFill>
                <a:latin typeface="Cambria" panose="02040503050406030204" pitchFamily="18" charset="0"/>
                <a:ea typeface="Calibri" panose="020F0502020204030204" pitchFamily="34" charset="0"/>
                <a:cs typeface="Times New Roman" panose="02020603050405020304" pitchFamily="18" charset="0"/>
              </a:rPr>
              <a:t>water and firewood</a:t>
            </a: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869230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literature suggests that there is often a bias against women in assessments and decision-making about ES. Why might this be?</a:t>
            </a:r>
          </a:p>
          <a:p>
            <a:r>
              <a:rPr lang="en-US" i="1" dirty="0"/>
              <a:t>[Reasons could include:</a:t>
            </a:r>
          </a:p>
          <a:p>
            <a:pPr marL="171450" indent="-171450">
              <a:buFont typeface="Arial" panose="020B0604020202020204" pitchFamily="34" charset="0"/>
              <a:buChar char="•"/>
            </a:pPr>
            <a:r>
              <a:rPr lang="en-US" i="1" dirty="0"/>
              <a:t>Invisibility of women’s activities and views</a:t>
            </a:r>
          </a:p>
          <a:p>
            <a:pPr marL="171450" indent="-171450">
              <a:buFont typeface="Arial" panose="020B0604020202020204" pitchFamily="34" charset="0"/>
              <a:buChar char="•"/>
            </a:pPr>
            <a:r>
              <a:rPr lang="en-US" i="1" dirty="0"/>
              <a:t>Assumptions that communities are homogenous</a:t>
            </a:r>
          </a:p>
          <a:p>
            <a:pPr marL="171450" indent="-171450">
              <a:buFont typeface="Arial" panose="020B0604020202020204" pitchFamily="34" charset="0"/>
              <a:buChar char="•"/>
            </a:pPr>
            <a:r>
              <a:rPr lang="en-US" i="1" dirty="0"/>
              <a:t>Focusing on income generating /provisioning vs subsistence / broader ecosystem services (with women more likely to be interested in lower value and less visible ES)</a:t>
            </a:r>
          </a:p>
          <a:p>
            <a:pPr marL="171450" indent="-171450">
              <a:buFont typeface="Arial" panose="020B0604020202020204" pitchFamily="34" charset="0"/>
              <a:buChar char="•"/>
            </a:pPr>
            <a:r>
              <a:rPr lang="en-US" i="1" dirty="0"/>
              <a:t>Poor participation by women in decision-making, agenda-setting and framing of ecosystem services interventions</a:t>
            </a:r>
          </a:p>
          <a:p>
            <a:pPr marL="171450" indent="-171450">
              <a:buFont typeface="Arial" panose="020B0604020202020204" pitchFamily="34" charset="0"/>
              <a:buChar char="•"/>
            </a:pPr>
            <a:r>
              <a:rPr lang="en-US" i="1" dirty="0"/>
              <a:t>Physical spaces are gendered (women may not be able to access remote areas)</a:t>
            </a:r>
          </a:p>
          <a:p>
            <a:pPr marL="171450" indent="-171450">
              <a:buFont typeface="Arial" panose="020B0604020202020204" pitchFamily="34" charset="0"/>
              <a:buChar char="•"/>
            </a:pPr>
            <a:r>
              <a:rPr lang="en-US" i="1" dirty="0"/>
              <a:t>Livelihood strategies are gendered (</a:t>
            </a:r>
            <a:r>
              <a:rPr lang="en-US" i="1" dirty="0" err="1"/>
              <a:t>specialisation</a:t>
            </a:r>
            <a:r>
              <a:rPr lang="en-US" i="1" dirty="0"/>
              <a:t> vs diversification)]</a:t>
            </a:r>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424930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After this session you should be able to:</a:t>
            </a:r>
          </a:p>
          <a:p>
            <a:pPr marL="171450" lvl="0" indent="-171450">
              <a:buFont typeface="Arial"/>
              <a:buChar char="•"/>
            </a:pPr>
            <a:r>
              <a:rPr lang="en-GB" sz="1200" kern="1200" dirty="0">
                <a:solidFill>
                  <a:schemeClr val="tx1"/>
                </a:solidFill>
                <a:effectLst/>
                <a:latin typeface="+mn-lt"/>
                <a:ea typeface="+mn-ea"/>
                <a:cs typeface="+mn-cs"/>
              </a:rPr>
              <a:t>Explain wellbeing as a multidimensional concept and understand why there has been a shift from talking about poverty to focusing on wellbeing</a:t>
            </a:r>
          </a:p>
          <a:p>
            <a:pPr marL="171450" lvl="0" indent="-171450">
              <a:buFont typeface="Arial"/>
              <a:buChar char="•"/>
            </a:pPr>
            <a:r>
              <a:rPr lang="en-GB" sz="1200" kern="1200" dirty="0">
                <a:solidFill>
                  <a:schemeClr val="tx1"/>
                </a:solidFill>
                <a:effectLst/>
                <a:latin typeface="+mn-lt"/>
                <a:ea typeface="+mn-ea"/>
                <a:cs typeface="+mn-cs"/>
              </a:rPr>
              <a:t>Analyse how the different wellbeing aspirations of different groups of people depend on ecosystem services (and we will look at a few methods available for helping with this) </a:t>
            </a:r>
          </a:p>
          <a:p>
            <a:pPr marL="171450" lvl="0" indent="-171450">
              <a:buFont typeface="Arial"/>
              <a:buChar char="•"/>
            </a:pPr>
            <a:r>
              <a:rPr lang="en-GB" sz="1200" kern="1200" dirty="0">
                <a:solidFill>
                  <a:schemeClr val="tx1"/>
                </a:solidFill>
                <a:effectLst/>
                <a:latin typeface="+mn-lt"/>
                <a:ea typeface="+mn-ea"/>
                <a:cs typeface="+mn-cs"/>
              </a:rPr>
              <a:t>Be aware of gender as a key factor to consider in this regard. </a:t>
            </a: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Arial" panose="020B0604020202020204" pitchFamily="34" charset="0"/>
                <a:cs typeface="Arial" panose="020B0604020202020204" pitchFamily="34" charset="0"/>
              </a:rPr>
              <a:t>[In relation to Bullet 1, note that we will talk more about the challenges of achieving effective participation in Topic 7 on Equity and Justice]</a:t>
            </a: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231004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accent1"/>
                </a:solidFill>
                <a:latin typeface="+mn-lt"/>
                <a:ea typeface="Arial"/>
                <a:cs typeface="Arial"/>
                <a:sym typeface="Arial"/>
              </a:rPr>
              <a:t>References cited in the Speakers’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Cruz-Garcia, G.S. </a:t>
            </a:r>
            <a:r>
              <a:rPr lang="en-GB" sz="1200" i="1" dirty="0">
                <a:solidFill>
                  <a:schemeClr val="accent1"/>
                </a:solidFill>
                <a:latin typeface="Arial" panose="020B0604020202020204" pitchFamily="34" charset="0"/>
                <a:cs typeface="Arial" panose="020B0604020202020204" pitchFamily="34" charset="0"/>
              </a:rPr>
              <a:t>et al. </a:t>
            </a:r>
            <a:r>
              <a:rPr lang="en-GB" sz="1200" i="0" dirty="0">
                <a:solidFill>
                  <a:schemeClr val="accent1"/>
                </a:solidFill>
                <a:latin typeface="Arial" panose="020B0604020202020204" pitchFamily="34" charset="0"/>
                <a:cs typeface="Arial" panose="020B0604020202020204" pitchFamily="34" charset="0"/>
              </a:rPr>
              <a:t>(</a:t>
            </a:r>
            <a:r>
              <a:rPr lang="en-GB" sz="1200" dirty="0">
                <a:solidFill>
                  <a:schemeClr val="accent1"/>
                </a:solidFill>
                <a:latin typeface="Arial" panose="020B0604020202020204" pitchFamily="34" charset="0"/>
                <a:cs typeface="Arial" panose="020B0604020202020204" pitchFamily="34" charset="0"/>
              </a:rPr>
              <a:t>2017) To what extent have the links between ecosystem services and human well-being been researched in Africa, Asia, and Latin America? </a:t>
            </a:r>
            <a:r>
              <a:rPr lang="en-GB" sz="1200" i="1" dirty="0">
                <a:solidFill>
                  <a:schemeClr val="accent1"/>
                </a:solidFill>
                <a:latin typeface="Arial" panose="020B0604020202020204" pitchFamily="34" charset="0"/>
                <a:cs typeface="Arial" panose="020B0604020202020204" pitchFamily="34" charset="0"/>
              </a:rPr>
              <a:t>Ecosystem Services </a:t>
            </a:r>
            <a:r>
              <a:rPr lang="en-GB" sz="1200" b="1" dirty="0">
                <a:solidFill>
                  <a:schemeClr val="accent1"/>
                </a:solidFill>
                <a:latin typeface="Arial" panose="020B0604020202020204" pitchFamily="34" charset="0"/>
                <a:cs typeface="Arial" panose="020B0604020202020204" pitchFamily="34" charset="0"/>
              </a:rPr>
              <a:t>25</a:t>
            </a:r>
            <a:r>
              <a:rPr lang="en-GB" sz="1200" dirty="0">
                <a:solidFill>
                  <a:schemeClr val="accent1"/>
                </a:solidFill>
                <a:latin typeface="Arial" panose="020B0604020202020204" pitchFamily="34" charset="0"/>
                <a:cs typeface="Arial" panose="020B0604020202020204" pitchFamily="34" charset="0"/>
              </a:rPr>
              <a:t>: 201-212.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Howe, C. </a:t>
            </a:r>
            <a:r>
              <a:rPr lang="en-GB" sz="1200" i="1" dirty="0">
                <a:solidFill>
                  <a:schemeClr val="accent1"/>
                </a:solidFill>
                <a:latin typeface="Arial" panose="020B0604020202020204" pitchFamily="34" charset="0"/>
                <a:cs typeface="Arial" panose="020B0604020202020204" pitchFamily="34" charset="0"/>
              </a:rPr>
              <a:t>et al. </a:t>
            </a:r>
            <a:r>
              <a:rPr lang="en-GB" sz="1200" i="0" dirty="0">
                <a:solidFill>
                  <a:schemeClr val="accent1"/>
                </a:solidFill>
                <a:latin typeface="Arial" panose="020B0604020202020204" pitchFamily="34" charset="0"/>
                <a:cs typeface="Arial" panose="020B0604020202020204" pitchFamily="34" charset="0"/>
              </a:rPr>
              <a:t>(</a:t>
            </a:r>
            <a:r>
              <a:rPr lang="en-GB" sz="1200" dirty="0">
                <a:solidFill>
                  <a:schemeClr val="accent1"/>
                </a:solidFill>
                <a:latin typeface="Arial" panose="020B0604020202020204" pitchFamily="34" charset="0"/>
                <a:cs typeface="Arial" panose="020B0604020202020204" pitchFamily="34" charset="0"/>
              </a:rPr>
              <a:t>2014) Creating win-wins from trade-offs? Ecosystem services for human well-being: A meta-analysis of ecosystem service trade-offs and synergies in the real world. </a:t>
            </a:r>
            <a:r>
              <a:rPr lang="en-GB" sz="1200" i="1" dirty="0">
                <a:solidFill>
                  <a:schemeClr val="accent1"/>
                </a:solidFill>
                <a:latin typeface="Arial" panose="020B0604020202020204" pitchFamily="34" charset="0"/>
                <a:cs typeface="Arial" panose="020B0604020202020204" pitchFamily="34" charset="0"/>
              </a:rPr>
              <a:t>Global Environmental Change</a:t>
            </a:r>
            <a:r>
              <a:rPr lang="en-GB" sz="1200" dirty="0">
                <a:solidFill>
                  <a:schemeClr val="accent1"/>
                </a:solidFill>
                <a:latin typeface="Arial" panose="020B0604020202020204" pitchFamily="34" charset="0"/>
                <a:cs typeface="Arial" panose="020B0604020202020204" pitchFamily="34" charset="0"/>
              </a:rPr>
              <a:t> </a:t>
            </a:r>
            <a:r>
              <a:rPr lang="en-GB" sz="1200" b="1" dirty="0">
                <a:solidFill>
                  <a:schemeClr val="accent1"/>
                </a:solidFill>
                <a:latin typeface="Arial" panose="020B0604020202020204" pitchFamily="34" charset="0"/>
                <a:cs typeface="Arial" panose="020B0604020202020204" pitchFamily="34" charset="0"/>
              </a:rPr>
              <a:t>28</a:t>
            </a:r>
            <a:r>
              <a:rPr lang="en-GB" sz="1200" dirty="0">
                <a:solidFill>
                  <a:schemeClr val="accent1"/>
                </a:solidFill>
                <a:latin typeface="Arial" panose="020B0604020202020204" pitchFamily="34" charset="0"/>
                <a:cs typeface="Arial" panose="020B0604020202020204" pitchFamily="34" charset="0"/>
              </a:rPr>
              <a:t>: 263-275.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MWIA. (2002) Training Manual for Gender Mainstreaming Health. Medical Women’s Association. Available at: http://mwia.net/wp-content/uploads/2013/07/TrainingManualonGenderMainstreaminginHealth.pdf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Narayan, D</a:t>
            </a:r>
            <a:r>
              <a:rPr lang="en-GB" sz="1200" i="1" dirty="0">
                <a:solidFill>
                  <a:schemeClr val="accent1"/>
                </a:solidFill>
                <a:latin typeface="Arial" panose="020B0604020202020204" pitchFamily="34" charset="0"/>
                <a:cs typeface="Arial" panose="020B0604020202020204" pitchFamily="34" charset="0"/>
              </a:rPr>
              <a:t>. et al. </a:t>
            </a:r>
            <a:r>
              <a:rPr lang="en-GB" sz="1200" i="0" dirty="0">
                <a:solidFill>
                  <a:schemeClr val="accent1"/>
                </a:solidFill>
                <a:latin typeface="Arial" panose="020B0604020202020204" pitchFamily="34" charset="0"/>
                <a:cs typeface="Arial" panose="020B0604020202020204" pitchFamily="34" charset="0"/>
              </a:rPr>
              <a:t>(</a:t>
            </a:r>
            <a:r>
              <a:rPr lang="en-GB" sz="1200" dirty="0">
                <a:solidFill>
                  <a:schemeClr val="accent1"/>
                </a:solidFill>
                <a:latin typeface="Arial" panose="020B0604020202020204" pitchFamily="34" charset="0"/>
                <a:cs typeface="Arial" panose="020B0604020202020204" pitchFamily="34" charset="0"/>
              </a:rPr>
              <a:t>2000) </a:t>
            </a:r>
            <a:r>
              <a:rPr lang="en-GB" sz="1200" i="1" dirty="0">
                <a:solidFill>
                  <a:schemeClr val="accent1"/>
                </a:solidFill>
                <a:latin typeface="Arial" panose="020B0604020202020204" pitchFamily="34" charset="0"/>
                <a:cs typeface="Arial" panose="020B0604020202020204" pitchFamily="34" charset="0"/>
              </a:rPr>
              <a:t>Voices of the Poor: Can Anyone Hear Us? </a:t>
            </a:r>
            <a:r>
              <a:rPr lang="en-GB" sz="1200" dirty="0">
                <a:solidFill>
                  <a:schemeClr val="accent1"/>
                </a:solidFill>
                <a:latin typeface="Arial" panose="020B0604020202020204" pitchFamily="34" charset="0"/>
                <a:cs typeface="Arial" panose="020B0604020202020204" pitchFamily="34" charset="0"/>
              </a:rPr>
              <a:t>Oxford University Press, New York.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Arial" panose="020B0604020202020204" pitchFamily="34" charset="0"/>
                <a:cs typeface="Arial" panose="020B0604020202020204" pitchFamily="34" charset="0"/>
              </a:rPr>
              <a:t>Sen, A. (1999) </a:t>
            </a:r>
            <a:r>
              <a:rPr lang="en-GB" sz="1200" i="1" dirty="0">
                <a:solidFill>
                  <a:schemeClr val="accent1"/>
                </a:solidFill>
                <a:latin typeface="Arial" panose="020B0604020202020204" pitchFamily="34" charset="0"/>
                <a:cs typeface="Arial" panose="020B0604020202020204" pitchFamily="34" charset="0"/>
              </a:rPr>
              <a:t>Development as Freedom. </a:t>
            </a:r>
            <a:r>
              <a:rPr lang="en-GB" sz="1200" dirty="0">
                <a:solidFill>
                  <a:schemeClr val="accent1"/>
                </a:solidFill>
                <a:latin typeface="Arial" panose="020B0604020202020204" pitchFamily="34" charset="0"/>
                <a:cs typeface="Arial" panose="020B0604020202020204" pitchFamily="34" charset="0"/>
              </a:rPr>
              <a:t>Oxford University Press, Oxford.</a:t>
            </a:r>
          </a:p>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330955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[Please refer to the accompanying case </a:t>
            </a:r>
            <a:r>
              <a:rPr lang="en-GB" i="1"/>
              <a:t>study summary </a:t>
            </a:r>
            <a:r>
              <a:rPr lang="en-GB" i="1" dirty="0"/>
              <a:t>for Case Study A.]</a:t>
            </a:r>
            <a:endParaRPr lang="en-GB" i="1" baseline="0" dirty="0"/>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20943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a:solidFill>
                  <a:schemeClr val="tx1"/>
                </a:solidFill>
                <a:effectLst/>
                <a:latin typeface="+mn-lt"/>
                <a:ea typeface="+mn-ea"/>
                <a:cs typeface="+mn-cs"/>
              </a:rPr>
              <a:t>Human wellbeing (HWB) is a central component of the ecosystem services (ES) concept. As we said in our introductory session, the whole idea of ecosystem services is a fundamentally anthropocentric view of the environment – services are only important if there are people (or ‘beneficiaries’) to enjoy those services.</a:t>
            </a:r>
          </a:p>
          <a:p>
            <a:pPr marL="171450" lvl="0" indent="-171450">
              <a:buFont typeface="Arial"/>
              <a:buChar char="•"/>
            </a:pPr>
            <a:r>
              <a:rPr lang="en-GB" sz="1200" kern="1200" dirty="0">
                <a:solidFill>
                  <a:schemeClr val="tx1"/>
                </a:solidFill>
                <a:effectLst/>
                <a:latin typeface="+mn-lt"/>
                <a:ea typeface="+mn-ea"/>
                <a:cs typeface="+mn-cs"/>
              </a:rPr>
              <a:t>We are ALL dependent on ecosystem services in some way, some of us more directly and some more indirectly. </a:t>
            </a:r>
          </a:p>
          <a:p>
            <a:pPr marL="171450" lvl="0" indent="-171450">
              <a:buFont typeface="Arial"/>
              <a:buChar char="•"/>
            </a:pPr>
            <a:r>
              <a:rPr lang="en-GB" sz="1200" kern="1200" dirty="0">
                <a:solidFill>
                  <a:schemeClr val="tx1"/>
                </a:solidFill>
                <a:effectLst/>
                <a:latin typeface="+mn-lt"/>
                <a:ea typeface="+mn-ea"/>
                <a:cs typeface="+mn-cs"/>
              </a:rPr>
              <a:t>We want to better understand the relationship between the flow of ecosystem services and HWB, as it can be both positive and negative (e.g. think about pests and diseases).</a:t>
            </a:r>
          </a:p>
          <a:p>
            <a:pPr marL="171450" lvl="0" indent="-171450">
              <a:buFont typeface="Arial"/>
              <a:buChar char="•"/>
            </a:pPr>
            <a:r>
              <a:rPr lang="en-GB" sz="1200" kern="1200" dirty="0">
                <a:solidFill>
                  <a:schemeClr val="tx1"/>
                </a:solidFill>
                <a:effectLst/>
                <a:latin typeface="+mn-lt"/>
                <a:ea typeface="+mn-ea"/>
                <a:cs typeface="+mn-cs"/>
              </a:rPr>
              <a:t>The relationship between ES and HWB may also change over time (as people’s needs and desires change) and in different places.</a:t>
            </a:r>
          </a:p>
          <a:p>
            <a:pPr marL="171450" lvl="0" indent="-171450">
              <a:buFont typeface="Arial"/>
              <a:buChar char="•"/>
            </a:pPr>
            <a:r>
              <a:rPr lang="en-GB" sz="1200" kern="1200" dirty="0">
                <a:solidFill>
                  <a:schemeClr val="tx1"/>
                </a:solidFill>
                <a:effectLst/>
                <a:latin typeface="+mn-lt"/>
                <a:ea typeface="+mn-ea"/>
                <a:cs typeface="+mn-cs"/>
              </a:rPr>
              <a:t>All these different aspirations that people have for their own wellbeing and how they use ES to achieve their wellbeing can often result in trade-offs (e.g. you may want to dam a river for hydropower but I may want to keep it undammed to protect biodiversity).</a:t>
            </a:r>
          </a:p>
          <a:p>
            <a:pPr marL="171450" lvl="0" indent="-171450">
              <a:buFont typeface="Arial"/>
              <a:buChar char="•"/>
            </a:pPr>
            <a:r>
              <a:rPr lang="en-GB" sz="1200" kern="1200" dirty="0">
                <a:solidFill>
                  <a:schemeClr val="tx1"/>
                </a:solidFill>
                <a:effectLst/>
                <a:latin typeface="+mn-lt"/>
                <a:ea typeface="+mn-ea"/>
                <a:cs typeface="+mn-cs"/>
              </a:rPr>
              <a:t>When there is ecosystem degradation, we need to know who is going to be affected and in what way so that we can mitigate or compensate for their losses.</a:t>
            </a:r>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r>
              <a:rPr lang="en-US" i="1" dirty="0"/>
              <a:t>[The aim of this exercise is to get students to think broadly about their wellbeing, not just focusing on environment-related issues. Write up answers on the board and start grouping them into various categories, e.g.:</a:t>
            </a:r>
          </a:p>
          <a:p>
            <a:pPr marL="171450" indent="-171450" eaLnBrk="1" fontAlgn="auto" hangingPunct="1">
              <a:spcBef>
                <a:spcPts val="0"/>
              </a:spcBef>
              <a:spcAft>
                <a:spcPts val="0"/>
              </a:spcAft>
              <a:buFont typeface="Arial"/>
              <a:buChar char="•"/>
              <a:defRPr/>
            </a:pPr>
            <a:r>
              <a:rPr lang="en-US" i="1" dirty="0"/>
              <a:t>Material items that constitute basic needs (food, shelter, water, health)</a:t>
            </a:r>
          </a:p>
          <a:p>
            <a:pPr marL="171450" indent="-171450" eaLnBrk="1" fontAlgn="auto" hangingPunct="1">
              <a:spcBef>
                <a:spcPts val="0"/>
              </a:spcBef>
              <a:spcAft>
                <a:spcPts val="0"/>
              </a:spcAft>
              <a:buFont typeface="Arial"/>
              <a:buChar char="•"/>
              <a:defRPr/>
            </a:pPr>
            <a:r>
              <a:rPr lang="en-US" i="1" dirty="0"/>
              <a:t>Material items of greater (luxury?) value like mobile phones, radios, bikes</a:t>
            </a:r>
          </a:p>
          <a:p>
            <a:pPr marL="171450" indent="-171450" eaLnBrk="1" fontAlgn="auto" hangingPunct="1">
              <a:spcBef>
                <a:spcPts val="0"/>
              </a:spcBef>
              <a:spcAft>
                <a:spcPts val="0"/>
              </a:spcAft>
              <a:buFont typeface="Arial"/>
              <a:buChar char="•"/>
              <a:defRPr/>
            </a:pPr>
            <a:r>
              <a:rPr lang="en-US" i="1" dirty="0"/>
              <a:t>Non-material items like education, employment, their family and friends, their church, security, the freedom/opportunity to choose to do new activities</a:t>
            </a:r>
          </a:p>
          <a:p>
            <a:pPr marL="0" indent="0" eaLnBrk="1" fontAlgn="auto" hangingPunct="1">
              <a:spcBef>
                <a:spcPts val="0"/>
              </a:spcBef>
              <a:spcAft>
                <a:spcPts val="0"/>
              </a:spcAft>
              <a:buFont typeface="Arial" panose="020B0604020202020204" pitchFamily="34" charset="0"/>
              <a:buNone/>
              <a:defRPr/>
            </a:pPr>
            <a:r>
              <a:rPr lang="en-US" i="1" dirty="0"/>
              <a:t>Conclude that we have a common set of basic needs but, going beyond basic survival, we then become very different in what makes us happy – and our wellbeing aspirations will continue to change as our life circumstances change (e.g. as we get older, or move to a different place)]</a:t>
            </a: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a:solidFill>
                  <a:schemeClr val="tx1"/>
                </a:solidFill>
                <a:effectLst/>
                <a:latin typeface="+mn-lt"/>
                <a:ea typeface="+mn-ea"/>
                <a:cs typeface="+mn-cs"/>
              </a:rPr>
              <a:t>Conventionally poverty is often assessed using very simple indicators, most commonly US$ income per capita per day. Having a simple figure is useful to enable comparisons between people and places, and to monitor changes over time.</a:t>
            </a:r>
          </a:p>
          <a:p>
            <a:pPr marL="628650" lvl="1" indent="-171450">
              <a:buFont typeface="Courier New" panose="02070309020205020404" pitchFamily="49" charset="0"/>
              <a:buChar char="o"/>
            </a:pPr>
            <a:r>
              <a:rPr lang="en-GB" sz="1200" b="1" i="0" kern="1200" dirty="0">
                <a:solidFill>
                  <a:schemeClr val="tx1"/>
                </a:solidFill>
                <a:effectLst/>
                <a:latin typeface="+mn-lt"/>
                <a:ea typeface="+mn-ea"/>
                <a:cs typeface="+mn-cs"/>
              </a:rPr>
              <a:t>Question to students: </a:t>
            </a:r>
            <a:r>
              <a:rPr lang="en-GB" sz="1200" i="0" kern="1200" dirty="0">
                <a:solidFill>
                  <a:schemeClr val="tx1"/>
                </a:solidFill>
                <a:effectLst/>
                <a:latin typeface="+mn-lt"/>
                <a:ea typeface="+mn-ea"/>
                <a:cs typeface="+mn-cs"/>
              </a:rPr>
              <a:t>Does anybody know what the poverty line is in our country? And what proportion of the population are considered to be below/above it? </a:t>
            </a:r>
            <a:r>
              <a:rPr lang="en-GB" sz="1200" i="1" kern="1200" dirty="0">
                <a:solidFill>
                  <a:schemeClr val="tx1"/>
                </a:solidFill>
                <a:effectLst/>
                <a:latin typeface="+mn-lt"/>
                <a:ea typeface="+mn-ea"/>
                <a:cs typeface="+mn-cs"/>
              </a:rPr>
              <a:t>[Reflect on the fact that even people below the poverty line may consider many aspects of their life to be good.]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kern="1200" dirty="0">
                <a:solidFill>
                  <a:schemeClr val="tx1"/>
                </a:solidFill>
                <a:effectLst/>
                <a:latin typeface="+mn-lt"/>
                <a:ea typeface="+mn-ea"/>
                <a:cs typeface="+mn-cs"/>
              </a:rPr>
              <a:t>As we established in our previous exercise, income alone does not capture the full extent of our wellbeing. Therefore many different approaches exist to measuring how good our lives are. Some focus just on the basic needs we have to survive. </a:t>
            </a:r>
            <a:r>
              <a:rPr lang="en-GB" sz="1200" i="1" kern="1200" dirty="0">
                <a:solidFill>
                  <a:schemeClr val="tx1"/>
                </a:solidFill>
                <a:effectLst/>
                <a:latin typeface="+mn-lt"/>
                <a:ea typeface="+mn-ea"/>
                <a:cs typeface="+mn-cs"/>
              </a:rPr>
              <a:t>[You may want to look at http://ophi.org.uk/multidimensional-poverty-index/ for the multi-dimensional poverty index used by UNDP in its annual Human Development Report]</a:t>
            </a:r>
          </a:p>
          <a:p>
            <a:pPr marL="171450" lvl="0" indent="-171450">
              <a:buFont typeface="Arial"/>
              <a:buChar char="•"/>
            </a:pPr>
            <a:r>
              <a:rPr lang="en-GB" sz="1200" kern="1200" dirty="0">
                <a:solidFill>
                  <a:schemeClr val="tx1"/>
                </a:solidFill>
                <a:effectLst/>
                <a:latin typeface="+mn-lt"/>
                <a:ea typeface="+mn-ea"/>
                <a:cs typeface="+mn-cs"/>
              </a:rPr>
              <a:t>Note that the Declaration of Human Rights takes an expanded basic needs approach which includes access to social services, and introduces the idea of wellbeing – but is still very focused on material aspects.</a:t>
            </a:r>
          </a:p>
          <a:p>
            <a:pPr marL="171450" lvl="0" indent="-171450">
              <a:buFont typeface="Arial"/>
              <a:buChar char="•"/>
            </a:pPr>
            <a:r>
              <a:rPr lang="en-GB" sz="1200" kern="1200" dirty="0">
                <a:solidFill>
                  <a:schemeClr val="tx1"/>
                </a:solidFill>
                <a:effectLst/>
                <a:latin typeface="+mn-lt"/>
                <a:ea typeface="+mn-ea"/>
                <a:cs typeface="+mn-cs"/>
              </a:rPr>
              <a:t>But in the context of ecosystem services, we tend to go beyond basic needs, e.g. the MA framework considers the ‘freedom of choice and action’ while the IPBES framework talks of ‘good quality of life’</a:t>
            </a: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dirty="0">
                <a:latin typeface="Arial" panose="020B0604020202020204" pitchFamily="34" charset="0"/>
              </a:rPr>
              <a:t>There have been many advances in measuring poverty, moving away from simple income and expenditure measures to a multi-dimensional poverty index. This leads to some blurring between multi-dimensional poverty and multi-dimensional wellbeing. </a:t>
            </a:r>
          </a:p>
          <a:p>
            <a:pPr marL="0" indent="0">
              <a:buFont typeface="Arial" panose="020B0604020202020204" pitchFamily="34" charset="0"/>
              <a:buNone/>
            </a:pPr>
            <a:r>
              <a:rPr lang="en-GB" altLang="en-US" dirty="0">
                <a:latin typeface="Arial" panose="020B0604020202020204" pitchFamily="34" charset="0"/>
              </a:rPr>
              <a:t>However, there are several reasons why using a wellbeing framing is often more appropriate than talking about poverty:</a:t>
            </a:r>
          </a:p>
          <a:p>
            <a:pPr marL="171450" indent="-171450">
              <a:buFont typeface="Arial" panose="020B0604020202020204" pitchFamily="34" charset="0"/>
              <a:buChar char="•"/>
            </a:pPr>
            <a:r>
              <a:rPr lang="en-GB" altLang="en-US" dirty="0">
                <a:latin typeface="Arial" panose="020B0604020202020204" pitchFamily="34" charset="0"/>
              </a:rPr>
              <a:t>Poor people are not defined by their poverty alone. Poverty focuses on what people lack, and misses the (often innovative) strategies they pursue to achieve wellbeing. </a:t>
            </a:r>
          </a:p>
          <a:p>
            <a:pPr marL="171450" indent="-171450">
              <a:buFont typeface="Arial" panose="020B0604020202020204" pitchFamily="34" charset="0"/>
              <a:buChar char="•"/>
            </a:pPr>
            <a:r>
              <a:rPr lang="en-GB" altLang="en-US" dirty="0">
                <a:latin typeface="Arial" panose="020B0604020202020204" pitchFamily="34" charset="0"/>
              </a:rPr>
              <a:t>A positive focus on wellbeing is a more respectful and well-rounded way of trying to understand a person’s life, avoiding labelling (and stigmatisation) and disempowerment of ‘the poor’ or seeing them as ‘hapless victims’ who have no agency.</a:t>
            </a:r>
          </a:p>
          <a:p>
            <a:pPr marL="171450" indent="-171450">
              <a:buFont typeface="Arial" panose="020B0604020202020204" pitchFamily="34" charset="0"/>
              <a:buChar char="•"/>
            </a:pPr>
            <a:r>
              <a:rPr lang="en-GB" altLang="en-US" dirty="0">
                <a:latin typeface="Arial" panose="020B0604020202020204" pitchFamily="34" charset="0"/>
              </a:rPr>
              <a:t>Offers a more holistic account, centred on the whole person rather than compartmentalising their lives into a few economic decisions, and a more socially enriched analysis.</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ltLang="en-US" dirty="0">
                <a:latin typeface="Arial" panose="020B0604020202020204" pitchFamily="34" charset="0"/>
              </a:rPr>
              <a:t>There is no universal definition of wellbeing. </a:t>
            </a:r>
          </a:p>
          <a:p>
            <a:pPr marL="171450" indent="-171450">
              <a:buFont typeface="Arial"/>
              <a:buChar char="•"/>
            </a:pPr>
            <a:r>
              <a:rPr lang="en-GB" altLang="en-US" dirty="0">
                <a:latin typeface="Arial" panose="020B0604020202020204" pitchFamily="34" charset="0"/>
              </a:rPr>
              <a:t>Thinking about wellbeing dates back to Amartya Sen’s capabilities framework in the 1980s (Sen 1999). He argued that judgements of a quality of life should focus on what people are able (or have the capability) to achieve, rather than solely on what they have or what they lack.</a:t>
            </a:r>
          </a:p>
          <a:p>
            <a:pPr marL="171450" indent="-171450">
              <a:buFont typeface="Arial"/>
              <a:buChar char="•"/>
            </a:pPr>
            <a:r>
              <a:rPr lang="en-GB" altLang="en-US" dirty="0">
                <a:latin typeface="Arial" panose="020B0604020202020204" pitchFamily="34" charset="0"/>
              </a:rPr>
              <a:t>An important contribution to the debate was the World Bank publication ‘Voices of the Poor’ (Narayan 2000), which for the first time really let poor people speak for themselves and gave insights into their own perception of what they required to be able to participate in society.</a:t>
            </a:r>
          </a:p>
          <a:p>
            <a:pPr marL="171450" indent="-171450">
              <a:buFont typeface="Arial"/>
              <a:buChar char="•"/>
            </a:pPr>
            <a:r>
              <a:rPr lang="en-GB" altLang="en-US" dirty="0">
                <a:latin typeface="Arial" panose="020B0604020202020204" pitchFamily="34" charset="0"/>
              </a:rPr>
              <a:t>Modern definition of multidimensional wellbeing looks at three dimensions:</a:t>
            </a:r>
          </a:p>
          <a:p>
            <a:pPr marL="628650" lvl="1" indent="-171450">
              <a:buFont typeface="Courier New" panose="02070309020205020404" pitchFamily="49" charset="0"/>
              <a:buChar char="o"/>
            </a:pPr>
            <a:r>
              <a:rPr lang="en-GB" altLang="en-US" dirty="0">
                <a:latin typeface="Arial" panose="020B0604020202020204" pitchFamily="34" charset="0"/>
              </a:rPr>
              <a:t>Objective conditions of people (these can be objectively measured, there is some overlap with ‘material’ conditions, e.g. income, food security, health)</a:t>
            </a:r>
          </a:p>
          <a:p>
            <a:pPr marL="628650" lvl="1" indent="-171450">
              <a:buFont typeface="Courier New" panose="02070309020205020404" pitchFamily="49" charset="0"/>
              <a:buChar char="o"/>
            </a:pPr>
            <a:r>
              <a:rPr lang="en-GB" altLang="en-US" dirty="0">
                <a:latin typeface="Arial" panose="020B0604020202020204" pitchFamily="34" charset="0"/>
              </a:rPr>
              <a:t>Subjective dimensions – this is how people assess their own life. Two people with the same income or material assets may feel very differently about their quality of life</a:t>
            </a:r>
          </a:p>
          <a:p>
            <a:pPr marL="628650" lvl="1" indent="-171450">
              <a:buFont typeface="Courier New" panose="02070309020205020404" pitchFamily="49" charset="0"/>
              <a:buChar char="o"/>
            </a:pPr>
            <a:r>
              <a:rPr lang="en-GB" altLang="en-US" dirty="0">
                <a:latin typeface="Arial" panose="020B0604020202020204" pitchFamily="34" charset="0"/>
              </a:rPr>
              <a:t>Relational dimension – recognises the importance of our relations with each other (and with nature)</a:t>
            </a:r>
          </a:p>
          <a:p>
            <a:pPr marL="171450" indent="-171450">
              <a:buFont typeface="Arial"/>
              <a:buChar char="•"/>
            </a:pPr>
            <a:r>
              <a:rPr lang="en-GB" altLang="en-US" dirty="0">
                <a:latin typeface="Arial" panose="020B0604020202020204" pitchFamily="34" charset="0"/>
              </a:rPr>
              <a:t>Very importantly, we now recognise that wellbeing is experienced differently by different people. </a:t>
            </a: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looked at definitions of wellbeing more generally. Now let us look specifically at how ES can contribute to HWB.</a:t>
            </a: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422412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l="2860" t="7517" r="4530"/>
          <a:stretch/>
        </p:blipFill>
        <p:spPr>
          <a:xfrm>
            <a:off x="0" y="45719"/>
            <a:ext cx="9144000" cy="6080434"/>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72395"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nc/4.0/" TargetMode="External"/><Relationship Id="rId4" Type="http://schemas.openxmlformats.org/officeDocument/2006/relationships/hyperlink" Target="https://www.ecologyandsociety.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x.doi.org/10.5751/ES-08173-21021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espa.ac.uk/files/espa/PRA-Manual.pdf" TargetMode="External"/><Relationship Id="rId4" Type="http://schemas.openxmlformats.org/officeDocument/2006/relationships/hyperlink" Target="https://doi.org/10.5751/ES-09124-22013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espa.ac.uk/projects/ne-i00324x-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espa-spaces.org/resources/spaces-data-explor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Exploring </a:t>
            </a:r>
            <a:br>
              <a:rPr lang="en-GB" altLang="en-US" dirty="0">
                <a:cs typeface="Times New Roman" panose="02020603050405020304" pitchFamily="18" charset="0"/>
              </a:rPr>
            </a:br>
            <a:r>
              <a:rPr lang="en-GB" altLang="en-US" dirty="0">
                <a:cs typeface="Times New Roman" panose="02020603050405020304" pitchFamily="18" charset="0"/>
              </a:rPr>
              <a:t>Human Wellbeing </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a:t>Topic 02</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latin typeface="Arial" panose="020B0604020202020204" pitchFamily="34" charset="0"/>
                <a:cs typeface="Arial" panose="020B0604020202020204" pitchFamily="34" charset="0"/>
              </a:rPr>
              <a:t>© </a:t>
            </a:r>
            <a:r>
              <a:rPr lang="en-US" sz="700" dirty="0">
                <a:solidFill>
                  <a:schemeClr val="bg1">
                    <a:alpha val="70000"/>
                  </a:schemeClr>
                </a:solidFill>
                <a:latin typeface="Arial" panose="020B0604020202020204" pitchFamily="34" charset="0"/>
                <a:ea typeface="Calibri"/>
                <a:cs typeface="Arial" panose="020B0604020202020204" pitchFamily="34" charset="0"/>
              </a:rPr>
              <a:t>iStockphoto.com/guenterguni</a:t>
            </a:r>
            <a:endParaRPr lang="en-GB" sz="700" dirty="0">
              <a:solidFill>
                <a:schemeClr val="bg1">
                  <a:alpha val="7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4267" y="194004"/>
            <a:ext cx="8755983" cy="1325563"/>
          </a:xfrm>
        </p:spPr>
        <p:txBody>
          <a:bodyPr>
            <a:noAutofit/>
          </a:bodyPr>
          <a:lstStyle/>
          <a:p>
            <a:pPr>
              <a:lnSpc>
                <a:spcPct val="100000"/>
              </a:lnSpc>
            </a:pPr>
            <a:r>
              <a:rPr lang="en-GB" sz="3200" dirty="0">
                <a:cs typeface="Times New Roman" panose="02020603050405020304" pitchFamily="18" charset="0"/>
              </a:rPr>
              <a:t>Case study: Community-based forest management (CBFM) in Tanzania </a:t>
            </a:r>
            <a:br>
              <a:rPr lang="en-GB" sz="3200" dirty="0">
                <a:cs typeface="Times New Roman" panose="02020603050405020304" pitchFamily="18" charset="0"/>
              </a:rPr>
            </a:br>
            <a:r>
              <a:rPr lang="en-GB" sz="2400" b="0" dirty="0">
                <a:cs typeface="Times New Roman" panose="02020603050405020304" pitchFamily="18" charset="0"/>
              </a:rPr>
              <a:t>(Gross-Camp 2017)</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34641" y="1670978"/>
            <a:ext cx="8274718" cy="4351338"/>
          </a:xfrm>
        </p:spPr>
        <p:txBody>
          <a:bodyPr>
            <a:normAutofit fontScale="85000" lnSpcReduction="20000"/>
          </a:bodyPr>
          <a:lstStyle/>
          <a:p>
            <a:pPr marL="0" indent="0">
              <a:lnSpc>
                <a:spcPct val="120000"/>
              </a:lnSpc>
              <a:spcBef>
                <a:spcPts val="600"/>
              </a:spcBef>
              <a:buNone/>
            </a:pPr>
            <a:r>
              <a:rPr lang="en-GB" sz="2000" b="1" dirty="0">
                <a:solidFill>
                  <a:schemeClr val="accent1"/>
                </a:solidFill>
                <a:cs typeface="Times New Roman" panose="02020603050405020304" pitchFamily="18" charset="0"/>
              </a:rPr>
              <a:t>Methods</a:t>
            </a:r>
          </a:p>
          <a:p>
            <a:pPr>
              <a:lnSpc>
                <a:spcPct val="120000"/>
              </a:lnSpc>
              <a:spcBef>
                <a:spcPts val="600"/>
              </a:spcBef>
            </a:pPr>
            <a:r>
              <a:rPr lang="en-GB" sz="2200" dirty="0">
                <a:solidFill>
                  <a:schemeClr val="accent1"/>
                </a:solidFill>
                <a:cs typeface="Times New Roman" panose="02020603050405020304" pitchFamily="18" charset="0"/>
              </a:rPr>
              <a:t>Worked in 8 villages (4 with CBFM and 4 without) in Tanzania</a:t>
            </a:r>
          </a:p>
          <a:p>
            <a:pPr>
              <a:lnSpc>
                <a:spcPct val="120000"/>
              </a:lnSpc>
              <a:spcBef>
                <a:spcPts val="600"/>
              </a:spcBef>
            </a:pPr>
            <a:r>
              <a:rPr lang="en-GB" sz="2200" dirty="0">
                <a:solidFill>
                  <a:schemeClr val="accent1"/>
                </a:solidFill>
                <a:cs typeface="Times New Roman" panose="02020603050405020304" pitchFamily="18" charset="0"/>
              </a:rPr>
              <a:t>Used participatory video to understand </a:t>
            </a:r>
            <a:r>
              <a:rPr lang="en-GB" sz="2200" b="1" dirty="0">
                <a:solidFill>
                  <a:schemeClr val="accent1"/>
                </a:solidFill>
                <a:cs typeface="Times New Roman" panose="02020603050405020304" pitchFamily="18" charset="0"/>
              </a:rPr>
              <a:t>how people defined wellbeing</a:t>
            </a:r>
            <a:endParaRPr lang="en-GB" sz="2200" dirty="0">
              <a:solidFill>
                <a:schemeClr val="accent1"/>
              </a:solidFill>
              <a:cs typeface="Times New Roman" panose="02020603050405020304" pitchFamily="18" charset="0"/>
            </a:endParaRPr>
          </a:p>
          <a:p>
            <a:pPr>
              <a:lnSpc>
                <a:spcPct val="120000"/>
              </a:lnSpc>
              <a:spcBef>
                <a:spcPts val="600"/>
              </a:spcBef>
            </a:pPr>
            <a:r>
              <a:rPr lang="en-GB" sz="2200" dirty="0">
                <a:solidFill>
                  <a:schemeClr val="accent1"/>
                </a:solidFill>
                <a:cs typeface="Times New Roman" panose="02020603050405020304" pitchFamily="18" charset="0"/>
              </a:rPr>
              <a:t>Used these local wellbeing indicators in household surveys to assess changes in household-level wellbeing from 2005-2015</a:t>
            </a:r>
          </a:p>
          <a:p>
            <a:pPr marL="0" indent="0">
              <a:lnSpc>
                <a:spcPct val="120000"/>
              </a:lnSpc>
              <a:buNone/>
            </a:pPr>
            <a:r>
              <a:rPr lang="en-GB" sz="2000" b="1" dirty="0">
                <a:solidFill>
                  <a:schemeClr val="accent1"/>
                </a:solidFill>
                <a:cs typeface="Times New Roman" panose="02020603050405020304" pitchFamily="18" charset="0"/>
              </a:rPr>
              <a:t>Results</a:t>
            </a:r>
          </a:p>
          <a:p>
            <a:pPr>
              <a:lnSpc>
                <a:spcPct val="120000"/>
              </a:lnSpc>
            </a:pPr>
            <a:r>
              <a:rPr lang="en-GB" sz="2400" dirty="0">
                <a:solidFill>
                  <a:schemeClr val="accent1"/>
                </a:solidFill>
                <a:cs typeface="Times New Roman" panose="02020603050405020304" pitchFamily="18" charset="0"/>
              </a:rPr>
              <a:t>CBFM did not lead to differences in household wellbeing</a:t>
            </a:r>
          </a:p>
          <a:p>
            <a:pPr>
              <a:lnSpc>
                <a:spcPct val="120000"/>
              </a:lnSpc>
              <a:spcBef>
                <a:spcPts val="600"/>
              </a:spcBef>
            </a:pPr>
            <a:r>
              <a:rPr lang="en-GB" sz="2400" dirty="0">
                <a:solidFill>
                  <a:schemeClr val="accent1"/>
                </a:solidFill>
                <a:cs typeface="Times New Roman" panose="02020603050405020304" pitchFamily="18" charset="0"/>
              </a:rPr>
              <a:t>But CBFM villagers were strongly supportive of CBFM as:</a:t>
            </a:r>
          </a:p>
          <a:p>
            <a:pPr lvl="1">
              <a:lnSpc>
                <a:spcPct val="120000"/>
              </a:lnSpc>
            </a:pPr>
            <a:r>
              <a:rPr lang="en-GB" sz="1900" dirty="0">
                <a:solidFill>
                  <a:schemeClr val="accent1"/>
                </a:solidFill>
                <a:cs typeface="Times New Roman" panose="02020603050405020304" pitchFamily="18" charset="0"/>
              </a:rPr>
              <a:t>They valued the forest as a future source of forest products</a:t>
            </a:r>
          </a:p>
          <a:p>
            <a:pPr lvl="1">
              <a:lnSpc>
                <a:spcPct val="120000"/>
              </a:lnSpc>
              <a:spcBef>
                <a:spcPts val="600"/>
              </a:spcBef>
            </a:pPr>
            <a:r>
              <a:rPr lang="en-GB" sz="1900" dirty="0">
                <a:solidFill>
                  <a:schemeClr val="accent1"/>
                </a:solidFill>
                <a:cs typeface="Times New Roman" panose="02020603050405020304" pitchFamily="18" charset="0"/>
              </a:rPr>
              <a:t>CBFM secured land for the community and protected it from exploitation by outsiders</a:t>
            </a:r>
          </a:p>
          <a:p>
            <a:pPr lvl="1">
              <a:lnSpc>
                <a:spcPct val="120000"/>
              </a:lnSpc>
              <a:spcBef>
                <a:spcPts val="600"/>
              </a:spcBef>
            </a:pPr>
            <a:r>
              <a:rPr lang="en-GB" sz="1900" dirty="0">
                <a:solidFill>
                  <a:schemeClr val="accent1"/>
                </a:solidFill>
                <a:cs typeface="Times New Roman" panose="02020603050405020304" pitchFamily="18" charset="0"/>
              </a:rPr>
              <a:t>They were proud that their conservation efforts were recognised by outsiders</a:t>
            </a:r>
          </a:p>
        </p:txBody>
      </p:sp>
    </p:spTree>
    <p:extLst>
      <p:ext uri="{BB962C8B-B14F-4D97-AF65-F5344CB8AC3E}">
        <p14:creationId xmlns:p14="http://schemas.microsoft.com/office/powerpoint/2010/main" val="397869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146687"/>
            <a:ext cx="7375945" cy="1325563"/>
          </a:xfrm>
        </p:spPr>
        <p:txBody>
          <a:bodyPr>
            <a:normAutofit/>
          </a:bodyPr>
          <a:lstStyle/>
          <a:p>
            <a:r>
              <a:rPr lang="en-GB" altLang="en-US" sz="3200" dirty="0">
                <a:cs typeface="Times New Roman" panose="02020603050405020304" pitchFamily="18" charset="0"/>
              </a:rPr>
              <a:t>Case study: Ecosystem disservices </a:t>
            </a:r>
            <a:r>
              <a:rPr lang="en-GB" altLang="en-US" sz="2400" b="0" dirty="0">
                <a:cs typeface="Times New Roman" panose="02020603050405020304" pitchFamily="18" charset="0"/>
              </a:rPr>
              <a:t>(</a:t>
            </a:r>
            <a:r>
              <a:rPr lang="en-GB" altLang="en-US" sz="2400" b="0" dirty="0" err="1">
                <a:cs typeface="Times New Roman" panose="02020603050405020304" pitchFamily="18" charset="0"/>
              </a:rPr>
              <a:t>Dzingirai</a:t>
            </a:r>
            <a:r>
              <a:rPr lang="en-GB" altLang="en-US" sz="2400" b="0" dirty="0">
                <a:cs typeface="Times New Roman" panose="02020603050405020304" pitchFamily="18" charset="0"/>
              </a:rPr>
              <a:t>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2017)</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462807"/>
            <a:ext cx="8038543" cy="4641659"/>
          </a:xfrm>
        </p:spPr>
        <p:txBody>
          <a:bodyPr>
            <a:normAutofit fontScale="92500" lnSpcReduction="20000"/>
          </a:bodyPr>
          <a:lstStyle/>
          <a:p>
            <a:pPr>
              <a:lnSpc>
                <a:spcPct val="120000"/>
              </a:lnSpc>
            </a:pPr>
            <a:r>
              <a:rPr lang="en-GB" sz="1900" dirty="0">
                <a:solidFill>
                  <a:schemeClr val="accent1"/>
                </a:solidFill>
                <a:cs typeface="Times New Roman" panose="02020603050405020304" pitchFamily="18" charset="0"/>
              </a:rPr>
              <a:t>Social and ecological factors can affect the transmission of disease from animals to humans</a:t>
            </a:r>
          </a:p>
          <a:p>
            <a:pPr>
              <a:lnSpc>
                <a:spcPct val="120000"/>
              </a:lnSpc>
            </a:pPr>
            <a:r>
              <a:rPr lang="en-GB" sz="1900" dirty="0">
                <a:solidFill>
                  <a:schemeClr val="accent1"/>
                </a:solidFill>
                <a:cs typeface="Times New Roman" panose="02020603050405020304" pitchFamily="18" charset="0"/>
              </a:rPr>
              <a:t>Lassa fever (Sierra Leone)</a:t>
            </a:r>
          </a:p>
          <a:p>
            <a:pPr lvl="1">
              <a:lnSpc>
                <a:spcPct val="120000"/>
              </a:lnSpc>
              <a:spcBef>
                <a:spcPts val="600"/>
              </a:spcBef>
            </a:pPr>
            <a:r>
              <a:rPr lang="en-GB" sz="1600" dirty="0">
                <a:solidFill>
                  <a:schemeClr val="accent1"/>
                </a:solidFill>
                <a:cs typeface="Times New Roman" panose="02020603050405020304" pitchFamily="18" charset="0"/>
              </a:rPr>
              <a:t>Transmission is through burrowing rats</a:t>
            </a:r>
          </a:p>
          <a:p>
            <a:pPr lvl="1">
              <a:lnSpc>
                <a:spcPct val="120000"/>
              </a:lnSpc>
              <a:spcBef>
                <a:spcPts val="600"/>
              </a:spcBef>
            </a:pPr>
            <a:r>
              <a:rPr lang="en-GB" sz="1600" dirty="0">
                <a:solidFill>
                  <a:schemeClr val="accent1"/>
                </a:solidFill>
                <a:cs typeface="Times New Roman" panose="02020603050405020304" pitchFamily="18" charset="0"/>
              </a:rPr>
              <a:t>Rats favour agricultural mounds (for yams and cassava) and homes with mud walls and thatch roofs</a:t>
            </a:r>
          </a:p>
          <a:p>
            <a:pPr lvl="1">
              <a:lnSpc>
                <a:spcPct val="120000"/>
              </a:lnSpc>
              <a:spcBef>
                <a:spcPts val="600"/>
              </a:spcBef>
            </a:pPr>
            <a:r>
              <a:rPr lang="en-GB" sz="1600" dirty="0">
                <a:solidFill>
                  <a:schemeClr val="accent1"/>
                </a:solidFill>
                <a:cs typeface="Times New Roman" panose="02020603050405020304" pitchFamily="18" charset="0"/>
              </a:rPr>
              <a:t>Risk is higher for women who weed, water and harvest the agricultural mounds, and for the poor</a:t>
            </a:r>
          </a:p>
          <a:p>
            <a:pPr>
              <a:lnSpc>
                <a:spcPct val="120000"/>
              </a:lnSpc>
            </a:pPr>
            <a:r>
              <a:rPr lang="en-GB" sz="1900" dirty="0" err="1">
                <a:solidFill>
                  <a:schemeClr val="accent1"/>
                </a:solidFill>
                <a:cs typeface="Times New Roman" panose="02020603050405020304" pitchFamily="18" charset="0"/>
              </a:rPr>
              <a:t>Trypanosomiasis</a:t>
            </a:r>
            <a:r>
              <a:rPr lang="en-GB" sz="1900" dirty="0">
                <a:solidFill>
                  <a:schemeClr val="accent1"/>
                </a:solidFill>
                <a:cs typeface="Times New Roman" panose="02020603050405020304" pitchFamily="18" charset="0"/>
              </a:rPr>
              <a:t> (Zimbabwe)</a:t>
            </a:r>
          </a:p>
          <a:p>
            <a:pPr lvl="1">
              <a:lnSpc>
                <a:spcPct val="120000"/>
              </a:lnSpc>
              <a:spcBef>
                <a:spcPts val="600"/>
              </a:spcBef>
            </a:pPr>
            <a:r>
              <a:rPr lang="en-GB" sz="1600" dirty="0">
                <a:solidFill>
                  <a:schemeClr val="accent1"/>
                </a:solidFill>
                <a:cs typeface="Times New Roman" panose="02020603050405020304" pitchFamily="18" charset="0"/>
              </a:rPr>
              <a:t>Spread by tsetse flies, restricted to small pockets of forest</a:t>
            </a:r>
          </a:p>
          <a:p>
            <a:pPr lvl="1">
              <a:lnSpc>
                <a:spcPct val="120000"/>
              </a:lnSpc>
              <a:spcBef>
                <a:spcPts val="600"/>
              </a:spcBef>
            </a:pPr>
            <a:r>
              <a:rPr lang="en-GB" sz="1600" dirty="0">
                <a:solidFill>
                  <a:schemeClr val="accent1"/>
                </a:solidFill>
                <a:cs typeface="Times New Roman" panose="02020603050405020304" pitchFamily="18" charset="0"/>
              </a:rPr>
              <a:t>Risk is higher for recent migrants clearing fields, young men herding livestock, foragers (usually women) and hunters; and is worse in the dry season when flies, humans and livestock congregate in these areas.</a:t>
            </a:r>
          </a:p>
          <a:p>
            <a:pPr>
              <a:lnSpc>
                <a:spcPct val="120000"/>
              </a:lnSpc>
            </a:pPr>
            <a:r>
              <a:rPr lang="en-GB" sz="1900" dirty="0">
                <a:solidFill>
                  <a:schemeClr val="accent1"/>
                </a:solidFill>
                <a:cs typeface="Times New Roman" panose="02020603050405020304" pitchFamily="18" charset="0"/>
              </a:rPr>
              <a:t>More effective interventions need to know who gets sick, when and where.</a:t>
            </a:r>
          </a:p>
        </p:txBody>
      </p:sp>
    </p:spTree>
    <p:extLst>
      <p:ext uri="{BB962C8B-B14F-4D97-AF65-F5344CB8AC3E}">
        <p14:creationId xmlns:p14="http://schemas.microsoft.com/office/powerpoint/2010/main" val="27880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28650" y="1538362"/>
            <a:ext cx="4078817" cy="4351338"/>
          </a:xfrm>
        </p:spPr>
        <p:txBody>
          <a:bodyPr>
            <a:noAutofit/>
          </a:bodyPr>
          <a:lstStyle/>
          <a:p>
            <a:pPr>
              <a:lnSpc>
                <a:spcPct val="120000"/>
              </a:lnSpc>
              <a:spcBef>
                <a:spcPct val="10000"/>
              </a:spcBef>
            </a:pPr>
            <a:r>
              <a:rPr lang="en-US" altLang="en-US" sz="1800" b="1" dirty="0">
                <a:solidFill>
                  <a:schemeClr val="accent1"/>
                </a:solidFill>
                <a:cs typeface="Times New Roman" panose="02020603050405020304" pitchFamily="18" charset="0"/>
              </a:rPr>
              <a:t>‘Ecosystem elasticity’ </a:t>
            </a:r>
            <a:r>
              <a:rPr lang="en-US" altLang="en-US" sz="1800" dirty="0">
                <a:solidFill>
                  <a:schemeClr val="accent1"/>
                </a:solidFill>
                <a:cs typeface="Times New Roman" panose="02020603050405020304" pitchFamily="18" charset="0"/>
              </a:rPr>
              <a:t>describes how wellbeing responds to changes in ecosystem quality</a:t>
            </a:r>
          </a:p>
          <a:p>
            <a:pPr>
              <a:lnSpc>
                <a:spcPct val="120000"/>
              </a:lnSpc>
              <a:spcBef>
                <a:spcPct val="10000"/>
              </a:spcBef>
            </a:pPr>
            <a:r>
              <a:rPr lang="en-US" altLang="en-US" sz="1800" b="1" dirty="0">
                <a:solidFill>
                  <a:schemeClr val="accent1"/>
                </a:solidFill>
                <a:cs typeface="Times New Roman" panose="02020603050405020304" pitchFamily="18" charset="0"/>
              </a:rPr>
              <a:t>Positive elasticity </a:t>
            </a:r>
            <a:r>
              <a:rPr lang="en-US" altLang="en-US" sz="1800" dirty="0">
                <a:solidFill>
                  <a:schemeClr val="accent1"/>
                </a:solidFill>
                <a:cs typeface="Times New Roman" panose="02020603050405020304" pitchFamily="18" charset="0"/>
              </a:rPr>
              <a:t>can be high (e.g. conservation of charismatic species leads to increased income for tour guides) or low (e.g. improvement in coral reef status leads to a slight enhancement of shoreline protection)</a:t>
            </a:r>
          </a:p>
          <a:p>
            <a:pPr>
              <a:lnSpc>
                <a:spcPct val="120000"/>
              </a:lnSpc>
              <a:spcBef>
                <a:spcPct val="10000"/>
              </a:spcBef>
            </a:pPr>
            <a:r>
              <a:rPr lang="en-US" altLang="en-US" sz="1800" b="1" dirty="0">
                <a:solidFill>
                  <a:schemeClr val="accent1"/>
                </a:solidFill>
                <a:cs typeface="Times New Roman" panose="02020603050405020304" pitchFamily="18" charset="0"/>
              </a:rPr>
              <a:t>Negative elasticity </a:t>
            </a:r>
            <a:r>
              <a:rPr lang="en-US" altLang="en-US" sz="1800" dirty="0">
                <a:solidFill>
                  <a:schemeClr val="accent1"/>
                </a:solidFill>
                <a:cs typeface="Times New Roman" panose="02020603050405020304" pitchFamily="18" charset="0"/>
              </a:rPr>
              <a:t>e.g. when conservation leads to human-wildlife conflict</a:t>
            </a:r>
          </a:p>
        </p:txBody>
      </p:sp>
      <p:pic>
        <p:nvPicPr>
          <p:cNvPr id="4" name="Content Placeholder 3">
            <a:extLst>
              <a:ext uri="{FF2B5EF4-FFF2-40B4-BE49-F238E27FC236}">
                <a16:creationId xmlns:a16="http://schemas.microsoft.com/office/drawing/2014/main" id="{605459EC-FAC4-014C-905A-B12D3B16BB84}"/>
              </a:ext>
            </a:extLst>
          </p:cNvPr>
          <p:cNvPicPr>
            <a:picLocks noGrp="1" noChangeAspect="1"/>
          </p:cNvPicPr>
          <p:nvPr>
            <p:ph sz="half" idx="2"/>
          </p:nvPr>
        </p:nvPicPr>
        <p:blipFill>
          <a:blip r:embed="rId3"/>
          <a:stretch>
            <a:fillRect/>
          </a:stretch>
        </p:blipFill>
        <p:spPr>
          <a:xfrm>
            <a:off x="4832234" y="2156904"/>
            <a:ext cx="3683115" cy="3032614"/>
          </a:xfrm>
        </p:spPr>
      </p:pic>
      <p:sp>
        <p:nvSpPr>
          <p:cNvPr id="2" name="Title 1">
            <a:extLst>
              <a:ext uri="{FF2B5EF4-FFF2-40B4-BE49-F238E27FC236}">
                <a16:creationId xmlns:a16="http://schemas.microsoft.com/office/drawing/2014/main" id="{0832E985-29B1-574D-9686-CC59B40F2B18}"/>
              </a:ext>
            </a:extLst>
          </p:cNvPr>
          <p:cNvSpPr>
            <a:spLocks noGrp="1"/>
          </p:cNvSpPr>
          <p:nvPr>
            <p:ph type="title" idx="4294967295"/>
          </p:nvPr>
        </p:nvSpPr>
        <p:spPr>
          <a:xfrm>
            <a:off x="628650" y="146050"/>
            <a:ext cx="7886700" cy="1325563"/>
          </a:xfrm>
        </p:spPr>
        <p:txBody>
          <a:bodyPr>
            <a:normAutofit/>
          </a:bodyPr>
          <a:lstStyle/>
          <a:p>
            <a:r>
              <a:rPr lang="en-GB" altLang="en-US" sz="3200" dirty="0">
                <a:cs typeface="Times New Roman" panose="02020603050405020304" pitchFamily="18" charset="0"/>
              </a:rPr>
              <a:t>Does improving ecosystem quality improve wellbeing? </a:t>
            </a:r>
            <a:r>
              <a:rPr lang="en-GB" altLang="en-US" sz="2400" b="0" dirty="0">
                <a:cs typeface="Times New Roman" panose="02020603050405020304" pitchFamily="18" charset="0"/>
              </a:rPr>
              <a:t>(Daw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2016)</a:t>
            </a:r>
            <a:endParaRPr lang="en-US" sz="2400" b="0" dirty="0"/>
          </a:p>
        </p:txBody>
      </p:sp>
      <p:sp>
        <p:nvSpPr>
          <p:cNvPr id="7" name="TextBox 6">
            <a:extLst>
              <a:ext uri="{FF2B5EF4-FFF2-40B4-BE49-F238E27FC236}">
                <a16:creationId xmlns:a16="http://schemas.microsoft.com/office/drawing/2014/main" id="{1C4BA0F3-6B14-574E-A872-BA53B5576BDE}"/>
              </a:ext>
            </a:extLst>
          </p:cNvPr>
          <p:cNvSpPr txBox="1"/>
          <p:nvPr/>
        </p:nvSpPr>
        <p:spPr>
          <a:xfrm>
            <a:off x="2290793" y="6217524"/>
            <a:ext cx="4676713" cy="553998"/>
          </a:xfrm>
          <a:prstGeom prst="rect">
            <a:avLst/>
          </a:prstGeom>
          <a:noFill/>
        </p:spPr>
        <p:txBody>
          <a:bodyPr wrap="square" rtlCol="0">
            <a:spAutoFit/>
          </a:bodyPr>
          <a:lstStyle/>
          <a:p>
            <a:pPr algn="ctr"/>
            <a:r>
              <a:rPr lang="en-US" sz="600" dirty="0">
                <a:solidFill>
                  <a:schemeClr val="tx1">
                    <a:alpha val="70000"/>
                  </a:schemeClr>
                </a:solidFill>
              </a:rPr>
              <a:t>Reprinted from </a:t>
            </a:r>
            <a:r>
              <a:rPr lang="en-US" sz="600" dirty="0">
                <a:solidFill>
                  <a:schemeClr val="tx1">
                    <a:alpha val="70000"/>
                  </a:schemeClr>
                </a:solidFill>
                <a:hlinkClick r:id="rId4"/>
              </a:rPr>
              <a:t>Ecology and Society</a:t>
            </a:r>
            <a:r>
              <a:rPr lang="en-US" sz="600" dirty="0">
                <a:solidFill>
                  <a:schemeClr val="tx1">
                    <a:alpha val="70000"/>
                  </a:schemeClr>
                </a:solidFill>
              </a:rPr>
              <a:t>, Vol.21, No.2, Tim M. </a:t>
            </a:r>
            <a:r>
              <a:rPr lang="en-US" sz="600" dirty="0" err="1">
                <a:solidFill>
                  <a:schemeClr val="tx1">
                    <a:alpha val="70000"/>
                  </a:schemeClr>
                </a:solidFill>
              </a:rPr>
              <a:t>Daw</a:t>
            </a:r>
            <a:r>
              <a:rPr lang="en-US" sz="600" dirty="0">
                <a:solidFill>
                  <a:schemeClr val="tx1">
                    <a:alpha val="70000"/>
                  </a:schemeClr>
                </a:solidFill>
              </a:rPr>
              <a:t>, Christina C. Hicks, Katrina Brown, Tomas </a:t>
            </a:r>
            <a:r>
              <a:rPr lang="en-US" sz="600" dirty="0" err="1">
                <a:solidFill>
                  <a:schemeClr val="tx1">
                    <a:alpha val="70000"/>
                  </a:schemeClr>
                </a:solidFill>
              </a:rPr>
              <a:t>Chaigneau</a:t>
            </a:r>
            <a:r>
              <a:rPr lang="en-US" sz="600" dirty="0">
                <a:solidFill>
                  <a:schemeClr val="tx1">
                    <a:alpha val="70000"/>
                  </a:schemeClr>
                </a:solidFill>
              </a:rPr>
              <a:t>, </a:t>
            </a:r>
            <a:br>
              <a:rPr lang="en-US" sz="600" dirty="0">
                <a:solidFill>
                  <a:schemeClr val="tx1">
                    <a:alpha val="70000"/>
                  </a:schemeClr>
                </a:solidFill>
              </a:rPr>
            </a:br>
            <a:r>
              <a:rPr lang="en-US" sz="600" dirty="0">
                <a:solidFill>
                  <a:schemeClr val="tx1">
                    <a:alpha val="70000"/>
                  </a:schemeClr>
                </a:solidFill>
              </a:rPr>
              <a:t>Fraser A. </a:t>
            </a:r>
            <a:r>
              <a:rPr lang="en-US" sz="600" dirty="0" err="1">
                <a:solidFill>
                  <a:schemeClr val="tx1">
                    <a:alpha val="70000"/>
                  </a:schemeClr>
                </a:solidFill>
              </a:rPr>
              <a:t>Januchowski</a:t>
            </a:r>
            <a:r>
              <a:rPr lang="en-US" sz="600" dirty="0">
                <a:solidFill>
                  <a:schemeClr val="tx1">
                    <a:alpha val="70000"/>
                  </a:schemeClr>
                </a:solidFill>
              </a:rPr>
              <a:t>-Hartley, William W. L. Cheung, Sergio Rosendo, Beatrice </a:t>
            </a:r>
            <a:r>
              <a:rPr lang="en-US" sz="600" dirty="0" err="1">
                <a:solidFill>
                  <a:schemeClr val="tx1">
                    <a:alpha val="70000"/>
                  </a:schemeClr>
                </a:solidFill>
              </a:rPr>
              <a:t>Crona</a:t>
            </a:r>
            <a:r>
              <a:rPr lang="en-US" sz="600" dirty="0">
                <a:solidFill>
                  <a:schemeClr val="tx1">
                    <a:alpha val="70000"/>
                  </a:schemeClr>
                </a:solidFill>
              </a:rPr>
              <a:t>, Sarah </a:t>
            </a:r>
            <a:r>
              <a:rPr lang="en-US" sz="600" dirty="0" err="1">
                <a:solidFill>
                  <a:schemeClr val="tx1">
                    <a:alpha val="70000"/>
                  </a:schemeClr>
                </a:solidFill>
              </a:rPr>
              <a:t>Coulthard</a:t>
            </a:r>
            <a:r>
              <a:rPr lang="en-US" sz="600" dirty="0">
                <a:solidFill>
                  <a:schemeClr val="tx1">
                    <a:alpha val="70000"/>
                  </a:schemeClr>
                </a:solidFill>
              </a:rPr>
              <a:t>, Chris </a:t>
            </a:r>
            <a:r>
              <a:rPr lang="en-US" sz="600" dirty="0" err="1">
                <a:solidFill>
                  <a:schemeClr val="tx1">
                    <a:alpha val="70000"/>
                  </a:schemeClr>
                </a:solidFill>
              </a:rPr>
              <a:t>Sandbrook</a:t>
            </a:r>
            <a:r>
              <a:rPr lang="en-US" sz="600" dirty="0">
                <a:solidFill>
                  <a:schemeClr val="tx1">
                    <a:alpha val="70000"/>
                  </a:schemeClr>
                </a:solidFill>
              </a:rPr>
              <a:t>, </a:t>
            </a:r>
            <a:br>
              <a:rPr lang="en-US" sz="600" dirty="0">
                <a:solidFill>
                  <a:schemeClr val="tx1">
                    <a:alpha val="70000"/>
                  </a:schemeClr>
                </a:solidFill>
              </a:rPr>
            </a:br>
            <a:r>
              <a:rPr lang="en-US" sz="600" dirty="0">
                <a:solidFill>
                  <a:schemeClr val="tx1">
                    <a:alpha val="70000"/>
                  </a:schemeClr>
                </a:solidFill>
              </a:rPr>
              <a:t>Chris Perry, </a:t>
            </a:r>
            <a:r>
              <a:rPr lang="en-US" sz="600" dirty="0" err="1">
                <a:solidFill>
                  <a:schemeClr val="tx1">
                    <a:alpha val="70000"/>
                  </a:schemeClr>
                </a:solidFill>
              </a:rPr>
              <a:t>Salomao</a:t>
            </a:r>
            <a:r>
              <a:rPr lang="en-US" sz="600" dirty="0">
                <a:solidFill>
                  <a:schemeClr val="tx1">
                    <a:alpha val="70000"/>
                  </a:schemeClr>
                </a:solidFill>
              </a:rPr>
              <a:t> Bandeira, </a:t>
            </a:r>
            <a:r>
              <a:rPr lang="en-US" sz="600" dirty="0" err="1">
                <a:solidFill>
                  <a:schemeClr val="tx1">
                    <a:alpha val="70000"/>
                  </a:schemeClr>
                </a:solidFill>
              </a:rPr>
              <a:t>Nyawira</a:t>
            </a:r>
            <a:r>
              <a:rPr lang="en-US" sz="600" dirty="0">
                <a:solidFill>
                  <a:schemeClr val="tx1">
                    <a:alpha val="70000"/>
                  </a:schemeClr>
                </a:solidFill>
              </a:rPr>
              <a:t> A. </a:t>
            </a:r>
            <a:r>
              <a:rPr lang="en-US" sz="600" dirty="0" err="1">
                <a:solidFill>
                  <a:schemeClr val="tx1">
                    <a:alpha val="70000"/>
                  </a:schemeClr>
                </a:solidFill>
              </a:rPr>
              <a:t>Muthiga</a:t>
            </a:r>
            <a:r>
              <a:rPr lang="en-US" sz="600" dirty="0">
                <a:solidFill>
                  <a:schemeClr val="tx1">
                    <a:alpha val="70000"/>
                  </a:schemeClr>
                </a:solidFill>
              </a:rPr>
              <a:t>, Bjorn Schulte-</a:t>
            </a:r>
            <a:r>
              <a:rPr lang="en-US" sz="600" dirty="0" err="1">
                <a:solidFill>
                  <a:schemeClr val="tx1">
                    <a:alpha val="70000"/>
                  </a:schemeClr>
                </a:solidFill>
              </a:rPr>
              <a:t>Herbruggen</a:t>
            </a:r>
            <a:r>
              <a:rPr lang="en-US" sz="600" dirty="0">
                <a:solidFill>
                  <a:schemeClr val="tx1">
                    <a:alpha val="70000"/>
                  </a:schemeClr>
                </a:solidFill>
              </a:rPr>
              <a:t>, </a:t>
            </a:r>
            <a:r>
              <a:rPr lang="en-US" sz="600" dirty="0" err="1">
                <a:solidFill>
                  <a:schemeClr val="tx1">
                    <a:alpha val="70000"/>
                  </a:schemeClr>
                </a:solidFill>
              </a:rPr>
              <a:t>Jard</a:t>
            </a:r>
            <a:r>
              <a:rPr lang="en-US" sz="600" dirty="0">
                <a:solidFill>
                  <a:schemeClr val="tx1">
                    <a:alpha val="70000"/>
                  </a:schemeClr>
                </a:solidFill>
              </a:rPr>
              <a:t> </a:t>
            </a:r>
            <a:r>
              <a:rPr lang="en-US" sz="600" dirty="0" err="1">
                <a:solidFill>
                  <a:schemeClr val="tx1">
                    <a:alpha val="70000"/>
                  </a:schemeClr>
                </a:solidFill>
              </a:rPr>
              <a:t>Bosire</a:t>
            </a:r>
            <a:r>
              <a:rPr lang="en-US" sz="600" dirty="0">
                <a:solidFill>
                  <a:schemeClr val="tx1">
                    <a:alpha val="70000"/>
                  </a:schemeClr>
                </a:solidFill>
              </a:rPr>
              <a:t>, Tim R. McClanahan, </a:t>
            </a:r>
            <a:br>
              <a:rPr lang="en-US" sz="600" dirty="0">
                <a:solidFill>
                  <a:schemeClr val="tx1">
                    <a:alpha val="70000"/>
                  </a:schemeClr>
                </a:solidFill>
              </a:rPr>
            </a:br>
            <a:r>
              <a:rPr lang="en-US" sz="600" dirty="0">
                <a:solidFill>
                  <a:schemeClr val="tx1">
                    <a:alpha val="70000"/>
                  </a:schemeClr>
                </a:solidFill>
              </a:rPr>
              <a:t>'Elasticity in ecosystem services: exploring the variable relationship between ecosystems and human well-being' (2016), </a:t>
            </a:r>
            <a:br>
              <a:rPr lang="en-US" sz="600" dirty="0">
                <a:solidFill>
                  <a:schemeClr val="tx1">
                    <a:alpha val="70000"/>
                  </a:schemeClr>
                </a:solidFill>
              </a:rPr>
            </a:br>
            <a:r>
              <a:rPr lang="en-US" sz="600" dirty="0">
                <a:solidFill>
                  <a:schemeClr val="tx1">
                    <a:alpha val="70000"/>
                  </a:schemeClr>
                </a:solidFill>
              </a:rPr>
              <a:t>under Creative Commons license </a:t>
            </a:r>
            <a:r>
              <a:rPr lang="en-US" sz="600" dirty="0">
                <a:solidFill>
                  <a:schemeClr val="tx1">
                    <a:alpha val="70000"/>
                  </a:schemeClr>
                </a:solidFill>
                <a:hlinkClick r:id="rId5"/>
              </a:rPr>
              <a:t>CC BY-NC 4.0</a:t>
            </a:r>
            <a:endParaRPr lang="en-GB" sz="600" dirty="0">
              <a:solidFill>
                <a:schemeClr val="tx1">
                  <a:alpha val="70000"/>
                </a:schemeClr>
              </a:solidFill>
            </a:endParaRPr>
          </a:p>
        </p:txBody>
      </p:sp>
    </p:spTree>
    <p:extLst>
      <p:ext uri="{BB962C8B-B14F-4D97-AF65-F5344CB8AC3E}">
        <p14:creationId xmlns:p14="http://schemas.microsoft.com/office/powerpoint/2010/main" val="352268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98393" cy="1325563"/>
          </a:xfrm>
        </p:spPr>
        <p:txBody>
          <a:bodyPr>
            <a:normAutofit/>
          </a:bodyPr>
          <a:lstStyle/>
          <a:p>
            <a:r>
              <a:rPr lang="en-GB" sz="3200" dirty="0"/>
              <a:t>Class exercise: </a:t>
            </a:r>
            <a:br>
              <a:rPr lang="en-GB" sz="3200" dirty="0"/>
            </a:br>
            <a:r>
              <a:rPr lang="en-GB" sz="3200" dirty="0"/>
              <a:t>thinking about elasticity</a:t>
            </a:r>
            <a:endParaRPr lang="en-US" sz="3200" dirty="0"/>
          </a:p>
        </p:txBody>
      </p:sp>
      <p:sp>
        <p:nvSpPr>
          <p:cNvPr id="5" name="Content Placeholder 4"/>
          <p:cNvSpPr>
            <a:spLocks noGrp="1"/>
          </p:cNvSpPr>
          <p:nvPr>
            <p:ph idx="1"/>
          </p:nvPr>
        </p:nvSpPr>
        <p:spPr>
          <a:xfrm>
            <a:off x="628650" y="1825625"/>
            <a:ext cx="6619421" cy="3363232"/>
          </a:xfrm>
        </p:spPr>
        <p:txBody>
          <a:bodyPr>
            <a:normAutofit/>
          </a:bodyPr>
          <a:lstStyle/>
          <a:p>
            <a:pPr marL="0" indent="0">
              <a:buNone/>
            </a:pPr>
            <a:r>
              <a:rPr lang="en-GB" altLang="en-US" sz="2400" kern="0" dirty="0">
                <a:solidFill>
                  <a:schemeClr val="accent1"/>
                </a:solidFill>
                <a:cs typeface="Times New Roman" panose="02020603050405020304" pitchFamily="18" charset="0"/>
              </a:rPr>
              <a:t>Talk to your neighbour for 5 minutes and think of examples of:</a:t>
            </a:r>
          </a:p>
          <a:p>
            <a:r>
              <a:rPr lang="en-GB" altLang="en-US" sz="2400" kern="0" dirty="0">
                <a:solidFill>
                  <a:schemeClr val="accent1"/>
                </a:solidFill>
                <a:cs typeface="Times New Roman" panose="02020603050405020304" pitchFamily="18" charset="0"/>
              </a:rPr>
              <a:t>High positive elasticity</a:t>
            </a:r>
          </a:p>
          <a:p>
            <a:r>
              <a:rPr lang="en-GB" altLang="en-US" sz="2400" kern="0" dirty="0">
                <a:solidFill>
                  <a:schemeClr val="accent1"/>
                </a:solidFill>
                <a:cs typeface="Times New Roman" panose="02020603050405020304" pitchFamily="18" charset="0"/>
              </a:rPr>
              <a:t>Low positive elasticity</a:t>
            </a:r>
          </a:p>
          <a:p>
            <a:r>
              <a:rPr lang="en-GB" altLang="en-US" sz="2400" kern="0" dirty="0">
                <a:solidFill>
                  <a:schemeClr val="accent1"/>
                </a:solidFill>
                <a:cs typeface="Times New Roman" panose="02020603050405020304" pitchFamily="18" charset="0"/>
              </a:rPr>
              <a:t>Negative elasticity</a:t>
            </a:r>
          </a:p>
        </p:txBody>
      </p:sp>
    </p:spTree>
    <p:extLst>
      <p:ext uri="{BB962C8B-B14F-4D97-AF65-F5344CB8AC3E}">
        <p14:creationId xmlns:p14="http://schemas.microsoft.com/office/powerpoint/2010/main" val="48059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2" y="45087"/>
            <a:ext cx="8563478" cy="1325563"/>
          </a:xfrm>
        </p:spPr>
        <p:txBody>
          <a:bodyPr>
            <a:noAutofit/>
          </a:bodyPr>
          <a:lstStyle/>
          <a:p>
            <a:r>
              <a:rPr lang="en-GB" altLang="en-US" sz="3200" dirty="0">
                <a:cs typeface="Times New Roman" panose="02020603050405020304" pitchFamily="18" charset="0"/>
              </a:rPr>
              <a:t>Methods for assessing how ES contribute to wellbeing </a:t>
            </a:r>
            <a:r>
              <a:rPr lang="en-GB" altLang="en-US" sz="2400" b="0" dirty="0">
                <a:cs typeface="Times New Roman" panose="02020603050405020304" pitchFamily="18" charset="0"/>
              </a:rPr>
              <a:t>(</a:t>
            </a:r>
            <a:r>
              <a:rPr lang="en-GB" altLang="en-US" sz="2400" b="0" dirty="0" err="1">
                <a:cs typeface="Times New Roman" panose="02020603050405020304" pitchFamily="18" charset="0"/>
              </a:rPr>
              <a:t>Schreckenberg</a:t>
            </a:r>
            <a:r>
              <a:rPr lang="en-GB" altLang="en-US" sz="2400" b="0" dirty="0">
                <a:cs typeface="Times New Roman" panose="02020603050405020304" pitchFamily="18" charset="0"/>
              </a:rPr>
              <a:t>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2016)</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343082"/>
            <a:ext cx="8334876" cy="2029699"/>
          </a:xfrm>
        </p:spPr>
        <p:txBody>
          <a:bodyPr>
            <a:noAutofit/>
          </a:bodyPr>
          <a:lstStyle/>
          <a:p>
            <a:pPr>
              <a:lnSpc>
                <a:spcPct val="120000"/>
              </a:lnSpc>
              <a:spcBef>
                <a:spcPts val="400"/>
              </a:spcBef>
            </a:pPr>
            <a:r>
              <a:rPr lang="en-GB" sz="1800" dirty="0">
                <a:solidFill>
                  <a:schemeClr val="accent1"/>
                </a:solidFill>
                <a:cs typeface="Times New Roman" panose="02020603050405020304" pitchFamily="18" charset="0"/>
              </a:rPr>
              <a:t>Participatory methods can be useful for understanding how people rely on ES – they can be used separately for different social groups</a:t>
            </a:r>
          </a:p>
          <a:p>
            <a:pPr>
              <a:lnSpc>
                <a:spcPct val="120000"/>
              </a:lnSpc>
              <a:spcBef>
                <a:spcPts val="400"/>
              </a:spcBef>
            </a:pPr>
            <a:r>
              <a:rPr lang="en-GB" sz="1800" dirty="0">
                <a:solidFill>
                  <a:schemeClr val="accent1"/>
                </a:solidFill>
                <a:cs typeface="Times New Roman" panose="02020603050405020304" pitchFamily="18" charset="0"/>
              </a:rPr>
              <a:t>Matrix scoring to understand why people prefer certain ES</a:t>
            </a:r>
          </a:p>
          <a:p>
            <a:pPr>
              <a:lnSpc>
                <a:spcPct val="120000"/>
              </a:lnSpc>
              <a:spcBef>
                <a:spcPts val="400"/>
              </a:spcBef>
            </a:pPr>
            <a:r>
              <a:rPr lang="en-GB" sz="1800" dirty="0">
                <a:solidFill>
                  <a:schemeClr val="accent1"/>
                </a:solidFill>
                <a:cs typeface="Times New Roman" panose="02020603050405020304" pitchFamily="18" charset="0"/>
              </a:rPr>
              <a:t>Participatory mapping for location of ES</a:t>
            </a:r>
          </a:p>
          <a:p>
            <a:pPr>
              <a:lnSpc>
                <a:spcPct val="120000"/>
              </a:lnSpc>
              <a:spcBef>
                <a:spcPts val="400"/>
              </a:spcBef>
            </a:pPr>
            <a:r>
              <a:rPr lang="en-GB" sz="1800" dirty="0">
                <a:solidFill>
                  <a:schemeClr val="accent1"/>
                </a:solidFill>
                <a:cs typeface="Times New Roman" panose="02020603050405020304" pitchFamily="18" charset="0"/>
              </a:rPr>
              <a:t>Trend analyses to show how use of (availability of) ES has changed over time</a:t>
            </a:r>
          </a:p>
        </p:txBody>
      </p:sp>
      <p:sp>
        <p:nvSpPr>
          <p:cNvPr id="5" name="TextBox 4">
            <a:extLst>
              <a:ext uri="{FF2B5EF4-FFF2-40B4-BE49-F238E27FC236}">
                <a16:creationId xmlns:a16="http://schemas.microsoft.com/office/drawing/2014/main" id="{2ED7BBA1-8CCE-E748-BA7E-491F81B77A98}"/>
              </a:ext>
            </a:extLst>
          </p:cNvPr>
          <p:cNvSpPr txBox="1"/>
          <p:nvPr/>
        </p:nvSpPr>
        <p:spPr>
          <a:xfrm>
            <a:off x="5909785" y="5865962"/>
            <a:ext cx="2097888" cy="200055"/>
          </a:xfrm>
          <a:prstGeom prst="rect">
            <a:avLst/>
          </a:prstGeom>
          <a:noFill/>
        </p:spPr>
        <p:txBody>
          <a:bodyPr wrap="square" rtlCol="0">
            <a:spAutoFit/>
          </a:bodyPr>
          <a:lstStyle/>
          <a:p>
            <a:pPr algn="r"/>
            <a:r>
              <a:rPr lang="en-US" sz="700" dirty="0">
                <a:solidFill>
                  <a:srgbClr val="000000">
                    <a:alpha val="70000"/>
                  </a:srgbClr>
                </a:solidFill>
              </a:rPr>
              <a:t>© Schreckenberg </a:t>
            </a:r>
            <a:r>
              <a:rPr lang="en-US" sz="700" i="1" dirty="0">
                <a:solidFill>
                  <a:srgbClr val="000000">
                    <a:alpha val="70000"/>
                  </a:srgbClr>
                </a:solidFill>
              </a:rPr>
              <a:t>et al. </a:t>
            </a:r>
            <a:r>
              <a:rPr lang="en-US" sz="700" dirty="0">
                <a:solidFill>
                  <a:srgbClr val="000000">
                    <a:alpha val="70000"/>
                  </a:srgbClr>
                </a:solidFill>
              </a:rPr>
              <a:t>(2016)</a:t>
            </a:r>
            <a:endParaRPr lang="en-GB" sz="700" dirty="0">
              <a:solidFill>
                <a:srgbClr val="000000">
                  <a:alpha val="70000"/>
                </a:srgbClr>
              </a:solidFill>
            </a:endParaRPr>
          </a:p>
        </p:txBody>
      </p:sp>
      <p:pic>
        <p:nvPicPr>
          <p:cNvPr id="7" name="Picture 6">
            <a:extLst>
              <a:ext uri="{FF2B5EF4-FFF2-40B4-BE49-F238E27FC236}">
                <a16:creationId xmlns:a16="http://schemas.microsoft.com/office/drawing/2014/main" id="{F0530CBE-082A-1E40-B01F-07427F859ED7}"/>
              </a:ext>
            </a:extLst>
          </p:cNvPr>
          <p:cNvPicPr>
            <a:picLocks noChangeAspect="1"/>
          </p:cNvPicPr>
          <p:nvPr/>
        </p:nvPicPr>
        <p:blipFill>
          <a:blip r:embed="rId3"/>
          <a:stretch>
            <a:fillRect/>
          </a:stretch>
        </p:blipFill>
        <p:spPr>
          <a:xfrm>
            <a:off x="914399" y="3337156"/>
            <a:ext cx="6993764" cy="2511780"/>
          </a:xfrm>
          <a:prstGeom prst="rect">
            <a:avLst/>
          </a:prstGeom>
        </p:spPr>
      </p:pic>
    </p:spTree>
    <p:extLst>
      <p:ext uri="{BB962C8B-B14F-4D97-AF65-F5344CB8AC3E}">
        <p14:creationId xmlns:p14="http://schemas.microsoft.com/office/powerpoint/2010/main" val="312114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6F94F0D-B536-FE43-B57E-8D036A3DC3CC}"/>
              </a:ext>
            </a:extLst>
          </p:cNvPr>
          <p:cNvSpPr/>
          <p:nvPr/>
        </p:nvSpPr>
        <p:spPr>
          <a:xfrm>
            <a:off x="936500" y="4103861"/>
            <a:ext cx="4388764" cy="5358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AE6B28-5574-8747-BC5C-F1D6B4ECBE19}"/>
              </a:ext>
            </a:extLst>
          </p:cNvPr>
          <p:cNvSpPr/>
          <p:nvPr/>
        </p:nvSpPr>
        <p:spPr>
          <a:xfrm>
            <a:off x="940132" y="3702688"/>
            <a:ext cx="4388764" cy="354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2" y="146687"/>
            <a:ext cx="8563478" cy="1325563"/>
          </a:xfrm>
        </p:spPr>
        <p:txBody>
          <a:bodyPr>
            <a:noAutofit/>
          </a:bodyPr>
          <a:lstStyle/>
          <a:p>
            <a:r>
              <a:rPr lang="en-GB" altLang="en-US" sz="2700" dirty="0">
                <a:cs typeface="Times New Roman" panose="02020603050405020304" pitchFamily="18" charset="0"/>
              </a:rPr>
              <a:t>Using the Global Person Generated Index to assess perceived impacts of conservation interventions on wellbeing </a:t>
            </a:r>
            <a:r>
              <a:rPr lang="en-GB" altLang="en-US" sz="2400" b="0" dirty="0">
                <a:cs typeface="Times New Roman" panose="02020603050405020304" pitchFamily="18" charset="0"/>
              </a:rPr>
              <a:t>(Rasolofoson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2018)</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607944"/>
            <a:ext cx="7756119" cy="2029699"/>
          </a:xfrm>
        </p:spPr>
        <p:txBody>
          <a:bodyPr>
            <a:normAutofit fontScale="77500" lnSpcReduction="20000"/>
          </a:bodyPr>
          <a:lstStyle/>
          <a:p>
            <a:pPr>
              <a:lnSpc>
                <a:spcPct val="120000"/>
              </a:lnSpc>
            </a:pPr>
            <a:r>
              <a:rPr lang="en-GB" sz="2600" dirty="0">
                <a:solidFill>
                  <a:schemeClr val="accent1"/>
                </a:solidFill>
                <a:cs typeface="Times New Roman" panose="02020603050405020304" pitchFamily="18" charset="0"/>
              </a:rPr>
              <a:t>GPGI captures multiple dimensions of wellbeing</a:t>
            </a:r>
          </a:p>
          <a:p>
            <a:pPr>
              <a:lnSpc>
                <a:spcPct val="120000"/>
              </a:lnSpc>
            </a:pPr>
            <a:r>
              <a:rPr lang="en-GB" sz="2600" dirty="0">
                <a:solidFill>
                  <a:schemeClr val="accent1"/>
                </a:solidFill>
                <a:cs typeface="Times New Roman" panose="02020603050405020304" pitchFamily="18" charset="0"/>
              </a:rPr>
              <a:t>Allows people to select, rate and weigh the relative importance of domains that matter most for their wellbeing</a:t>
            </a:r>
          </a:p>
          <a:p>
            <a:pPr>
              <a:lnSpc>
                <a:spcPct val="120000"/>
              </a:lnSpc>
            </a:pPr>
            <a:r>
              <a:rPr lang="en-GB" sz="2600" dirty="0">
                <a:solidFill>
                  <a:schemeClr val="accent1"/>
                </a:solidFill>
                <a:cs typeface="Times New Roman" panose="02020603050405020304" pitchFamily="18" charset="0"/>
              </a:rPr>
              <a:t>GPGI score can be compared between different social groups and used to assess impact of interventions on wellbeing.</a:t>
            </a:r>
          </a:p>
          <a:p>
            <a:pPr>
              <a:lnSpc>
                <a:spcPct val="120000"/>
              </a:lnSpc>
            </a:pPr>
            <a:endParaRPr lang="en-GB" sz="2600" dirty="0">
              <a:solidFill>
                <a:schemeClr val="accent1"/>
              </a:solidFill>
              <a:cs typeface="Times New Roman" panose="02020603050405020304" pitchFamily="18" charset="0"/>
            </a:endParaRPr>
          </a:p>
          <a:p>
            <a:pPr>
              <a:lnSpc>
                <a:spcPct val="120000"/>
              </a:lnSpc>
            </a:pPr>
            <a:endParaRPr lang="en-GB" sz="2600" dirty="0">
              <a:solidFill>
                <a:schemeClr val="accent1"/>
              </a:solidFill>
              <a:cs typeface="Times New Roman" panose="02020603050405020304" pitchFamily="18" charset="0"/>
            </a:endParaRPr>
          </a:p>
          <a:p>
            <a:pPr>
              <a:lnSpc>
                <a:spcPct val="120000"/>
              </a:lnSpc>
            </a:pPr>
            <a:endParaRPr lang="en-GB" sz="2600" dirty="0">
              <a:solidFill>
                <a:schemeClr val="accent1"/>
              </a:solidFill>
              <a:cs typeface="Times New Roman" panose="02020603050405020304" pitchFamily="18" charset="0"/>
            </a:endParaRPr>
          </a:p>
        </p:txBody>
      </p:sp>
      <p:sp>
        <p:nvSpPr>
          <p:cNvPr id="10" name="TextBox 9"/>
          <p:cNvSpPr txBox="1"/>
          <p:nvPr/>
        </p:nvSpPr>
        <p:spPr>
          <a:xfrm>
            <a:off x="940132" y="3714839"/>
            <a:ext cx="4381500" cy="307777"/>
          </a:xfrm>
          <a:prstGeom prst="rect">
            <a:avLst/>
          </a:prstGeom>
          <a:noFill/>
        </p:spPr>
        <p:txBody>
          <a:bodyPr wrap="square" rtlCol="0">
            <a:spAutoFit/>
          </a:bodyPr>
          <a:lstStyle/>
          <a:p>
            <a:r>
              <a:rPr lang="en-US" sz="1400" b="1" dirty="0">
                <a:solidFill>
                  <a:schemeClr val="bg1"/>
                </a:solidFill>
              </a:rPr>
              <a:t>1. What three things matter to you for a good life?</a:t>
            </a:r>
          </a:p>
        </p:txBody>
      </p:sp>
      <p:sp>
        <p:nvSpPr>
          <p:cNvPr id="11" name="TextBox 10"/>
          <p:cNvSpPr txBox="1"/>
          <p:nvPr/>
        </p:nvSpPr>
        <p:spPr>
          <a:xfrm>
            <a:off x="947396" y="4092696"/>
            <a:ext cx="4381500" cy="523220"/>
          </a:xfrm>
          <a:prstGeom prst="rect">
            <a:avLst/>
          </a:prstGeom>
          <a:noFill/>
        </p:spPr>
        <p:txBody>
          <a:bodyPr wrap="square" rtlCol="0">
            <a:spAutoFit/>
          </a:bodyPr>
          <a:lstStyle/>
          <a:p>
            <a:r>
              <a:rPr lang="en-US" sz="1400" b="1" dirty="0">
                <a:solidFill>
                  <a:schemeClr val="bg1"/>
                </a:solidFill>
              </a:rPr>
              <a:t>2. How are you doing in each of these areas from very bad to very good?</a:t>
            </a:r>
          </a:p>
        </p:txBody>
      </p:sp>
      <p:sp>
        <p:nvSpPr>
          <p:cNvPr id="14" name="TextBox 13"/>
          <p:cNvSpPr txBox="1"/>
          <p:nvPr/>
        </p:nvSpPr>
        <p:spPr>
          <a:xfrm>
            <a:off x="5622642" y="4286541"/>
            <a:ext cx="879928" cy="307777"/>
          </a:xfrm>
          <a:prstGeom prst="rect">
            <a:avLst/>
          </a:prstGeom>
          <a:noFill/>
        </p:spPr>
        <p:txBody>
          <a:bodyPr wrap="square" rtlCol="0">
            <a:spAutoFit/>
          </a:bodyPr>
          <a:lstStyle/>
          <a:p>
            <a:r>
              <a:rPr lang="en-US" sz="1400" b="1" dirty="0">
                <a:solidFill>
                  <a:schemeClr val="accent6"/>
                </a:solidFill>
              </a:rPr>
              <a:t>GPGI</a:t>
            </a:r>
          </a:p>
        </p:txBody>
      </p:sp>
      <p:cxnSp>
        <p:nvCxnSpPr>
          <p:cNvPr id="7" name="Straight Connector 6">
            <a:extLst>
              <a:ext uri="{FF2B5EF4-FFF2-40B4-BE49-F238E27FC236}">
                <a16:creationId xmlns:a16="http://schemas.microsoft.com/office/drawing/2014/main" id="{CEBAED11-3CB7-D14D-97D3-CA9F0F8F0C26}"/>
              </a:ext>
            </a:extLst>
          </p:cNvPr>
          <p:cNvCxnSpPr>
            <a:cxnSpLocks/>
          </p:cNvCxnSpPr>
          <p:nvPr/>
        </p:nvCxnSpPr>
        <p:spPr>
          <a:xfrm>
            <a:off x="5462651" y="3708893"/>
            <a:ext cx="0" cy="1534699"/>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riangle 19">
            <a:extLst>
              <a:ext uri="{FF2B5EF4-FFF2-40B4-BE49-F238E27FC236}">
                <a16:creationId xmlns:a16="http://schemas.microsoft.com/office/drawing/2014/main" id="{04F39A1D-44FB-4849-A73F-55F7580FB9DD}"/>
              </a:ext>
            </a:extLst>
          </p:cNvPr>
          <p:cNvSpPr/>
          <p:nvPr/>
        </p:nvSpPr>
        <p:spPr>
          <a:xfrm rot="5400000">
            <a:off x="5480464" y="4357302"/>
            <a:ext cx="166255" cy="17812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50E020-DA38-2F4F-9F97-2877F0F337F3}"/>
              </a:ext>
            </a:extLst>
          </p:cNvPr>
          <p:cNvSpPr/>
          <p:nvPr/>
        </p:nvSpPr>
        <p:spPr>
          <a:xfrm>
            <a:off x="933777" y="4707787"/>
            <a:ext cx="4388764" cy="5358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11F4C2D-3B76-D148-8AC0-D806AC689D83}"/>
              </a:ext>
            </a:extLst>
          </p:cNvPr>
          <p:cNvSpPr txBox="1"/>
          <p:nvPr/>
        </p:nvSpPr>
        <p:spPr>
          <a:xfrm>
            <a:off x="944673" y="4696622"/>
            <a:ext cx="4381500" cy="523220"/>
          </a:xfrm>
          <a:prstGeom prst="rect">
            <a:avLst/>
          </a:prstGeom>
          <a:noFill/>
        </p:spPr>
        <p:txBody>
          <a:bodyPr wrap="square" rtlCol="0">
            <a:spAutoFit/>
          </a:bodyPr>
          <a:lstStyle/>
          <a:p>
            <a:r>
              <a:rPr lang="en-US" sz="1400" b="1" dirty="0">
                <a:solidFill>
                  <a:schemeClr val="bg1"/>
                </a:solidFill>
              </a:rPr>
              <a:t>3. Use the beans to show the relative importance of these in your life</a:t>
            </a:r>
          </a:p>
        </p:txBody>
      </p:sp>
      <p:sp>
        <p:nvSpPr>
          <p:cNvPr id="27" name="TextBox 26">
            <a:extLst>
              <a:ext uri="{FF2B5EF4-FFF2-40B4-BE49-F238E27FC236}">
                <a16:creationId xmlns:a16="http://schemas.microsoft.com/office/drawing/2014/main" id="{BA50DDE4-098C-904F-9C47-5EDC276C8830}"/>
              </a:ext>
            </a:extLst>
          </p:cNvPr>
          <p:cNvSpPr txBox="1"/>
          <p:nvPr/>
        </p:nvSpPr>
        <p:spPr>
          <a:xfrm>
            <a:off x="5622642" y="5489633"/>
            <a:ext cx="3105723" cy="307777"/>
          </a:xfrm>
          <a:prstGeom prst="rect">
            <a:avLst/>
          </a:prstGeom>
          <a:noFill/>
        </p:spPr>
        <p:txBody>
          <a:bodyPr wrap="square" rtlCol="0">
            <a:spAutoFit/>
          </a:bodyPr>
          <a:lstStyle/>
          <a:p>
            <a:r>
              <a:rPr lang="en-US" sz="1400" b="1" dirty="0">
                <a:solidFill>
                  <a:schemeClr val="accent5"/>
                </a:solidFill>
              </a:rPr>
              <a:t>Participatory impact evaluation</a:t>
            </a:r>
          </a:p>
        </p:txBody>
      </p:sp>
      <p:cxnSp>
        <p:nvCxnSpPr>
          <p:cNvPr id="28" name="Straight Connector 27">
            <a:extLst>
              <a:ext uri="{FF2B5EF4-FFF2-40B4-BE49-F238E27FC236}">
                <a16:creationId xmlns:a16="http://schemas.microsoft.com/office/drawing/2014/main" id="{D69EB7A2-396D-AA4D-9AB8-673AEB7A275E}"/>
              </a:ext>
            </a:extLst>
          </p:cNvPr>
          <p:cNvCxnSpPr>
            <a:cxnSpLocks/>
          </p:cNvCxnSpPr>
          <p:nvPr/>
        </p:nvCxnSpPr>
        <p:spPr>
          <a:xfrm>
            <a:off x="5462652" y="5400243"/>
            <a:ext cx="0" cy="535805"/>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riangle 28">
            <a:extLst>
              <a:ext uri="{FF2B5EF4-FFF2-40B4-BE49-F238E27FC236}">
                <a16:creationId xmlns:a16="http://schemas.microsoft.com/office/drawing/2014/main" id="{B9F3FBA7-12D0-804F-AC74-C3F5A71F7D5A}"/>
              </a:ext>
            </a:extLst>
          </p:cNvPr>
          <p:cNvSpPr/>
          <p:nvPr/>
        </p:nvSpPr>
        <p:spPr>
          <a:xfrm rot="5400000">
            <a:off x="5480465" y="5560394"/>
            <a:ext cx="166255" cy="17812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BD57037-684C-6744-BBC0-FEB1BCF754E2}"/>
              </a:ext>
            </a:extLst>
          </p:cNvPr>
          <p:cNvSpPr/>
          <p:nvPr/>
        </p:nvSpPr>
        <p:spPr>
          <a:xfrm>
            <a:off x="933778" y="5400243"/>
            <a:ext cx="4388764" cy="5358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40C49ED-F6A6-9D4D-AD47-54626CFFFC9F}"/>
              </a:ext>
            </a:extLst>
          </p:cNvPr>
          <p:cNvSpPr txBox="1"/>
          <p:nvPr/>
        </p:nvSpPr>
        <p:spPr>
          <a:xfrm>
            <a:off x="944674" y="5389078"/>
            <a:ext cx="4381500" cy="523220"/>
          </a:xfrm>
          <a:prstGeom prst="rect">
            <a:avLst/>
          </a:prstGeom>
          <a:noFill/>
        </p:spPr>
        <p:txBody>
          <a:bodyPr wrap="square" rtlCol="0">
            <a:spAutoFit/>
          </a:bodyPr>
          <a:lstStyle/>
          <a:p>
            <a:r>
              <a:rPr lang="en-US" sz="1400" b="1" dirty="0">
                <a:solidFill>
                  <a:schemeClr val="bg1"/>
                </a:solidFill>
              </a:rPr>
              <a:t> 4. How much of your performance in each domain is a result of studying at this University?</a:t>
            </a:r>
          </a:p>
        </p:txBody>
      </p:sp>
    </p:spTree>
    <p:extLst>
      <p:ext uri="{BB962C8B-B14F-4D97-AF65-F5344CB8AC3E}">
        <p14:creationId xmlns:p14="http://schemas.microsoft.com/office/powerpoint/2010/main" val="189484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118824" cy="2852737"/>
          </a:xfrm>
        </p:spPr>
        <p:txBody>
          <a:bodyPr>
            <a:normAutofit/>
          </a:bodyPr>
          <a:lstStyle/>
          <a:p>
            <a:pPr>
              <a:lnSpc>
                <a:spcPct val="100000"/>
              </a:lnSpc>
            </a:pPr>
            <a:r>
              <a:rPr lang="en-GB" dirty="0"/>
              <a:t>Gendered perspectives on ecosystem services and wellbeing</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E5817-8269-364D-8F8D-A266A75C694A}"/>
              </a:ext>
            </a:extLst>
          </p:cNvPr>
          <p:cNvSpPr>
            <a:spLocks noGrp="1"/>
          </p:cNvSpPr>
          <p:nvPr>
            <p:ph type="title"/>
          </p:nvPr>
        </p:nvSpPr>
        <p:spPr>
          <a:xfrm>
            <a:off x="628650" y="91992"/>
            <a:ext cx="7886700" cy="1325563"/>
          </a:xfrm>
        </p:spPr>
        <p:txBody>
          <a:bodyPr>
            <a:normAutofit/>
          </a:bodyPr>
          <a:lstStyle/>
          <a:p>
            <a:r>
              <a:rPr lang="en-US" sz="3200" dirty="0"/>
              <a:t>What is gender?</a:t>
            </a:r>
          </a:p>
        </p:txBody>
      </p:sp>
      <p:sp>
        <p:nvSpPr>
          <p:cNvPr id="5" name="Content Placeholder 4">
            <a:extLst>
              <a:ext uri="{FF2B5EF4-FFF2-40B4-BE49-F238E27FC236}">
                <a16:creationId xmlns:a16="http://schemas.microsoft.com/office/drawing/2014/main" id="{476404F5-F84B-3949-91C7-91B65CD4BE06}"/>
              </a:ext>
            </a:extLst>
          </p:cNvPr>
          <p:cNvSpPr>
            <a:spLocks noGrp="1"/>
          </p:cNvSpPr>
          <p:nvPr>
            <p:ph idx="1"/>
          </p:nvPr>
        </p:nvSpPr>
        <p:spPr>
          <a:xfrm>
            <a:off x="628650" y="1481241"/>
            <a:ext cx="7886700" cy="4351338"/>
          </a:xfrm>
        </p:spPr>
        <p:txBody>
          <a:bodyPr>
            <a:normAutofit/>
          </a:bodyPr>
          <a:lstStyle/>
          <a:p>
            <a:r>
              <a:rPr lang="en-US" sz="2000" b="1" dirty="0"/>
              <a:t>Gender</a:t>
            </a:r>
            <a:r>
              <a:rPr lang="en-US" sz="2000" dirty="0"/>
              <a:t> refers to the socially constructed roles, behaviours, activities and attributes that a given society considers appropriate for men and women.</a:t>
            </a:r>
          </a:p>
          <a:p>
            <a:r>
              <a:rPr lang="en-US" sz="2000" b="1" dirty="0"/>
              <a:t>Gender roles</a:t>
            </a:r>
            <a:r>
              <a:rPr lang="en-US" sz="2000" dirty="0"/>
              <a:t> are the particular economic, social roles and responsibilities considered appropriate for women and men in a given society. </a:t>
            </a:r>
          </a:p>
          <a:p>
            <a:r>
              <a:rPr lang="en-US" sz="2000" b="1" dirty="0"/>
              <a:t>Gender is not just about women. </a:t>
            </a:r>
            <a:r>
              <a:rPr lang="en-US" sz="2000" dirty="0"/>
              <a:t>Gender relations affect household security, family wellbeing, production and many other aspects of life.</a:t>
            </a:r>
          </a:p>
        </p:txBody>
      </p:sp>
    </p:spTree>
    <p:extLst>
      <p:ext uri="{BB962C8B-B14F-4D97-AF65-F5344CB8AC3E}">
        <p14:creationId xmlns:p14="http://schemas.microsoft.com/office/powerpoint/2010/main" val="262550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E5817-8269-364D-8F8D-A266A75C694A}"/>
              </a:ext>
            </a:extLst>
          </p:cNvPr>
          <p:cNvSpPr>
            <a:spLocks noGrp="1"/>
          </p:cNvSpPr>
          <p:nvPr>
            <p:ph type="title"/>
          </p:nvPr>
        </p:nvSpPr>
        <p:spPr>
          <a:xfrm>
            <a:off x="628650" y="91994"/>
            <a:ext cx="7886700" cy="1325563"/>
          </a:xfrm>
        </p:spPr>
        <p:txBody>
          <a:bodyPr>
            <a:normAutofit/>
          </a:bodyPr>
          <a:lstStyle/>
          <a:p>
            <a:r>
              <a:rPr lang="en-US" sz="3200" dirty="0"/>
              <a:t>Gender and ecosystem services</a:t>
            </a:r>
          </a:p>
        </p:txBody>
      </p:sp>
      <p:sp>
        <p:nvSpPr>
          <p:cNvPr id="5" name="Content Placeholder 4">
            <a:extLst>
              <a:ext uri="{FF2B5EF4-FFF2-40B4-BE49-F238E27FC236}">
                <a16:creationId xmlns:a16="http://schemas.microsoft.com/office/drawing/2014/main" id="{476404F5-F84B-3949-91C7-91B65CD4BE06}"/>
              </a:ext>
            </a:extLst>
          </p:cNvPr>
          <p:cNvSpPr>
            <a:spLocks noGrp="1"/>
          </p:cNvSpPr>
          <p:nvPr>
            <p:ph idx="1"/>
          </p:nvPr>
        </p:nvSpPr>
        <p:spPr>
          <a:xfrm>
            <a:off x="628650" y="1457491"/>
            <a:ext cx="7886700" cy="4351338"/>
          </a:xfrm>
        </p:spPr>
        <p:txBody>
          <a:bodyPr>
            <a:normAutofit/>
          </a:bodyPr>
          <a:lstStyle/>
          <a:p>
            <a:r>
              <a:rPr lang="en-US" sz="2000" dirty="0"/>
              <a:t>Gender highly prominent in the development agenda since 1980s</a:t>
            </a:r>
          </a:p>
          <a:p>
            <a:r>
              <a:rPr lang="en-US" sz="2000" dirty="0"/>
              <a:t>But a ‘blind spot’ in the ecosystem services literature (Brown and </a:t>
            </a:r>
            <a:r>
              <a:rPr lang="en-US" sz="2000" dirty="0" err="1"/>
              <a:t>Fortnam</a:t>
            </a:r>
            <a:r>
              <a:rPr lang="en-US" sz="2000" dirty="0"/>
              <a:t> 2018)</a:t>
            </a:r>
          </a:p>
          <a:p>
            <a:r>
              <a:rPr lang="en-US" sz="2000" dirty="0"/>
              <a:t>Why does this matter?</a:t>
            </a:r>
          </a:p>
          <a:p>
            <a:pPr lvl="1"/>
            <a:r>
              <a:rPr lang="en-US" sz="1800" dirty="0"/>
              <a:t>Gender is likely to determine how people benefit from ES</a:t>
            </a:r>
          </a:p>
          <a:p>
            <a:pPr lvl="1"/>
            <a:r>
              <a:rPr lang="en-US" sz="1800" dirty="0"/>
              <a:t>Sustainable Development Goals aim to ’leave no-one behind’</a:t>
            </a:r>
          </a:p>
          <a:p>
            <a:r>
              <a:rPr lang="en-US" sz="2000" dirty="0"/>
              <a:t>The intersection of gender with factors like age, caste and ethnicity can further reduce the inability of women to make their voices heard.</a:t>
            </a:r>
            <a:endParaRPr lang="en-US" sz="2400" b="1" dirty="0"/>
          </a:p>
        </p:txBody>
      </p:sp>
    </p:spTree>
    <p:extLst>
      <p:ext uri="{BB962C8B-B14F-4D97-AF65-F5344CB8AC3E}">
        <p14:creationId xmlns:p14="http://schemas.microsoft.com/office/powerpoint/2010/main" val="120074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05959B-37EA-AD4E-BA5B-4EB86CE475AA}"/>
              </a:ext>
            </a:extLst>
          </p:cNvPr>
          <p:cNvSpPr>
            <a:spLocks noGrp="1"/>
          </p:cNvSpPr>
          <p:nvPr>
            <p:ph type="title"/>
          </p:nvPr>
        </p:nvSpPr>
        <p:spPr>
          <a:xfrm>
            <a:off x="628650" y="222622"/>
            <a:ext cx="7886700" cy="1325563"/>
          </a:xfrm>
        </p:spPr>
        <p:txBody>
          <a:bodyPr>
            <a:normAutofit fontScale="90000"/>
          </a:bodyPr>
          <a:lstStyle/>
          <a:p>
            <a:r>
              <a:rPr lang="en-US" sz="3200" dirty="0"/>
              <a:t>Gendered trade-offs in Ecosystem Services</a:t>
            </a:r>
            <a:br>
              <a:rPr lang="en-US" sz="3200" dirty="0"/>
            </a:br>
            <a:r>
              <a:rPr lang="en-US" sz="3200" b="0" dirty="0"/>
              <a:t>Men and women perceive, value and benefit from ecosystem services differently</a:t>
            </a:r>
          </a:p>
        </p:txBody>
      </p:sp>
      <p:pic>
        <p:nvPicPr>
          <p:cNvPr id="10" name="Content Placeholder 9">
            <a:extLst>
              <a:ext uri="{FF2B5EF4-FFF2-40B4-BE49-F238E27FC236}">
                <a16:creationId xmlns:a16="http://schemas.microsoft.com/office/drawing/2014/main" id="{A47B5487-B167-E142-85C3-C4715D447BE4}"/>
              </a:ext>
            </a:extLst>
          </p:cNvPr>
          <p:cNvPicPr>
            <a:picLocks noGrp="1" noChangeAspect="1"/>
          </p:cNvPicPr>
          <p:nvPr>
            <p:ph idx="1"/>
          </p:nvPr>
        </p:nvPicPr>
        <p:blipFill>
          <a:blip r:embed="rId3"/>
          <a:stretch>
            <a:fillRect/>
          </a:stretch>
        </p:blipFill>
        <p:spPr>
          <a:xfrm>
            <a:off x="-59375" y="1761939"/>
            <a:ext cx="6066595" cy="4351338"/>
          </a:xfrm>
        </p:spPr>
      </p:pic>
      <p:sp>
        <p:nvSpPr>
          <p:cNvPr id="8" name="TextBox 7">
            <a:extLst>
              <a:ext uri="{FF2B5EF4-FFF2-40B4-BE49-F238E27FC236}">
                <a16:creationId xmlns:a16="http://schemas.microsoft.com/office/drawing/2014/main" id="{61E24A80-32F8-A643-B9ED-FE0DD6E474D3}"/>
              </a:ext>
            </a:extLst>
          </p:cNvPr>
          <p:cNvSpPr txBox="1"/>
          <p:nvPr/>
        </p:nvSpPr>
        <p:spPr>
          <a:xfrm>
            <a:off x="2341604" y="6419405"/>
            <a:ext cx="4471034" cy="200055"/>
          </a:xfrm>
          <a:prstGeom prst="rect">
            <a:avLst/>
          </a:prstGeom>
          <a:noFill/>
        </p:spPr>
        <p:txBody>
          <a:bodyPr wrap="square" rtlCol="0">
            <a:spAutoFit/>
          </a:bodyPr>
          <a:lstStyle/>
          <a:p>
            <a:pPr algn="ctr"/>
            <a:r>
              <a:rPr lang="en-US" sz="700" dirty="0">
                <a:solidFill>
                  <a:schemeClr val="tx1">
                    <a:alpha val="70000"/>
                  </a:schemeClr>
                </a:solidFill>
              </a:rPr>
              <a:t>Reprinted with permission from Tim </a:t>
            </a:r>
            <a:r>
              <a:rPr lang="en-US" sz="700" dirty="0" err="1">
                <a:solidFill>
                  <a:schemeClr val="tx1">
                    <a:alpha val="70000"/>
                  </a:schemeClr>
                </a:solidFill>
              </a:rPr>
              <a:t>Daw</a:t>
            </a:r>
            <a:r>
              <a:rPr lang="en-US" sz="700" dirty="0">
                <a:solidFill>
                  <a:schemeClr val="tx1">
                    <a:alpha val="70000"/>
                  </a:schemeClr>
                </a:solidFill>
              </a:rPr>
              <a:t> / ESPA SPACES</a:t>
            </a:r>
            <a:endParaRPr lang="en-GB" sz="700" dirty="0">
              <a:solidFill>
                <a:schemeClr val="tx1">
                  <a:alpha val="70000"/>
                </a:schemeClr>
              </a:solidFill>
            </a:endParaRPr>
          </a:p>
        </p:txBody>
      </p:sp>
      <p:pic>
        <p:nvPicPr>
          <p:cNvPr id="12" name="Picture 11">
            <a:extLst>
              <a:ext uri="{FF2B5EF4-FFF2-40B4-BE49-F238E27FC236}">
                <a16:creationId xmlns:a16="http://schemas.microsoft.com/office/drawing/2014/main" id="{47EF6DED-23E7-854C-846A-ABA15F3BA3C7}"/>
              </a:ext>
            </a:extLst>
          </p:cNvPr>
          <p:cNvPicPr>
            <a:picLocks noChangeAspect="1"/>
          </p:cNvPicPr>
          <p:nvPr/>
        </p:nvPicPr>
        <p:blipFill rotWithShape="1">
          <a:blip r:embed="rId4"/>
          <a:srcRect l="2516" r="1454"/>
          <a:stretch/>
        </p:blipFill>
        <p:spPr>
          <a:xfrm>
            <a:off x="6007220" y="1761938"/>
            <a:ext cx="3136780" cy="4351339"/>
          </a:xfrm>
          <a:prstGeom prst="rect">
            <a:avLst/>
          </a:prstGeom>
        </p:spPr>
      </p:pic>
    </p:spTree>
    <p:extLst>
      <p:ext uri="{BB962C8B-B14F-4D97-AF65-F5344CB8AC3E}">
        <p14:creationId xmlns:p14="http://schemas.microsoft.com/office/powerpoint/2010/main" val="405869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en-GB" sz="3200" dirty="0"/>
              <a:t>Learning outcomes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r>
              <a:rPr lang="en-GB" sz="2400" dirty="0">
                <a:solidFill>
                  <a:schemeClr val="accent1"/>
                </a:solidFill>
                <a:cs typeface="Times New Roman" panose="02020603050405020304" pitchFamily="18" charset="0"/>
              </a:rPr>
              <a:t>Explain wellbeing as a multi-dimensional concept</a:t>
            </a:r>
          </a:p>
          <a:p>
            <a:r>
              <a:rPr lang="en-GB" sz="2400" dirty="0">
                <a:solidFill>
                  <a:schemeClr val="accent1"/>
                </a:solidFill>
                <a:cs typeface="Times New Roman" panose="02020603050405020304" pitchFamily="18" charset="0"/>
              </a:rPr>
              <a:t>Analyse how wellbeing aspirations of different people depend (and impact) on different ecosystem services</a:t>
            </a:r>
          </a:p>
          <a:p>
            <a:r>
              <a:rPr lang="en-GB" sz="2400" dirty="0">
                <a:solidFill>
                  <a:schemeClr val="accent1"/>
                </a:solidFill>
                <a:cs typeface="Times New Roman" panose="02020603050405020304" pitchFamily="18" charset="0"/>
              </a:rPr>
              <a:t>Be aware of gender differences in the relationship between ecosystem services and wellbeing </a:t>
            </a:r>
          </a:p>
        </p:txBody>
      </p:sp>
    </p:spTree>
    <p:extLst>
      <p:ext uri="{BB962C8B-B14F-4D97-AF65-F5344CB8AC3E}">
        <p14:creationId xmlns:p14="http://schemas.microsoft.com/office/powerpoint/2010/main" val="223919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1DD7-5F46-884E-BA58-D526DE5D2F83}"/>
              </a:ext>
            </a:extLst>
          </p:cNvPr>
          <p:cNvSpPr>
            <a:spLocks noGrp="1"/>
          </p:cNvSpPr>
          <p:nvPr>
            <p:ph type="title"/>
          </p:nvPr>
        </p:nvSpPr>
        <p:spPr>
          <a:xfrm>
            <a:off x="628650" y="210751"/>
            <a:ext cx="7886700" cy="1325563"/>
          </a:xfrm>
        </p:spPr>
        <p:txBody>
          <a:bodyPr>
            <a:noAutofit/>
          </a:bodyPr>
          <a:lstStyle/>
          <a:p>
            <a:r>
              <a:rPr lang="en-US" sz="2800" dirty="0"/>
              <a:t>Class exercise: Why might there be a bias against women in ecosystem service assessments and decision-making?</a:t>
            </a:r>
          </a:p>
        </p:txBody>
      </p:sp>
      <p:pic>
        <p:nvPicPr>
          <p:cNvPr id="6" name="Content Placeholder 5">
            <a:extLst>
              <a:ext uri="{FF2B5EF4-FFF2-40B4-BE49-F238E27FC236}">
                <a16:creationId xmlns:a16="http://schemas.microsoft.com/office/drawing/2014/main" id="{CFEAAA09-044A-E04E-B2FE-992EC6FB189F}"/>
              </a:ext>
            </a:extLst>
          </p:cNvPr>
          <p:cNvPicPr>
            <a:picLocks noGrp="1" noChangeAspect="1"/>
          </p:cNvPicPr>
          <p:nvPr>
            <p:ph idx="1"/>
          </p:nvPr>
        </p:nvPicPr>
        <p:blipFill rotWithShape="1">
          <a:blip r:embed="rId3"/>
          <a:srcRect t="20086" b="6577"/>
          <a:stretch/>
        </p:blipFill>
        <p:spPr>
          <a:xfrm>
            <a:off x="0" y="1638795"/>
            <a:ext cx="9144000" cy="4476998"/>
          </a:xfrm>
        </p:spPr>
      </p:pic>
      <p:sp>
        <p:nvSpPr>
          <p:cNvPr id="4" name="TextBox 3">
            <a:extLst>
              <a:ext uri="{FF2B5EF4-FFF2-40B4-BE49-F238E27FC236}">
                <a16:creationId xmlns:a16="http://schemas.microsoft.com/office/drawing/2014/main" id="{76E1F860-B8D2-F546-8CB1-1B765F188D8E}"/>
              </a:ext>
            </a:extLst>
          </p:cNvPr>
          <p:cNvSpPr txBox="1"/>
          <p:nvPr/>
        </p:nvSpPr>
        <p:spPr>
          <a:xfrm>
            <a:off x="2341604" y="6419405"/>
            <a:ext cx="4471034" cy="200055"/>
          </a:xfrm>
          <a:prstGeom prst="rect">
            <a:avLst/>
          </a:prstGeom>
          <a:noFill/>
        </p:spPr>
        <p:txBody>
          <a:bodyPr wrap="square" rtlCol="0">
            <a:spAutoFit/>
          </a:bodyPr>
          <a:lstStyle/>
          <a:p>
            <a:pPr algn="ctr"/>
            <a:r>
              <a:rPr lang="en-US" sz="700" dirty="0">
                <a:solidFill>
                  <a:schemeClr val="tx1">
                    <a:alpha val="70000"/>
                  </a:schemeClr>
                </a:solidFill>
              </a:rPr>
              <a:t>Reprinted with permission from Joachim Cheupe / ESPA SPACES</a:t>
            </a:r>
            <a:endParaRPr lang="en-GB" sz="700" dirty="0">
              <a:solidFill>
                <a:schemeClr val="tx1">
                  <a:alpha val="70000"/>
                </a:schemeClr>
              </a:solidFill>
            </a:endParaRPr>
          </a:p>
        </p:txBody>
      </p:sp>
    </p:spTree>
    <p:extLst>
      <p:ext uri="{BB962C8B-B14F-4D97-AF65-F5344CB8AC3E}">
        <p14:creationId xmlns:p14="http://schemas.microsoft.com/office/powerpoint/2010/main" val="304884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B829-8358-3740-80A3-E5A2E685128D}"/>
              </a:ext>
            </a:extLst>
          </p:cNvPr>
          <p:cNvSpPr>
            <a:spLocks noGrp="1"/>
          </p:cNvSpPr>
          <p:nvPr>
            <p:ph type="title"/>
          </p:nvPr>
        </p:nvSpPr>
        <p:spPr/>
        <p:txBody>
          <a:bodyPr>
            <a:normAutofit/>
          </a:bodyPr>
          <a:lstStyle/>
          <a:p>
            <a:r>
              <a:rPr lang="en-US" sz="3200" dirty="0"/>
              <a:t>Factors hindering integration of gender and ecosystem services</a:t>
            </a:r>
          </a:p>
        </p:txBody>
      </p:sp>
      <p:sp>
        <p:nvSpPr>
          <p:cNvPr id="3" name="Content Placeholder 2">
            <a:extLst>
              <a:ext uri="{FF2B5EF4-FFF2-40B4-BE49-F238E27FC236}">
                <a16:creationId xmlns:a16="http://schemas.microsoft.com/office/drawing/2014/main" id="{A7E1159C-DA36-8F4C-8846-67C5A19A3B95}"/>
              </a:ext>
            </a:extLst>
          </p:cNvPr>
          <p:cNvSpPr>
            <a:spLocks noGrp="1"/>
          </p:cNvSpPr>
          <p:nvPr>
            <p:ph idx="1"/>
          </p:nvPr>
        </p:nvSpPr>
        <p:spPr/>
        <p:txBody>
          <a:bodyPr>
            <a:normAutofit/>
          </a:bodyPr>
          <a:lstStyle/>
          <a:p>
            <a:r>
              <a:rPr lang="en-US" sz="2000" dirty="0"/>
              <a:t>Participation in decision-making is often not meaningful</a:t>
            </a:r>
          </a:p>
          <a:p>
            <a:r>
              <a:rPr lang="en-US" sz="2000" dirty="0"/>
              <a:t>To give women true agency in decision-making, they need to have sufficient capacity to make decisions and influence the decisions of others</a:t>
            </a:r>
          </a:p>
          <a:p>
            <a:r>
              <a:rPr lang="en-US" sz="2000" dirty="0"/>
              <a:t>Few interventions on ecosystem services take rights-based approaches to transform the structures by which women are inhibited from benefiting from ecosystem services</a:t>
            </a:r>
          </a:p>
        </p:txBody>
      </p:sp>
    </p:spTree>
    <p:extLst>
      <p:ext uri="{BB962C8B-B14F-4D97-AF65-F5344CB8AC3E}">
        <p14:creationId xmlns:p14="http://schemas.microsoft.com/office/powerpoint/2010/main" val="112843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B2C4-321A-5C49-A413-7771984DAC8E}"/>
              </a:ext>
            </a:extLst>
          </p:cNvPr>
          <p:cNvSpPr>
            <a:spLocks noGrp="1"/>
          </p:cNvSpPr>
          <p:nvPr>
            <p:ph type="title"/>
          </p:nvPr>
        </p:nvSpPr>
        <p:spPr>
          <a:xfrm>
            <a:off x="628650" y="56367"/>
            <a:ext cx="7886700" cy="1325563"/>
          </a:xfrm>
        </p:spPr>
        <p:txBody>
          <a:bodyPr>
            <a:normAutofit/>
          </a:bodyPr>
          <a:lstStyle/>
          <a:p>
            <a:r>
              <a:rPr lang="en-US" dirty="0"/>
              <a:t>In summary…</a:t>
            </a:r>
          </a:p>
        </p:txBody>
      </p:sp>
      <p:sp>
        <p:nvSpPr>
          <p:cNvPr id="3" name="Content Placeholder 2">
            <a:extLst>
              <a:ext uri="{FF2B5EF4-FFF2-40B4-BE49-F238E27FC236}">
                <a16:creationId xmlns:a16="http://schemas.microsoft.com/office/drawing/2014/main" id="{805A6F4F-5A53-C94A-9458-12EEF2B90E12}"/>
              </a:ext>
            </a:extLst>
          </p:cNvPr>
          <p:cNvSpPr>
            <a:spLocks noGrp="1"/>
          </p:cNvSpPr>
          <p:nvPr>
            <p:ph idx="1"/>
          </p:nvPr>
        </p:nvSpPr>
        <p:spPr>
          <a:xfrm>
            <a:off x="628650" y="1386239"/>
            <a:ext cx="7886700" cy="4351338"/>
          </a:xfrm>
        </p:spPr>
        <p:txBody>
          <a:bodyPr>
            <a:normAutofit/>
          </a:bodyPr>
          <a:lstStyle/>
          <a:p>
            <a:r>
              <a:rPr lang="en-US" sz="2000" dirty="0"/>
              <a:t>Wellbeing is multidimensional (objective, subjective, relational)</a:t>
            </a:r>
          </a:p>
          <a:p>
            <a:r>
              <a:rPr lang="en-US" sz="2000" dirty="0"/>
              <a:t>It varies from person to person and can change over time</a:t>
            </a:r>
          </a:p>
          <a:p>
            <a:r>
              <a:rPr lang="en-US" sz="2000" dirty="0"/>
              <a:t>Different people rely to a different extent on ES for their wellbeing</a:t>
            </a:r>
          </a:p>
          <a:p>
            <a:r>
              <a:rPr lang="en-US" sz="2000" dirty="0"/>
              <a:t>There is a particular need to understand how ES-HWB relationships vary by gender (as well as for other societal groups)</a:t>
            </a:r>
          </a:p>
          <a:p>
            <a:r>
              <a:rPr lang="en-US" sz="2000" dirty="0"/>
              <a:t>There may be trade-offs between how different people use ES to meet their wellbeing aspirations</a:t>
            </a:r>
          </a:p>
        </p:txBody>
      </p:sp>
    </p:spTree>
    <p:extLst>
      <p:ext uri="{BB962C8B-B14F-4D97-AF65-F5344CB8AC3E}">
        <p14:creationId xmlns:p14="http://schemas.microsoft.com/office/powerpoint/2010/main" val="389676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02741"/>
            <a:ext cx="7886700" cy="1222822"/>
          </a:xfrm>
        </p:spPr>
        <p:txBody>
          <a:bodyPr>
            <a:normAutofit/>
          </a:bodyPr>
          <a:lstStyle/>
          <a:p>
            <a:r>
              <a:rPr lang="en-US" sz="3200" dirty="0"/>
              <a:t>References</a:t>
            </a:r>
          </a:p>
        </p:txBody>
      </p:sp>
      <p:sp>
        <p:nvSpPr>
          <p:cNvPr id="6" name="Content Placeholder 2">
            <a:extLst>
              <a:ext uri="{FF2B5EF4-FFF2-40B4-BE49-F238E27FC236}">
                <a16:creationId xmlns:a16="http://schemas.microsoft.com/office/drawing/2014/main" id="{E63D25C6-EEDB-CC41-82F0-0A99F20B09FB}"/>
              </a:ext>
            </a:extLst>
          </p:cNvPr>
          <p:cNvSpPr txBox="1">
            <a:spLocks/>
          </p:cNvSpPr>
          <p:nvPr/>
        </p:nvSpPr>
        <p:spPr>
          <a:xfrm>
            <a:off x="628650" y="978990"/>
            <a:ext cx="7652321" cy="515764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5200" b="1" dirty="0">
                <a:solidFill>
                  <a:schemeClr val="accent1"/>
                </a:solidFill>
                <a:cs typeface="Times New Roman" panose="02020603050405020304" pitchFamily="18" charset="0"/>
              </a:rPr>
              <a:t>Key readings</a:t>
            </a:r>
          </a:p>
          <a:p>
            <a:pPr>
              <a:lnSpc>
                <a:spcPct val="120000"/>
              </a:lnSpc>
              <a:spcBef>
                <a:spcPts val="600"/>
              </a:spcBef>
            </a:pPr>
            <a:r>
              <a:rPr lang="en-GB" sz="4800" dirty="0">
                <a:solidFill>
                  <a:schemeClr val="accent1"/>
                </a:solidFill>
                <a:cs typeface="Times New Roman" panose="02020603050405020304" pitchFamily="18" charset="0"/>
              </a:rPr>
              <a:t>Brown, K. and Fortnam, M. (2018) Gender and ecosystem services: a blind spot. Chapter 16 in Schreckenberg, K., Mace, G. and Poudyal, M. (</a:t>
            </a:r>
            <a:r>
              <a:rPr lang="en-GB" sz="4800" dirty="0" err="1">
                <a:solidFill>
                  <a:schemeClr val="accent1"/>
                </a:solidFill>
                <a:cs typeface="Times New Roman" panose="02020603050405020304" pitchFamily="18" charset="0"/>
              </a:rPr>
              <a:t>eds</a:t>
            </a:r>
            <a:r>
              <a:rPr lang="en-GB" sz="4800" dirty="0">
                <a:solidFill>
                  <a:schemeClr val="accent1"/>
                </a:solidFill>
                <a:cs typeface="Times New Roman" panose="02020603050405020304" pitchFamily="18" charset="0"/>
              </a:rPr>
              <a:t>) </a:t>
            </a:r>
            <a:r>
              <a:rPr lang="en-GB" sz="4800" i="1" dirty="0">
                <a:solidFill>
                  <a:schemeClr val="accent1"/>
                </a:solidFill>
                <a:cs typeface="Times New Roman" panose="02020603050405020304" pitchFamily="18" charset="0"/>
              </a:rPr>
              <a:t>Ecosystem services and poverty alleviation: Trade-offs and governance</a:t>
            </a:r>
            <a:r>
              <a:rPr lang="en-GB" sz="4800" dirty="0">
                <a:solidFill>
                  <a:schemeClr val="accent1"/>
                </a:solidFill>
                <a:cs typeface="Times New Roman" panose="02020603050405020304" pitchFamily="18" charset="0"/>
              </a:rPr>
              <a:t>. Routledge. </a:t>
            </a:r>
          </a:p>
          <a:p>
            <a:pPr>
              <a:lnSpc>
                <a:spcPct val="120000"/>
              </a:lnSpc>
              <a:spcBef>
                <a:spcPts val="600"/>
              </a:spcBef>
            </a:pPr>
            <a:r>
              <a:rPr lang="en-GB" sz="4800" dirty="0" err="1">
                <a:solidFill>
                  <a:schemeClr val="accent1"/>
                </a:solidFill>
                <a:cs typeface="Times New Roman" panose="02020603050405020304" pitchFamily="18" charset="0"/>
              </a:rPr>
              <a:t>Coultard</a:t>
            </a:r>
            <a:r>
              <a:rPr lang="en-GB" sz="4800" dirty="0">
                <a:solidFill>
                  <a:schemeClr val="accent1"/>
                </a:solidFill>
                <a:cs typeface="Times New Roman" panose="02020603050405020304" pitchFamily="18" charset="0"/>
              </a:rPr>
              <a:t>, S.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(2018) Multiple dimensions of wellbeing in practice. Chapter 15 in Schreckenberg, K., Mace, G. and </a:t>
            </a:r>
            <a:r>
              <a:rPr lang="en-GB" sz="4800" dirty="0" err="1">
                <a:solidFill>
                  <a:schemeClr val="accent1"/>
                </a:solidFill>
                <a:cs typeface="Times New Roman" panose="02020603050405020304" pitchFamily="18" charset="0"/>
              </a:rPr>
              <a:t>Poudyal</a:t>
            </a:r>
            <a:r>
              <a:rPr lang="en-GB" sz="4800" dirty="0">
                <a:solidFill>
                  <a:schemeClr val="accent1"/>
                </a:solidFill>
                <a:cs typeface="Times New Roman" panose="02020603050405020304" pitchFamily="18" charset="0"/>
              </a:rPr>
              <a:t>, M. (</a:t>
            </a:r>
            <a:r>
              <a:rPr lang="en-GB" sz="4800" dirty="0" err="1">
                <a:solidFill>
                  <a:schemeClr val="accent1"/>
                </a:solidFill>
                <a:cs typeface="Times New Roman" panose="02020603050405020304" pitchFamily="18" charset="0"/>
              </a:rPr>
              <a:t>eds</a:t>
            </a:r>
            <a:r>
              <a:rPr lang="en-GB" sz="4800" dirty="0">
                <a:solidFill>
                  <a:schemeClr val="accent1"/>
                </a:solidFill>
                <a:cs typeface="Times New Roman" panose="02020603050405020304" pitchFamily="18" charset="0"/>
              </a:rPr>
              <a:t>) </a:t>
            </a:r>
            <a:r>
              <a:rPr lang="en-GB" sz="4800" i="1" dirty="0">
                <a:solidFill>
                  <a:schemeClr val="accent1"/>
                </a:solidFill>
                <a:cs typeface="Times New Roman" panose="02020603050405020304" pitchFamily="18" charset="0"/>
              </a:rPr>
              <a:t>Ecosystem services and poverty alleviation: Trade-offs and governance</a:t>
            </a:r>
            <a:r>
              <a:rPr lang="en-GB" sz="4800" dirty="0">
                <a:solidFill>
                  <a:schemeClr val="accent1"/>
                </a:solidFill>
                <a:cs typeface="Times New Roman" panose="02020603050405020304" pitchFamily="18" charset="0"/>
              </a:rPr>
              <a:t>. Routledge. </a:t>
            </a:r>
          </a:p>
          <a:p>
            <a:pPr>
              <a:lnSpc>
                <a:spcPct val="120000"/>
              </a:lnSpc>
              <a:spcBef>
                <a:spcPts val="600"/>
              </a:spcBef>
            </a:pPr>
            <a:r>
              <a:rPr lang="en-GB" sz="4800" dirty="0">
                <a:solidFill>
                  <a:schemeClr val="accent1"/>
                </a:solidFill>
                <a:cs typeface="Times New Roman" panose="02020603050405020304" pitchFamily="18" charset="0"/>
              </a:rPr>
              <a:t>Daw, T.M.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(2016). Elasticity in ecosystem services: exploring the variable relationship between ecosystems and human well-being. </a:t>
            </a:r>
            <a:r>
              <a:rPr lang="en-GB" sz="4800" i="1" dirty="0">
                <a:solidFill>
                  <a:schemeClr val="accent1"/>
                </a:solidFill>
                <a:cs typeface="Times New Roman" panose="02020603050405020304" pitchFamily="18" charset="0"/>
              </a:rPr>
              <a:t>Ecology and Society </a:t>
            </a:r>
            <a:r>
              <a:rPr lang="en-GB" sz="4800" b="1" dirty="0">
                <a:solidFill>
                  <a:schemeClr val="accent1"/>
                </a:solidFill>
                <a:cs typeface="Times New Roman" panose="02020603050405020304" pitchFamily="18" charset="0"/>
              </a:rPr>
              <a:t>21</a:t>
            </a:r>
            <a:r>
              <a:rPr lang="en-GB" sz="4800" dirty="0">
                <a:solidFill>
                  <a:schemeClr val="accent1"/>
                </a:solidFill>
                <a:cs typeface="Times New Roman" panose="02020603050405020304" pitchFamily="18" charset="0"/>
              </a:rPr>
              <a:t>(2):11. </a:t>
            </a:r>
            <a:r>
              <a:rPr lang="en-GB" sz="4800" dirty="0">
                <a:solidFill>
                  <a:schemeClr val="accent1"/>
                </a:solidFill>
                <a:cs typeface="Times New Roman" panose="02020603050405020304" pitchFamily="18" charset="0"/>
                <a:hlinkClick r:id="rId3"/>
              </a:rPr>
              <a:t>http://</a:t>
            </a:r>
            <a:r>
              <a:rPr lang="en-GB" sz="4800" dirty="0" err="1">
                <a:solidFill>
                  <a:schemeClr val="accent1"/>
                </a:solidFill>
                <a:cs typeface="Times New Roman" panose="02020603050405020304" pitchFamily="18" charset="0"/>
                <a:hlinkClick r:id="rId3"/>
              </a:rPr>
              <a:t>dx.doi.org</a:t>
            </a:r>
            <a:r>
              <a:rPr lang="en-GB" sz="4800" dirty="0">
                <a:solidFill>
                  <a:schemeClr val="accent1"/>
                </a:solidFill>
                <a:cs typeface="Times New Roman" panose="02020603050405020304" pitchFamily="18" charset="0"/>
                <a:hlinkClick r:id="rId3"/>
              </a:rPr>
              <a:t>/10.5751/ES-08173-210211</a:t>
            </a:r>
            <a:endParaRPr lang="en-GB" sz="4800" dirty="0">
              <a:solidFill>
                <a:schemeClr val="accent1"/>
              </a:solidFill>
              <a:cs typeface="Times New Roman" panose="02020603050405020304" pitchFamily="18" charset="0"/>
            </a:endParaRPr>
          </a:p>
          <a:p>
            <a:pPr marL="0" indent="0">
              <a:lnSpc>
                <a:spcPct val="120000"/>
              </a:lnSpc>
              <a:buNone/>
            </a:pPr>
            <a:r>
              <a:rPr lang="en-GB" sz="5200" b="1" dirty="0">
                <a:solidFill>
                  <a:schemeClr val="accent1"/>
                </a:solidFill>
                <a:cs typeface="Times New Roman" panose="02020603050405020304" pitchFamily="18" charset="0"/>
              </a:rPr>
              <a:t>Other readings</a:t>
            </a:r>
          </a:p>
          <a:p>
            <a:pPr>
              <a:lnSpc>
                <a:spcPct val="120000"/>
              </a:lnSpc>
              <a:spcBef>
                <a:spcPts val="600"/>
              </a:spcBef>
            </a:pPr>
            <a:r>
              <a:rPr lang="en-GB" sz="4800" dirty="0" err="1">
                <a:solidFill>
                  <a:schemeClr val="accent1"/>
                </a:solidFill>
                <a:cs typeface="Times New Roman" panose="02020603050405020304" pitchFamily="18" charset="0"/>
              </a:rPr>
              <a:t>Dzingirai</a:t>
            </a:r>
            <a:r>
              <a:rPr lang="en-GB" sz="4800" dirty="0">
                <a:solidFill>
                  <a:schemeClr val="accent1"/>
                </a:solidFill>
                <a:cs typeface="Times New Roman" panose="02020603050405020304" pitchFamily="18" charset="0"/>
              </a:rPr>
              <a:t>, V.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(2017) Zoonotic diseases: who gets sick, and why? Explorations from Africa. </a:t>
            </a:r>
            <a:r>
              <a:rPr lang="en-GB" sz="4800" i="1" dirty="0">
                <a:solidFill>
                  <a:schemeClr val="accent1"/>
                </a:solidFill>
                <a:cs typeface="Times New Roman" panose="02020603050405020304" pitchFamily="18" charset="0"/>
              </a:rPr>
              <a:t>Critical Public Health </a:t>
            </a:r>
            <a:r>
              <a:rPr lang="en-GB" sz="4800" b="1" dirty="0">
                <a:solidFill>
                  <a:schemeClr val="accent1"/>
                </a:solidFill>
                <a:cs typeface="Times New Roman" panose="02020603050405020304" pitchFamily="18" charset="0"/>
              </a:rPr>
              <a:t>27</a:t>
            </a:r>
            <a:r>
              <a:rPr lang="en-GB" sz="4800" dirty="0">
                <a:solidFill>
                  <a:schemeClr val="accent1"/>
                </a:solidFill>
                <a:cs typeface="Times New Roman" panose="02020603050405020304" pitchFamily="18" charset="0"/>
              </a:rPr>
              <a:t>: 97-110.</a:t>
            </a:r>
          </a:p>
          <a:p>
            <a:pPr>
              <a:lnSpc>
                <a:spcPct val="120000"/>
              </a:lnSpc>
              <a:spcBef>
                <a:spcPts val="600"/>
              </a:spcBef>
            </a:pPr>
            <a:r>
              <a:rPr lang="en-GB" sz="4800" dirty="0">
                <a:solidFill>
                  <a:schemeClr val="accent1"/>
                </a:solidFill>
                <a:cs typeface="Times New Roman" panose="02020603050405020304" pitchFamily="18" charset="0"/>
              </a:rPr>
              <a:t>Gross-Camp, N. (2017) Tanzania’s community forests: their impact on human well-being and persistence in spite of the lack of benefit. </a:t>
            </a:r>
            <a:r>
              <a:rPr lang="en-GB" sz="4800" i="1" dirty="0">
                <a:solidFill>
                  <a:schemeClr val="accent1"/>
                </a:solidFill>
                <a:cs typeface="Times New Roman" panose="02020603050405020304" pitchFamily="18" charset="0"/>
              </a:rPr>
              <a:t>Ecology and Society</a:t>
            </a:r>
            <a:r>
              <a:rPr lang="en-GB" sz="4800" dirty="0">
                <a:solidFill>
                  <a:schemeClr val="accent1"/>
                </a:solidFill>
                <a:cs typeface="Times New Roman" panose="02020603050405020304" pitchFamily="18" charset="0"/>
              </a:rPr>
              <a:t> </a:t>
            </a:r>
            <a:r>
              <a:rPr lang="en-GB" sz="4800" b="1" dirty="0">
                <a:solidFill>
                  <a:schemeClr val="accent1"/>
                </a:solidFill>
                <a:cs typeface="Times New Roman" panose="02020603050405020304" pitchFamily="18" charset="0"/>
              </a:rPr>
              <a:t>22</a:t>
            </a:r>
            <a:r>
              <a:rPr lang="en-GB" sz="4800" dirty="0">
                <a:solidFill>
                  <a:schemeClr val="accent1"/>
                </a:solidFill>
                <a:cs typeface="Times New Roman" panose="02020603050405020304" pitchFamily="18" charset="0"/>
              </a:rPr>
              <a:t>(1):37. </a:t>
            </a:r>
            <a:r>
              <a:rPr lang="en-GB" sz="4800" dirty="0">
                <a:solidFill>
                  <a:schemeClr val="accent1"/>
                </a:solidFill>
                <a:cs typeface="Times New Roman" panose="02020603050405020304" pitchFamily="18" charset="0"/>
                <a:hlinkClick r:id="rId4"/>
              </a:rPr>
              <a:t>https://doi.org/10.5751/ES-09124-220137</a:t>
            </a:r>
            <a:endParaRPr lang="en-GB" sz="4800" dirty="0">
              <a:solidFill>
                <a:schemeClr val="accent1"/>
              </a:solidFill>
              <a:cs typeface="Times New Roman" panose="02020603050405020304" pitchFamily="18" charset="0"/>
            </a:endParaRPr>
          </a:p>
          <a:p>
            <a:pPr>
              <a:lnSpc>
                <a:spcPct val="120000"/>
              </a:lnSpc>
              <a:spcBef>
                <a:spcPts val="600"/>
              </a:spcBef>
            </a:pPr>
            <a:r>
              <a:rPr lang="en-GB" sz="4800" dirty="0">
                <a:solidFill>
                  <a:schemeClr val="accent1"/>
                </a:solidFill>
                <a:cs typeface="Times New Roman" panose="02020603050405020304" pitchFamily="18" charset="0"/>
              </a:rPr>
              <a:t>Rasolofoson, R.A.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(2018) The potential of the Global Person Generated Index for evaluating the perceived impacts of conservation interventions on subjective wellbeing. </a:t>
            </a:r>
            <a:r>
              <a:rPr lang="en-GB" sz="4800" i="1" dirty="0">
                <a:solidFill>
                  <a:schemeClr val="accent1"/>
                </a:solidFill>
                <a:cs typeface="Times New Roman" panose="02020603050405020304" pitchFamily="18" charset="0"/>
              </a:rPr>
              <a:t>World Development </a:t>
            </a:r>
            <a:r>
              <a:rPr lang="en-GB" sz="4800" b="1" dirty="0">
                <a:solidFill>
                  <a:schemeClr val="accent1"/>
                </a:solidFill>
                <a:cs typeface="Times New Roman" panose="02020603050405020304" pitchFamily="18" charset="0"/>
              </a:rPr>
              <a:t>105</a:t>
            </a:r>
            <a:r>
              <a:rPr lang="en-GB" sz="4800" dirty="0">
                <a:solidFill>
                  <a:schemeClr val="accent1"/>
                </a:solidFill>
                <a:cs typeface="Times New Roman" panose="02020603050405020304" pitchFamily="18" charset="0"/>
              </a:rPr>
              <a:t>: 107-118.</a:t>
            </a:r>
          </a:p>
          <a:p>
            <a:pPr>
              <a:lnSpc>
                <a:spcPct val="120000"/>
              </a:lnSpc>
              <a:spcBef>
                <a:spcPts val="600"/>
              </a:spcBef>
            </a:pPr>
            <a:r>
              <a:rPr lang="en-GB" sz="4800" dirty="0">
                <a:solidFill>
                  <a:schemeClr val="accent1"/>
                </a:solidFill>
                <a:cs typeface="Times New Roman" panose="02020603050405020304" pitchFamily="18" charset="0"/>
              </a:rPr>
              <a:t>Schreckenberg, K. </a:t>
            </a:r>
            <a:r>
              <a:rPr lang="en-GB" sz="4800" i="1" dirty="0">
                <a:solidFill>
                  <a:schemeClr val="accent1"/>
                </a:solidFill>
                <a:cs typeface="Times New Roman" panose="02020603050405020304" pitchFamily="18" charset="0"/>
              </a:rPr>
              <a:t>et al. </a:t>
            </a:r>
            <a:r>
              <a:rPr lang="en-GB" sz="4800" dirty="0">
                <a:solidFill>
                  <a:schemeClr val="accent1"/>
                </a:solidFill>
                <a:cs typeface="Times New Roman" panose="02020603050405020304" pitchFamily="18" charset="0"/>
              </a:rPr>
              <a:t>(2016) Participatory data collection for Ecosystem Services Research: A Practitioner’s Manual. ESPA Working Paper Series No. 3. 127pp. Available at: </a:t>
            </a:r>
            <a:r>
              <a:rPr lang="en-GB" sz="4800" dirty="0">
                <a:solidFill>
                  <a:schemeClr val="accent1"/>
                </a:solidFill>
                <a:cs typeface="Times New Roman" panose="02020603050405020304" pitchFamily="18" charset="0"/>
                <a:hlinkClick r:id="rId5"/>
              </a:rPr>
              <a:t>http://www.espa.ac.uk/files/espa/PRA-Manual.pdf</a:t>
            </a:r>
            <a:endParaRPr lang="en-GB" sz="4800" dirty="0">
              <a:solidFill>
                <a:schemeClr val="accent1"/>
              </a:solidFill>
              <a:cs typeface="Times New Roman" panose="02020603050405020304" pitchFamily="18" charset="0"/>
            </a:endParaRPr>
          </a:p>
          <a:p>
            <a:pPr>
              <a:lnSpc>
                <a:spcPct val="120000"/>
              </a:lnSpc>
            </a:pPr>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69595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23289"/>
            <a:ext cx="7886700" cy="1160980"/>
          </a:xfrm>
        </p:spPr>
        <p:txBody>
          <a:bodyPr>
            <a:normAutofit/>
          </a:bodyPr>
          <a:lstStyle/>
          <a:p>
            <a:pPr>
              <a:lnSpc>
                <a:spcPct val="100000"/>
              </a:lnSpc>
            </a:pPr>
            <a:r>
              <a:rPr lang="en-GB" sz="3200" dirty="0"/>
              <a:t>Case Study for further discussion</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49198" y="1263721"/>
            <a:ext cx="8098255" cy="4497721"/>
          </a:xfrm>
        </p:spPr>
        <p:txBody>
          <a:bodyPr>
            <a:normAutofit/>
          </a:bodyPr>
          <a:lstStyle/>
          <a:p>
            <a:pPr marL="0" indent="0">
              <a:lnSpc>
                <a:spcPct val="120000"/>
              </a:lnSpc>
              <a:buNone/>
            </a:pPr>
            <a:r>
              <a:rPr lang="en-GB" sz="2400" b="1" dirty="0">
                <a:solidFill>
                  <a:schemeClr val="accent1"/>
                </a:solidFill>
                <a:cs typeface="Times New Roman" panose="02020603050405020304" pitchFamily="18" charset="0"/>
              </a:rPr>
              <a:t>Case Study A: </a:t>
            </a:r>
            <a:r>
              <a:rPr lang="en-GB" sz="2400" dirty="0">
                <a:solidFill>
                  <a:schemeClr val="accent1"/>
                </a:solidFill>
                <a:cs typeface="Times New Roman" panose="02020603050405020304" pitchFamily="18" charset="0"/>
              </a:rPr>
              <a:t>Exploring Trade-offs in Wellbeing in Coastal Systems in Kenya</a:t>
            </a:r>
          </a:p>
          <a:p>
            <a:pPr>
              <a:lnSpc>
                <a:spcPct val="120000"/>
              </a:lnSpc>
            </a:pPr>
            <a:r>
              <a:rPr lang="en-GB" sz="2000" dirty="0">
                <a:solidFill>
                  <a:schemeClr val="accent1"/>
                </a:solidFill>
                <a:cs typeface="Times New Roman" panose="02020603050405020304" pitchFamily="18" charset="0"/>
                <a:hlinkClick r:id="rId3"/>
              </a:rPr>
              <a:t>http://</a:t>
            </a:r>
            <a:r>
              <a:rPr lang="en-GB" sz="2000" dirty="0" err="1">
                <a:solidFill>
                  <a:schemeClr val="accent1"/>
                </a:solidFill>
                <a:cs typeface="Times New Roman" panose="02020603050405020304" pitchFamily="18" charset="0"/>
                <a:hlinkClick r:id="rId3"/>
              </a:rPr>
              <a:t>www.espa.ac.uk</a:t>
            </a:r>
            <a:r>
              <a:rPr lang="en-GB" sz="2000" dirty="0">
                <a:solidFill>
                  <a:schemeClr val="accent1"/>
                </a:solidFill>
                <a:cs typeface="Times New Roman" panose="02020603050405020304" pitchFamily="18" charset="0"/>
                <a:hlinkClick r:id="rId3"/>
              </a:rPr>
              <a:t>/projects/ne-i00324x-1 </a:t>
            </a:r>
            <a:endParaRPr lang="en-GB" sz="2000" dirty="0">
              <a:solidFill>
                <a:schemeClr val="accent1"/>
              </a:solidFill>
              <a:cs typeface="Times New Roman" panose="02020603050405020304" pitchFamily="18" charset="0"/>
            </a:endParaRPr>
          </a:p>
          <a:p>
            <a:pPr>
              <a:lnSpc>
                <a:spcPct val="120000"/>
              </a:lnSpc>
            </a:pPr>
            <a:r>
              <a:rPr lang="en-GB" sz="2000" dirty="0">
                <a:solidFill>
                  <a:schemeClr val="accent1"/>
                </a:solidFill>
                <a:cs typeface="Times New Roman" panose="02020603050405020304" pitchFamily="18" charset="0"/>
              </a:rPr>
              <a:t>Daw, T.M., </a:t>
            </a:r>
            <a:r>
              <a:rPr lang="en-GB" sz="2000" i="1" dirty="0">
                <a:solidFill>
                  <a:schemeClr val="accent1"/>
                </a:solidFill>
                <a:cs typeface="Times New Roman" panose="02020603050405020304" pitchFamily="18" charset="0"/>
              </a:rPr>
              <a:t>et al. </a:t>
            </a:r>
            <a:r>
              <a:rPr lang="en-GB" sz="2000" dirty="0">
                <a:solidFill>
                  <a:schemeClr val="accent1"/>
                </a:solidFill>
                <a:cs typeface="Times New Roman" panose="02020603050405020304" pitchFamily="18" charset="0"/>
              </a:rPr>
              <a:t>(2015) Evaluating taboo trade-offs in ecosystems services and human well-being. </a:t>
            </a:r>
            <a:r>
              <a:rPr lang="en-GB" sz="2000" i="1" dirty="0">
                <a:solidFill>
                  <a:schemeClr val="accent1"/>
                </a:solidFill>
                <a:cs typeface="Times New Roman" panose="02020603050405020304" pitchFamily="18" charset="0"/>
              </a:rPr>
              <a:t>Proceedings of the National Academy of Sciences</a:t>
            </a:r>
            <a:r>
              <a:rPr lang="en-GB" sz="2000" dirty="0">
                <a:solidFill>
                  <a:schemeClr val="accent1"/>
                </a:solidFill>
                <a:cs typeface="Times New Roman" panose="02020603050405020304" pitchFamily="18" charset="0"/>
              </a:rPr>
              <a:t> </a:t>
            </a:r>
            <a:r>
              <a:rPr lang="en-GB" sz="2000" b="1" dirty="0">
                <a:solidFill>
                  <a:schemeClr val="accent1"/>
                </a:solidFill>
                <a:cs typeface="Times New Roman" panose="02020603050405020304" pitchFamily="18" charset="0"/>
              </a:rPr>
              <a:t>112</a:t>
            </a:r>
            <a:r>
              <a:rPr lang="en-GB" sz="2000" dirty="0">
                <a:solidFill>
                  <a:schemeClr val="accent1"/>
                </a:solidFill>
                <a:cs typeface="Times New Roman" panose="02020603050405020304" pitchFamily="18" charset="0"/>
              </a:rPr>
              <a:t>: 6949–6954</a:t>
            </a:r>
          </a:p>
          <a:p>
            <a:pPr>
              <a:lnSpc>
                <a:spcPct val="120000"/>
              </a:lnSpc>
            </a:pPr>
            <a:r>
              <a:rPr lang="en-GB" sz="2000" dirty="0">
                <a:solidFill>
                  <a:schemeClr val="accent1"/>
                </a:solidFill>
                <a:cs typeface="Times New Roman" panose="02020603050405020304" pitchFamily="18" charset="0"/>
              </a:rPr>
              <a:t>ESPA. (2014) Sustainable Poverty Alleviation from Coastal Ecosystem Services (SPACES). (Available on: </a:t>
            </a:r>
            <a:br>
              <a:rPr lang="en-GB" sz="2000" dirty="0">
                <a:solidFill>
                  <a:schemeClr val="accent1"/>
                </a:solidFill>
                <a:cs typeface="Times New Roman" panose="02020603050405020304" pitchFamily="18" charset="0"/>
              </a:rPr>
            </a:br>
            <a:r>
              <a:rPr lang="en-GB" sz="2000" dirty="0">
                <a:solidFill>
                  <a:schemeClr val="accent1"/>
                </a:solidFill>
                <a:cs typeface="Times New Roman" panose="02020603050405020304" pitchFamily="18" charset="0"/>
                <a:hlinkClick r:id="rId4"/>
              </a:rPr>
              <a:t>http://www.espa-spaces.org/resources/spaces-data-explorer/</a:t>
            </a:r>
            <a:r>
              <a:rPr lang="en-GB" sz="2000" dirty="0">
                <a:solidFill>
                  <a:schemeClr val="accent1"/>
                </a:solidFill>
                <a:cs typeface="Times New Roman" panose="02020603050405020304" pitchFamily="18" charset="0"/>
              </a:rPr>
              <a:t>)</a:t>
            </a:r>
            <a:endParaRPr lang="en-GB" sz="2000" b="1"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7214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en-GB" sz="3200" dirty="0"/>
              <a:t>Why are we interested in wellbeing?</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r>
              <a:rPr lang="en-GB" sz="2400" dirty="0">
                <a:solidFill>
                  <a:schemeClr val="accent1"/>
                </a:solidFill>
                <a:cs typeface="Times New Roman" panose="02020603050405020304" pitchFamily="18" charset="0"/>
              </a:rPr>
              <a:t>Ecosystem services are indispensable to the wellbeing of all people in all places (directly or indirectly)</a:t>
            </a:r>
          </a:p>
          <a:p>
            <a:r>
              <a:rPr lang="en-GB" sz="2400" dirty="0">
                <a:solidFill>
                  <a:schemeClr val="accent1"/>
                </a:solidFill>
                <a:cs typeface="Times New Roman" panose="02020603050405020304" pitchFamily="18" charset="0"/>
              </a:rPr>
              <a:t>Many unresolved questions:</a:t>
            </a:r>
          </a:p>
          <a:p>
            <a:pPr lvl="1"/>
            <a:r>
              <a:rPr lang="en-GB" sz="2000" dirty="0">
                <a:solidFill>
                  <a:schemeClr val="accent1"/>
                </a:solidFill>
                <a:cs typeface="Times New Roman" panose="02020603050405020304" pitchFamily="18" charset="0"/>
              </a:rPr>
              <a:t>What is the relationship between the flow of ecosystem services and the level of human wellbeing?</a:t>
            </a:r>
          </a:p>
          <a:p>
            <a:pPr lvl="1"/>
            <a:r>
              <a:rPr lang="en-GB" sz="2000" dirty="0">
                <a:solidFill>
                  <a:schemeClr val="accent1"/>
                </a:solidFill>
                <a:cs typeface="Times New Roman" panose="02020603050405020304" pitchFamily="18" charset="0"/>
              </a:rPr>
              <a:t>How does the relationship change over space and time?</a:t>
            </a:r>
          </a:p>
          <a:p>
            <a:pPr lvl="1"/>
            <a:r>
              <a:rPr lang="en-GB" sz="2000" dirty="0">
                <a:solidFill>
                  <a:schemeClr val="accent1"/>
                </a:solidFill>
                <a:cs typeface="Times New Roman" panose="02020603050405020304" pitchFamily="18" charset="0"/>
              </a:rPr>
              <a:t>What trade-offs exist between how different people use ecosystem services to meet their wellbeing aspirations?</a:t>
            </a:r>
          </a:p>
          <a:p>
            <a:pPr lvl="1"/>
            <a:r>
              <a:rPr lang="en-GB" sz="2000" dirty="0">
                <a:solidFill>
                  <a:schemeClr val="accent1"/>
                </a:solidFill>
                <a:cs typeface="Times New Roman" panose="02020603050405020304" pitchFamily="18" charset="0"/>
              </a:rPr>
              <a:t>Who experiences gains and losses of wellbeing under conditions of ecosystem change?</a:t>
            </a:r>
          </a:p>
        </p:txBody>
      </p:sp>
    </p:spTree>
    <p:extLst>
      <p:ext uri="{BB962C8B-B14F-4D97-AF65-F5344CB8AC3E}">
        <p14:creationId xmlns:p14="http://schemas.microsoft.com/office/powerpoint/2010/main" val="262361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Wellbeing:</a:t>
            </a:r>
            <a:br>
              <a:rPr lang="en-GB" dirty="0"/>
            </a:br>
            <a:r>
              <a:rPr lang="en-GB" dirty="0"/>
              <a:t>a multi-dimensional concept</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98393" cy="1325563"/>
          </a:xfrm>
        </p:spPr>
        <p:txBody>
          <a:bodyPr>
            <a:normAutofit/>
          </a:bodyPr>
          <a:lstStyle/>
          <a:p>
            <a:r>
              <a:rPr lang="en-GB" sz="3200" dirty="0"/>
              <a:t>Class exercise: </a:t>
            </a:r>
            <a:br>
              <a:rPr lang="en-GB" sz="3200" dirty="0"/>
            </a:br>
            <a:r>
              <a:rPr lang="en-GB" sz="3200" dirty="0"/>
              <a:t>What makes you happy?</a:t>
            </a:r>
            <a:endParaRPr lang="en-US" sz="3200" dirty="0"/>
          </a:p>
        </p:txBody>
      </p:sp>
      <p:sp>
        <p:nvSpPr>
          <p:cNvPr id="5" name="Content Placeholder 4"/>
          <p:cNvSpPr>
            <a:spLocks noGrp="1"/>
          </p:cNvSpPr>
          <p:nvPr>
            <p:ph idx="1"/>
          </p:nvPr>
        </p:nvSpPr>
        <p:spPr/>
        <p:txBody>
          <a:bodyPr>
            <a:normAutofit/>
          </a:bodyPr>
          <a:lstStyle/>
          <a:p>
            <a:r>
              <a:rPr lang="en-GB" altLang="en-US" sz="2400" kern="0" dirty="0">
                <a:solidFill>
                  <a:schemeClr val="accent1"/>
                </a:solidFill>
                <a:cs typeface="Times New Roman" panose="02020603050405020304" pitchFamily="18" charset="0"/>
              </a:rPr>
              <a:t>Talk to your neighbour for 3 minutes and identify the most important factors that contribute to your wellbeing</a:t>
            </a:r>
          </a:p>
        </p:txBody>
      </p:sp>
    </p:spTree>
    <p:extLst>
      <p:ext uri="{BB962C8B-B14F-4D97-AF65-F5344CB8AC3E}">
        <p14:creationId xmlns:p14="http://schemas.microsoft.com/office/powerpoint/2010/main" val="136518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en-GB" sz="3200" dirty="0"/>
              <a:t>How is poverty assessed?</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605341" cy="4351338"/>
          </a:xfrm>
        </p:spPr>
        <p:txBody>
          <a:bodyPr>
            <a:normAutofit fontScale="85000" lnSpcReduction="10000"/>
          </a:bodyPr>
          <a:lstStyle/>
          <a:p>
            <a:r>
              <a:rPr lang="en-GB" sz="2400" dirty="0">
                <a:solidFill>
                  <a:schemeClr val="accent1"/>
                </a:solidFill>
                <a:cs typeface="Times New Roman" panose="02020603050405020304" pitchFamily="18" charset="0"/>
              </a:rPr>
              <a:t>Conventional measures focus on income per capita per day</a:t>
            </a:r>
          </a:p>
          <a:p>
            <a:pPr lvl="1"/>
            <a:r>
              <a:rPr lang="en-GB" sz="2000" dirty="0">
                <a:solidFill>
                  <a:schemeClr val="accent1"/>
                </a:solidFill>
                <a:cs typeface="Times New Roman" panose="02020603050405020304" pitchFamily="18" charset="0"/>
              </a:rPr>
              <a:t>What is the poverty line in this country?</a:t>
            </a:r>
          </a:p>
          <a:p>
            <a:r>
              <a:rPr lang="en-GB" sz="2400" dirty="0">
                <a:solidFill>
                  <a:schemeClr val="accent1"/>
                </a:solidFill>
                <a:cs typeface="Times New Roman" panose="02020603050405020304" pitchFamily="18" charset="0"/>
              </a:rPr>
              <a:t>Some metrics may look at fulfilment of basic needs (e.g. Basic Needs Index)</a:t>
            </a:r>
          </a:p>
          <a:p>
            <a:r>
              <a:rPr lang="en-GB" sz="2400" dirty="0">
                <a:solidFill>
                  <a:schemeClr val="accent1"/>
                </a:solidFill>
                <a:cs typeface="Times New Roman" panose="02020603050405020304" pitchFamily="18" charset="0"/>
              </a:rPr>
              <a:t>Declaration of Human Rights Article 25: </a:t>
            </a:r>
          </a:p>
          <a:p>
            <a:pPr lvl="1"/>
            <a:r>
              <a:rPr lang="en-GB" sz="2100" i="1" dirty="0">
                <a:solidFill>
                  <a:schemeClr val="accent1"/>
                </a:solidFill>
                <a:cs typeface="Times New Roman" panose="02020603050405020304" pitchFamily="18" charset="0"/>
              </a:rPr>
              <a:t>“Everyone has the right to a standard of living adequate for the health and well-being of himself and of his family, including food, clothing, housing and medical care and necessary social services”</a:t>
            </a:r>
          </a:p>
          <a:p>
            <a:r>
              <a:rPr lang="en-GB" sz="2400" dirty="0">
                <a:solidFill>
                  <a:schemeClr val="accent1"/>
                </a:solidFill>
                <a:cs typeface="Times New Roman" panose="02020603050405020304" pitchFamily="18" charset="0"/>
              </a:rPr>
              <a:t>Are these sufficient to capture all aspects of what we need for our wellbeing?</a:t>
            </a:r>
          </a:p>
          <a:p>
            <a:pPr lvl="1"/>
            <a:r>
              <a:rPr lang="en-GB" sz="2100" dirty="0">
                <a:solidFill>
                  <a:schemeClr val="accent1"/>
                </a:solidFill>
                <a:cs typeface="Times New Roman" panose="02020603050405020304" pitchFamily="18" charset="0"/>
              </a:rPr>
              <a:t>MA framework talks of ‘freedom of choice and action’</a:t>
            </a:r>
          </a:p>
          <a:p>
            <a:pPr lvl="1"/>
            <a:r>
              <a:rPr lang="en-GB" sz="2100" dirty="0">
                <a:solidFill>
                  <a:schemeClr val="accent1"/>
                </a:solidFill>
                <a:cs typeface="Times New Roman" panose="02020603050405020304" pitchFamily="18" charset="0"/>
              </a:rPr>
              <a:t>IPBES framework talks of ‘good quality of life’</a:t>
            </a:r>
          </a:p>
        </p:txBody>
      </p:sp>
    </p:spTree>
    <p:extLst>
      <p:ext uri="{BB962C8B-B14F-4D97-AF65-F5344CB8AC3E}">
        <p14:creationId xmlns:p14="http://schemas.microsoft.com/office/powerpoint/2010/main" val="8573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265222"/>
            <a:ext cx="8419657" cy="1325563"/>
          </a:xfrm>
        </p:spPr>
        <p:txBody>
          <a:bodyPr>
            <a:normAutofit/>
          </a:bodyPr>
          <a:lstStyle/>
          <a:p>
            <a:r>
              <a:rPr lang="en-GB" altLang="en-US" sz="3200" dirty="0">
                <a:cs typeface="Times New Roman" panose="02020603050405020304" pitchFamily="18" charset="0"/>
              </a:rPr>
              <a:t>Shifting from a poverty framing to one of ‘wellbeing’</a:t>
            </a:r>
            <a:r>
              <a:rPr lang="en-GB" altLang="en-US" sz="3200" i="1" dirty="0">
                <a:cs typeface="Times New Roman" panose="02020603050405020304" pitchFamily="18" charset="0"/>
              </a:rPr>
              <a:t> </a:t>
            </a:r>
            <a:r>
              <a:rPr lang="en-GB" altLang="en-US" sz="2400" b="0" dirty="0">
                <a:cs typeface="Times New Roman" panose="02020603050405020304" pitchFamily="18" charset="0"/>
              </a:rPr>
              <a:t>(Coulthard </a:t>
            </a:r>
            <a:r>
              <a:rPr lang="en-GB" altLang="en-US" sz="2400" b="0" i="1" dirty="0">
                <a:cs typeface="Times New Roman" panose="02020603050405020304" pitchFamily="18" charset="0"/>
              </a:rPr>
              <a:t>et al. </a:t>
            </a:r>
            <a:r>
              <a:rPr lang="en-GB" altLang="en-US" sz="2400" b="0" dirty="0">
                <a:cs typeface="Times New Roman" panose="02020603050405020304" pitchFamily="18" charset="0"/>
              </a:rPr>
              <a:t>2018)</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708343"/>
            <a:ext cx="7886700" cy="4351338"/>
          </a:xfrm>
        </p:spPr>
        <p:txBody>
          <a:bodyPr>
            <a:normAutofit/>
          </a:bodyPr>
          <a:lstStyle/>
          <a:p>
            <a:pPr>
              <a:lnSpc>
                <a:spcPct val="120000"/>
              </a:lnSpc>
            </a:pPr>
            <a:r>
              <a:rPr lang="en-GB" sz="2000" dirty="0">
                <a:solidFill>
                  <a:schemeClr val="accent1"/>
                </a:solidFill>
                <a:cs typeface="Times New Roman" panose="02020603050405020304" pitchFamily="18" charset="0"/>
              </a:rPr>
              <a:t>Poor people are not defined by their poverty alone. Poverty focuses on what people lack, and misses the (often innovative) strategies they pursue to achieve wellbeing. </a:t>
            </a:r>
          </a:p>
          <a:p>
            <a:pPr>
              <a:lnSpc>
                <a:spcPct val="120000"/>
              </a:lnSpc>
            </a:pPr>
            <a:r>
              <a:rPr lang="en-GB" sz="2000" dirty="0">
                <a:solidFill>
                  <a:schemeClr val="accent1"/>
                </a:solidFill>
                <a:cs typeface="Times New Roman" panose="02020603050405020304" pitchFamily="18" charset="0"/>
              </a:rPr>
              <a:t>A positive focus on wellbeing is a more respectful and well-rounded way of trying to understand a person’s life, avoiding labelling and disempowerment of ‘the poor’.</a:t>
            </a:r>
          </a:p>
          <a:p>
            <a:pPr>
              <a:lnSpc>
                <a:spcPct val="120000"/>
              </a:lnSpc>
            </a:pPr>
            <a:r>
              <a:rPr lang="en-GB" sz="2000" dirty="0">
                <a:solidFill>
                  <a:schemeClr val="accent1"/>
                </a:solidFill>
                <a:cs typeface="Times New Roman" panose="02020603050405020304" pitchFamily="18" charset="0"/>
              </a:rPr>
              <a:t>Offers a more holistic account, centred on the person, and a more socially enriched analysis.</a:t>
            </a:r>
          </a:p>
        </p:txBody>
      </p:sp>
    </p:spTree>
    <p:extLst>
      <p:ext uri="{BB962C8B-B14F-4D97-AF65-F5344CB8AC3E}">
        <p14:creationId xmlns:p14="http://schemas.microsoft.com/office/powerpoint/2010/main" val="158929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83191"/>
            <a:ext cx="8419657" cy="1014456"/>
          </a:xfrm>
        </p:spPr>
        <p:txBody>
          <a:bodyPr>
            <a:normAutofit/>
          </a:bodyPr>
          <a:lstStyle/>
          <a:p>
            <a:r>
              <a:rPr lang="en-GB" altLang="en-US" sz="3200" dirty="0">
                <a:cs typeface="Times New Roman" panose="02020603050405020304" pitchFamily="18" charset="0"/>
              </a:rPr>
              <a:t>Multidimensional Wellbeing</a:t>
            </a:r>
            <a:endParaRPr lang="en-US" sz="32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097647"/>
            <a:ext cx="7886700" cy="4958769"/>
          </a:xfrm>
        </p:spPr>
        <p:txBody>
          <a:bodyPr>
            <a:noAutofit/>
          </a:bodyPr>
          <a:lstStyle/>
          <a:p>
            <a:pPr>
              <a:lnSpc>
                <a:spcPct val="120000"/>
              </a:lnSpc>
            </a:pPr>
            <a:r>
              <a:rPr lang="en-GB" sz="2000" dirty="0">
                <a:solidFill>
                  <a:schemeClr val="accent1"/>
                </a:solidFill>
                <a:cs typeface="Times New Roman" panose="02020603050405020304" pitchFamily="18" charset="0"/>
              </a:rPr>
              <a:t>Drawing on </a:t>
            </a:r>
            <a:r>
              <a:rPr lang="en-GB" sz="2000" dirty="0" err="1">
                <a:solidFill>
                  <a:schemeClr val="accent1"/>
                </a:solidFill>
                <a:cs typeface="Times New Roman" panose="02020603050405020304" pitchFamily="18" charset="0"/>
              </a:rPr>
              <a:t>Sen</a:t>
            </a:r>
            <a:r>
              <a:rPr lang="en-GB" sz="2000" dirty="0">
                <a:solidFill>
                  <a:schemeClr val="accent1"/>
                </a:solidFill>
                <a:cs typeface="Times New Roman" panose="02020603050405020304" pitchFamily="18" charset="0"/>
              </a:rPr>
              <a:t>, wellbeing comprises of:</a:t>
            </a:r>
          </a:p>
          <a:p>
            <a:pPr lvl="1">
              <a:lnSpc>
                <a:spcPct val="120000"/>
              </a:lnSpc>
              <a:spcBef>
                <a:spcPts val="600"/>
              </a:spcBef>
            </a:pPr>
            <a:r>
              <a:rPr lang="en-GB" sz="1800" dirty="0">
                <a:solidFill>
                  <a:schemeClr val="accent1"/>
                </a:solidFill>
                <a:cs typeface="Times New Roman" panose="02020603050405020304" pitchFamily="18" charset="0"/>
              </a:rPr>
              <a:t>What people </a:t>
            </a:r>
            <a:r>
              <a:rPr lang="en-GB" sz="1800" b="1" dirty="0">
                <a:solidFill>
                  <a:schemeClr val="accent1"/>
                </a:solidFill>
                <a:cs typeface="Times New Roman" panose="02020603050405020304" pitchFamily="18" charset="0"/>
              </a:rPr>
              <a:t>have</a:t>
            </a:r>
          </a:p>
          <a:p>
            <a:pPr lvl="1">
              <a:lnSpc>
                <a:spcPct val="120000"/>
              </a:lnSpc>
              <a:spcBef>
                <a:spcPts val="600"/>
              </a:spcBef>
            </a:pPr>
            <a:r>
              <a:rPr lang="en-GB" sz="1800" dirty="0">
                <a:solidFill>
                  <a:schemeClr val="accent1"/>
                </a:solidFill>
                <a:cs typeface="Times New Roman" panose="02020603050405020304" pitchFamily="18" charset="0"/>
              </a:rPr>
              <a:t>What they can </a:t>
            </a:r>
            <a:r>
              <a:rPr lang="en-GB" sz="1800" b="1" dirty="0">
                <a:solidFill>
                  <a:schemeClr val="accent1"/>
                </a:solidFill>
                <a:cs typeface="Times New Roman" panose="02020603050405020304" pitchFamily="18" charset="0"/>
              </a:rPr>
              <a:t>do</a:t>
            </a:r>
          </a:p>
          <a:p>
            <a:pPr lvl="1">
              <a:lnSpc>
                <a:spcPct val="120000"/>
              </a:lnSpc>
              <a:spcBef>
                <a:spcPts val="600"/>
              </a:spcBef>
            </a:pPr>
            <a:r>
              <a:rPr lang="en-GB" sz="1800" dirty="0">
                <a:solidFill>
                  <a:schemeClr val="accent1"/>
                </a:solidFill>
                <a:cs typeface="Times New Roman" panose="02020603050405020304" pitchFamily="18" charset="0"/>
              </a:rPr>
              <a:t>And, how they </a:t>
            </a:r>
            <a:r>
              <a:rPr lang="en-GB" sz="1800" b="1" dirty="0">
                <a:solidFill>
                  <a:schemeClr val="accent1"/>
                </a:solidFill>
                <a:cs typeface="Times New Roman" panose="02020603050405020304" pitchFamily="18" charset="0"/>
              </a:rPr>
              <a:t>think</a:t>
            </a:r>
            <a:r>
              <a:rPr lang="en-GB" sz="1800" dirty="0">
                <a:solidFill>
                  <a:schemeClr val="accent1"/>
                </a:solidFill>
                <a:cs typeface="Times New Roman" panose="02020603050405020304" pitchFamily="18" charset="0"/>
              </a:rPr>
              <a:t> about what they have and can do</a:t>
            </a:r>
          </a:p>
          <a:p>
            <a:pPr>
              <a:lnSpc>
                <a:spcPct val="120000"/>
              </a:lnSpc>
            </a:pPr>
            <a:r>
              <a:rPr lang="en-GB" sz="2000" dirty="0">
                <a:solidFill>
                  <a:schemeClr val="accent1"/>
                </a:solidFill>
                <a:cs typeface="Times New Roman" panose="02020603050405020304" pitchFamily="18" charset="0"/>
              </a:rPr>
              <a:t>Multidimensional wellbeing considers:</a:t>
            </a:r>
          </a:p>
          <a:p>
            <a:pPr lvl="1">
              <a:lnSpc>
                <a:spcPct val="120000"/>
              </a:lnSpc>
              <a:spcBef>
                <a:spcPts val="600"/>
              </a:spcBef>
            </a:pPr>
            <a:r>
              <a:rPr lang="en-GB" sz="1800" b="1" dirty="0">
                <a:solidFill>
                  <a:schemeClr val="accent1"/>
                </a:solidFill>
                <a:cs typeface="Times New Roman" panose="02020603050405020304" pitchFamily="18" charset="0"/>
              </a:rPr>
              <a:t>objective</a:t>
            </a:r>
            <a:r>
              <a:rPr lang="en-GB" sz="1800" dirty="0">
                <a:solidFill>
                  <a:schemeClr val="accent1"/>
                </a:solidFill>
                <a:cs typeface="Times New Roman" panose="02020603050405020304" pitchFamily="18" charset="0"/>
              </a:rPr>
              <a:t> conditions of people, </a:t>
            </a:r>
          </a:p>
          <a:p>
            <a:pPr lvl="1">
              <a:lnSpc>
                <a:spcPct val="120000"/>
              </a:lnSpc>
              <a:spcBef>
                <a:spcPts val="600"/>
              </a:spcBef>
            </a:pPr>
            <a:r>
              <a:rPr lang="en-GB" sz="1800" dirty="0">
                <a:solidFill>
                  <a:schemeClr val="accent1"/>
                </a:solidFill>
                <a:cs typeface="Times New Roman" panose="02020603050405020304" pitchFamily="18" charset="0"/>
              </a:rPr>
              <a:t>their </a:t>
            </a:r>
            <a:r>
              <a:rPr lang="en-GB" sz="1800" b="1" dirty="0">
                <a:solidFill>
                  <a:schemeClr val="accent1"/>
                </a:solidFill>
                <a:cs typeface="Times New Roman" panose="02020603050405020304" pitchFamily="18" charset="0"/>
              </a:rPr>
              <a:t>subjective</a:t>
            </a:r>
            <a:r>
              <a:rPr lang="en-GB" sz="1800" dirty="0">
                <a:solidFill>
                  <a:schemeClr val="accent1"/>
                </a:solidFill>
                <a:cs typeface="Times New Roman" panose="02020603050405020304" pitchFamily="18" charset="0"/>
              </a:rPr>
              <a:t> assessment of their lives and conditions, and</a:t>
            </a:r>
          </a:p>
          <a:p>
            <a:pPr lvl="1">
              <a:lnSpc>
                <a:spcPct val="120000"/>
              </a:lnSpc>
              <a:spcBef>
                <a:spcPts val="600"/>
              </a:spcBef>
            </a:pPr>
            <a:r>
              <a:rPr lang="en-GB" sz="1800" dirty="0">
                <a:solidFill>
                  <a:schemeClr val="accent1"/>
                </a:solidFill>
                <a:cs typeface="Times New Roman" panose="02020603050405020304" pitchFamily="18" charset="0"/>
              </a:rPr>
              <a:t>their </a:t>
            </a:r>
            <a:r>
              <a:rPr lang="en-GB" sz="1800" b="1" dirty="0">
                <a:solidFill>
                  <a:schemeClr val="accent1"/>
                </a:solidFill>
                <a:cs typeface="Times New Roman" panose="02020603050405020304" pitchFamily="18" charset="0"/>
              </a:rPr>
              <a:t>relational</a:t>
            </a:r>
            <a:r>
              <a:rPr lang="en-GB" sz="1800" dirty="0">
                <a:solidFill>
                  <a:schemeClr val="accent1"/>
                </a:solidFill>
                <a:cs typeface="Times New Roman" panose="02020603050405020304" pitchFamily="18" charset="0"/>
              </a:rPr>
              <a:t> dimensions including social relationships and how these shape wellbeing achievements</a:t>
            </a:r>
          </a:p>
          <a:p>
            <a:pPr>
              <a:lnSpc>
                <a:spcPct val="120000"/>
              </a:lnSpc>
            </a:pPr>
            <a:r>
              <a:rPr lang="en-GB" sz="2000" dirty="0">
                <a:solidFill>
                  <a:schemeClr val="accent1"/>
                </a:solidFill>
                <a:cs typeface="Times New Roman" panose="02020603050405020304" pitchFamily="18" charset="0"/>
              </a:rPr>
              <a:t>Wellbeing is differentially experienced and perceived across cultures and socioeconomic gradients</a:t>
            </a:r>
          </a:p>
        </p:txBody>
      </p:sp>
    </p:spTree>
    <p:extLst>
      <p:ext uri="{BB962C8B-B14F-4D97-AF65-F5344CB8AC3E}">
        <p14:creationId xmlns:p14="http://schemas.microsoft.com/office/powerpoint/2010/main" val="227809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do ecosystem services contribute to wellbeing?</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865241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2536</TotalTime>
  <Words>4379</Words>
  <Application>Microsoft Office PowerPoint</Application>
  <PresentationFormat>On-screen Show (4:3)</PresentationFormat>
  <Paragraphs>245</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Courier New</vt:lpstr>
      <vt:lpstr>LucidaGrande</vt:lpstr>
      <vt:lpstr>Times New Roman</vt:lpstr>
      <vt:lpstr>Office Theme</vt:lpstr>
      <vt:lpstr>Exploring  Human Wellbeing </vt:lpstr>
      <vt:lpstr>Learning outcomes</vt:lpstr>
      <vt:lpstr>Why are we interested in wellbeing?</vt:lpstr>
      <vt:lpstr>Wellbeing: a multi-dimensional concept</vt:lpstr>
      <vt:lpstr>Class exercise:  What makes you happy?</vt:lpstr>
      <vt:lpstr>How is poverty assessed?</vt:lpstr>
      <vt:lpstr>Shifting from a poverty framing to one of ‘wellbeing’ (Coulthard et al. 2018)</vt:lpstr>
      <vt:lpstr>Multidimensional Wellbeing</vt:lpstr>
      <vt:lpstr>How do ecosystem services contribute to wellbeing?</vt:lpstr>
      <vt:lpstr>Case study: Community-based forest management (CBFM) in Tanzania  (Gross-Camp 2017)</vt:lpstr>
      <vt:lpstr>Case study: Ecosystem disservices (Dzingirai et al. 2017)</vt:lpstr>
      <vt:lpstr>Does improving ecosystem quality improve wellbeing? (Daw et al. 2016)</vt:lpstr>
      <vt:lpstr>Class exercise:  thinking about elasticity</vt:lpstr>
      <vt:lpstr>Methods for assessing how ES contribute to wellbeing (Schreckenberg et al. 2016)</vt:lpstr>
      <vt:lpstr>Using the Global Person Generated Index to assess perceived impacts of conservation interventions on wellbeing (Rasolofoson et al. 2018)</vt:lpstr>
      <vt:lpstr>Gendered perspectives on ecosystem services and wellbeing</vt:lpstr>
      <vt:lpstr>What is gender?</vt:lpstr>
      <vt:lpstr>Gender and ecosystem services</vt:lpstr>
      <vt:lpstr>Gendered trade-offs in Ecosystem Services Men and women perceive, value and benefit from ecosystem services differently</vt:lpstr>
      <vt:lpstr>Class exercise: Why might there be a bias against women in ecosystem service assessments and decision-making?</vt:lpstr>
      <vt:lpstr>Factors hindering integration of gender and ecosystem services</vt:lpstr>
      <vt:lpstr>In summary…</vt:lpstr>
      <vt:lpstr>References</vt:lpstr>
      <vt:lpstr>Case Study for further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398</cp:revision>
  <dcterms:created xsi:type="dcterms:W3CDTF">2017-06-01T13:54:47Z</dcterms:created>
  <dcterms:modified xsi:type="dcterms:W3CDTF">2018-12-12T20:02:55Z</dcterms:modified>
</cp:coreProperties>
</file>