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6" r:id="rId3"/>
    <p:sldId id="258" r:id="rId4"/>
    <p:sldId id="260" r:id="rId5"/>
    <p:sldId id="262" r:id="rId6"/>
    <p:sldId id="265" r:id="rId7"/>
    <p:sldId id="266" r:id="rId8"/>
    <p:sldId id="267"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281" r:id="rId22"/>
    <p:sldId id="261" r:id="rId23"/>
    <p:sldId id="284"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79083" autoAdjust="0"/>
  </p:normalViewPr>
  <p:slideViewPr>
    <p:cSldViewPr snapToGrid="0" snapToObjects="1">
      <p:cViewPr varScale="1">
        <p:scale>
          <a:sx n="86" d="100"/>
          <a:sy n="86" d="100"/>
        </p:scale>
        <p:origin x="1932" y="96"/>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0FF408AC-2C7F-4939-9E38-9ED6E4229DC9}"/>
    <pc:docChg chg="undo custSel modSld">
      <pc:chgData name="Schreckenberg, Kate" userId="8b45ddae-23f1-407e-8d90-04d8d4e05fa6" providerId="ADAL" clId="{0FF408AC-2C7F-4939-9E38-9ED6E4229DC9}" dt="2018-12-12T19:52:49.492" v="218" actId="113"/>
      <pc:docMkLst>
        <pc:docMk/>
      </pc:docMkLst>
      <pc:sldChg chg="modSp">
        <pc:chgData name="Schreckenberg, Kate" userId="8b45ddae-23f1-407e-8d90-04d8d4e05fa6" providerId="ADAL" clId="{0FF408AC-2C7F-4939-9E38-9ED6E4229DC9}" dt="2018-12-12T19:37:41.472" v="64" actId="27636"/>
        <pc:sldMkLst>
          <pc:docMk/>
          <pc:sldMk cId="238213718" sldId="256"/>
        </pc:sldMkLst>
        <pc:spChg chg="mod">
          <ac:chgData name="Schreckenberg, Kate" userId="8b45ddae-23f1-407e-8d90-04d8d4e05fa6" providerId="ADAL" clId="{0FF408AC-2C7F-4939-9E38-9ED6E4229DC9}" dt="2018-12-12T19:37:09.332" v="54" actId="6549"/>
          <ac:spMkLst>
            <pc:docMk/>
            <pc:sldMk cId="238213718" sldId="256"/>
            <ac:spMk id="4" creationId="{0E35677D-2F81-ED4C-ADC4-C3BF3200333E}"/>
          </ac:spMkLst>
        </pc:spChg>
        <pc:spChg chg="mod">
          <ac:chgData name="Schreckenberg, Kate" userId="8b45ddae-23f1-407e-8d90-04d8d4e05fa6" providerId="ADAL" clId="{0FF408AC-2C7F-4939-9E38-9ED6E4229DC9}" dt="2018-12-12T19:37:41.472" v="64" actId="27636"/>
          <ac:spMkLst>
            <pc:docMk/>
            <pc:sldMk cId="238213718" sldId="256"/>
            <ac:spMk id="5" creationId="{A679B132-8930-1747-87B5-60E6CC4B63D2}"/>
          </ac:spMkLst>
        </pc:spChg>
      </pc:sldChg>
      <pc:sldChg chg="modSp">
        <pc:chgData name="Schreckenberg, Kate" userId="8b45ddae-23f1-407e-8d90-04d8d4e05fa6" providerId="ADAL" clId="{0FF408AC-2C7F-4939-9E38-9ED6E4229DC9}" dt="2018-12-12T19:38:05.317" v="67" actId="20577"/>
        <pc:sldMkLst>
          <pc:docMk/>
          <pc:sldMk cId="1365184651" sldId="260"/>
        </pc:sldMkLst>
        <pc:spChg chg="mod">
          <ac:chgData name="Schreckenberg, Kate" userId="8b45ddae-23f1-407e-8d90-04d8d4e05fa6" providerId="ADAL" clId="{0FF408AC-2C7F-4939-9E38-9ED6E4229DC9}" dt="2018-12-12T19:38:05.317" v="67" actId="20577"/>
          <ac:spMkLst>
            <pc:docMk/>
            <pc:sldMk cId="1365184651" sldId="260"/>
            <ac:spMk id="5" creationId="{00000000-0000-0000-0000-000000000000}"/>
          </ac:spMkLst>
        </pc:spChg>
      </pc:sldChg>
      <pc:sldChg chg="modSp modNotesTx">
        <pc:chgData name="Schreckenberg, Kate" userId="8b45ddae-23f1-407e-8d90-04d8d4e05fa6" providerId="ADAL" clId="{0FF408AC-2C7F-4939-9E38-9ED6E4229DC9}" dt="2018-12-12T19:43:53.919" v="80" actId="113"/>
        <pc:sldMkLst>
          <pc:docMk/>
          <pc:sldMk cId="1820783014" sldId="265"/>
        </pc:sldMkLst>
        <pc:spChg chg="mod">
          <ac:chgData name="Schreckenberg, Kate" userId="8b45ddae-23f1-407e-8d90-04d8d4e05fa6" providerId="ADAL" clId="{0FF408AC-2C7F-4939-9E38-9ED6E4229DC9}" dt="2018-12-12T19:43:53.919" v="80" actId="113"/>
          <ac:spMkLst>
            <pc:docMk/>
            <pc:sldMk cId="1820783014" sldId="265"/>
            <ac:spMk id="7" creationId="{00000000-0000-0000-0000-000000000000}"/>
          </ac:spMkLst>
        </pc:spChg>
      </pc:sldChg>
      <pc:sldChg chg="modSp">
        <pc:chgData name="Schreckenberg, Kate" userId="8b45ddae-23f1-407e-8d90-04d8d4e05fa6" providerId="ADAL" clId="{0FF408AC-2C7F-4939-9E38-9ED6E4229DC9}" dt="2018-12-12T19:43:42.570" v="79" actId="113"/>
        <pc:sldMkLst>
          <pc:docMk/>
          <pc:sldMk cId="4043390310" sldId="266"/>
        </pc:sldMkLst>
        <pc:spChg chg="mod">
          <ac:chgData name="Schreckenberg, Kate" userId="8b45ddae-23f1-407e-8d90-04d8d4e05fa6" providerId="ADAL" clId="{0FF408AC-2C7F-4939-9E38-9ED6E4229DC9}" dt="2018-12-12T19:43:42.570" v="79" actId="113"/>
          <ac:spMkLst>
            <pc:docMk/>
            <pc:sldMk cId="4043390310" sldId="266"/>
            <ac:spMk id="4" creationId="{0E35677D-2F81-ED4C-ADC4-C3BF3200333E}"/>
          </ac:spMkLst>
        </pc:spChg>
      </pc:sldChg>
      <pc:sldChg chg="modSp">
        <pc:chgData name="Schreckenberg, Kate" userId="8b45ddae-23f1-407e-8d90-04d8d4e05fa6" providerId="ADAL" clId="{0FF408AC-2C7F-4939-9E38-9ED6E4229DC9}" dt="2018-12-12T19:43:33.162" v="78" actId="255"/>
        <pc:sldMkLst>
          <pc:docMk/>
          <pc:sldMk cId="3808133149" sldId="270"/>
        </pc:sldMkLst>
        <pc:spChg chg="mod">
          <ac:chgData name="Schreckenberg, Kate" userId="8b45ddae-23f1-407e-8d90-04d8d4e05fa6" providerId="ADAL" clId="{0FF408AC-2C7F-4939-9E38-9ED6E4229DC9}" dt="2018-12-12T19:43:33.162" v="78" actId="255"/>
          <ac:spMkLst>
            <pc:docMk/>
            <pc:sldMk cId="3808133149" sldId="270"/>
            <ac:spMk id="4" creationId="{0E35677D-2F81-ED4C-ADC4-C3BF3200333E}"/>
          </ac:spMkLst>
        </pc:spChg>
      </pc:sldChg>
      <pc:sldChg chg="modSp">
        <pc:chgData name="Schreckenberg, Kate" userId="8b45ddae-23f1-407e-8d90-04d8d4e05fa6" providerId="ADAL" clId="{0FF408AC-2C7F-4939-9E38-9ED6E4229DC9}" dt="2018-12-12T19:43:18.370" v="76" actId="113"/>
        <pc:sldMkLst>
          <pc:docMk/>
          <pc:sldMk cId="236421780" sldId="271"/>
        </pc:sldMkLst>
        <pc:spChg chg="mod">
          <ac:chgData name="Schreckenberg, Kate" userId="8b45ddae-23f1-407e-8d90-04d8d4e05fa6" providerId="ADAL" clId="{0FF408AC-2C7F-4939-9E38-9ED6E4229DC9}" dt="2018-12-12T19:43:18.370" v="76" actId="113"/>
          <ac:spMkLst>
            <pc:docMk/>
            <pc:sldMk cId="236421780" sldId="271"/>
            <ac:spMk id="7" creationId="{00000000-0000-0000-0000-000000000000}"/>
          </ac:spMkLst>
        </pc:spChg>
      </pc:sldChg>
      <pc:sldChg chg="modSp">
        <pc:chgData name="Schreckenberg, Kate" userId="8b45ddae-23f1-407e-8d90-04d8d4e05fa6" providerId="ADAL" clId="{0FF408AC-2C7F-4939-9E38-9ED6E4229DC9}" dt="2018-12-12T19:42:40.411" v="74" actId="14100"/>
        <pc:sldMkLst>
          <pc:docMk/>
          <pc:sldMk cId="1068061121" sldId="272"/>
        </pc:sldMkLst>
        <pc:spChg chg="mod">
          <ac:chgData name="Schreckenberg, Kate" userId="8b45ddae-23f1-407e-8d90-04d8d4e05fa6" providerId="ADAL" clId="{0FF408AC-2C7F-4939-9E38-9ED6E4229DC9}" dt="2018-12-12T19:42:40.411" v="74" actId="14100"/>
          <ac:spMkLst>
            <pc:docMk/>
            <pc:sldMk cId="1068061121" sldId="272"/>
            <ac:spMk id="3" creationId="{5ED0C766-B111-D748-8500-83002DA07CC8}"/>
          </ac:spMkLst>
        </pc:spChg>
      </pc:sldChg>
      <pc:sldChg chg="modSp">
        <pc:chgData name="Schreckenberg, Kate" userId="8b45ddae-23f1-407e-8d90-04d8d4e05fa6" providerId="ADAL" clId="{0FF408AC-2C7F-4939-9E38-9ED6E4229DC9}" dt="2018-12-12T19:45:17.047" v="94" actId="14100"/>
        <pc:sldMkLst>
          <pc:docMk/>
          <pc:sldMk cId="1181023358" sldId="275"/>
        </pc:sldMkLst>
        <pc:spChg chg="mod">
          <ac:chgData name="Schreckenberg, Kate" userId="8b45ddae-23f1-407e-8d90-04d8d4e05fa6" providerId="ADAL" clId="{0FF408AC-2C7F-4939-9E38-9ED6E4229DC9}" dt="2018-12-12T19:45:05.801" v="92" actId="20577"/>
          <ac:spMkLst>
            <pc:docMk/>
            <pc:sldMk cId="1181023358" sldId="275"/>
            <ac:spMk id="7" creationId="{00000000-0000-0000-0000-000000000000}"/>
          </ac:spMkLst>
        </pc:spChg>
        <pc:picChg chg="mod">
          <ac:chgData name="Schreckenberg, Kate" userId="8b45ddae-23f1-407e-8d90-04d8d4e05fa6" providerId="ADAL" clId="{0FF408AC-2C7F-4939-9E38-9ED6E4229DC9}" dt="2018-12-12T19:45:17.047" v="94" actId="14100"/>
          <ac:picMkLst>
            <pc:docMk/>
            <pc:sldMk cId="1181023358" sldId="275"/>
            <ac:picMk id="3" creationId="{121DCC00-8410-4E46-9AA0-900103DF3BEA}"/>
          </ac:picMkLst>
        </pc:picChg>
      </pc:sldChg>
      <pc:sldChg chg="modSp">
        <pc:chgData name="Schreckenberg, Kate" userId="8b45ddae-23f1-407e-8d90-04d8d4e05fa6" providerId="ADAL" clId="{0FF408AC-2C7F-4939-9E38-9ED6E4229DC9}" dt="2018-12-12T19:45:46.260" v="96" actId="20577"/>
        <pc:sldMkLst>
          <pc:docMk/>
          <pc:sldMk cId="2522148237" sldId="277"/>
        </pc:sldMkLst>
        <pc:spChg chg="mod">
          <ac:chgData name="Schreckenberg, Kate" userId="8b45ddae-23f1-407e-8d90-04d8d4e05fa6" providerId="ADAL" clId="{0FF408AC-2C7F-4939-9E38-9ED6E4229DC9}" dt="2018-12-12T19:45:46.260" v="96" actId="20577"/>
          <ac:spMkLst>
            <pc:docMk/>
            <pc:sldMk cId="2522148237" sldId="277"/>
            <ac:spMk id="4" creationId="{0E35677D-2F81-ED4C-ADC4-C3BF3200333E}"/>
          </ac:spMkLst>
        </pc:spChg>
      </pc:sldChg>
      <pc:sldChg chg="modSp">
        <pc:chgData name="Schreckenberg, Kate" userId="8b45ddae-23f1-407e-8d90-04d8d4e05fa6" providerId="ADAL" clId="{0FF408AC-2C7F-4939-9E38-9ED6E4229DC9}" dt="2018-12-12T19:46:13.976" v="99" actId="20577"/>
        <pc:sldMkLst>
          <pc:docMk/>
          <pc:sldMk cId="3576728936" sldId="278"/>
        </pc:sldMkLst>
        <pc:spChg chg="mod">
          <ac:chgData name="Schreckenberg, Kate" userId="8b45ddae-23f1-407e-8d90-04d8d4e05fa6" providerId="ADAL" clId="{0FF408AC-2C7F-4939-9E38-9ED6E4229DC9}" dt="2018-12-12T19:46:13.976" v="99" actId="20577"/>
          <ac:spMkLst>
            <pc:docMk/>
            <pc:sldMk cId="3576728936" sldId="278"/>
            <ac:spMk id="7" creationId="{00000000-0000-0000-0000-000000000000}"/>
          </ac:spMkLst>
        </pc:spChg>
      </pc:sldChg>
      <pc:sldChg chg="modSp">
        <pc:chgData name="Schreckenberg, Kate" userId="8b45ddae-23f1-407e-8d90-04d8d4e05fa6" providerId="ADAL" clId="{0FF408AC-2C7F-4939-9E38-9ED6E4229DC9}" dt="2018-12-12T19:47:19.928" v="110" actId="20577"/>
        <pc:sldMkLst>
          <pc:docMk/>
          <pc:sldMk cId="3521682658" sldId="281"/>
        </pc:sldMkLst>
        <pc:spChg chg="mod">
          <ac:chgData name="Schreckenberg, Kate" userId="8b45ddae-23f1-407e-8d90-04d8d4e05fa6" providerId="ADAL" clId="{0FF408AC-2C7F-4939-9E38-9ED6E4229DC9}" dt="2018-12-12T19:47:19.928" v="110" actId="20577"/>
          <ac:spMkLst>
            <pc:docMk/>
            <pc:sldMk cId="3521682658" sldId="281"/>
            <ac:spMk id="2" creationId="{0832E985-29B1-574D-9686-CC59B40F2B18}"/>
          </ac:spMkLst>
        </pc:spChg>
      </pc:sldChg>
      <pc:sldChg chg="modSp">
        <pc:chgData name="Schreckenberg, Kate" userId="8b45ddae-23f1-407e-8d90-04d8d4e05fa6" providerId="ADAL" clId="{0FF408AC-2C7F-4939-9E38-9ED6E4229DC9}" dt="2018-12-12T19:52:49.492" v="218" actId="113"/>
        <pc:sldMkLst>
          <pc:docMk/>
          <pc:sldMk cId="721436943" sldId="283"/>
        </pc:sldMkLst>
        <pc:spChg chg="mod">
          <ac:chgData name="Schreckenberg, Kate" userId="8b45ddae-23f1-407e-8d90-04d8d4e05fa6" providerId="ADAL" clId="{0FF408AC-2C7F-4939-9E38-9ED6E4229DC9}" dt="2018-12-12T19:52:49.492" v="218" actId="113"/>
          <ac:spMkLst>
            <pc:docMk/>
            <pc:sldMk cId="721436943" sldId="283"/>
            <ac:spMk id="3" creationId="{5ED0C766-B111-D748-8500-83002DA07CC8}"/>
          </ac:spMkLst>
        </pc:spChg>
      </pc:sldChg>
      <pc:sldChg chg="modSp modNotesTx">
        <pc:chgData name="Schreckenberg, Kate" userId="8b45ddae-23f1-407e-8d90-04d8d4e05fa6" providerId="ADAL" clId="{0FF408AC-2C7F-4939-9E38-9ED6E4229DC9}" dt="2018-12-12T19:50:11.382" v="139" actId="114"/>
        <pc:sldMkLst>
          <pc:docMk/>
          <pc:sldMk cId="1863555705" sldId="284"/>
        </pc:sldMkLst>
        <pc:spChg chg="mod">
          <ac:chgData name="Schreckenberg, Kate" userId="8b45ddae-23f1-407e-8d90-04d8d4e05fa6" providerId="ADAL" clId="{0FF408AC-2C7F-4939-9E38-9ED6E4229DC9}" dt="2018-12-12T19:49:25.746" v="128" actId="113"/>
          <ac:spMkLst>
            <pc:docMk/>
            <pc:sldMk cId="1863555705" sldId="284"/>
            <ac:spMk id="2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Broadly speaking our topic today is about the </a:t>
            </a:r>
            <a:r>
              <a:rPr lang="en-GB" altLang="en-US" b="1" dirty="0">
                <a:latin typeface="Arial" panose="020B0604020202020204" pitchFamily="34" charset="0"/>
              </a:rPr>
              <a:t>interaction between people and their environment.</a:t>
            </a:r>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We will start off by looking at the origin and definition of the concept of ecosystem services.. </a:t>
            </a:r>
          </a:p>
          <a:p>
            <a:pPr marL="171450" indent="-171450">
              <a:buFont typeface="Arial" panose="020B0604020202020204" pitchFamily="34" charset="0"/>
              <a:buChar char="•"/>
            </a:pPr>
            <a:r>
              <a:rPr lang="en-GB" altLang="en-US" dirty="0">
                <a:latin typeface="Arial" panose="020B0604020202020204" pitchFamily="34" charset="0"/>
              </a:rPr>
              <a:t>We will then take a more detailed look at some of the major conceptual frameworks that have been used to describe the relationship between people and ecosystem services. We will specifically be looking at 3 main frameworks:</a:t>
            </a:r>
          </a:p>
          <a:p>
            <a:pPr marL="628650" lvl="1" indent="-171450">
              <a:buFont typeface="Arial" panose="020B0604020202020204" pitchFamily="34" charset="0"/>
              <a:buChar char="•"/>
            </a:pPr>
            <a:r>
              <a:rPr lang="en-GB" altLang="en-US" dirty="0">
                <a:latin typeface="Arial" panose="020B0604020202020204" pitchFamily="34" charset="0"/>
              </a:rPr>
              <a:t>Millennium Ecosystem Assessment (MA 2005)</a:t>
            </a:r>
          </a:p>
          <a:p>
            <a:pPr marL="628650" lvl="1" indent="-171450">
              <a:buFont typeface="Arial" panose="020B0604020202020204" pitchFamily="34" charset="0"/>
              <a:buChar char="•"/>
            </a:pPr>
            <a:r>
              <a:rPr lang="en-GB" altLang="en-US" dirty="0">
                <a:latin typeface="Arial" panose="020B0604020202020204" pitchFamily="34" charset="0"/>
              </a:rPr>
              <a:t>Ecosystem Services for Poverty Alleviation (Fisher </a:t>
            </a:r>
            <a:r>
              <a:rPr lang="en-GB" altLang="en-US" i="1" dirty="0">
                <a:latin typeface="Arial" panose="020B0604020202020204" pitchFamily="34" charset="0"/>
              </a:rPr>
              <a:t>et al. </a:t>
            </a:r>
            <a:r>
              <a:rPr lang="en-GB" altLang="en-US" dirty="0">
                <a:latin typeface="Arial" panose="020B0604020202020204" pitchFamily="34" charset="0"/>
              </a:rPr>
              <a:t>2014)</a:t>
            </a:r>
          </a:p>
          <a:p>
            <a:pPr marL="628650" lvl="1" indent="-171450">
              <a:buFont typeface="Arial" panose="020B0604020202020204" pitchFamily="34" charset="0"/>
              <a:buChar char="•"/>
            </a:pPr>
            <a:r>
              <a:rPr lang="en-GB" altLang="en-US" dirty="0">
                <a:latin typeface="Arial" panose="020B0604020202020204" pitchFamily="34" charset="0"/>
              </a:rPr>
              <a:t>IPBES (Intergovernmental Science-Policy Platform on Biodiversity and Ecosystem Services) framework (Diaz </a:t>
            </a:r>
            <a:r>
              <a:rPr lang="en-GB" altLang="en-US" i="1" dirty="0">
                <a:latin typeface="Arial" panose="020B0604020202020204" pitchFamily="34" charset="0"/>
              </a:rPr>
              <a:t>et al. </a:t>
            </a:r>
            <a:r>
              <a:rPr lang="en-GB" altLang="en-US" dirty="0">
                <a:latin typeface="Arial" panose="020B0604020202020204" pitchFamily="34" charset="0"/>
              </a:rPr>
              <a:t>2015)</a:t>
            </a:r>
          </a:p>
          <a:p>
            <a:pPr marL="171450" lvl="0" indent="-171450">
              <a:buFont typeface="Arial" panose="020B0604020202020204" pitchFamily="34" charset="0"/>
              <a:buChar char="•"/>
            </a:pPr>
            <a:r>
              <a:rPr lang="en-GB" altLang="en-US" dirty="0">
                <a:latin typeface="Arial" panose="020B0604020202020204" pitchFamily="34" charset="0"/>
              </a:rPr>
              <a:t>Finally we will consider why and how taking an ecosystem services approach can contribute to achieving the Sustainable Development Goals (SDGs).</a:t>
            </a: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103870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altLang="en-US" dirty="0">
                <a:latin typeface="Times New Roman" panose="02020603050405020304" pitchFamily="18" charset="0"/>
                <a:cs typeface="Times New Roman" panose="02020603050405020304" pitchFamily="18" charset="0"/>
              </a:rPr>
              <a:t>The </a:t>
            </a:r>
            <a:r>
              <a:rPr lang="en-GB" altLang="en-US" b="1" dirty="0">
                <a:latin typeface="Times New Roman" panose="02020603050405020304" pitchFamily="18" charset="0"/>
                <a:cs typeface="Times New Roman" panose="02020603050405020304" pitchFamily="18" charset="0"/>
              </a:rPr>
              <a:t>Millennium Ecosystem Assessment </a:t>
            </a:r>
            <a:r>
              <a:rPr lang="en-GB" altLang="en-US" dirty="0">
                <a:latin typeface="Times New Roman" panose="02020603050405020304" pitchFamily="18" charset="0"/>
                <a:cs typeface="Times New Roman" panose="02020603050405020304" pitchFamily="18" charset="0"/>
              </a:rPr>
              <a:t>was carried out to assess the consequences of ecosystem change for human wellbeing and to establish the scientific basis for actions needed to enhance the conservation and sustainable use of ecosystems and their contributions to human wellbeing and poverty alleviation.</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350468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The Millennium Ecosystem Assessment framework is a presentation of the linkages between ecosystem services (4 categories; note how they are embedded within ‘life on earth-biodiversity’) and human wellbeing (5 constituents, where security, basic material for good life, health and good social relations, all contribute to people having ‘freedom of choice and action’).</a:t>
            </a:r>
          </a:p>
          <a:p>
            <a:pPr marL="171450" indent="-171450">
              <a:buFont typeface="Arial" panose="020B0604020202020204" pitchFamily="34" charset="0"/>
              <a:buChar char="•"/>
            </a:pPr>
            <a:r>
              <a:rPr lang="en-GB" altLang="en-US" dirty="0">
                <a:latin typeface="Arial" panose="020B0604020202020204" pitchFamily="34" charset="0"/>
              </a:rPr>
              <a:t>The thickness of the arrows indicated strength of relationships.</a:t>
            </a:r>
          </a:p>
          <a:p>
            <a:r>
              <a:rPr lang="en-GB" altLang="en-US" dirty="0">
                <a:latin typeface="Arial" panose="020B0604020202020204" pitchFamily="34" charset="0"/>
                <a:cs typeface="Arial" panose="020B0604020202020204" pitchFamily="34" charset="0"/>
              </a:rPr>
              <a:t>NB. A good discussion of the relationship between biodiversity and ecosystem services is provided by </a:t>
            </a:r>
            <a:r>
              <a:rPr lang="fr-FR" altLang="en-US" dirty="0"/>
              <a:t>Mace </a:t>
            </a:r>
            <a:r>
              <a:rPr lang="fr-FR" altLang="en-US" i="1" dirty="0"/>
              <a:t>et al. </a:t>
            </a:r>
            <a:r>
              <a:rPr lang="fr-FR" altLang="en-US" dirty="0"/>
              <a:t>(</a:t>
            </a:r>
            <a:r>
              <a:rPr lang="en-GB" altLang="en-US" dirty="0"/>
              <a:t>2012), which explains that b</a:t>
            </a:r>
            <a:r>
              <a:rPr lang="en-GB" altLang="en-US" dirty="0">
                <a:latin typeface="Arial" panose="020B0604020202020204" pitchFamily="34" charset="0"/>
              </a:rPr>
              <a:t>iodiversity might have a role as a regulator of ecosystem processes (e.g. various pollinating insects), but it may also be an ecosystem service in itself (e.g. varieties of cultivated apples or other crops)</a:t>
            </a:r>
            <a:r>
              <a:rPr lang="en-US" altLang="en-US" dirty="0">
                <a:latin typeface="Arial" panose="020B0604020202020204" pitchFamily="34" charset="0"/>
              </a:rPr>
              <a:t>.</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40387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MA framework recognises the importance of different natural and human-induced drivers of change in ecosystems (and the subsequent impact on wellbeing).</a:t>
            </a:r>
          </a:p>
          <a:p>
            <a:pPr marL="171450" indent="-171450">
              <a:buFont typeface="Arial" panose="020B0604020202020204" pitchFamily="34" charset="0"/>
              <a:buChar char="•"/>
            </a:pPr>
            <a:r>
              <a:rPr lang="en-GB" dirty="0"/>
              <a:t>Indirect drivers include: demographic factors, economic (e.g. globalisation, markets, trade), socio-political (e.g. governance, legal framework), science and technology, and cultural and religious (e.g. beliefs and consumption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Direct drivers include things such as: changes in local land use, species introduction and removal, external inputs (e.g. to agriculture), harvesting and resource consumption, climate change, natural drivers (e.g. flooding, volcanoes)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interactions between these drivers of change and ecosystem services may take place at different spatial and temporal scales. For</a:t>
            </a:r>
            <a:r>
              <a:rPr lang="en-GB" sz="1200" b="0" i="0" u="none" strike="noStrike" kern="1200" baseline="0" dirty="0">
                <a:solidFill>
                  <a:schemeClr val="tx1"/>
                </a:solidFill>
                <a:latin typeface="+mn-lt"/>
                <a:ea typeface="+mn-ea"/>
                <a:cs typeface="+mn-cs"/>
              </a:rPr>
              <a:t> example, international demand for timber may lead to a regional loss of forest cover, which increases flood magnitude along a local stretch of a river.</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Limitations of the MA</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Builds on consensus of multiple stakeholders; this is good but fails to identify specific stakeholders responsible for various challenges it identifies (</a:t>
            </a:r>
            <a:r>
              <a:rPr lang="en-GB" sz="1200" b="1" kern="1200" dirty="0">
                <a:solidFill>
                  <a:schemeClr val="tx1"/>
                </a:solidFill>
                <a:effectLst/>
                <a:latin typeface="+mn-lt"/>
                <a:ea typeface="+mn-ea"/>
                <a:cs typeface="+mn-cs"/>
              </a:rPr>
              <a:t>tried to make everyone happy/satisfied</a:t>
            </a:r>
            <a:r>
              <a:rPr lang="en-GB" sz="1200" kern="1200" dirty="0">
                <a:solidFill>
                  <a:schemeClr val="tx1"/>
                </a:solidFill>
                <a:effectLst/>
                <a:latin typeface="+mn-lt"/>
                <a:ea typeface="+mn-ea"/>
                <a:cs typeface="+mn-cs"/>
              </a:rPr>
              <a:t>). Looking back at the original diagram – the many arrows between the ES and wellbeing boxes represent a complexity of undefined governance actions.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Relies very heavily on scientific information in recommending solutions to ecosystem services degradation, and pays less attention to </a:t>
            </a:r>
            <a:r>
              <a:rPr lang="en-GB" sz="1200" b="1" kern="1200" dirty="0">
                <a:solidFill>
                  <a:schemeClr val="tx1"/>
                </a:solidFill>
                <a:effectLst/>
                <a:latin typeface="+mn-lt"/>
                <a:ea typeface="+mn-ea"/>
                <a:cs typeface="+mn-cs"/>
              </a:rPr>
              <a:t>political will</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Identifies a variety of causes of ecosystem degradation, but fails to articulate the </a:t>
            </a:r>
            <a:r>
              <a:rPr lang="en-GB" sz="1200" b="1" kern="1200" dirty="0">
                <a:solidFill>
                  <a:schemeClr val="tx1"/>
                </a:solidFill>
                <a:effectLst/>
                <a:latin typeface="+mn-lt"/>
                <a:ea typeface="+mn-ea"/>
                <a:cs typeface="+mn-cs"/>
              </a:rPr>
              <a:t>underlying, common element</a:t>
            </a:r>
            <a:r>
              <a:rPr lang="en-GB" sz="1200" kern="1200" dirty="0">
                <a:solidFill>
                  <a:schemeClr val="tx1"/>
                </a:solidFill>
                <a:effectLst/>
                <a:latin typeface="+mn-lt"/>
                <a:ea typeface="+mn-ea"/>
                <a:cs typeface="+mn-cs"/>
              </a:rPr>
              <a:t> in all the identified sources</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Generally, the MA framework did not make explicit the poverty aspects associated with wellbeing and took for granted that ecosystem services help the poor through an </a:t>
            </a:r>
            <a:r>
              <a:rPr lang="en-GB" sz="1200" b="1" i="0" u="none" strike="noStrike" kern="1200" baseline="0" dirty="0">
                <a:solidFill>
                  <a:schemeClr val="tx1"/>
                </a:solidFill>
                <a:latin typeface="+mn-lt"/>
                <a:ea typeface="+mn-ea"/>
                <a:cs typeface="+mn-cs"/>
              </a:rPr>
              <a:t>undefined trickle-down effect</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a:latin typeface="Arial" panose="020B0604020202020204" pitchFamily="34" charset="0"/>
              </a:rPr>
              <a:t>Following a review of different frameworks, Janet Fisher and colleagues tried to bring together key ideas relating to ES for PA in this framework. </a:t>
            </a:r>
          </a:p>
          <a:p>
            <a:pPr marL="171450" indent="-171450">
              <a:buFont typeface="Arial" panose="020B0604020202020204" pitchFamily="34" charset="0"/>
              <a:buChar char="•"/>
            </a:pPr>
            <a:r>
              <a:rPr lang="en-GB" altLang="en-US" dirty="0">
                <a:latin typeface="Arial" panose="020B0604020202020204" pitchFamily="34" charset="0"/>
              </a:rPr>
              <a:t>The presentation of the ecosystem service categories is derived from the MA (2005)</a:t>
            </a:r>
          </a:p>
          <a:p>
            <a:pPr marL="171450" indent="-171450">
              <a:buFont typeface="Arial" panose="020B0604020202020204" pitchFamily="34" charset="0"/>
              <a:buChar char="•"/>
            </a:pPr>
            <a:r>
              <a:rPr lang="en-GB" altLang="en-US" dirty="0">
                <a:latin typeface="Arial" panose="020B0604020202020204" pitchFamily="34" charset="0"/>
              </a:rPr>
              <a:t>It also includes the idea of ‘drivers of change’ as in the MA.</a:t>
            </a:r>
          </a:p>
          <a:p>
            <a:pPr marL="171450" indent="-171450">
              <a:buFont typeface="Arial" panose="020B0604020202020204" pitchFamily="34" charset="0"/>
              <a:buChar char="•"/>
            </a:pPr>
            <a:r>
              <a:rPr lang="en-GB" altLang="en-US" dirty="0">
                <a:latin typeface="Arial" panose="020B0604020202020204" pitchFamily="34" charset="0"/>
              </a:rPr>
              <a:t>On the far right, you see the wellbeing components are also derived from the MA (2005)</a:t>
            </a:r>
          </a:p>
          <a:p>
            <a:pPr marL="171450" indent="-171450">
              <a:buFont typeface="Arial" panose="020B0604020202020204" pitchFamily="34" charset="0"/>
              <a:buChar char="•"/>
            </a:pPr>
            <a:r>
              <a:rPr lang="en-GB" altLang="en-US" dirty="0">
                <a:latin typeface="Arial" panose="020B0604020202020204" pitchFamily="34" charset="0"/>
              </a:rPr>
              <a:t>A new feature is the visual representation of people – individuals, local and global communities – all with their different wellbeing preferences</a:t>
            </a:r>
          </a:p>
          <a:p>
            <a:pPr marL="171450" indent="-171450">
              <a:buFont typeface="Arial" panose="020B0604020202020204" pitchFamily="34" charset="0"/>
              <a:buChar char="•"/>
            </a:pPr>
            <a:r>
              <a:rPr lang="en-GB" altLang="en-US" dirty="0">
                <a:latin typeface="Arial" panose="020B0604020202020204" pitchFamily="34" charset="0"/>
              </a:rPr>
              <a:t>Another new aspect is the focus on ‘access and control’ in the centre of the diagram. This highlights the importance of access and control in mediating the ways in which people can use ecosystem services to meet their wellbeing preferences.</a:t>
            </a:r>
          </a:p>
          <a:p>
            <a:pPr marL="171450" indent="-171450">
              <a:buFont typeface="Arial" panose="020B0604020202020204" pitchFamily="34" charset="0"/>
              <a:buChar char="•"/>
            </a:pPr>
            <a:r>
              <a:rPr lang="en-GB" altLang="en-US" dirty="0">
                <a:latin typeface="Arial" panose="020B0604020202020204" pitchFamily="34" charset="0"/>
              </a:rPr>
              <a:t>Finally, the framework specifically highlights poverty reduction and poverty prevention (which together make up poverty alleviation) – focusing attention on the way ES can contribute to the wellbeing of poor people. Users of the framework can specify their own interests and/or metrics for poverty assessment. </a:t>
            </a:r>
          </a:p>
          <a:p>
            <a:pPr marL="0" indent="0">
              <a:buFont typeface="Arial" panose="020B0604020202020204" pitchFamily="34" charset="0"/>
              <a:buNone/>
            </a:pPr>
            <a:r>
              <a:rPr lang="en-GB" altLang="en-US" dirty="0">
                <a:latin typeface="Arial" panose="020B0604020202020204" pitchFamily="34" charset="0"/>
              </a:rPr>
              <a:t>Ultimately, the framework can be used to establish how different people draw on different ecosystem services to construct their own wellbeing in a particular situation.</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08452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Note the emphasis on people existing at different scales – from individual to household to community to national and global populations. Recognises that  communities are not homogeneous, and that different people have different wellbeing aspirations.</a:t>
            </a:r>
          </a:p>
          <a:p>
            <a:pPr marL="171450" indent="-171450">
              <a:buFont typeface="Arial" panose="020B0604020202020204" pitchFamily="34" charset="0"/>
              <a:buChar char="•"/>
            </a:pPr>
            <a:r>
              <a:rPr lang="en-GB" altLang="en-US" dirty="0">
                <a:latin typeface="Arial" panose="020B0604020202020204" pitchFamily="34" charset="0"/>
              </a:rPr>
              <a:t>Note also the central position of ‘access and control’, emphasising the institutions that influence how people can access different ecosystem services.</a:t>
            </a:r>
          </a:p>
          <a:p>
            <a:pPr marL="171450" indent="-171450">
              <a:buFont typeface="Arial" panose="020B0604020202020204" pitchFamily="34" charset="0"/>
              <a:buChar char="•"/>
            </a:pPr>
            <a:r>
              <a:rPr lang="en-GB" altLang="en-US" dirty="0">
                <a:latin typeface="Arial" panose="020B0604020202020204" pitchFamily="34" charset="0"/>
              </a:rPr>
              <a:t>Makes the distinction between direct use of ES and commodified use of ES (e.g. sale of ES to obtain cash, which is then used to purchase items needed for wellbeing)</a:t>
            </a:r>
          </a:p>
          <a:p>
            <a:pPr marL="171450" indent="-171450">
              <a:buFont typeface="Arial" panose="020B0604020202020204" pitchFamily="34" charset="0"/>
              <a:buChar char="•"/>
            </a:pPr>
            <a:r>
              <a:rPr lang="en-GB" altLang="en-US" dirty="0">
                <a:latin typeface="Arial" panose="020B0604020202020204" pitchFamily="34" charset="0"/>
              </a:rPr>
              <a:t>Poverty reduction – moves people above the national poverty line; Poverty prevention – supports basic minimum needs, but still below the national poverty line.</a:t>
            </a:r>
          </a:p>
          <a:p>
            <a:pPr marL="171450" indent="-171450">
              <a:buFont typeface="Arial" panose="020B0604020202020204" pitchFamily="34" charset="0"/>
              <a:buChar char="•"/>
            </a:pPr>
            <a:r>
              <a:rPr lang="en-GB" altLang="en-US" dirty="0">
                <a:latin typeface="Arial" panose="020B0604020202020204" pitchFamily="34" charset="0"/>
              </a:rPr>
              <a:t>The framework highlights the possibility to mitigate environmental degradation and/or to take action by adapting to ecosystem changes.</a:t>
            </a:r>
          </a:p>
          <a:p>
            <a:pPr marL="171450" indent="-171450">
              <a:buFont typeface="Arial" panose="020B0604020202020204" pitchFamily="34" charset="0"/>
              <a:buChar char="•"/>
            </a:pPr>
            <a:r>
              <a:rPr lang="en-GB" altLang="en-US" dirty="0">
                <a:latin typeface="Arial" panose="020B0604020202020204" pitchFamily="34" charset="0"/>
              </a:rPr>
              <a:t>It also specifically looks at different types of human influences, i.e. the fact that local availability and use of ecosystem services can be affected by decisions taken by people living elsewhere, e.g. consumption preferences in one part of the world can lead to unsustainable production systems elsewhere. </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anose="020B0604020202020204" pitchFamily="34" charset="0"/>
              </a:rPr>
              <a:t>The goal of IPBES  is to </a:t>
            </a:r>
            <a:r>
              <a:rPr lang="en-GB" dirty="0">
                <a:latin typeface="Times New Roman" panose="02020603050405020304" pitchFamily="18" charset="0"/>
                <a:cs typeface="Times New Roman" panose="02020603050405020304" pitchFamily="18" charset="0"/>
              </a:rPr>
              <a:t>strengthen the science-policy interface for biodiversity and ecosystem services for the conservation and sustainable use of biodiversity, long-term human well-being and sustainable development</a:t>
            </a:r>
          </a:p>
          <a:p>
            <a:pPr marL="171450" indent="-171450">
              <a:buFont typeface="Arial" panose="020B0604020202020204" pitchFamily="34" charset="0"/>
              <a:buChar char="•"/>
              <a:defRPr/>
            </a:pPr>
            <a:r>
              <a:rPr lang="en-GB" dirty="0">
                <a:latin typeface="Times New Roman" panose="02020603050405020304" pitchFamily="18" charset="0"/>
                <a:cs typeface="Times New Roman" panose="02020603050405020304" pitchFamily="18" charset="0"/>
              </a:rPr>
              <a:t>It was set up to function in a similar way to the IPCC (Intergovernmental Panel on Climate Change), but with the focus on biodiversity and ecosystem services.</a:t>
            </a:r>
          </a:p>
          <a:p>
            <a:pPr marL="171450" indent="-171450">
              <a:buFont typeface="Arial" panose="020B0604020202020204" pitchFamily="34" charset="0"/>
              <a:buChar char="•"/>
              <a:defRPr/>
            </a:pPr>
            <a:r>
              <a:rPr lang="en-GB" dirty="0">
                <a:latin typeface="Times New Roman" panose="02020603050405020304" pitchFamily="18" charset="0"/>
                <a:cs typeface="Times New Roman" panose="02020603050405020304" pitchFamily="18" charset="0"/>
              </a:rPr>
              <a:t>Regional assessments are due out in 2018, followed by a global assessment. One thematic assessment (of global pollination services) already exists (IPBES 2016) – has been very influential in highlighting the value of pollinator insects to agriculture, and leading to changes in policy to protect them.</a:t>
            </a: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93456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Key</a:t>
            </a:r>
            <a:r>
              <a:rPr lang="en-GB" b="1" dirty="0">
                <a:solidFill>
                  <a:schemeClr val="bg1">
                    <a:lumMod val="10000"/>
                  </a:schemeClr>
                </a:solidFill>
                <a:latin typeface="Times New Roman" panose="02020603050405020304" pitchFamily="18" charset="0"/>
                <a:cs typeface="Times New Roman" panose="02020603050405020304" pitchFamily="18" charset="0"/>
              </a:rPr>
              <a:t> features </a:t>
            </a:r>
            <a:r>
              <a:rPr lang="en-GB" dirty="0">
                <a:solidFill>
                  <a:schemeClr val="bg1">
                    <a:lumMod val="10000"/>
                  </a:schemeClr>
                </a:solidFill>
                <a:latin typeface="Times New Roman" panose="02020603050405020304" pitchFamily="18" charset="0"/>
                <a:cs typeface="Times New Roman" panose="02020603050405020304" pitchFamily="18" charset="0"/>
              </a:rPr>
              <a:t>of the framework are: </a:t>
            </a:r>
          </a:p>
          <a:p>
            <a:pPr marL="628650" lvl="1" indent="-171450">
              <a:buFont typeface="Courier New" panose="02070309020205020404" pitchFamily="49" charset="0"/>
              <a:buChar char="o"/>
              <a:defRPr/>
            </a:pPr>
            <a:r>
              <a:rPr lang="en-GB" dirty="0"/>
              <a:t>Nature</a:t>
            </a:r>
          </a:p>
          <a:p>
            <a:pPr marL="628650" lvl="1" indent="-171450">
              <a:buFont typeface="Courier New" panose="02070309020205020404" pitchFamily="49" charset="0"/>
              <a:buChar char="o"/>
              <a:defRPr/>
            </a:pPr>
            <a:r>
              <a:rPr lang="en-GB" dirty="0"/>
              <a:t>Nature’s benefits to people</a:t>
            </a:r>
          </a:p>
          <a:p>
            <a:pPr marL="628650" lvl="1" indent="-171450">
              <a:buFont typeface="Courier New" panose="02070309020205020404" pitchFamily="49" charset="0"/>
              <a:buChar char="o"/>
              <a:defRPr/>
            </a:pPr>
            <a:r>
              <a:rPr lang="en-GB" dirty="0"/>
              <a:t>Good quality of life </a:t>
            </a:r>
          </a:p>
          <a:p>
            <a:pPr marL="628650" lvl="1" indent="-171450">
              <a:buFont typeface="Courier New" panose="02070309020205020404" pitchFamily="49" charset="0"/>
              <a:buChar char="o"/>
              <a:defRPr/>
            </a:pPr>
            <a:r>
              <a:rPr lang="en-GB" dirty="0"/>
              <a:t>The role of institutions, governance and decision-makers – at the heart of the framework</a:t>
            </a:r>
          </a:p>
          <a:p>
            <a:pPr marL="628650" lvl="1" indent="-171450">
              <a:buFont typeface="Courier New" panose="02070309020205020404" pitchFamily="49" charset="0"/>
              <a:buChar char="o"/>
              <a:defRPr/>
            </a:pPr>
            <a:r>
              <a:rPr lang="en-GB" dirty="0"/>
              <a:t>Like the other frameworks it recognises different kinds of drivers</a:t>
            </a:r>
          </a:p>
          <a:p>
            <a:pPr marL="171450" lvl="0" indent="-171450">
              <a:buFont typeface="Arial" panose="020B0604020202020204" pitchFamily="34" charset="0"/>
              <a:buChar char="•"/>
              <a:defRPr/>
            </a:pPr>
            <a:r>
              <a:rPr lang="en-GB" dirty="0"/>
              <a:t>Multiple knowledge systems as indicated using different fonts and colours.</a:t>
            </a:r>
          </a:p>
          <a:p>
            <a:pPr marL="628650" lvl="1" indent="-171450">
              <a:buFont typeface="Courier New" panose="02070309020205020404" pitchFamily="49" charset="0"/>
              <a:buChar char="o"/>
              <a:defRPr/>
            </a:pPr>
            <a:r>
              <a:rPr lang="en-GB" dirty="0"/>
              <a:t>The headline labels in black font indicate the broad, highly inclusive categories (common names) </a:t>
            </a:r>
          </a:p>
          <a:p>
            <a:pPr marL="628650" lvl="1" indent="-171450">
              <a:buFont typeface="Courier New" panose="02070309020205020404" pitchFamily="49" charset="0"/>
              <a:buChar char="o"/>
              <a:defRPr/>
            </a:pPr>
            <a:r>
              <a:rPr lang="en-GB" dirty="0"/>
              <a:t>The green and blue labels indicate the more specific categories (Western science and other knowledge systems, respectively)</a:t>
            </a:r>
            <a:endParaRPr lang="en-GB" dirty="0">
              <a:solidFill>
                <a:schemeClr val="bg1">
                  <a:lumMod val="1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Recognition of different interactions at different temporal and spatial scales</a:t>
            </a: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Recognises complexity of linkages, with most components linked to most other components by arrows (direct and indirect linkages)</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79208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Unlike either of the two previous frameworks, this one puts governance at the very heart of the framework.</a:t>
            </a: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It is unusual because some of the key concepts are labelled in 3 colours to reflect different knowledge systems, and the fact that scientific terms (like ecosystem services) often don’t mean much to the general public and decision-makers.</a:t>
            </a: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Discussion about this framework is still going on amongst IPBES experts. A paper by Pascual </a:t>
            </a:r>
            <a:r>
              <a:rPr lang="en-GB" i="1" dirty="0">
                <a:solidFill>
                  <a:schemeClr val="bg1">
                    <a:lumMod val="10000"/>
                  </a:schemeClr>
                </a:solidFill>
                <a:latin typeface="Times New Roman" panose="02020603050405020304" pitchFamily="18" charset="0"/>
                <a:cs typeface="Times New Roman" panose="02020603050405020304" pitchFamily="18" charset="0"/>
              </a:rPr>
              <a:t>et al. </a:t>
            </a:r>
            <a:r>
              <a:rPr lang="en-GB" dirty="0">
                <a:solidFill>
                  <a:schemeClr val="bg1">
                    <a:lumMod val="10000"/>
                  </a:schemeClr>
                </a:solidFill>
                <a:latin typeface="Times New Roman" panose="02020603050405020304" pitchFamily="18" charset="0"/>
                <a:cs typeface="Times New Roman" panose="02020603050405020304" pitchFamily="18" charset="0"/>
              </a:rPr>
              <a:t>(2017) argues for a change from ‘nature’s benefits to people’ to ‘nature’s contributions to people’ (NCP) to – amongst other things – recognise that there are ecosystem disservices (e.g. pests and diseases) as well as services. A paper by Diaz </a:t>
            </a:r>
            <a:r>
              <a:rPr lang="en-GB" i="1" dirty="0">
                <a:solidFill>
                  <a:schemeClr val="bg1">
                    <a:lumMod val="10000"/>
                  </a:schemeClr>
                </a:solidFill>
                <a:latin typeface="Times New Roman" panose="02020603050405020304" pitchFamily="18" charset="0"/>
                <a:cs typeface="Times New Roman" panose="02020603050405020304" pitchFamily="18" charset="0"/>
              </a:rPr>
              <a:t>et al. </a:t>
            </a:r>
            <a:r>
              <a:rPr lang="en-GB" dirty="0">
                <a:solidFill>
                  <a:schemeClr val="bg1">
                    <a:lumMod val="10000"/>
                  </a:schemeClr>
                </a:solidFill>
                <a:latin typeface="Times New Roman" panose="02020603050405020304" pitchFamily="18" charset="0"/>
                <a:cs typeface="Times New Roman" panose="02020603050405020304" pitchFamily="18" charset="0"/>
              </a:rPr>
              <a:t>(2018) reflects the importance of culture in the NCP box and revises the MA ES categories into material, non-material and regulating (i.e. removing the ‘cultural’ ES) category as many ES cannot easily be pigeon-holed into just one category (e.g. certain foods may be cultural as well as provisioning services).</a:t>
            </a: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What this demonstrates is that none of the frameworks is perfect on its own and there is a great deal of research to improve them. </a:t>
            </a:r>
          </a:p>
          <a:p>
            <a:pPr marL="171450" indent="-171450">
              <a:buFont typeface="Arial" panose="020B0604020202020204" pitchFamily="34" charset="0"/>
              <a:buChar char="•"/>
              <a:defRPr/>
            </a:pPr>
            <a:r>
              <a:rPr lang="en-GB" dirty="0">
                <a:solidFill>
                  <a:schemeClr val="bg1">
                    <a:lumMod val="10000"/>
                  </a:schemeClr>
                </a:solidFill>
                <a:latin typeface="Times New Roman" panose="02020603050405020304" pitchFamily="18" charset="0"/>
                <a:cs typeface="Times New Roman" panose="02020603050405020304" pitchFamily="18" charset="0"/>
              </a:rPr>
              <a:t>Pascual and Howe</a:t>
            </a:r>
            <a:r>
              <a:rPr lang="en-GB" i="1" dirty="0">
                <a:solidFill>
                  <a:schemeClr val="bg1">
                    <a:lumMod val="10000"/>
                  </a:schemeClr>
                </a:solidFill>
                <a:latin typeface="Times New Roman" panose="02020603050405020304" pitchFamily="18" charset="0"/>
                <a:cs typeface="Times New Roman" panose="02020603050405020304" pitchFamily="18" charset="0"/>
              </a:rPr>
              <a:t> </a:t>
            </a:r>
            <a:r>
              <a:rPr lang="en-GB" dirty="0">
                <a:solidFill>
                  <a:schemeClr val="bg1">
                    <a:lumMod val="10000"/>
                  </a:schemeClr>
                </a:solidFill>
                <a:latin typeface="Times New Roman" panose="02020603050405020304" pitchFamily="18" charset="0"/>
                <a:cs typeface="Times New Roman" panose="02020603050405020304" pitchFamily="18" charset="0"/>
              </a:rPr>
              <a:t>(2018) argue that it is better to have multiple frameworks than to aspire to a single one that will suit all contexts.</a:t>
            </a: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2400" dirty="0">
                <a:latin typeface="Times New Roman" panose="02020603050405020304" pitchFamily="18" charset="0"/>
                <a:cs typeface="Times New Roman" panose="02020603050405020304" pitchFamily="18" charset="0"/>
              </a:rPr>
              <a:t>As we have seen, there are multiple ways of portraying the relationship between ecosystem services and people.</a:t>
            </a:r>
          </a:p>
          <a:p>
            <a:pPr marL="171450" indent="-171450">
              <a:buFontTx/>
              <a:buChar char="•"/>
            </a:pPr>
            <a:r>
              <a:rPr lang="en-GB" sz="2400" b="0" i="0" u="none" strike="noStrike" kern="1200" baseline="0" dirty="0">
                <a:solidFill>
                  <a:schemeClr val="tx1"/>
                </a:solidFill>
                <a:latin typeface="+mn-lt"/>
                <a:ea typeface="+mn-ea"/>
                <a:cs typeface="+mn-cs"/>
              </a:rPr>
              <a:t>There is no single Ecosystem Services for Poverty Alleviation framework</a:t>
            </a:r>
            <a:r>
              <a:rPr lang="en-GB" altLang="en-US" sz="2400" baseline="0" dirty="0">
                <a:latin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2400" b="0" i="0" u="none" strike="noStrike" kern="1200" baseline="0" dirty="0">
                <a:solidFill>
                  <a:schemeClr val="tx1"/>
                </a:solidFill>
                <a:latin typeface="+mn-lt"/>
                <a:ea typeface="+mn-ea"/>
                <a:cs typeface="+mn-cs"/>
              </a:rPr>
              <a:t>However, drawing from Poppy </a:t>
            </a:r>
            <a:r>
              <a:rPr lang="en-GB" sz="2400" b="0" i="1" u="none" strike="noStrike" kern="1200" baseline="0" dirty="0">
                <a:solidFill>
                  <a:schemeClr val="tx1"/>
                </a:solidFill>
                <a:latin typeface="+mn-lt"/>
                <a:ea typeface="+mn-ea"/>
                <a:cs typeface="+mn-cs"/>
              </a:rPr>
              <a:t>et al. </a:t>
            </a:r>
            <a:r>
              <a:rPr lang="en-GB" sz="2400" b="0" i="0" u="none" strike="noStrike" kern="1200" baseline="0" dirty="0">
                <a:solidFill>
                  <a:schemeClr val="tx1"/>
                </a:solidFill>
                <a:latin typeface="+mn-lt"/>
                <a:ea typeface="+mn-ea"/>
                <a:cs typeface="+mn-cs"/>
              </a:rPr>
              <a:t>(2014) and the ESPA programme Summary for Policy Makers, we can highlight three features that are critical for an ES for PA approach.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2400" b="0" i="0" u="none" strike="noStrike" kern="1200" baseline="0" dirty="0">
                <a:solidFill>
                  <a:schemeClr val="tx1"/>
                </a:solidFill>
                <a:latin typeface="+mn-lt"/>
                <a:ea typeface="+mn-ea"/>
                <a:cs typeface="+mn-cs"/>
              </a:rPr>
              <a:t>We will be looking at each of these in more detail in the coming sessions.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0" i="0" u="none" strike="noStrike" kern="1200" baseline="0" dirty="0">
                <a:solidFill>
                  <a:schemeClr val="tx1"/>
                </a:solidFill>
                <a:latin typeface="+mn-lt"/>
                <a:ea typeface="+mn-ea"/>
                <a:cs typeface="+mn-cs"/>
              </a:rPr>
              <a:t>Social-ecological systems operating over different spatial and temporal scales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0" i="0" u="none" strike="noStrike" kern="1200" baseline="0" dirty="0">
                <a:solidFill>
                  <a:schemeClr val="tx1"/>
                </a:solidFill>
                <a:latin typeface="+mn-lt"/>
                <a:ea typeface="+mn-ea"/>
                <a:cs typeface="+mn-cs"/>
              </a:rPr>
              <a:t>Wellbeing</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0" i="0" u="none" strike="noStrike" kern="1200" baseline="0" dirty="0">
                <a:solidFill>
                  <a:schemeClr val="tx1"/>
                </a:solidFill>
                <a:latin typeface="+mn-lt"/>
                <a:ea typeface="+mn-ea"/>
                <a:cs typeface="+mn-cs"/>
              </a:rPr>
              <a:t>Environmental justice</a:t>
            </a: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53158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to students: </a:t>
            </a:r>
            <a:r>
              <a:rPr lang="en-GB" dirty="0"/>
              <a:t>Talk to your neighbour about how an ES for PA approach can contribute to achieving the SDGs.</a:t>
            </a:r>
          </a:p>
          <a:p>
            <a:r>
              <a:rPr lang="en-GB" i="1" dirty="0"/>
              <a:t>[Possible answer: There are some SDGs for which an ES for PA approach seems particularly useful (e.g. SDG15), but once you start looking carefully, you realise that ES for PA is an approach that deals with social-ecological systems in a holistic manner and could therefore be a useful foundation for tackling all the SDGs.]</a:t>
            </a:r>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86522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mn-lt"/>
                <a:ea typeface="Arial"/>
                <a:cs typeface="Arial"/>
                <a:sym typeface="Arial"/>
              </a:rPr>
              <a:t>References cited in the Speakers’ notes: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mn-lt"/>
                <a:ea typeface="Arial"/>
                <a:cs typeface="Arial"/>
                <a:sym typeface="Arial"/>
              </a:rPr>
              <a:t>Constanza, R. </a:t>
            </a:r>
            <a:r>
              <a:rPr lang="en-GB" sz="1200" i="1"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(1997) The value of the world’ s ecosystem services and natural capital. </a:t>
            </a:r>
            <a:r>
              <a:rPr lang="en-GB" sz="1200" i="1" dirty="0">
                <a:solidFill>
                  <a:schemeClr val="tx1"/>
                </a:solidFill>
                <a:latin typeface="+mn-lt"/>
                <a:ea typeface="Arial"/>
                <a:cs typeface="Arial"/>
                <a:sym typeface="Arial"/>
              </a:rPr>
              <a:t>Nature</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387</a:t>
            </a:r>
            <a:r>
              <a:rPr lang="en-GB" sz="1200" dirty="0">
                <a:solidFill>
                  <a:schemeClr val="tx1"/>
                </a:solidFill>
                <a:latin typeface="+mn-lt"/>
                <a:ea typeface="Arial"/>
                <a:cs typeface="Arial"/>
                <a:sym typeface="Arial"/>
              </a:rPr>
              <a:t>: 253-260.</a:t>
            </a:r>
          </a:p>
          <a:p>
            <a:pPr marL="171450" lvl="0" indent="-171450">
              <a:spcBef>
                <a:spcPts val="0"/>
              </a:spcBef>
              <a:spcAft>
                <a:spcPts val="0"/>
              </a:spcAft>
              <a:buClrTx/>
              <a:buFont typeface="Arial" panose="020B0604020202020204" pitchFamily="34" charset="0"/>
              <a:buChar char="•"/>
            </a:pPr>
            <a:r>
              <a:rPr lang="en-GB" dirty="0">
                <a:solidFill>
                  <a:schemeClr val="tx1"/>
                </a:solidFill>
                <a:latin typeface="+mn-lt"/>
              </a:rPr>
              <a:t>IPBES (2016). The assessment report of the Intergovernmental Science-Policy Platform on Biodiversity and Ecosystem Services on pollinators, pollination and food production. S.G. Potts, V. L. Imperatriz-Fonseca, and H. T. Ngo, (</a:t>
            </a:r>
            <a:r>
              <a:rPr lang="en-GB" dirty="0" err="1">
                <a:solidFill>
                  <a:schemeClr val="tx1"/>
                </a:solidFill>
                <a:latin typeface="+mn-lt"/>
              </a:rPr>
              <a:t>eds</a:t>
            </a:r>
            <a:r>
              <a:rPr lang="en-GB" dirty="0">
                <a:solidFill>
                  <a:schemeClr val="tx1"/>
                </a:solidFill>
                <a:latin typeface="+mn-lt"/>
              </a:rPr>
              <a:t>). IPBES Secretariat, Bonn, Germany. Available at: https://www.ipbes.net/sites/default/files/downloads/pdf/individual_chapters_pollination_20170305.pdf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mn-lt"/>
                <a:ea typeface="Arial"/>
                <a:cs typeface="Arial"/>
                <a:sym typeface="Arial"/>
              </a:rPr>
              <a:t>Mace, G.M. </a:t>
            </a:r>
            <a:r>
              <a:rPr lang="en-GB" sz="1200" i="1" dirty="0">
                <a:solidFill>
                  <a:schemeClr val="tx1"/>
                </a:solidFill>
                <a:latin typeface="+mn-lt"/>
                <a:ea typeface="Arial"/>
                <a:cs typeface="Arial"/>
                <a:sym typeface="Arial"/>
              </a:rPr>
              <a:t>et al</a:t>
            </a:r>
            <a:r>
              <a:rPr lang="en-GB" sz="1200" dirty="0">
                <a:solidFill>
                  <a:schemeClr val="tx1"/>
                </a:solidFill>
                <a:latin typeface="+mn-lt"/>
                <a:ea typeface="Arial"/>
                <a:cs typeface="Arial"/>
                <a:sym typeface="Arial"/>
              </a:rPr>
              <a:t>. (2012) Biodiversity and ecosystem services: a multi-layered relationship. </a:t>
            </a:r>
            <a:r>
              <a:rPr lang="en-GB" sz="1200" i="1" dirty="0">
                <a:solidFill>
                  <a:schemeClr val="tx1"/>
                </a:solidFill>
                <a:latin typeface="+mn-lt"/>
                <a:ea typeface="Arial"/>
                <a:cs typeface="Arial"/>
                <a:sym typeface="Arial"/>
              </a:rPr>
              <a:t>Trends in Ecology &amp; Evolution</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27</a:t>
            </a:r>
            <a:r>
              <a:rPr lang="en-GB" sz="1200" dirty="0">
                <a:solidFill>
                  <a:schemeClr val="tx1"/>
                </a:solidFill>
                <a:latin typeface="+mn-lt"/>
                <a:ea typeface="Arial"/>
                <a:cs typeface="Arial"/>
                <a:sym typeface="Arial"/>
              </a:rPr>
              <a:t>: 19-26.</a:t>
            </a: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Pascual, U. and Howe, C. (2018) Seeing the wood for the trees: Exploring the evolution of frameworks of ecosystem services for human wellbeing. Chapter 1 in Schreckenberg, K., Mace, G. and Poudyal, M. (</a:t>
            </a:r>
            <a:r>
              <a:rPr lang="en-GB" sz="1200" dirty="0" err="1">
                <a:solidFill>
                  <a:schemeClr val="tx1"/>
                </a:solidFill>
                <a:latin typeface="+mn-lt"/>
                <a:ea typeface="Arial"/>
                <a:cs typeface="Arial"/>
                <a:sym typeface="Arial"/>
              </a:rPr>
              <a:t>eds</a:t>
            </a:r>
            <a:r>
              <a:rPr lang="en-GB" sz="1200" dirty="0">
                <a:solidFill>
                  <a:schemeClr val="tx1"/>
                </a:solidFill>
                <a:latin typeface="+mn-lt"/>
                <a:ea typeface="Arial"/>
                <a:cs typeface="Arial"/>
                <a:sym typeface="Arial"/>
              </a:rPr>
              <a:t>). </a:t>
            </a:r>
            <a:r>
              <a:rPr lang="en-GB" sz="1200" i="1" dirty="0">
                <a:solidFill>
                  <a:schemeClr val="tx1"/>
                </a:solidFill>
                <a:latin typeface="+mn-lt"/>
                <a:ea typeface="Arial"/>
                <a:cs typeface="Arial"/>
                <a:sym typeface="Arial"/>
              </a:rPr>
              <a:t>Ecosystem Services for Poverty Alleviation: Trade-offs and Governance. </a:t>
            </a:r>
            <a:r>
              <a:rPr lang="en-GB" sz="1200" dirty="0">
                <a:solidFill>
                  <a:schemeClr val="tx1"/>
                </a:solidFill>
                <a:latin typeface="+mn-lt"/>
                <a:ea typeface="Arial"/>
                <a:cs typeface="Arial"/>
                <a:sym typeface="Arial"/>
              </a:rPr>
              <a:t>Routledge, Abingdon.</a:t>
            </a: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Sandker, M. </a:t>
            </a:r>
            <a:r>
              <a:rPr lang="en-GB" sz="1200" i="1"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(2012) Trade-offs between biodiversity conservation and economic development in five tropical forest landscapes. </a:t>
            </a:r>
            <a:r>
              <a:rPr lang="en-GB" sz="1200" i="1" dirty="0">
                <a:solidFill>
                  <a:schemeClr val="tx1"/>
                </a:solidFill>
                <a:latin typeface="+mn-lt"/>
                <a:ea typeface="Arial"/>
                <a:cs typeface="Arial"/>
                <a:sym typeface="Arial"/>
              </a:rPr>
              <a:t>Environmental Management</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50</a:t>
            </a:r>
            <a:r>
              <a:rPr lang="en-GB" sz="1200" dirty="0">
                <a:solidFill>
                  <a:schemeClr val="tx1"/>
                </a:solidFill>
                <a:latin typeface="+mn-lt"/>
                <a:ea typeface="Arial"/>
                <a:cs typeface="Arial"/>
                <a:sym typeface="Arial"/>
              </a:rPr>
              <a:t>(4): 633-644.</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Sjosted, M. (2012) Ecosystem services and poverty reduction: How do development practitioners conceptualize the linkages ? </a:t>
            </a:r>
            <a:r>
              <a:rPr lang="en-GB" sz="1200" i="1" dirty="0">
                <a:solidFill>
                  <a:schemeClr val="tx1"/>
                </a:solidFill>
                <a:latin typeface="+mn-lt"/>
                <a:ea typeface="Arial"/>
                <a:cs typeface="Arial"/>
                <a:sym typeface="Arial"/>
              </a:rPr>
              <a:t>European Journal of Development Research</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24</a:t>
            </a:r>
            <a:r>
              <a:rPr lang="en-GB" sz="1200" dirty="0">
                <a:solidFill>
                  <a:schemeClr val="tx1"/>
                </a:solidFill>
                <a:latin typeface="+mn-lt"/>
                <a:ea typeface="Arial"/>
                <a:cs typeface="Arial"/>
                <a:sym typeface="Arial"/>
              </a:rPr>
              <a:t>: 777-787.</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err="1">
                <a:solidFill>
                  <a:schemeClr val="tx1"/>
                </a:solidFill>
                <a:latin typeface="+mn-lt"/>
                <a:ea typeface="Arial"/>
                <a:cs typeface="Arial"/>
                <a:sym typeface="Arial"/>
              </a:rPr>
              <a:t>Tallis</a:t>
            </a:r>
            <a:r>
              <a:rPr lang="en-GB" sz="1200" dirty="0">
                <a:solidFill>
                  <a:schemeClr val="tx1"/>
                </a:solidFill>
                <a:latin typeface="+mn-lt"/>
                <a:ea typeface="Arial"/>
                <a:cs typeface="Arial"/>
                <a:sym typeface="Arial"/>
              </a:rPr>
              <a:t>, H.</a:t>
            </a:r>
            <a:r>
              <a:rPr lang="en-GB" sz="1200" i="1" dirty="0">
                <a:solidFill>
                  <a:schemeClr val="tx1"/>
                </a:solidFill>
                <a:latin typeface="+mn-lt"/>
                <a:ea typeface="Arial"/>
                <a:cs typeface="Arial"/>
                <a:sym typeface="Arial"/>
              </a:rPr>
              <a:t> et al.</a:t>
            </a:r>
            <a:r>
              <a:rPr lang="en-GB" sz="1200" i="0" dirty="0">
                <a:solidFill>
                  <a:schemeClr val="tx1"/>
                </a:solidFill>
                <a:latin typeface="+mn-lt"/>
                <a:ea typeface="Arial"/>
                <a:cs typeface="Arial"/>
                <a:sym typeface="Arial"/>
              </a:rPr>
              <a:t> </a:t>
            </a:r>
            <a:r>
              <a:rPr lang="en-GB" sz="1200" dirty="0">
                <a:solidFill>
                  <a:schemeClr val="tx1"/>
                </a:solidFill>
                <a:latin typeface="+mn-lt"/>
                <a:ea typeface="Arial"/>
                <a:cs typeface="Arial"/>
                <a:sym typeface="Arial"/>
              </a:rPr>
              <a:t>(2008) An ecosystem services framework to support both practical conservation and economic development. </a:t>
            </a:r>
            <a:r>
              <a:rPr lang="en-GB" sz="1200" i="1" dirty="0">
                <a:solidFill>
                  <a:schemeClr val="tx1"/>
                </a:solidFill>
                <a:latin typeface="+mn-lt"/>
                <a:ea typeface="Arial"/>
                <a:cs typeface="Arial"/>
                <a:sym typeface="Arial"/>
              </a:rPr>
              <a:t>Proceedings of the National Academy of Sciences</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105</a:t>
            </a:r>
            <a:r>
              <a:rPr lang="en-GB" sz="1200" dirty="0">
                <a:solidFill>
                  <a:schemeClr val="tx1"/>
                </a:solidFill>
                <a:latin typeface="+mn-lt"/>
                <a:ea typeface="Arial"/>
                <a:cs typeface="Arial"/>
                <a:sym typeface="Arial"/>
              </a:rPr>
              <a:t>: 9457-9464.</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Turner, W.R. </a:t>
            </a:r>
            <a:r>
              <a:rPr lang="en-GB" sz="1200" i="1"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(2012) Global biodiversity conservation and the alleviation of poverty. </a:t>
            </a:r>
            <a:r>
              <a:rPr lang="en-GB" sz="1200" i="1" dirty="0" err="1">
                <a:solidFill>
                  <a:schemeClr val="tx1"/>
                </a:solidFill>
                <a:latin typeface="+mn-lt"/>
                <a:ea typeface="Arial"/>
                <a:cs typeface="Arial"/>
                <a:sym typeface="Arial"/>
              </a:rPr>
              <a:t>BioScience</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62</a:t>
            </a:r>
            <a:r>
              <a:rPr lang="en-GB" sz="1200" dirty="0">
                <a:solidFill>
                  <a:schemeClr val="tx1"/>
                </a:solidFill>
                <a:latin typeface="+mn-lt"/>
                <a:ea typeface="Arial"/>
                <a:cs typeface="Arial"/>
                <a:sym typeface="Arial"/>
              </a:rPr>
              <a:t>: 85-92.</a:t>
            </a:r>
            <a:endParaRPr lang="en-GB"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latin typeface="+mn-lt"/>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526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[Please refer to the accompanying case study summaries</a:t>
            </a:r>
            <a:r>
              <a:rPr lang="en-GB" i="1" baseline="0" dirty="0"/>
              <a:t> for case studies A, B and C.] </a:t>
            </a:r>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20943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The Millennium Ecosystem Assessment (MA) in 2005 defined Ecosystem Services as “the benefits people obtain from ecosystems”, giving examples such as clean air to breathe, pest and disease control, carbon sequestration and storage, etc. </a:t>
            </a:r>
          </a:p>
          <a:p>
            <a:pPr marL="171450" indent="-171450" eaLnBrk="1" fontAlgn="auto" hangingPunct="1">
              <a:spcBef>
                <a:spcPts val="0"/>
              </a:spcBef>
              <a:spcAft>
                <a:spcPts val="0"/>
              </a:spcAft>
              <a:buFont typeface="Arial" panose="020B0604020202020204" pitchFamily="34" charset="0"/>
              <a:buChar char="•"/>
              <a:defRPr/>
            </a:pPr>
            <a:r>
              <a:rPr lang="en-GB" altLang="en-US" dirty="0">
                <a:latin typeface="Arial" panose="020B0604020202020204" pitchFamily="34" charset="0"/>
              </a:rPr>
              <a:t>The key thing to note about this definition is that it takes a highly </a:t>
            </a:r>
            <a:r>
              <a:rPr lang="en-GB" altLang="en-US" b="1" dirty="0">
                <a:latin typeface="Arial" panose="020B0604020202020204" pitchFamily="34" charset="0"/>
              </a:rPr>
              <a:t>anthropocentric perspective </a:t>
            </a:r>
            <a:r>
              <a:rPr lang="en-GB" altLang="en-US" dirty="0">
                <a:latin typeface="Arial" panose="020B0604020202020204" pitchFamily="34" charset="0"/>
              </a:rPr>
              <a:t>and focuses specifically on the benefits or ‘services’ that ecosystems provide to people. There is less interest in ecosystems for their own sake (and this is a criticism that is sometimes levelled at the concept of ecosystem services).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The concept of ES can be traced back to the 1970s, when growing concern about environmental degradation led to an interest in highlighting society’s dependence on ecosystems. </a:t>
            </a:r>
          </a:p>
          <a:p>
            <a:pPr marL="171450" indent="-171450">
              <a:buFont typeface="Arial" panose="020B0604020202020204" pitchFamily="34" charset="0"/>
              <a:buChar char="•"/>
            </a:pPr>
            <a:r>
              <a:rPr lang="en-GB" altLang="en-US" dirty="0">
                <a:latin typeface="Arial" panose="020B0604020202020204" pitchFamily="34" charset="0"/>
              </a:rPr>
              <a:t>There was increasing interest – as part of market liberalisation in the late 1980s – in the idea that market-based approaches might be able to contribute to sustaining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wider recognition of the term Ecosystem Services can be traced back to the attempts to assign value to nature’s services through a collaboration of a group of ecologists and economists in the late 1990s (Costanza </a:t>
            </a:r>
            <a:r>
              <a:rPr lang="en-US" i="1" dirty="0"/>
              <a:t>et al. </a:t>
            </a:r>
            <a:r>
              <a:rPr lang="en-US" dirty="0"/>
              <a:t>1997). </a:t>
            </a:r>
          </a:p>
          <a:p>
            <a:pPr marL="171450" indent="-171450">
              <a:buFont typeface="Arial" panose="020B0604020202020204" pitchFamily="34" charset="0"/>
              <a:buChar char="•"/>
            </a:pPr>
            <a:r>
              <a:rPr lang="en-GB" altLang="en-US" dirty="0">
                <a:latin typeface="Arial" panose="020B0604020202020204" pitchFamily="34" charset="0"/>
              </a:rPr>
              <a:t>2005 saw publication of the Millennium Ecosystem Assessment which marked the start of a very strong policy focus on ecosystem services. </a:t>
            </a:r>
          </a:p>
          <a:p>
            <a:pPr marL="171450" indent="-171450">
              <a:buFont typeface="Arial" panose="020B0604020202020204" pitchFamily="34" charset="0"/>
              <a:buChar char="•"/>
            </a:pPr>
            <a:r>
              <a:rPr lang="en-GB" altLang="en-US" dirty="0">
                <a:latin typeface="Arial" panose="020B0604020202020204" pitchFamily="34" charset="0"/>
              </a:rPr>
              <a:t>An important thing to note about the diagram is that many different events and studies have contributed to the development of the concept of ecosystem services, and – as the arrow indicates – it continues to evolve.</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charset="0"/>
                <a:ea typeface="Osaka" charset="0"/>
                <a:cs typeface="Osaka" charset="0"/>
              </a:rPr>
              <a:t>How do we obtain these benefits from ecosystems?</a:t>
            </a:r>
          </a:p>
          <a:p>
            <a:pPr marL="228600" indent="-228600">
              <a:buAutoNum type="arabicPeriod"/>
            </a:pPr>
            <a:r>
              <a:rPr lang="en-US" dirty="0">
                <a:latin typeface="Times" charset="0"/>
                <a:ea typeface="Osaka" charset="0"/>
                <a:cs typeface="Osaka" charset="0"/>
              </a:rPr>
              <a:t>First we need ecosystem processes – such as primary production, nutrient cycling and water cycling – all of which are necessary to produce ecosystem services.</a:t>
            </a:r>
          </a:p>
          <a:p>
            <a:pPr marL="228600" indent="-228600">
              <a:buAutoNum type="arabicPeriod"/>
            </a:pPr>
            <a:r>
              <a:rPr lang="en-US" dirty="0">
                <a:latin typeface="Times" charset="0"/>
                <a:ea typeface="Osaka" charset="0"/>
                <a:cs typeface="Osaka" charset="0"/>
              </a:rPr>
              <a:t>Ecosystem services include crops, trees, water supply, etc. All of these are potentially useful to people.</a:t>
            </a:r>
          </a:p>
          <a:p>
            <a:pPr marL="228600" indent="-228600">
              <a:buAutoNum type="arabicPeriod"/>
            </a:pPr>
            <a:r>
              <a:rPr lang="en-US" dirty="0">
                <a:latin typeface="Times" charset="0"/>
                <a:ea typeface="Osaka" charset="0"/>
                <a:cs typeface="Osaka" charset="0"/>
              </a:rPr>
              <a:t>But the services are not automatically beneficial to people. For example to obtain food from crops we first need to harvest and cook them – so we need to invest labour to do this. Similarly, we need to invest labour and technology to cut down trees to produce timber or firewood. </a:t>
            </a:r>
          </a:p>
          <a:p>
            <a:pPr marL="228600" indent="-228600">
              <a:buAutoNum type="arabicPeriod"/>
            </a:pPr>
            <a:r>
              <a:rPr lang="en-US" dirty="0">
                <a:latin typeface="Times" charset="0"/>
                <a:ea typeface="Osaka" charset="0"/>
                <a:cs typeface="Osaka" charset="0"/>
              </a:rPr>
              <a:t>The final part of the diagram shows the ‘benefits to people’. </a:t>
            </a:r>
          </a:p>
          <a:p>
            <a:pPr marL="0" indent="0">
              <a:buNone/>
            </a:pPr>
            <a:endParaRPr lang="en-US" dirty="0">
              <a:latin typeface="Times" charset="0"/>
              <a:ea typeface="Osaka" charset="0"/>
              <a:cs typeface="Osaka" charset="0"/>
            </a:endParaRPr>
          </a:p>
          <a:p>
            <a:pPr marL="0" indent="0">
              <a:buNone/>
            </a:pPr>
            <a:r>
              <a:rPr lang="en-US" dirty="0">
                <a:latin typeface="Times" charset="0"/>
                <a:ea typeface="Osaka" charset="0"/>
                <a:cs typeface="Osaka" charset="0"/>
              </a:rPr>
              <a:t>Two important things to note:</a:t>
            </a:r>
          </a:p>
          <a:p>
            <a:pPr marL="171450" indent="-171450">
              <a:buFont typeface="Arial" panose="020B0604020202020204" pitchFamily="34" charset="0"/>
              <a:buChar char="•"/>
            </a:pPr>
            <a:r>
              <a:rPr lang="en-US" dirty="0">
                <a:latin typeface="Times" charset="0"/>
                <a:ea typeface="Osaka" charset="0"/>
                <a:cs typeface="Osaka" charset="0"/>
              </a:rPr>
              <a:t>The term ecosystem services is often used quite loosely to cover all the last 3 elements of this diagram. That is mostly how we will use it in this course. However, there are times, e.g. when putting economic values on ecosystem services, that it is important to clearly distinguish ecosystem services, goods and benefits. We will come back to this in a later topic.</a:t>
            </a:r>
          </a:p>
          <a:p>
            <a:pPr marL="171450" indent="-171450">
              <a:buFont typeface="Arial" panose="020B0604020202020204" pitchFamily="34" charset="0"/>
              <a:buChar char="•"/>
            </a:pPr>
            <a:r>
              <a:rPr lang="en-US" dirty="0">
                <a:latin typeface="Times" charset="0"/>
                <a:ea typeface="Osaka" charset="0"/>
                <a:cs typeface="Osaka" charset="0"/>
              </a:rPr>
              <a:t>Although we are all ultimately dependent on ecosystem services for our food, clothes, energy, water and the air we breathe – the longer the distance between the original ecosystem and the benefit, the harder it is for people to </a:t>
            </a:r>
            <a:r>
              <a:rPr lang="en-US" dirty="0" err="1">
                <a:latin typeface="Times" charset="0"/>
                <a:ea typeface="Osaka" charset="0"/>
                <a:cs typeface="Osaka" charset="0"/>
              </a:rPr>
              <a:t>recognise</a:t>
            </a:r>
            <a:r>
              <a:rPr lang="en-US" dirty="0">
                <a:latin typeface="Times" charset="0"/>
                <a:ea typeface="Osaka" charset="0"/>
                <a:cs typeface="Osaka" charset="0"/>
              </a:rPr>
              <a:t> the importance of the environment in their lives. For example, people living in towns may feel much less connected to the environment than rural people.</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Ecosystem services are central to human survival, and to social and economic development especially for the poor and vulnerable sectors of the society</a:t>
            </a:r>
          </a:p>
          <a:p>
            <a:pPr marL="171450" indent="-171450">
              <a:buFont typeface="Arial" panose="020B0604020202020204" pitchFamily="34" charset="0"/>
              <a:buChar char="•"/>
              <a:defRPr/>
            </a:pPr>
            <a:r>
              <a:rPr lang="en-US" dirty="0"/>
              <a:t>Ecosystems provide </a:t>
            </a:r>
            <a:r>
              <a:rPr lang="en-GB" dirty="0"/>
              <a:t>individuals, households, businesses and industries </a:t>
            </a:r>
            <a:r>
              <a:rPr lang="en-US" dirty="0"/>
              <a:t>with a wide range of services</a:t>
            </a:r>
          </a:p>
          <a:p>
            <a:pPr marL="171450" indent="-171450">
              <a:buFont typeface="Arial" panose="020B0604020202020204" pitchFamily="34" charset="0"/>
              <a:buChar char="•"/>
              <a:defRPr/>
            </a:pPr>
            <a:r>
              <a:rPr lang="en-US" dirty="0"/>
              <a:t>In 2005, the </a:t>
            </a:r>
            <a:r>
              <a:rPr lang="en-GB" dirty="0"/>
              <a:t>Millennium Ecosystem Assessment identified and categorised ecosystem services </a:t>
            </a:r>
            <a:r>
              <a:rPr lang="en-US" dirty="0"/>
              <a:t>into four categories: </a:t>
            </a:r>
          </a:p>
          <a:p>
            <a:pPr marL="628650" lvl="1" indent="-171450">
              <a:buFont typeface="Arial" panose="020B0604020202020204" pitchFamily="34" charset="0"/>
              <a:buChar char="•"/>
              <a:defRPr/>
            </a:pPr>
            <a:r>
              <a:rPr lang="en-US" dirty="0"/>
              <a:t>Provisioning services: </a:t>
            </a:r>
            <a:r>
              <a:rPr lang="en-US" dirty="0">
                <a:ea typeface="ＭＳ Ｐゴシック" pitchFamily="34" charset="-128"/>
              </a:rPr>
              <a:t>Food, Fibre, Genetic Resources, Biochemicals, Fresh Water </a:t>
            </a:r>
          </a:p>
          <a:p>
            <a:pPr marL="628650" lvl="1" indent="-171450">
              <a:buFont typeface="Arial" panose="020B0604020202020204" pitchFamily="34" charset="0"/>
              <a:buChar char="•"/>
              <a:defRPr/>
            </a:pPr>
            <a:r>
              <a:rPr lang="en-US" dirty="0"/>
              <a:t>Regulating services: </a:t>
            </a:r>
            <a:r>
              <a:rPr lang="en-US" dirty="0">
                <a:ea typeface="ＭＳ Ｐゴシック" pitchFamily="34" charset="-128"/>
              </a:rPr>
              <a:t>Air quality regulation, Climate regulation, Water regulation, Erosion regulation, Water purification, Waste treatment, Disease regulation, Pest regulation, Pollination, Natural hazard regulation</a:t>
            </a:r>
          </a:p>
          <a:p>
            <a:pPr marL="628650" lvl="1" indent="-171450">
              <a:buFont typeface="Arial" panose="020B0604020202020204" pitchFamily="34" charset="0"/>
              <a:buChar char="•"/>
              <a:defRPr/>
            </a:pPr>
            <a:r>
              <a:rPr lang="en-US" dirty="0"/>
              <a:t>Cultural services: </a:t>
            </a:r>
            <a:r>
              <a:rPr lang="en-GB" dirty="0"/>
              <a:t>Spiritual and religious values, Aesthetic values, Recreation and ecotourism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Supporting services: Nutrient cycling, soil formation, (p</a:t>
            </a:r>
            <a:r>
              <a:rPr lang="en-US" dirty="0">
                <a:cs typeface="Arial" pitchFamily="34" charset="0"/>
              </a:rPr>
              <a:t>rovides </a:t>
            </a:r>
            <a:r>
              <a:rPr lang="en-GB" dirty="0"/>
              <a:t>living spaces for plants or animals thereby maintaining the diversity of plants and animals). NB this service underpins all the others.</a:t>
            </a:r>
            <a:endParaRPr lang="en-US" sz="1200" dirty="0">
              <a:solidFill>
                <a:schemeClr val="tx1"/>
              </a:solidFill>
              <a:latin typeface="+mn-l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accent1">
                    <a:lumMod val="75000"/>
                  </a:schemeClr>
                </a:solidFill>
                <a:latin typeface="+mn-lt"/>
                <a:cs typeface="Times New Roman" panose="02020603050405020304" pitchFamily="18" charset="0"/>
              </a:rPr>
              <a:t>NB. Although the four categories defined by the MA are still the most widely used, there is much debate about how best to </a:t>
            </a:r>
            <a:r>
              <a:rPr lang="en-US" altLang="en-US" sz="1200" dirty="0" err="1">
                <a:solidFill>
                  <a:schemeClr val="accent1">
                    <a:lumMod val="75000"/>
                  </a:schemeClr>
                </a:solidFill>
                <a:latin typeface="+mn-lt"/>
                <a:cs typeface="Times New Roman" panose="02020603050405020304" pitchFamily="18" charset="0"/>
              </a:rPr>
              <a:t>categorise</a:t>
            </a:r>
            <a:r>
              <a:rPr lang="en-US" altLang="en-US" sz="1200" dirty="0">
                <a:solidFill>
                  <a:schemeClr val="accent1">
                    <a:lumMod val="75000"/>
                  </a:schemeClr>
                </a:solidFill>
                <a:latin typeface="+mn-lt"/>
                <a:cs typeface="Times New Roman" panose="02020603050405020304" pitchFamily="18" charset="0"/>
              </a:rPr>
              <a:t> ecosystem services. For example, a recent paper by Diaz </a:t>
            </a:r>
            <a:r>
              <a:rPr lang="en-US" altLang="en-US" sz="1200" i="1" dirty="0">
                <a:solidFill>
                  <a:schemeClr val="accent1">
                    <a:lumMod val="75000"/>
                  </a:schemeClr>
                </a:solidFill>
                <a:latin typeface="+mn-lt"/>
                <a:cs typeface="Times New Roman" panose="02020603050405020304" pitchFamily="18" charset="0"/>
              </a:rPr>
              <a:t>et al. </a:t>
            </a:r>
            <a:r>
              <a:rPr lang="en-US" altLang="en-US" sz="1200" dirty="0">
                <a:solidFill>
                  <a:schemeClr val="accent1">
                    <a:lumMod val="75000"/>
                  </a:schemeClr>
                </a:solidFill>
                <a:latin typeface="+mn-lt"/>
                <a:cs typeface="Times New Roman" panose="02020603050405020304" pitchFamily="18" charset="0"/>
              </a:rPr>
              <a:t>(2018) makes the point that cultural services should not be a separate category as culture cuts across many of the other categories (take the example of some foods – these can be both a provisioning service and a cultural service). This paper has therefore suggested </a:t>
            </a:r>
            <a:r>
              <a:rPr lang="en-US" altLang="en-US" sz="1200" dirty="0" err="1">
                <a:solidFill>
                  <a:schemeClr val="accent1">
                    <a:lumMod val="75000"/>
                  </a:schemeClr>
                </a:solidFill>
                <a:latin typeface="+mn-lt"/>
                <a:cs typeface="Times New Roman" panose="02020603050405020304" pitchFamily="18" charset="0"/>
              </a:rPr>
              <a:t>categorising</a:t>
            </a:r>
            <a:r>
              <a:rPr lang="en-US" altLang="en-US" sz="1200" dirty="0">
                <a:solidFill>
                  <a:schemeClr val="accent1">
                    <a:lumMod val="75000"/>
                  </a:schemeClr>
                </a:solidFill>
                <a:latin typeface="+mn-lt"/>
                <a:cs typeface="Times New Roman" panose="02020603050405020304" pitchFamily="18" charset="0"/>
              </a:rPr>
              <a:t> ecosystem services as material, non-material and regulating.</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89475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 3 minutes to talk to your neighbour and see how many ecosystem services you can spot. Try to spot some in each of the four main categories we talked about.</a:t>
            </a: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26000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introduce very briefly three other key concepts, which we will cover in more detail in subsequent sessions.</a:t>
            </a:r>
          </a:p>
          <a:p>
            <a:pPr marL="171450" indent="-171450">
              <a:buFont typeface="Arial" panose="020B0604020202020204" pitchFamily="34" charset="0"/>
              <a:buChar char="•"/>
            </a:pPr>
            <a:r>
              <a:rPr lang="en-GB" dirty="0"/>
              <a:t>Poverty/wellbeing: As our focus is on ecosystem services for poverty alleviation, it is important to have a clear idea of what we mean by poverty. Recent literature prefers to talk of ‘wellbeing’ than poverty, one reason being that wellbeing focuses more on what people have (giving them greater agency) than what they lack. </a:t>
            </a:r>
          </a:p>
          <a:p>
            <a:pPr marL="628650" lvl="1" indent="-171450">
              <a:buFont typeface="Courier New" panose="02070309020205020404" pitchFamily="49" charset="0"/>
              <a:buChar char="o"/>
            </a:pPr>
            <a:r>
              <a:rPr lang="en-GB" dirty="0"/>
              <a:t>Both poverty and wellbeing have multiple dimensions</a:t>
            </a:r>
          </a:p>
          <a:p>
            <a:pPr marL="628650" lvl="1" indent="-171450">
              <a:buFont typeface="Courier New" panose="02070309020205020404" pitchFamily="49" charset="0"/>
              <a:buChar char="o"/>
            </a:pPr>
            <a:r>
              <a:rPr lang="en-GB" dirty="0"/>
              <a:t>Poverty is sometimes measured in absolute terms (e.g. $ income per day) or presented relative to a baseline (e.g. national poverty line)</a:t>
            </a:r>
          </a:p>
          <a:p>
            <a:pPr marL="171450" indent="-171450">
              <a:buFont typeface="Arial" panose="020B0604020202020204" pitchFamily="34" charset="0"/>
              <a:buChar char="•"/>
            </a:pPr>
            <a:r>
              <a:rPr lang="en-GB" dirty="0"/>
              <a:t>Social-ecological systems: There are many definitions but all move away from a simple and linear relationship between society and nature, seeing them rather as interdependent with many feedbacks between them.</a:t>
            </a:r>
          </a:p>
          <a:p>
            <a:pPr marL="171450" indent="-171450">
              <a:buFont typeface="Arial" panose="020B0604020202020204" pitchFamily="34" charset="0"/>
              <a:buChar char="•"/>
            </a:pPr>
            <a:r>
              <a:rPr lang="en-GB" dirty="0"/>
              <a:t>Environmental justice (also often called equity): An increasingly important concept in development, with 3 dimensions:</a:t>
            </a:r>
          </a:p>
          <a:p>
            <a:pPr marL="628650" lvl="1" indent="-171450">
              <a:buFont typeface="Courier New" panose="02070309020205020404" pitchFamily="49" charset="0"/>
              <a:buChar char="o"/>
            </a:pPr>
            <a:r>
              <a:rPr lang="en-GB" dirty="0"/>
              <a:t>Recognition of people’s rights, values, etc.</a:t>
            </a:r>
          </a:p>
          <a:p>
            <a:pPr marL="628650" lvl="1" indent="-171450">
              <a:buFont typeface="Courier New" panose="02070309020205020404" pitchFamily="49" charset="0"/>
              <a:buChar char="o"/>
            </a:pPr>
            <a:r>
              <a:rPr lang="en-GB" dirty="0"/>
              <a:t>Procedures that allow effective participation of all relevant stakeholders and rightsholders.</a:t>
            </a:r>
          </a:p>
          <a:p>
            <a:pPr marL="628650" lvl="1" indent="-171450">
              <a:buFont typeface="Courier New" panose="02070309020205020404" pitchFamily="49" charset="0"/>
              <a:buChar char="o"/>
            </a:pPr>
            <a:r>
              <a:rPr lang="en-GB" dirty="0"/>
              <a:t>Distribution of positive and negative impacts in a manner considered fair by stakeholders.</a:t>
            </a: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dirty="0">
                <a:latin typeface="Arial" panose="020B0604020202020204" pitchFamily="34" charset="0"/>
              </a:rPr>
              <a:t>The provision of ecosystem services (ES) is widely assumed to contribute to poverty alleviation, particularly in rural areas of developing countries and consequently the degradation of these services is also assumed to result in negative effects on human wellbeing (</a:t>
            </a:r>
            <a:r>
              <a:rPr lang="en-GB" altLang="en-US" dirty="0" err="1">
                <a:latin typeface="Arial" panose="020B0604020202020204" pitchFamily="34" charset="0"/>
              </a:rPr>
              <a:t>Tallis</a:t>
            </a:r>
            <a:r>
              <a:rPr lang="en-GB" altLang="en-US" dirty="0">
                <a:latin typeface="Arial" panose="020B0604020202020204" pitchFamily="34" charset="0"/>
              </a:rPr>
              <a:t> </a:t>
            </a:r>
            <a:r>
              <a:rPr lang="en-GB" altLang="en-US" i="1" dirty="0">
                <a:latin typeface="Arial" panose="020B0604020202020204" pitchFamily="34" charset="0"/>
              </a:rPr>
              <a:t>et al.</a:t>
            </a:r>
            <a:r>
              <a:rPr lang="en-GB" altLang="en-US" dirty="0">
                <a:latin typeface="Arial" panose="020B0604020202020204" pitchFamily="34" charset="0"/>
              </a:rPr>
              <a:t> 2008), or to undermine efforts to reduce poverty (</a:t>
            </a:r>
            <a:r>
              <a:rPr lang="en-GB" altLang="en-US" dirty="0" err="1">
                <a:latin typeface="Arial" panose="020B0604020202020204" pitchFamily="34" charset="0"/>
              </a:rPr>
              <a:t>Sjostedt</a:t>
            </a:r>
            <a:r>
              <a:rPr lang="en-GB" altLang="en-US" dirty="0">
                <a:latin typeface="Arial" panose="020B0604020202020204" pitchFamily="34" charset="0"/>
              </a:rPr>
              <a:t> 2012).</a:t>
            </a:r>
          </a:p>
          <a:p>
            <a:pPr marL="171450" indent="-171450">
              <a:buFontTx/>
              <a:buChar char="•"/>
            </a:pPr>
            <a:r>
              <a:rPr lang="en-GB" altLang="en-US" dirty="0">
                <a:latin typeface="Arial" panose="020B0604020202020204" pitchFamily="34" charset="0"/>
              </a:rPr>
              <a:t>However, arguments remain about the </a:t>
            </a:r>
            <a:r>
              <a:rPr lang="en-GB" altLang="en-US" b="1" dirty="0">
                <a:latin typeface="Arial" panose="020B0604020202020204" pitchFamily="34" charset="0"/>
              </a:rPr>
              <a:t>direction of causality </a:t>
            </a:r>
            <a:r>
              <a:rPr lang="en-GB" altLang="en-US" dirty="0">
                <a:latin typeface="Arial" panose="020B0604020202020204" pitchFamily="34" charset="0"/>
              </a:rPr>
              <a:t>– whether poverty creates, or is a result of, environmental degradation (</a:t>
            </a:r>
            <a:r>
              <a:rPr lang="en-GB" altLang="en-US" dirty="0" err="1">
                <a:latin typeface="Arial" panose="020B0604020202020204" pitchFamily="34" charset="0"/>
              </a:rPr>
              <a:t>Sandker</a:t>
            </a:r>
            <a:r>
              <a:rPr lang="en-GB" altLang="en-US" dirty="0">
                <a:latin typeface="Arial" panose="020B0604020202020204" pitchFamily="34" charset="0"/>
              </a:rPr>
              <a:t> </a:t>
            </a:r>
            <a:r>
              <a:rPr lang="en-GB" altLang="en-US" i="1" dirty="0">
                <a:latin typeface="Arial" panose="020B0604020202020204" pitchFamily="34" charset="0"/>
              </a:rPr>
              <a:t>et al. </a:t>
            </a:r>
            <a:r>
              <a:rPr lang="en-GB" altLang="en-US" dirty="0">
                <a:latin typeface="Arial" panose="020B0604020202020204" pitchFamily="34" charset="0"/>
              </a:rPr>
              <a:t>2012). </a:t>
            </a:r>
          </a:p>
          <a:p>
            <a:pPr marL="171450" indent="-171450">
              <a:buFontTx/>
              <a:buChar char="•"/>
            </a:pPr>
            <a:r>
              <a:rPr lang="en-GB" altLang="en-US" dirty="0">
                <a:latin typeface="Arial" panose="020B0604020202020204" pitchFamily="34" charset="0"/>
              </a:rPr>
              <a:t>Beyond large scale correlative studies mapping global patterns of wealth, biodiversity and environmental change (Turner </a:t>
            </a:r>
            <a:r>
              <a:rPr lang="en-GB" altLang="en-US" i="1" dirty="0">
                <a:latin typeface="Arial" panose="020B0604020202020204" pitchFamily="34" charset="0"/>
              </a:rPr>
              <a:t>et al. </a:t>
            </a:r>
            <a:r>
              <a:rPr lang="en-GB" altLang="en-US" dirty="0">
                <a:latin typeface="Arial" panose="020B0604020202020204" pitchFamily="34" charset="0"/>
              </a:rPr>
              <a:t>2012), little attention has been paid to understanding the ways in which ES actually contribute to poverty alleviation, or even if it is possible in practice. </a:t>
            </a:r>
          </a:p>
          <a:p>
            <a:pPr marL="171450" indent="-171450">
              <a:buFontTx/>
              <a:buChar char="•"/>
            </a:pPr>
            <a:r>
              <a:rPr lang="en-GB" altLang="en-US" dirty="0">
                <a:latin typeface="Arial" panose="020B0604020202020204" pitchFamily="34" charset="0"/>
              </a:rPr>
              <a:t>Frameworks have been developed that can help in understanding the relationships between ecosystem services and poverty alleviation. Today we will look at three that are either very well-known or very comprehensive.</a:t>
            </a:r>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282206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b="2149"/>
          <a:stretch/>
        </p:blipFill>
        <p:spPr>
          <a:xfrm>
            <a:off x="0" y="0"/>
            <a:ext cx="9144000" cy="6162261"/>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64374"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journals.elsevier.com/ecosystem-servic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journals.elsevier.com/current-opinion-in-environmental-sustaina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spa-headlines.ac.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spa.ac.uk/projects/ne-i00324x-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hebulletin.org/day-zero-lessons-cape-towns-crisis115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journals.elsevier.com/ecological-econom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Ecosystems and </a:t>
            </a:r>
            <a:br>
              <a:rPr lang="en-GB" altLang="en-US" dirty="0">
                <a:cs typeface="Times New Roman" panose="02020603050405020304" pitchFamily="18" charset="0"/>
              </a:rPr>
            </a:br>
            <a:r>
              <a:rPr lang="en-GB" altLang="en-US" dirty="0">
                <a:cs typeface="Times New Roman" panose="02020603050405020304" pitchFamily="18" charset="0"/>
              </a:rPr>
              <a:t>Ecosystem Services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01</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latin typeface="Calibri"/>
                <a:ea typeface="Calibri"/>
                <a:cs typeface="Calibri"/>
              </a:rPr>
              <a:t>ESPA/Mairi Dupar</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100000"/>
              </a:lnSpc>
            </a:pPr>
            <a:r>
              <a:rPr lang="en-GB" dirty="0"/>
              <a:t>Three key conceptual frameworks describing the relationship between ecosystem services and people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49" y="255359"/>
            <a:ext cx="8196373" cy="1325563"/>
          </a:xfrm>
        </p:spPr>
        <p:txBody>
          <a:bodyPr>
            <a:normAutofit/>
          </a:bodyPr>
          <a:lstStyle/>
          <a:p>
            <a:pPr marL="514350" indent="-514350">
              <a:lnSpc>
                <a:spcPct val="100000"/>
              </a:lnSpc>
              <a:buFont typeface="+mj-lt"/>
              <a:buAutoNum type="arabicPeriod"/>
            </a:pPr>
            <a:r>
              <a:rPr lang="en-GB" sz="3200" dirty="0"/>
              <a:t>Millennium Ecosystem Assessment </a:t>
            </a:r>
            <a:r>
              <a:rPr lang="en-GB" sz="2400" b="0" dirty="0"/>
              <a:t>(MA 2005)</a:t>
            </a:r>
            <a:endParaRPr lang="en-US" sz="2400" b="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44691" y="1661133"/>
            <a:ext cx="4762058" cy="4322572"/>
          </a:xfrm>
        </p:spPr>
        <p:txBody>
          <a:bodyPr>
            <a:noAutofit/>
          </a:bodyPr>
          <a:lstStyle/>
          <a:p>
            <a:r>
              <a:rPr lang="en-GB" altLang="en-US" sz="2000" dirty="0">
                <a:solidFill>
                  <a:schemeClr val="accent1"/>
                </a:solidFill>
                <a:cs typeface="Times New Roman" panose="02020603050405020304" pitchFamily="18" charset="0"/>
              </a:rPr>
              <a:t>Launched in 2001 by the </a:t>
            </a:r>
            <a:br>
              <a:rPr lang="en-GB" altLang="en-US" sz="2000" dirty="0">
                <a:solidFill>
                  <a:schemeClr val="accent1"/>
                </a:solidFill>
                <a:cs typeface="Times New Roman" panose="02020603050405020304" pitchFamily="18" charset="0"/>
              </a:rPr>
            </a:br>
            <a:r>
              <a:rPr lang="en-GB" altLang="en-US" sz="2000" dirty="0">
                <a:solidFill>
                  <a:schemeClr val="accent1"/>
                </a:solidFill>
                <a:cs typeface="Times New Roman" panose="02020603050405020304" pitchFamily="18" charset="0"/>
              </a:rPr>
              <a:t>UN Environment Programme (UNEP) to assess the consequence of ecosystems change for human wellbeing and recommend actions needed</a:t>
            </a:r>
          </a:p>
          <a:p>
            <a:r>
              <a:rPr lang="en-GB" altLang="en-US" sz="2000" dirty="0">
                <a:solidFill>
                  <a:schemeClr val="accent1"/>
                </a:solidFill>
                <a:cs typeface="Times New Roman" panose="02020603050405020304" pitchFamily="18" charset="0"/>
              </a:rPr>
              <a:t>Identified and categorised ecosystems and their resulting services</a:t>
            </a:r>
          </a:p>
          <a:p>
            <a:r>
              <a:rPr lang="en-GB" altLang="en-US" sz="2000" dirty="0">
                <a:solidFill>
                  <a:schemeClr val="accent1"/>
                </a:solidFill>
                <a:cs typeface="Times New Roman" panose="02020603050405020304" pitchFamily="18" charset="0"/>
              </a:rPr>
              <a:t>Identified the links between these services and human societies, and</a:t>
            </a:r>
          </a:p>
          <a:p>
            <a:r>
              <a:rPr lang="en-GB" altLang="en-US" sz="2000" dirty="0">
                <a:solidFill>
                  <a:schemeClr val="accent1"/>
                </a:solidFill>
                <a:cs typeface="Times New Roman" panose="02020603050405020304" pitchFamily="18" charset="0"/>
              </a:rPr>
              <a:t>The direct and indirect drivers and feedback loops.</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r="2239"/>
          <a:stretch/>
        </p:blipFill>
        <p:spPr>
          <a:xfrm>
            <a:off x="5486959" y="1693217"/>
            <a:ext cx="2785730" cy="3947395"/>
          </a:xfrm>
          <a:ln w="31750">
            <a:solidFill>
              <a:schemeClr val="accent1"/>
            </a:solidFill>
          </a:ln>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B14A3C-DF06-6E4C-9A98-F6D82D88C0A1}"/>
              </a:ext>
            </a:extLst>
          </p:cNvPr>
          <p:cNvSpPr txBox="1"/>
          <p:nvPr/>
        </p:nvSpPr>
        <p:spPr>
          <a:xfrm>
            <a:off x="6277426" y="5655795"/>
            <a:ext cx="2097888" cy="200055"/>
          </a:xfrm>
          <a:prstGeom prst="rect">
            <a:avLst/>
          </a:prstGeom>
          <a:noFill/>
        </p:spPr>
        <p:txBody>
          <a:bodyPr wrap="square" rtlCol="0">
            <a:spAutoFit/>
          </a:bodyPr>
          <a:lstStyle/>
          <a:p>
            <a:pPr algn="r"/>
            <a:r>
              <a:rPr lang="en-US" sz="700" dirty="0">
                <a:solidFill>
                  <a:srgbClr val="000000">
                    <a:alpha val="70000"/>
                  </a:srgbClr>
                </a:solidFill>
              </a:rPr>
              <a:t>© Millenium Ecosystem Assessment</a:t>
            </a:r>
            <a:endParaRPr lang="en-GB" sz="700" dirty="0">
              <a:solidFill>
                <a:srgbClr val="000000">
                  <a:alpha val="70000"/>
                </a:srgbClr>
              </a:solidFill>
            </a:endParaRPr>
          </a:p>
        </p:txBody>
      </p:sp>
    </p:spTree>
    <p:extLst>
      <p:ext uri="{BB962C8B-B14F-4D97-AF65-F5344CB8AC3E}">
        <p14:creationId xmlns:p14="http://schemas.microsoft.com/office/powerpoint/2010/main" val="38081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8409" y="135469"/>
            <a:ext cx="7886700" cy="1103969"/>
          </a:xfrm>
        </p:spPr>
        <p:txBody>
          <a:bodyPr>
            <a:noAutofit/>
          </a:bodyPr>
          <a:lstStyle/>
          <a:p>
            <a:pPr>
              <a:lnSpc>
                <a:spcPct val="100000"/>
              </a:lnSpc>
            </a:pPr>
            <a:r>
              <a:rPr lang="en-US" altLang="en-US" sz="2800" dirty="0">
                <a:cs typeface="Times New Roman" panose="02020603050405020304" pitchFamily="18" charset="0"/>
              </a:rPr>
              <a:t>Linkages Between Ecosystem Services </a:t>
            </a:r>
            <a:br>
              <a:rPr lang="en-US" altLang="en-US" sz="2800" dirty="0">
                <a:cs typeface="Times New Roman" panose="02020603050405020304" pitchFamily="18" charset="0"/>
              </a:rPr>
            </a:br>
            <a:r>
              <a:rPr lang="en-US" altLang="en-US" sz="2800" dirty="0">
                <a:cs typeface="Times New Roman" panose="02020603050405020304" pitchFamily="18" charset="0"/>
              </a:rPr>
              <a:t>and Human Wellbeing </a:t>
            </a:r>
            <a:r>
              <a:rPr lang="en-US" altLang="en-US" sz="2400" b="0" dirty="0">
                <a:cs typeface="Times New Roman" panose="02020603050405020304" pitchFamily="18" charset="0"/>
              </a:rPr>
              <a:t>(MA 2005)</a:t>
            </a:r>
            <a:endParaRPr lang="en-GB" sz="2400" b="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4455B216-68B3-1B4E-8954-85A7E8F2D7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409" y="1299006"/>
            <a:ext cx="8564235" cy="4521077"/>
          </a:xfrm>
        </p:spPr>
      </p:pic>
      <p:sp>
        <p:nvSpPr>
          <p:cNvPr id="4" name="TextBox 3">
            <a:extLst>
              <a:ext uri="{FF2B5EF4-FFF2-40B4-BE49-F238E27FC236}">
                <a16:creationId xmlns:a16="http://schemas.microsoft.com/office/drawing/2014/main" id="{85B14A3C-DF06-6E4C-9A98-F6D82D88C0A1}"/>
              </a:ext>
            </a:extLst>
          </p:cNvPr>
          <p:cNvSpPr txBox="1"/>
          <p:nvPr/>
        </p:nvSpPr>
        <p:spPr>
          <a:xfrm>
            <a:off x="6830784" y="5653288"/>
            <a:ext cx="2097888" cy="200055"/>
          </a:xfrm>
          <a:prstGeom prst="rect">
            <a:avLst/>
          </a:prstGeom>
          <a:noFill/>
        </p:spPr>
        <p:txBody>
          <a:bodyPr wrap="square" rtlCol="0">
            <a:spAutoFit/>
          </a:bodyPr>
          <a:lstStyle/>
          <a:p>
            <a:pPr algn="r"/>
            <a:r>
              <a:rPr lang="en-US" sz="700" dirty="0">
                <a:solidFill>
                  <a:srgbClr val="000000">
                    <a:alpha val="70000"/>
                  </a:srgbClr>
                </a:solidFill>
              </a:rPr>
              <a:t>© Millenium Ecosystem Assessment</a:t>
            </a:r>
            <a:endParaRPr lang="en-GB" sz="700" dirty="0">
              <a:solidFill>
                <a:srgbClr val="000000">
                  <a:alpha val="70000"/>
                </a:srgbClr>
              </a:solidFill>
            </a:endParaRPr>
          </a:p>
        </p:txBody>
      </p:sp>
    </p:spTree>
    <p:extLst>
      <p:ext uri="{BB962C8B-B14F-4D97-AF65-F5344CB8AC3E}">
        <p14:creationId xmlns:p14="http://schemas.microsoft.com/office/powerpoint/2010/main" val="23642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42787" y="215679"/>
            <a:ext cx="8515351" cy="1103969"/>
          </a:xfrm>
        </p:spPr>
        <p:txBody>
          <a:bodyPr>
            <a:normAutofit/>
          </a:bodyPr>
          <a:lstStyle/>
          <a:p>
            <a:pPr>
              <a:lnSpc>
                <a:spcPct val="100000"/>
              </a:lnSpc>
            </a:pPr>
            <a:r>
              <a:rPr lang="en-GB" sz="2800" dirty="0"/>
              <a:t>MA Framework: Considering ‘Drivers of Change’</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6144" y="1319648"/>
            <a:ext cx="8049934" cy="4351338"/>
          </a:xfrm>
        </p:spPr>
        <p:txBody>
          <a:bodyPr>
            <a:normAutofit lnSpcReduction="10000"/>
          </a:bodyPr>
          <a:lstStyle/>
          <a:p>
            <a:pPr>
              <a:lnSpc>
                <a:spcPct val="110000"/>
              </a:lnSpc>
            </a:pPr>
            <a:r>
              <a:rPr lang="en-GB" sz="2400" dirty="0">
                <a:solidFill>
                  <a:schemeClr val="accent1"/>
                </a:solidFill>
                <a:cs typeface="Times New Roman" panose="02020603050405020304" pitchFamily="18" charset="0"/>
              </a:rPr>
              <a:t>Recognition of importance of indirect and direct ‘drivers of change’ in ecosystems </a:t>
            </a:r>
          </a:p>
          <a:p>
            <a:pPr lvl="1">
              <a:lnSpc>
                <a:spcPct val="110000"/>
              </a:lnSpc>
              <a:buFont typeface="LucidaGrande" panose="020B0600040502020204" pitchFamily="34" charset="0"/>
              <a:buChar char="-"/>
            </a:pPr>
            <a:r>
              <a:rPr lang="en-GB" dirty="0">
                <a:solidFill>
                  <a:schemeClr val="accent1"/>
                </a:solidFill>
                <a:cs typeface="Times New Roman" panose="02020603050405020304" pitchFamily="18" charset="0"/>
              </a:rPr>
              <a:t>Indirect: demographic, economic, socio-political, science &amp; technology, cultural &amp; religious</a:t>
            </a:r>
          </a:p>
          <a:p>
            <a:pPr lvl="1">
              <a:lnSpc>
                <a:spcPct val="110000"/>
              </a:lnSpc>
              <a:buFont typeface="LucidaGrande" panose="020B0600040502020204" pitchFamily="34" charset="0"/>
              <a:buChar char="-"/>
            </a:pPr>
            <a:r>
              <a:rPr lang="en-GB" dirty="0">
                <a:solidFill>
                  <a:schemeClr val="accent1"/>
                </a:solidFill>
                <a:cs typeface="Times New Roman" panose="02020603050405020304" pitchFamily="18" charset="0"/>
              </a:rPr>
              <a:t>Direct: e.g. changes in local land use, species introduction, external inputs, resource consumption, climate change, natural drivers (e.g. flooding, volcanoes)</a:t>
            </a:r>
          </a:p>
          <a:p>
            <a:pPr>
              <a:lnSpc>
                <a:spcPct val="110000"/>
              </a:lnSpc>
            </a:pPr>
            <a:r>
              <a:rPr lang="en-GB" sz="2400" dirty="0">
                <a:solidFill>
                  <a:schemeClr val="accent1"/>
                </a:solidFill>
                <a:cs typeface="Times New Roman" panose="02020603050405020304" pitchFamily="18" charset="0"/>
              </a:rPr>
              <a:t>Interactions can occur at varying spatial (local to global) and temporal (short- to long-term) scales</a:t>
            </a:r>
          </a:p>
        </p:txBody>
      </p:sp>
    </p:spTree>
    <p:extLst>
      <p:ext uri="{BB962C8B-B14F-4D97-AF65-F5344CB8AC3E}">
        <p14:creationId xmlns:p14="http://schemas.microsoft.com/office/powerpoint/2010/main" val="10680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2800" dirty="0"/>
              <a:t>Limitations of the MA framework</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400" dirty="0">
                <a:solidFill>
                  <a:schemeClr val="accent1"/>
                </a:solidFill>
                <a:cs typeface="Times New Roman" panose="02020603050405020304" pitchFamily="18" charset="0"/>
              </a:rPr>
              <a:t>Builds on consensus of multiple stakeholders; doesn’t identify responsibilities for action – no focus on governance.</a:t>
            </a:r>
          </a:p>
          <a:p>
            <a:r>
              <a:rPr lang="en-GB" sz="2400" dirty="0">
                <a:solidFill>
                  <a:schemeClr val="accent1"/>
                </a:solidFill>
                <a:cs typeface="Times New Roman" panose="02020603050405020304" pitchFamily="18" charset="0"/>
              </a:rPr>
              <a:t>Recommended solutions rely heavily on scientific information and pay less attention to political will.</a:t>
            </a:r>
          </a:p>
          <a:p>
            <a:r>
              <a:rPr lang="en-GB" sz="2400" dirty="0">
                <a:solidFill>
                  <a:schemeClr val="accent1"/>
                </a:solidFill>
                <a:cs typeface="Times New Roman" panose="02020603050405020304" pitchFamily="18" charset="0"/>
              </a:rPr>
              <a:t>Identifies a variety of causes of environmental degradation, but no underlying common element.</a:t>
            </a:r>
          </a:p>
          <a:p>
            <a:r>
              <a:rPr lang="en-GB" sz="2400" dirty="0">
                <a:solidFill>
                  <a:schemeClr val="accent1"/>
                </a:solidFill>
                <a:cs typeface="Times New Roman" panose="02020603050405020304" pitchFamily="18" charset="0"/>
              </a:rPr>
              <a:t>Does not make explicit the poverty aspects associated with wellbeing – assumes ES help the poor through undefined trickle-down effect.</a:t>
            </a:r>
          </a:p>
        </p:txBody>
      </p:sp>
    </p:spTree>
    <p:extLst>
      <p:ext uri="{BB962C8B-B14F-4D97-AF65-F5344CB8AC3E}">
        <p14:creationId xmlns:p14="http://schemas.microsoft.com/office/powerpoint/2010/main" val="223919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121DCC00-8410-4E46-9AA0-900103DF3BEA}"/>
              </a:ext>
            </a:extLst>
          </p:cNvPr>
          <p:cNvPicPr>
            <a:picLocks noGrp="1" noChangeAspect="1"/>
          </p:cNvPicPr>
          <p:nvPr>
            <p:ph idx="1"/>
          </p:nvPr>
        </p:nvPicPr>
        <p:blipFill rotWithShape="1">
          <a:blip r:embed="rId3"/>
          <a:srcRect t="2167" b="3282"/>
          <a:stretch/>
        </p:blipFill>
        <p:spPr>
          <a:xfrm>
            <a:off x="992459" y="1403291"/>
            <a:ext cx="6947209" cy="4648188"/>
          </a:xfrm>
        </p:spPr>
      </p:pic>
      <p:sp>
        <p:nvSpPr>
          <p:cNvPr id="7" name="Title 6"/>
          <p:cNvSpPr>
            <a:spLocks noGrp="1"/>
          </p:cNvSpPr>
          <p:nvPr>
            <p:ph type="title"/>
          </p:nvPr>
        </p:nvSpPr>
        <p:spPr>
          <a:xfrm>
            <a:off x="112295" y="223025"/>
            <a:ext cx="8708320" cy="1111914"/>
          </a:xfrm>
        </p:spPr>
        <p:txBody>
          <a:bodyPr>
            <a:noAutofit/>
          </a:bodyPr>
          <a:lstStyle/>
          <a:p>
            <a:pPr marL="514350" indent="-514350">
              <a:lnSpc>
                <a:spcPct val="100000"/>
              </a:lnSpc>
              <a:buFont typeface="+mj-lt"/>
              <a:buAutoNum type="arabicPeriod" startAt="2"/>
            </a:pPr>
            <a:r>
              <a:rPr lang="en-GB" altLang="en-US" sz="3100" dirty="0">
                <a:cs typeface="Times New Roman" panose="02020603050405020304" pitchFamily="18" charset="0"/>
              </a:rPr>
              <a:t>A framework to understand ecosystem services for poverty alleviation </a:t>
            </a:r>
            <a:br>
              <a:rPr lang="en-GB" altLang="en-US" sz="3100" dirty="0">
                <a:cs typeface="Times New Roman" panose="02020603050405020304" pitchFamily="18" charset="0"/>
              </a:rPr>
            </a:br>
            <a:r>
              <a:rPr lang="en-GB" altLang="en-US" sz="2400" b="0" dirty="0">
                <a:cs typeface="Times New Roman" panose="02020603050405020304" pitchFamily="18" charset="0"/>
              </a:rPr>
              <a:t>(Fisher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2014)</a:t>
            </a:r>
            <a:endParaRPr lang="en-GB" sz="2400" b="0" dirty="0">
              <a:cs typeface="Times New Roman" panose="02020603050405020304" pitchFamily="18" charset="0"/>
            </a:endParaRPr>
          </a:p>
        </p:txBody>
      </p:sp>
      <p:sp>
        <p:nvSpPr>
          <p:cNvPr id="5" name="TextBox 4">
            <a:extLst>
              <a:ext uri="{FF2B5EF4-FFF2-40B4-BE49-F238E27FC236}">
                <a16:creationId xmlns:a16="http://schemas.microsoft.com/office/drawing/2014/main" id="{3A65D3BE-9F80-D340-BE4D-FFAEC5C13CCD}"/>
              </a:ext>
            </a:extLst>
          </p:cNvPr>
          <p:cNvSpPr txBox="1"/>
          <p:nvPr/>
        </p:nvSpPr>
        <p:spPr>
          <a:xfrm>
            <a:off x="2377888" y="6276243"/>
            <a:ext cx="4471034" cy="523220"/>
          </a:xfrm>
          <a:prstGeom prst="rect">
            <a:avLst/>
          </a:prstGeom>
          <a:noFill/>
        </p:spPr>
        <p:txBody>
          <a:bodyPr wrap="square" rtlCol="0">
            <a:spAutoFit/>
          </a:bodyPr>
          <a:lstStyle/>
          <a:p>
            <a:pPr algn="ctr"/>
            <a:r>
              <a:rPr lang="en-US" sz="700" dirty="0">
                <a:solidFill>
                  <a:schemeClr val="tx1">
                    <a:alpha val="70000"/>
                  </a:schemeClr>
                </a:solidFill>
              </a:rPr>
              <a:t>Reprinted from </a:t>
            </a:r>
            <a:r>
              <a:rPr lang="en-US" sz="700" dirty="0">
                <a:solidFill>
                  <a:schemeClr val="tx1">
                    <a:alpha val="70000"/>
                  </a:schemeClr>
                </a:solidFill>
                <a:hlinkClick r:id="rId4"/>
              </a:rPr>
              <a:t>Ecosystem Services</a:t>
            </a:r>
            <a:r>
              <a:rPr lang="en-US" sz="700" dirty="0">
                <a:solidFill>
                  <a:schemeClr val="tx1">
                    <a:alpha val="70000"/>
                  </a:schemeClr>
                </a:solidFill>
              </a:rPr>
              <a:t>, Vol.7, Janet A. Fisher, Genevieve Patenaude, Kalpana Giri, </a:t>
            </a:r>
            <a:br>
              <a:rPr lang="en-US" sz="700" dirty="0">
                <a:solidFill>
                  <a:schemeClr val="tx1">
                    <a:alpha val="70000"/>
                  </a:schemeClr>
                </a:solidFill>
              </a:rPr>
            </a:br>
            <a:r>
              <a:rPr lang="en-US" sz="700" dirty="0">
                <a:solidFill>
                  <a:schemeClr val="tx1">
                    <a:alpha val="70000"/>
                  </a:schemeClr>
                </a:solidFill>
              </a:rPr>
              <a:t>Kristina Lewis, Patrick Meir, Patricia Pinho, Mark D.A. Rounsevell, Mathew Williams, 'Understanding the relationships between ecosystem services and poverty alleviation: A conceptual framework', p.34-45, Copyright 2014, with permission from Elsevier.</a:t>
            </a:r>
            <a:endParaRPr lang="en-GB" sz="700" dirty="0">
              <a:solidFill>
                <a:schemeClr val="tx1">
                  <a:alpha val="70000"/>
                </a:schemeClr>
              </a:solidFill>
            </a:endParaRPr>
          </a:p>
        </p:txBody>
      </p:sp>
    </p:spTree>
    <p:extLst>
      <p:ext uri="{BB962C8B-B14F-4D97-AF65-F5344CB8AC3E}">
        <p14:creationId xmlns:p14="http://schemas.microsoft.com/office/powerpoint/2010/main" val="118102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8419657" cy="1325563"/>
          </a:xfrm>
        </p:spPr>
        <p:txBody>
          <a:bodyPr>
            <a:normAutofit/>
          </a:bodyPr>
          <a:lstStyle/>
          <a:p>
            <a:r>
              <a:rPr lang="en-GB" altLang="en-US" sz="2800" dirty="0">
                <a:cs typeface="Times New Roman" panose="02020603050405020304" pitchFamily="18" charset="0"/>
              </a:rPr>
              <a:t>What is unique about the Fisher </a:t>
            </a:r>
            <a:r>
              <a:rPr lang="en-GB" altLang="en-US" sz="2800" i="1" dirty="0">
                <a:cs typeface="Times New Roman" panose="02020603050405020304" pitchFamily="18" charset="0"/>
              </a:rPr>
              <a:t>et al. </a:t>
            </a:r>
            <a:r>
              <a:rPr lang="en-GB" altLang="en-US" sz="2800" dirty="0">
                <a:cs typeface="Times New Roman" panose="02020603050405020304" pitchFamily="18" charset="0"/>
              </a:rPr>
              <a:t>(2014) framework?</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462808"/>
            <a:ext cx="7886700" cy="4351338"/>
          </a:xfrm>
        </p:spPr>
        <p:txBody>
          <a:bodyPr>
            <a:normAutofit fontScale="85000" lnSpcReduction="20000"/>
          </a:bodyPr>
          <a:lstStyle/>
          <a:p>
            <a:pPr>
              <a:lnSpc>
                <a:spcPct val="120000"/>
              </a:lnSpc>
              <a:spcBef>
                <a:spcPts val="1200"/>
              </a:spcBef>
            </a:pPr>
            <a:r>
              <a:rPr lang="en-GB" sz="2400" dirty="0">
                <a:solidFill>
                  <a:schemeClr val="accent1"/>
                </a:solidFill>
                <a:cs typeface="Times New Roman" panose="02020603050405020304" pitchFamily="18" charset="0"/>
              </a:rPr>
              <a:t>Social differentiation: required for any discussion of poverty alleviation, attributes and scale interactions </a:t>
            </a:r>
          </a:p>
          <a:p>
            <a:pPr>
              <a:lnSpc>
                <a:spcPct val="120000"/>
              </a:lnSpc>
              <a:spcBef>
                <a:spcPts val="1200"/>
              </a:spcBef>
            </a:pPr>
            <a:r>
              <a:rPr lang="en-GB" sz="2400" dirty="0">
                <a:solidFill>
                  <a:schemeClr val="accent1"/>
                </a:solidFill>
                <a:cs typeface="Times New Roman" panose="02020603050405020304" pitchFamily="18" charset="0"/>
              </a:rPr>
              <a:t>Access and control of ES – these are often more important (for the poorest) than aggregate availability  </a:t>
            </a:r>
          </a:p>
          <a:p>
            <a:pPr>
              <a:lnSpc>
                <a:spcPct val="120000"/>
              </a:lnSpc>
              <a:spcBef>
                <a:spcPts val="1200"/>
              </a:spcBef>
            </a:pPr>
            <a:r>
              <a:rPr lang="en-GB" sz="2400" dirty="0">
                <a:solidFill>
                  <a:schemeClr val="accent1"/>
                </a:solidFill>
                <a:cs typeface="Times New Roman" panose="02020603050405020304" pitchFamily="18" charset="0"/>
              </a:rPr>
              <a:t>Distinctions between ES categories, e.g. provisioning and cash (from commodification of ES), with latter particularly easy to control </a:t>
            </a:r>
          </a:p>
          <a:p>
            <a:pPr>
              <a:lnSpc>
                <a:spcPct val="120000"/>
              </a:lnSpc>
              <a:spcBef>
                <a:spcPts val="1200"/>
              </a:spcBef>
            </a:pPr>
            <a:r>
              <a:rPr lang="en-GB" sz="2400" dirty="0">
                <a:solidFill>
                  <a:schemeClr val="accent1"/>
                </a:solidFill>
                <a:cs typeface="Times New Roman" panose="02020603050405020304" pitchFamily="18" charset="0"/>
              </a:rPr>
              <a:t>Poverty reduction versus prevention </a:t>
            </a:r>
          </a:p>
          <a:p>
            <a:pPr>
              <a:lnSpc>
                <a:spcPct val="120000"/>
              </a:lnSpc>
              <a:spcBef>
                <a:spcPts val="1200"/>
              </a:spcBef>
            </a:pPr>
            <a:r>
              <a:rPr lang="en-GB" sz="2400" dirty="0">
                <a:solidFill>
                  <a:schemeClr val="accent1"/>
                </a:solidFill>
                <a:cs typeface="Times New Roman" panose="02020603050405020304" pitchFamily="18" charset="0"/>
              </a:rPr>
              <a:t>Distinction between mitigation (of ES degradation) and adaptation (to changed ES conditions) activities </a:t>
            </a:r>
          </a:p>
          <a:p>
            <a:pPr>
              <a:lnSpc>
                <a:spcPct val="120000"/>
              </a:lnSpc>
              <a:spcBef>
                <a:spcPts val="1200"/>
              </a:spcBef>
            </a:pPr>
            <a:r>
              <a:rPr lang="en-GB" sz="2400" dirty="0">
                <a:solidFill>
                  <a:schemeClr val="accent1"/>
                </a:solidFill>
                <a:cs typeface="Times New Roman" panose="02020603050405020304" pitchFamily="18" charset="0"/>
              </a:rPr>
              <a:t>External human influences (consumption and cultural exchanges)</a:t>
            </a:r>
          </a:p>
          <a:p>
            <a:pPr marL="0" indent="0">
              <a:lnSpc>
                <a:spcPct val="120000"/>
              </a:lnSpc>
              <a:spcBef>
                <a:spcPts val="1200"/>
              </a:spcBef>
              <a:buNone/>
            </a:pP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22524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314324" y="284025"/>
            <a:ext cx="8515351" cy="1325563"/>
          </a:xfrm>
        </p:spPr>
        <p:txBody>
          <a:bodyPr>
            <a:noAutofit/>
          </a:bodyPr>
          <a:lstStyle/>
          <a:p>
            <a:pPr marL="514350" indent="-514350">
              <a:buFont typeface="+mj-lt"/>
              <a:buAutoNum type="arabicPeriod" startAt="3"/>
            </a:pPr>
            <a:r>
              <a:rPr lang="en-GB" altLang="en-US" sz="3200" dirty="0">
                <a:cs typeface="Times New Roman" panose="02020603050405020304" pitchFamily="18" charset="0"/>
              </a:rPr>
              <a:t>Intergovernmental Science-Policy Platform on Biodiversity and Ecosystem Services (IPBES) framework</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76775" y="1992196"/>
            <a:ext cx="5330616" cy="4259900"/>
          </a:xfrm>
        </p:spPr>
        <p:txBody>
          <a:bodyPr>
            <a:normAutofit lnSpcReduction="10000"/>
          </a:bodyPr>
          <a:lstStyle/>
          <a:p>
            <a:pPr>
              <a:lnSpc>
                <a:spcPct val="110000"/>
              </a:lnSpc>
            </a:pPr>
            <a:r>
              <a:rPr lang="en-GB" altLang="en-US" sz="2400" dirty="0">
                <a:solidFill>
                  <a:schemeClr val="accent1"/>
                </a:solidFill>
                <a:cs typeface="Times New Roman" panose="02020603050405020304" pitchFamily="18" charset="0"/>
              </a:rPr>
              <a:t>Established in 2012</a:t>
            </a:r>
          </a:p>
          <a:p>
            <a:pPr>
              <a:lnSpc>
                <a:spcPct val="110000"/>
              </a:lnSpc>
            </a:pPr>
            <a:r>
              <a:rPr lang="en-GB" altLang="en-US" sz="2400" dirty="0">
                <a:solidFill>
                  <a:schemeClr val="accent1"/>
                </a:solidFill>
                <a:cs typeface="Times New Roman" panose="02020603050405020304" pitchFamily="18" charset="0"/>
              </a:rPr>
              <a:t>To provide policy relevant knowledge on biodiversity and ecosystem services to inform decision making</a:t>
            </a:r>
          </a:p>
          <a:p>
            <a:pPr>
              <a:lnSpc>
                <a:spcPct val="110000"/>
              </a:lnSpc>
            </a:pPr>
            <a:r>
              <a:rPr lang="en-GB" altLang="en-US" sz="2400" dirty="0">
                <a:solidFill>
                  <a:schemeClr val="accent1"/>
                </a:solidFill>
                <a:cs typeface="Times New Roman" panose="02020603050405020304" pitchFamily="18" charset="0"/>
              </a:rPr>
              <a:t>Currently 124 Members (Governments)</a:t>
            </a:r>
          </a:p>
          <a:p>
            <a:pPr>
              <a:lnSpc>
                <a:spcPct val="110000"/>
              </a:lnSpc>
            </a:pPr>
            <a:r>
              <a:rPr lang="en-GB" altLang="en-US" sz="2400" dirty="0">
                <a:solidFill>
                  <a:schemeClr val="accent1"/>
                </a:solidFill>
                <a:cs typeface="Times New Roman" panose="02020603050405020304" pitchFamily="18" charset="0"/>
              </a:rPr>
              <a:t>Focus on global, regional and thematic assessments of biodiversity and ecosystem services</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a:blip r:embed="rId3"/>
          <a:stretch>
            <a:fillRect/>
          </a:stretch>
        </p:blipFill>
        <p:spPr>
          <a:xfrm>
            <a:off x="6079959" y="2822829"/>
            <a:ext cx="2609826" cy="1672965"/>
          </a:xfrm>
          <a:ln w="31750">
            <a:noFill/>
          </a:ln>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B14A3C-DF06-6E4C-9A98-F6D82D88C0A1}"/>
              </a:ext>
            </a:extLst>
          </p:cNvPr>
          <p:cNvSpPr txBox="1"/>
          <p:nvPr/>
        </p:nvSpPr>
        <p:spPr>
          <a:xfrm>
            <a:off x="6664465" y="4483079"/>
            <a:ext cx="2097888" cy="200055"/>
          </a:xfrm>
          <a:prstGeom prst="rect">
            <a:avLst/>
          </a:prstGeom>
          <a:noFill/>
        </p:spPr>
        <p:txBody>
          <a:bodyPr wrap="square" rtlCol="0">
            <a:spAutoFit/>
          </a:bodyPr>
          <a:lstStyle/>
          <a:p>
            <a:pPr algn="r"/>
            <a:r>
              <a:rPr lang="en-US" sz="700" dirty="0">
                <a:solidFill>
                  <a:srgbClr val="000000">
                    <a:alpha val="70000"/>
                  </a:srgbClr>
                </a:solidFill>
              </a:rPr>
              <a:t>© IPBES</a:t>
            </a:r>
            <a:endParaRPr lang="en-GB" sz="700" dirty="0">
              <a:solidFill>
                <a:srgbClr val="000000">
                  <a:alpha val="70000"/>
                </a:srgbClr>
              </a:solidFill>
            </a:endParaRPr>
          </a:p>
        </p:txBody>
      </p:sp>
    </p:spTree>
    <p:extLst>
      <p:ext uri="{BB962C8B-B14F-4D97-AF65-F5344CB8AC3E}">
        <p14:creationId xmlns:p14="http://schemas.microsoft.com/office/powerpoint/2010/main" val="252214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5936" y="139306"/>
            <a:ext cx="8314659" cy="836353"/>
          </a:xfrm>
        </p:spPr>
        <p:txBody>
          <a:bodyPr>
            <a:noAutofit/>
          </a:bodyPr>
          <a:lstStyle/>
          <a:p>
            <a:r>
              <a:rPr lang="en-GB" sz="2800" dirty="0">
                <a:cs typeface="Times New Roman" panose="02020603050405020304" pitchFamily="18" charset="0"/>
              </a:rPr>
              <a:t>IPBES conceptual framework </a:t>
            </a:r>
            <a:r>
              <a:rPr lang="en-GB" altLang="en-US" sz="2400" b="0" dirty="0">
                <a:cs typeface="Times New Roman" panose="02020603050405020304" pitchFamily="18" charset="0"/>
              </a:rPr>
              <a:t>(Diaz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2015)</a:t>
            </a:r>
            <a:endParaRPr lang="en-GB" sz="240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8E9ECDDA-2609-9B44-9DE0-5381D80B5831}"/>
              </a:ext>
            </a:extLst>
          </p:cNvPr>
          <p:cNvPicPr>
            <a:picLocks noGrp="1" noChangeAspect="1"/>
          </p:cNvPicPr>
          <p:nvPr>
            <p:ph idx="1"/>
          </p:nvPr>
        </p:nvPicPr>
        <p:blipFill>
          <a:blip r:embed="rId3"/>
          <a:stretch>
            <a:fillRect/>
          </a:stretch>
        </p:blipFill>
        <p:spPr>
          <a:xfrm>
            <a:off x="1091414" y="1053248"/>
            <a:ext cx="7003702" cy="4972989"/>
          </a:xfrm>
        </p:spPr>
      </p:pic>
      <p:sp>
        <p:nvSpPr>
          <p:cNvPr id="4" name="TextBox 3">
            <a:extLst>
              <a:ext uri="{FF2B5EF4-FFF2-40B4-BE49-F238E27FC236}">
                <a16:creationId xmlns:a16="http://schemas.microsoft.com/office/drawing/2014/main" id="{3A65D3BE-9F80-D340-BE4D-FFAEC5C13CCD}"/>
              </a:ext>
            </a:extLst>
          </p:cNvPr>
          <p:cNvSpPr txBox="1"/>
          <p:nvPr/>
        </p:nvSpPr>
        <p:spPr>
          <a:xfrm>
            <a:off x="2261217" y="6389980"/>
            <a:ext cx="4722387" cy="307777"/>
          </a:xfrm>
          <a:prstGeom prst="rect">
            <a:avLst/>
          </a:prstGeom>
          <a:noFill/>
        </p:spPr>
        <p:txBody>
          <a:bodyPr wrap="square" rtlCol="0">
            <a:spAutoFit/>
          </a:bodyPr>
          <a:lstStyle/>
          <a:p>
            <a:pPr algn="ctr"/>
            <a:r>
              <a:rPr lang="en-US" sz="700" dirty="0">
                <a:solidFill>
                  <a:schemeClr val="tx1">
                    <a:alpha val="70000"/>
                  </a:schemeClr>
                </a:solidFill>
              </a:rPr>
              <a:t>Reprinted from Current Opinion in </a:t>
            </a:r>
            <a:r>
              <a:rPr lang="en-US" sz="700" dirty="0">
                <a:solidFill>
                  <a:schemeClr val="tx1">
                    <a:alpha val="70000"/>
                  </a:schemeClr>
                </a:solidFill>
                <a:hlinkClick r:id="rId4"/>
              </a:rPr>
              <a:t>Environmental Sustainability</a:t>
            </a:r>
            <a:r>
              <a:rPr lang="en-US" sz="700" dirty="0">
                <a:solidFill>
                  <a:schemeClr val="tx1">
                    <a:alpha val="70000"/>
                  </a:schemeClr>
                </a:solidFill>
              </a:rPr>
              <a:t>, Vol.14, Sandra Diaz et al, 'The IPBES Conceptual Framework - connecting nature and people', p.1-16, reprinted under Creative Commons license </a:t>
            </a:r>
            <a:r>
              <a:rPr lang="en-US" sz="700" dirty="0">
                <a:solidFill>
                  <a:schemeClr val="tx1">
                    <a:alpha val="70000"/>
                  </a:schemeClr>
                </a:solidFill>
                <a:hlinkClick r:id="rId5"/>
              </a:rPr>
              <a:t>CC BY-NC-SA 3.0</a:t>
            </a:r>
            <a:endParaRPr lang="en-GB" sz="700" dirty="0">
              <a:solidFill>
                <a:schemeClr val="tx1">
                  <a:alpha val="70000"/>
                </a:schemeClr>
              </a:solidFill>
            </a:endParaRPr>
          </a:p>
        </p:txBody>
      </p:sp>
    </p:spTree>
    <p:extLst>
      <p:ext uri="{BB962C8B-B14F-4D97-AF65-F5344CB8AC3E}">
        <p14:creationId xmlns:p14="http://schemas.microsoft.com/office/powerpoint/2010/main" val="357672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120570"/>
            <a:ext cx="8515351" cy="1325563"/>
          </a:xfrm>
        </p:spPr>
        <p:txBody>
          <a:bodyPr>
            <a:normAutofit/>
          </a:bodyPr>
          <a:lstStyle/>
          <a:p>
            <a:r>
              <a:rPr lang="en-GB" sz="2800" dirty="0"/>
              <a:t>What is new in the IPBES framework?</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1315254"/>
            <a:ext cx="8228271" cy="4351338"/>
          </a:xfrm>
        </p:spPr>
        <p:txBody>
          <a:bodyPr>
            <a:noAutofit/>
          </a:bodyPr>
          <a:lstStyle/>
          <a:p>
            <a:r>
              <a:rPr lang="en-GB" sz="2400" dirty="0">
                <a:solidFill>
                  <a:schemeClr val="accent1"/>
                </a:solidFill>
                <a:cs typeface="Times New Roman" panose="02020603050405020304" pitchFamily="18" charset="0"/>
              </a:rPr>
              <a:t>Governance is at the heart of the framework</a:t>
            </a:r>
          </a:p>
          <a:p>
            <a:r>
              <a:rPr lang="en-GB" sz="2400" dirty="0">
                <a:solidFill>
                  <a:schemeClr val="accent1"/>
                </a:solidFill>
                <a:cs typeface="Times New Roman" panose="02020603050405020304" pitchFamily="18" charset="0"/>
              </a:rPr>
              <a:t>Framework draws on and speaks to multiple knowledge (and value) systems</a:t>
            </a:r>
          </a:p>
          <a:p>
            <a:pPr lvl="1"/>
            <a:r>
              <a:rPr lang="en-GB" sz="2000" dirty="0">
                <a:solidFill>
                  <a:schemeClr val="accent1"/>
                </a:solidFill>
                <a:cs typeface="Times New Roman" panose="02020603050405020304" pitchFamily="18" charset="0"/>
              </a:rPr>
              <a:t>Black labels – common name (useful for policy)</a:t>
            </a:r>
          </a:p>
          <a:p>
            <a:pPr lvl="1"/>
            <a:r>
              <a:rPr lang="en-GB" sz="2000" dirty="0">
                <a:solidFill>
                  <a:schemeClr val="accent1"/>
                </a:solidFill>
                <a:cs typeface="Times New Roman" panose="02020603050405020304" pitchFamily="18" charset="0"/>
              </a:rPr>
              <a:t>Green labels – scientific term</a:t>
            </a:r>
          </a:p>
          <a:p>
            <a:pPr lvl="1"/>
            <a:r>
              <a:rPr lang="en-GB" sz="2000" dirty="0">
                <a:solidFill>
                  <a:schemeClr val="accent1"/>
                </a:solidFill>
                <a:cs typeface="Times New Roman" panose="02020603050405020304" pitchFamily="18" charset="0"/>
              </a:rPr>
              <a:t>Blue labels – indigenous knowledge and world views</a:t>
            </a:r>
          </a:p>
          <a:p>
            <a:r>
              <a:rPr lang="en-GB" sz="2400" dirty="0">
                <a:solidFill>
                  <a:schemeClr val="accent1"/>
                </a:solidFill>
                <a:cs typeface="Times New Roman" panose="02020603050405020304" pitchFamily="18" charset="0"/>
              </a:rPr>
              <a:t>It is still evolving, e.g. </a:t>
            </a:r>
          </a:p>
          <a:p>
            <a:pPr lvl="1"/>
            <a:r>
              <a:rPr lang="en-GB" sz="2000" dirty="0" err="1">
                <a:solidFill>
                  <a:schemeClr val="accent1"/>
                </a:solidFill>
                <a:cs typeface="Times New Roman" panose="02020603050405020304" pitchFamily="18" charset="0"/>
              </a:rPr>
              <a:t>Pascual</a:t>
            </a:r>
            <a:r>
              <a:rPr lang="en-GB" sz="2000" dirty="0">
                <a:solidFill>
                  <a:schemeClr val="accent1"/>
                </a:solidFill>
                <a:cs typeface="Times New Roman" panose="02020603050405020304" pitchFamily="18" charset="0"/>
              </a:rPr>
              <a:t>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(2017): ‘nature’s </a:t>
            </a:r>
            <a:r>
              <a:rPr lang="en-GB" sz="2000" dirty="0">
                <a:solidFill>
                  <a:srgbClr val="A6192E"/>
                </a:solidFill>
                <a:cs typeface="Times New Roman" panose="02020603050405020304" pitchFamily="18" charset="0"/>
              </a:rPr>
              <a:t>benefits</a:t>
            </a:r>
            <a:r>
              <a:rPr lang="en-GB" sz="2000" dirty="0">
                <a:solidFill>
                  <a:schemeClr val="accent1"/>
                </a:solidFill>
                <a:cs typeface="Times New Roman" panose="02020603050405020304" pitchFamily="18" charset="0"/>
              </a:rPr>
              <a:t> to people’ should be ‘nature’s </a:t>
            </a:r>
            <a:r>
              <a:rPr lang="en-GB" sz="2000" dirty="0">
                <a:solidFill>
                  <a:srgbClr val="A6192E"/>
                </a:solidFill>
                <a:cs typeface="Times New Roman" panose="02020603050405020304" pitchFamily="18" charset="0"/>
              </a:rPr>
              <a:t>contributions</a:t>
            </a:r>
            <a:r>
              <a:rPr lang="en-GB" sz="2000" dirty="0">
                <a:solidFill>
                  <a:schemeClr val="accent1"/>
                </a:solidFill>
                <a:cs typeface="Times New Roman" panose="02020603050405020304" pitchFamily="18" charset="0"/>
              </a:rPr>
              <a:t> to people’ (NCP) to recognise existence of ‘disservices’</a:t>
            </a:r>
          </a:p>
          <a:p>
            <a:pPr lvl="1"/>
            <a:endParaRPr lang="en-GB" sz="2000" dirty="0">
              <a:solidFill>
                <a:schemeClr val="accent1"/>
              </a:solidFill>
              <a:cs typeface="Times New Roman" panose="02020603050405020304" pitchFamily="18" charset="0"/>
            </a:endParaRPr>
          </a:p>
          <a:p>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49492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49" y="109940"/>
            <a:ext cx="4241063" cy="1325563"/>
          </a:xfrm>
        </p:spPr>
        <p:txBody>
          <a:bodyPr>
            <a:normAutofit/>
          </a:bodyPr>
          <a:lstStyle/>
          <a:p>
            <a:pPr>
              <a:lnSpc>
                <a:spcPct val="100000"/>
              </a:lnSpc>
            </a:pPr>
            <a:r>
              <a:rPr lang="en-GB" altLang="en-US" sz="3200" dirty="0">
                <a:cs typeface="Times New Roman" panose="02020603050405020304" pitchFamily="18" charset="0"/>
              </a:rPr>
              <a:t>Learning outcomes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49" y="1260089"/>
            <a:ext cx="4376949" cy="4902172"/>
          </a:xfrm>
        </p:spPr>
        <p:txBody>
          <a:bodyPr>
            <a:normAutofit fontScale="92500" lnSpcReduction="10000"/>
          </a:bodyPr>
          <a:lstStyle/>
          <a:p>
            <a:pPr>
              <a:lnSpc>
                <a:spcPct val="110000"/>
              </a:lnSpc>
            </a:pPr>
            <a:r>
              <a:rPr lang="en-GB" altLang="en-US" sz="2400" dirty="0">
                <a:solidFill>
                  <a:schemeClr val="accent1"/>
                </a:solidFill>
                <a:cs typeface="Times New Roman" panose="02020603050405020304" pitchFamily="18" charset="0"/>
              </a:rPr>
              <a:t>Explain the concept of ecosystem services</a:t>
            </a:r>
          </a:p>
          <a:p>
            <a:pPr>
              <a:lnSpc>
                <a:spcPct val="110000"/>
              </a:lnSpc>
            </a:pPr>
            <a:r>
              <a:rPr lang="en-GB" altLang="en-US" sz="2400" dirty="0">
                <a:solidFill>
                  <a:schemeClr val="accent1"/>
                </a:solidFill>
                <a:cs typeface="Times New Roman" panose="02020603050405020304" pitchFamily="18" charset="0"/>
              </a:rPr>
              <a:t>Compare and contrast different frameworks for analysing the links between ecosystem services and human wellbeing</a:t>
            </a:r>
          </a:p>
          <a:p>
            <a:pPr lvl="1">
              <a:lnSpc>
                <a:spcPct val="110000"/>
              </a:lnSpc>
            </a:pPr>
            <a:r>
              <a:rPr lang="en-GB" altLang="en-US" sz="2000" dirty="0">
                <a:solidFill>
                  <a:schemeClr val="accent1"/>
                </a:solidFill>
                <a:cs typeface="Times New Roman" panose="02020603050405020304" pitchFamily="18" charset="0"/>
              </a:rPr>
              <a:t>MA, ESPA, IPBES</a:t>
            </a:r>
          </a:p>
          <a:p>
            <a:pPr>
              <a:lnSpc>
                <a:spcPct val="110000"/>
              </a:lnSpc>
            </a:pPr>
            <a:r>
              <a:rPr lang="en-GB" altLang="en-US" sz="2400" dirty="0">
                <a:solidFill>
                  <a:schemeClr val="accent1"/>
                </a:solidFill>
                <a:cs typeface="Times New Roman" panose="02020603050405020304" pitchFamily="18" charset="0"/>
              </a:rPr>
              <a:t>Justify why a holistic understanding and application of ecosystem services for poverty alleviation theory is critical for the attainment of the SDGs </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l="22881"/>
          <a:stretch/>
        </p:blipFill>
        <p:spPr>
          <a:xfrm>
            <a:off x="5029200" y="55722"/>
            <a:ext cx="4114800" cy="6070979"/>
          </a:xfrm>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9C542-E912-F642-B7F4-187A9751F6B5}"/>
              </a:ext>
            </a:extLst>
          </p:cNvPr>
          <p:cNvSpPr txBox="1"/>
          <p:nvPr/>
        </p:nvSpPr>
        <p:spPr>
          <a:xfrm>
            <a:off x="7368946" y="5892508"/>
            <a:ext cx="1798655" cy="200055"/>
          </a:xfrm>
          <a:prstGeom prst="rect">
            <a:avLst/>
          </a:prstGeom>
          <a:noFill/>
        </p:spPr>
        <p:txBody>
          <a:bodyPr wrap="square" rtlCol="0">
            <a:spAutoFit/>
          </a:bodyPr>
          <a:lstStyle/>
          <a:p>
            <a:pPr algn="r"/>
            <a:r>
              <a:rPr lang="en-US" sz="700" dirty="0">
                <a:solidFill>
                  <a:schemeClr val="bg1"/>
                </a:solidFill>
              </a:rPr>
              <a:t>© </a:t>
            </a:r>
            <a:r>
              <a:rPr lang="en-GB" sz="700" dirty="0">
                <a:solidFill>
                  <a:schemeClr val="bg1"/>
                </a:solidFill>
              </a:rPr>
              <a:t>Ninara</a:t>
            </a:r>
          </a:p>
        </p:txBody>
      </p:sp>
    </p:spTree>
    <p:extLst>
      <p:ext uri="{BB962C8B-B14F-4D97-AF65-F5344CB8AC3E}">
        <p14:creationId xmlns:p14="http://schemas.microsoft.com/office/powerpoint/2010/main" val="23821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5649321" cy="2852737"/>
          </a:xfrm>
        </p:spPr>
        <p:txBody>
          <a:bodyPr/>
          <a:lstStyle/>
          <a:p>
            <a:r>
              <a:rPr lang="en-GB" dirty="0"/>
              <a:t>Application of the ES for PA approach</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641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7886700" cy="1325563"/>
          </a:xfrm>
        </p:spPr>
        <p:txBody>
          <a:bodyPr>
            <a:noAutofit/>
          </a:bodyPr>
          <a:lstStyle/>
          <a:p>
            <a:pPr>
              <a:lnSpc>
                <a:spcPct val="100000"/>
              </a:lnSpc>
            </a:pPr>
            <a:r>
              <a:rPr lang="en-GB" altLang="en-US" sz="2800" dirty="0">
                <a:cs typeface="Times New Roman" panose="02020603050405020304" pitchFamily="18" charset="0"/>
              </a:rPr>
              <a:t>Key features of an Ecosystem Services for Poverty Alleviation approach </a:t>
            </a:r>
            <a:br>
              <a:rPr lang="en-GB" altLang="en-US" sz="2800" dirty="0">
                <a:cs typeface="Times New Roman" panose="02020603050405020304" pitchFamily="18" charset="0"/>
              </a:rPr>
            </a:br>
            <a:r>
              <a:rPr lang="en-GB" altLang="en-US" sz="2400" b="0" dirty="0">
                <a:cs typeface="Times New Roman" panose="02020603050405020304" pitchFamily="18" charset="0"/>
              </a:rPr>
              <a:t>(Poppy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2014; ESPA 2018)</a:t>
            </a:r>
            <a:endParaRPr lang="en-US" sz="24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87396"/>
            <a:ext cx="7886700" cy="4351338"/>
          </a:xfrm>
        </p:spPr>
        <p:txBody>
          <a:bodyPr>
            <a:normAutofit lnSpcReduction="10000"/>
          </a:bodyPr>
          <a:lstStyle/>
          <a:p>
            <a:pPr marL="0" indent="0">
              <a:lnSpc>
                <a:spcPct val="110000"/>
              </a:lnSpc>
              <a:buNone/>
            </a:pPr>
            <a:r>
              <a:rPr lang="en-GB" sz="2000" b="1" dirty="0">
                <a:solidFill>
                  <a:schemeClr val="accent1"/>
                </a:solidFill>
                <a:cs typeface="Times New Roman" panose="02020603050405020304" pitchFamily="18" charset="0"/>
              </a:rPr>
              <a:t>Thematically:</a:t>
            </a:r>
          </a:p>
          <a:p>
            <a:pPr>
              <a:lnSpc>
                <a:spcPct val="110000"/>
              </a:lnSpc>
            </a:pPr>
            <a:r>
              <a:rPr lang="en-GB" sz="2000" b="1" dirty="0">
                <a:solidFill>
                  <a:schemeClr val="accent1"/>
                </a:solidFill>
                <a:cs typeface="Times New Roman" panose="02020603050405020304" pitchFamily="18" charset="0"/>
              </a:rPr>
              <a:t>Scales and systems: </a:t>
            </a:r>
            <a:r>
              <a:rPr lang="en-GB" sz="2000" dirty="0">
                <a:solidFill>
                  <a:schemeClr val="accent1"/>
                </a:solidFill>
                <a:cs typeface="Times New Roman" panose="02020603050405020304" pitchFamily="18" charset="0"/>
              </a:rPr>
              <a:t>Understanding the spatial and temporal scale of ecosystem services – and thinking about them in a holistic, integrated ‘systems’ manner</a:t>
            </a:r>
          </a:p>
          <a:p>
            <a:pPr>
              <a:lnSpc>
                <a:spcPct val="110000"/>
              </a:lnSpc>
            </a:pPr>
            <a:r>
              <a:rPr lang="en-GB" sz="2000" b="1" dirty="0">
                <a:solidFill>
                  <a:schemeClr val="accent1"/>
                </a:solidFill>
                <a:cs typeface="Times New Roman" panose="02020603050405020304" pitchFamily="18" charset="0"/>
              </a:rPr>
              <a:t>Wellbeing: </a:t>
            </a:r>
            <a:r>
              <a:rPr lang="en-GB" sz="2000" dirty="0">
                <a:solidFill>
                  <a:schemeClr val="accent1"/>
                </a:solidFill>
                <a:cs typeface="Times New Roman" panose="02020603050405020304" pitchFamily="18" charset="0"/>
              </a:rPr>
              <a:t>Disaggregating the beneficiaries of different ecosystem services, and understanding the multi-dimensional nature of wellbeing </a:t>
            </a:r>
          </a:p>
          <a:p>
            <a:pPr>
              <a:lnSpc>
                <a:spcPct val="110000"/>
              </a:lnSpc>
            </a:pPr>
            <a:r>
              <a:rPr lang="en-GB" sz="2000" b="1" dirty="0">
                <a:solidFill>
                  <a:schemeClr val="accent1"/>
                </a:solidFill>
                <a:cs typeface="Times New Roman" panose="02020603050405020304" pitchFamily="18" charset="0"/>
              </a:rPr>
              <a:t>Justice: </a:t>
            </a:r>
            <a:r>
              <a:rPr lang="en-GB" sz="2000" dirty="0">
                <a:solidFill>
                  <a:schemeClr val="accent1"/>
                </a:solidFill>
                <a:cs typeface="Times New Roman" panose="02020603050405020304" pitchFamily="18" charset="0"/>
              </a:rPr>
              <a:t>Supporting the negotiation of trade-offs between the (conflicting) demands of different ecosystem services users</a:t>
            </a:r>
          </a:p>
          <a:p>
            <a:pPr marL="0" indent="0">
              <a:lnSpc>
                <a:spcPct val="110000"/>
              </a:lnSpc>
              <a:buNone/>
            </a:pPr>
            <a:r>
              <a:rPr lang="en-GB" sz="2000" b="1" dirty="0">
                <a:solidFill>
                  <a:schemeClr val="accent1"/>
                </a:solidFill>
                <a:cs typeface="Times New Roman" panose="02020603050405020304" pitchFamily="18" charset="0"/>
              </a:rPr>
              <a:t>Methodologically:</a:t>
            </a:r>
            <a:r>
              <a:rPr lang="en-GB" sz="2000" dirty="0">
                <a:solidFill>
                  <a:schemeClr val="accent1"/>
                </a:solidFill>
                <a:cs typeface="Times New Roman" panose="02020603050405020304" pitchFamily="18" charset="0"/>
              </a:rPr>
              <a:t> requires an interdisciplinary team, bringing together social and natural sciences</a:t>
            </a:r>
          </a:p>
        </p:txBody>
      </p:sp>
    </p:spTree>
    <p:extLst>
      <p:ext uri="{BB962C8B-B14F-4D97-AF65-F5344CB8AC3E}">
        <p14:creationId xmlns:p14="http://schemas.microsoft.com/office/powerpoint/2010/main" val="352168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281" y="248403"/>
            <a:ext cx="8448753" cy="1325563"/>
          </a:xfrm>
        </p:spPr>
        <p:txBody>
          <a:bodyPr>
            <a:noAutofit/>
          </a:bodyPr>
          <a:lstStyle/>
          <a:p>
            <a:pPr>
              <a:lnSpc>
                <a:spcPct val="100000"/>
              </a:lnSpc>
            </a:pPr>
            <a:r>
              <a:rPr lang="en-US" sz="2800" dirty="0"/>
              <a:t>Class exercise: How can an ES for PA approach contribute to sustainable development?</a:t>
            </a:r>
          </a:p>
        </p:txBody>
      </p:sp>
      <p:pic>
        <p:nvPicPr>
          <p:cNvPr id="4" name="Content Placeholder 3">
            <a:extLst>
              <a:ext uri="{FF2B5EF4-FFF2-40B4-BE49-F238E27FC236}">
                <a16:creationId xmlns:a16="http://schemas.microsoft.com/office/drawing/2014/main" id="{B2F08303-C052-894C-BE5C-4ABB90A4A64C}"/>
              </a:ext>
            </a:extLst>
          </p:cNvPr>
          <p:cNvPicPr>
            <a:picLocks noGrp="1" noChangeAspect="1"/>
          </p:cNvPicPr>
          <p:nvPr>
            <p:ph idx="1"/>
          </p:nvPr>
        </p:nvPicPr>
        <p:blipFill>
          <a:blip r:embed="rId3"/>
          <a:stretch>
            <a:fillRect/>
          </a:stretch>
        </p:blipFill>
        <p:spPr>
          <a:xfrm>
            <a:off x="302281" y="1573966"/>
            <a:ext cx="8448754" cy="4224378"/>
          </a:xfrm>
        </p:spPr>
      </p:pic>
      <p:sp>
        <p:nvSpPr>
          <p:cNvPr id="6" name="TextBox 5">
            <a:extLst>
              <a:ext uri="{FF2B5EF4-FFF2-40B4-BE49-F238E27FC236}">
                <a16:creationId xmlns:a16="http://schemas.microsoft.com/office/drawing/2014/main" id="{85B14A3C-DF06-6E4C-9A98-F6D82D88C0A1}"/>
              </a:ext>
            </a:extLst>
          </p:cNvPr>
          <p:cNvSpPr txBox="1"/>
          <p:nvPr/>
        </p:nvSpPr>
        <p:spPr>
          <a:xfrm>
            <a:off x="6716643" y="5763854"/>
            <a:ext cx="2097888" cy="200055"/>
          </a:xfrm>
          <a:prstGeom prst="rect">
            <a:avLst/>
          </a:prstGeom>
          <a:noFill/>
        </p:spPr>
        <p:txBody>
          <a:bodyPr wrap="square" rtlCol="0">
            <a:spAutoFit/>
          </a:bodyPr>
          <a:lstStyle/>
          <a:p>
            <a:pPr algn="r"/>
            <a:r>
              <a:rPr lang="en-US" sz="700" dirty="0">
                <a:solidFill>
                  <a:srgbClr val="000000">
                    <a:alpha val="70000"/>
                  </a:srgbClr>
                </a:solidFill>
              </a:rPr>
              <a:t>© UN</a:t>
            </a:r>
            <a:endParaRPr lang="en-GB" sz="700" dirty="0">
              <a:solidFill>
                <a:srgbClr val="000000">
                  <a:alpha val="70000"/>
                </a:srgbClr>
              </a:solidFill>
            </a:endParaRPr>
          </a:p>
        </p:txBody>
      </p:sp>
    </p:spTree>
    <p:extLst>
      <p:ext uri="{BB962C8B-B14F-4D97-AF65-F5344CB8AC3E}">
        <p14:creationId xmlns:p14="http://schemas.microsoft.com/office/powerpoint/2010/main" val="55528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12228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628650" y="1195982"/>
            <a:ext cx="7652321" cy="47116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1300"/>
              <a:buFont typeface="Arial"/>
              <a:buNone/>
            </a:pPr>
            <a:r>
              <a:rPr lang="en-GB" sz="1300" b="1" dirty="0">
                <a:solidFill>
                  <a:schemeClr val="accent1"/>
                </a:solidFill>
                <a:latin typeface="Arial"/>
                <a:ea typeface="Arial"/>
                <a:cs typeface="Arial"/>
                <a:sym typeface="Arial"/>
              </a:rPr>
              <a:t>Key readings</a:t>
            </a:r>
            <a:endParaRPr dirty="0"/>
          </a:p>
          <a:p>
            <a:pPr marL="228600" marR="0" lvl="0" indent="-228600" algn="l" rtl="0">
              <a:lnSpc>
                <a:spcPct val="100000"/>
              </a:lnSpc>
              <a:spcBef>
                <a:spcPts val="600"/>
              </a:spcBef>
              <a:spcAft>
                <a:spcPts val="0"/>
              </a:spcAft>
              <a:buClr>
                <a:schemeClr val="accent4"/>
              </a:buClr>
              <a:buSzPts val="1200"/>
              <a:buFont typeface="Arial"/>
              <a:buChar char="•"/>
            </a:pPr>
            <a:r>
              <a:rPr lang="en-GB" sz="1200" dirty="0">
                <a:solidFill>
                  <a:schemeClr val="accent1"/>
                </a:solidFill>
                <a:latin typeface="Arial"/>
                <a:ea typeface="Arial"/>
                <a:cs typeface="Arial"/>
                <a:sym typeface="Arial"/>
              </a:rPr>
              <a:t>Díaz, S. </a:t>
            </a:r>
            <a:r>
              <a:rPr lang="en-GB" sz="1200" i="1" dirty="0">
                <a:solidFill>
                  <a:schemeClr val="accent1"/>
                </a:solidFill>
                <a:latin typeface="Arial"/>
                <a:ea typeface="Arial"/>
                <a:cs typeface="Arial"/>
                <a:sym typeface="Arial"/>
              </a:rPr>
              <a:t>et al.</a:t>
            </a:r>
            <a:r>
              <a:rPr lang="en-GB" sz="1200" dirty="0">
                <a:solidFill>
                  <a:schemeClr val="accent1"/>
                </a:solidFill>
                <a:latin typeface="Arial"/>
                <a:ea typeface="Arial"/>
                <a:cs typeface="Arial"/>
                <a:sym typeface="Arial"/>
              </a:rPr>
              <a:t> (2015) The IPBES Conceptual Framework - connecting nature and people. </a:t>
            </a:r>
            <a:r>
              <a:rPr lang="en-GB" sz="1200" i="1" dirty="0">
                <a:solidFill>
                  <a:schemeClr val="accent1"/>
                </a:solidFill>
                <a:latin typeface="Arial"/>
                <a:ea typeface="Arial"/>
                <a:cs typeface="Arial"/>
                <a:sym typeface="Arial"/>
              </a:rPr>
              <a:t>Current Opinion in Environmental Sustainability</a:t>
            </a:r>
            <a:r>
              <a:rPr lang="en-GB" sz="1200" dirty="0">
                <a:solidFill>
                  <a:schemeClr val="accent1"/>
                </a:solidFill>
                <a:latin typeface="Arial"/>
                <a:ea typeface="Arial"/>
                <a:cs typeface="Arial"/>
                <a:sym typeface="Arial"/>
              </a:rPr>
              <a:t> </a:t>
            </a:r>
            <a:r>
              <a:rPr lang="en-GB" sz="1200" b="1" dirty="0">
                <a:solidFill>
                  <a:schemeClr val="accent1"/>
                </a:solidFill>
                <a:latin typeface="Arial"/>
                <a:ea typeface="Arial"/>
                <a:cs typeface="Arial"/>
                <a:sym typeface="Arial"/>
              </a:rPr>
              <a:t>14</a:t>
            </a:r>
            <a:r>
              <a:rPr lang="en-GB" sz="1200" dirty="0">
                <a:solidFill>
                  <a:schemeClr val="accent1"/>
                </a:solidFill>
                <a:latin typeface="Arial"/>
                <a:ea typeface="Arial"/>
                <a:cs typeface="Arial"/>
                <a:sym typeface="Arial"/>
              </a:rPr>
              <a:t>: 1-16.</a:t>
            </a:r>
            <a:endParaRPr dirty="0"/>
          </a:p>
          <a:p>
            <a:pPr marL="228600" indent="-228600">
              <a:spcBef>
                <a:spcPts val="600"/>
              </a:spcBef>
              <a:buClr>
                <a:schemeClr val="accent4"/>
              </a:buClr>
              <a:buSzPts val="1200"/>
              <a:buFont typeface="Arial"/>
              <a:buChar char="•"/>
            </a:pPr>
            <a:r>
              <a:rPr lang="en-GB" sz="1200" dirty="0">
                <a:solidFill>
                  <a:schemeClr val="accent1"/>
                </a:solidFill>
              </a:rPr>
              <a:t>Fisher, B. </a:t>
            </a:r>
            <a:r>
              <a:rPr lang="en-GB" sz="1200" i="1" dirty="0">
                <a:solidFill>
                  <a:schemeClr val="accent1"/>
                </a:solidFill>
              </a:rPr>
              <a:t>et al.</a:t>
            </a:r>
            <a:r>
              <a:rPr lang="en-GB" sz="1200" dirty="0">
                <a:solidFill>
                  <a:schemeClr val="accent1"/>
                </a:solidFill>
              </a:rPr>
              <a:t> (2008) Ecosystem services and economic theory: Integration for policy-relevant research. </a:t>
            </a:r>
            <a:r>
              <a:rPr lang="en-GB" sz="1200" i="1" dirty="0">
                <a:solidFill>
                  <a:schemeClr val="accent1"/>
                </a:solidFill>
              </a:rPr>
              <a:t>Ecological Applications </a:t>
            </a:r>
            <a:r>
              <a:rPr lang="en-GB" sz="1200" b="1" dirty="0">
                <a:solidFill>
                  <a:schemeClr val="accent1"/>
                </a:solidFill>
              </a:rPr>
              <a:t>18</a:t>
            </a:r>
            <a:r>
              <a:rPr lang="en-GB" sz="1200" dirty="0">
                <a:solidFill>
                  <a:schemeClr val="accent1"/>
                </a:solidFill>
              </a:rPr>
              <a:t>:</a:t>
            </a:r>
            <a:r>
              <a:rPr lang="en-GB" sz="1200" b="1" dirty="0">
                <a:solidFill>
                  <a:schemeClr val="accent1"/>
                </a:solidFill>
              </a:rPr>
              <a:t> </a:t>
            </a:r>
            <a:r>
              <a:rPr lang="en-GB" sz="1200" dirty="0">
                <a:solidFill>
                  <a:schemeClr val="accent1"/>
                </a:solidFill>
              </a:rPr>
              <a:t>2050-2067.</a:t>
            </a:r>
          </a:p>
          <a:p>
            <a:pPr marL="228600" marR="0" lvl="0" indent="-228600" algn="l" rtl="0">
              <a:lnSpc>
                <a:spcPct val="100000"/>
              </a:lnSpc>
              <a:spcBef>
                <a:spcPts val="600"/>
              </a:spcBef>
              <a:spcAft>
                <a:spcPts val="0"/>
              </a:spcAft>
              <a:buClr>
                <a:schemeClr val="accent4"/>
              </a:buClr>
              <a:buSzPts val="1200"/>
              <a:buFont typeface="Arial"/>
              <a:buChar char="•"/>
            </a:pPr>
            <a:r>
              <a:rPr lang="en-GB" sz="1200" dirty="0">
                <a:solidFill>
                  <a:schemeClr val="accent1"/>
                </a:solidFill>
                <a:latin typeface="Arial"/>
                <a:ea typeface="Arial"/>
                <a:cs typeface="Arial"/>
                <a:sym typeface="Arial"/>
              </a:rPr>
              <a:t>Fisher, J.A. </a:t>
            </a:r>
            <a:r>
              <a:rPr lang="en-GB" sz="1200" i="1" dirty="0">
                <a:solidFill>
                  <a:schemeClr val="accent1"/>
                </a:solidFill>
                <a:latin typeface="Arial"/>
                <a:ea typeface="Arial"/>
                <a:cs typeface="Arial"/>
                <a:sym typeface="Arial"/>
              </a:rPr>
              <a:t>et al. </a:t>
            </a:r>
            <a:r>
              <a:rPr lang="en-GB" sz="1200" dirty="0">
                <a:solidFill>
                  <a:schemeClr val="accent1"/>
                </a:solidFill>
                <a:latin typeface="Arial"/>
                <a:ea typeface="Arial"/>
                <a:cs typeface="Arial"/>
                <a:sym typeface="Arial"/>
              </a:rPr>
              <a:t>(2014) Understanding the relationships between ecosystem services and poverty alleviation: A conceptual framework. </a:t>
            </a:r>
            <a:r>
              <a:rPr lang="en-GB" sz="1200" i="1" dirty="0">
                <a:solidFill>
                  <a:schemeClr val="accent1"/>
                </a:solidFill>
                <a:latin typeface="Arial"/>
                <a:ea typeface="Arial"/>
                <a:cs typeface="Arial"/>
                <a:sym typeface="Arial"/>
              </a:rPr>
              <a:t>Ecosystem Services</a:t>
            </a:r>
            <a:r>
              <a:rPr lang="en-GB" sz="1200" dirty="0">
                <a:solidFill>
                  <a:schemeClr val="accent1"/>
                </a:solidFill>
                <a:latin typeface="Arial"/>
                <a:ea typeface="Arial"/>
                <a:cs typeface="Arial"/>
                <a:sym typeface="Arial"/>
              </a:rPr>
              <a:t> </a:t>
            </a:r>
            <a:r>
              <a:rPr lang="en-GB" sz="1200" b="1" dirty="0">
                <a:solidFill>
                  <a:schemeClr val="accent1"/>
                </a:solidFill>
                <a:latin typeface="Arial"/>
                <a:ea typeface="Arial"/>
                <a:cs typeface="Arial"/>
                <a:sym typeface="Arial"/>
              </a:rPr>
              <a:t>7</a:t>
            </a:r>
            <a:r>
              <a:rPr lang="en-GB" sz="1200" dirty="0">
                <a:solidFill>
                  <a:schemeClr val="accent1"/>
                </a:solidFill>
                <a:latin typeface="Arial"/>
                <a:ea typeface="Arial"/>
                <a:cs typeface="Arial"/>
                <a:sym typeface="Arial"/>
              </a:rPr>
              <a:t>: 34-45.</a:t>
            </a:r>
          </a:p>
          <a:p>
            <a:pPr marL="228600" indent="-228600">
              <a:spcBef>
                <a:spcPts val="600"/>
              </a:spcBef>
              <a:buClr>
                <a:schemeClr val="accent4"/>
              </a:buClr>
              <a:buSzPts val="1200"/>
              <a:buFont typeface="Arial"/>
              <a:buChar char="•"/>
            </a:pPr>
            <a:r>
              <a:rPr lang="en-GB" sz="1200" dirty="0" err="1">
                <a:solidFill>
                  <a:schemeClr val="accent1"/>
                </a:solidFill>
              </a:rPr>
              <a:t>Pascual</a:t>
            </a:r>
            <a:r>
              <a:rPr lang="en-GB" sz="1200" dirty="0">
                <a:solidFill>
                  <a:schemeClr val="accent1"/>
                </a:solidFill>
              </a:rPr>
              <a:t>, U. </a:t>
            </a:r>
            <a:r>
              <a:rPr lang="en-GB" sz="1200" i="1" dirty="0">
                <a:solidFill>
                  <a:schemeClr val="accent1"/>
                </a:solidFill>
              </a:rPr>
              <a:t>et al</a:t>
            </a:r>
            <a:r>
              <a:rPr lang="en-GB" sz="1200" dirty="0">
                <a:solidFill>
                  <a:schemeClr val="accent1"/>
                </a:solidFill>
              </a:rPr>
              <a:t>. (2017) Valuing nature’ s contributions to people : the IPBES approach.</a:t>
            </a:r>
            <a:r>
              <a:rPr lang="en-GB" sz="1200" i="1" dirty="0">
                <a:solidFill>
                  <a:schemeClr val="accent1"/>
                </a:solidFill>
              </a:rPr>
              <a:t> Current Opinion in Environmental Sustainability</a:t>
            </a:r>
            <a:r>
              <a:rPr lang="en-GB" sz="1200" dirty="0">
                <a:solidFill>
                  <a:schemeClr val="accent1"/>
                </a:solidFill>
              </a:rPr>
              <a:t> </a:t>
            </a:r>
            <a:r>
              <a:rPr lang="en-GB" sz="1200" b="1" dirty="0">
                <a:solidFill>
                  <a:schemeClr val="accent1"/>
                </a:solidFill>
              </a:rPr>
              <a:t>26</a:t>
            </a:r>
            <a:r>
              <a:rPr lang="en-GB" sz="1200" dirty="0">
                <a:solidFill>
                  <a:schemeClr val="accent1"/>
                </a:solidFill>
              </a:rPr>
              <a:t>: 7-16. </a:t>
            </a:r>
            <a:endParaRPr sz="1200" dirty="0"/>
          </a:p>
          <a:p>
            <a:pPr marL="0" marR="0" lvl="0" indent="0" algn="l" rtl="0">
              <a:lnSpc>
                <a:spcPct val="100000"/>
              </a:lnSpc>
              <a:spcBef>
                <a:spcPts val="1200"/>
              </a:spcBef>
              <a:spcAft>
                <a:spcPts val="0"/>
              </a:spcAft>
              <a:buClr>
                <a:schemeClr val="accent4"/>
              </a:buClr>
              <a:buSzPts val="1300"/>
              <a:buFont typeface="Arial"/>
              <a:buNone/>
            </a:pPr>
            <a:r>
              <a:rPr lang="en-GB" sz="1300" b="1" dirty="0">
                <a:solidFill>
                  <a:schemeClr val="accent1"/>
                </a:solidFill>
                <a:latin typeface="Arial"/>
                <a:ea typeface="Arial"/>
                <a:cs typeface="Arial"/>
                <a:sym typeface="Arial"/>
              </a:rPr>
              <a:t>Other readings</a:t>
            </a:r>
            <a:endParaRPr dirty="0"/>
          </a:p>
          <a:p>
            <a:pPr marL="228600" marR="0" lvl="0" indent="-228600" algn="l" rtl="0">
              <a:lnSpc>
                <a:spcPct val="100000"/>
              </a:lnSpc>
              <a:spcBef>
                <a:spcPts val="600"/>
              </a:spcBef>
              <a:spcAft>
                <a:spcPts val="0"/>
              </a:spcAft>
              <a:buClr>
                <a:schemeClr val="accent4"/>
              </a:buClr>
              <a:buSzPts val="1200"/>
              <a:buFont typeface="Arial"/>
              <a:buChar char="•"/>
            </a:pPr>
            <a:r>
              <a:rPr lang="en-GB" sz="1200" dirty="0">
                <a:solidFill>
                  <a:srgbClr val="004C96"/>
                </a:solidFill>
                <a:latin typeface="Arial"/>
                <a:ea typeface="Arial"/>
                <a:cs typeface="Arial"/>
                <a:sym typeface="Arial"/>
              </a:rPr>
              <a:t>Díaz, S. </a:t>
            </a:r>
            <a:r>
              <a:rPr lang="en-GB" sz="1200" i="1" dirty="0">
                <a:solidFill>
                  <a:srgbClr val="004C96"/>
                </a:solidFill>
                <a:latin typeface="Arial"/>
                <a:ea typeface="Arial"/>
                <a:cs typeface="Arial"/>
                <a:sym typeface="Arial"/>
              </a:rPr>
              <a:t>et al. </a:t>
            </a:r>
            <a:r>
              <a:rPr lang="en-GB" sz="1200" dirty="0">
                <a:solidFill>
                  <a:srgbClr val="004C96"/>
                </a:solidFill>
                <a:latin typeface="Arial"/>
                <a:ea typeface="Arial"/>
                <a:cs typeface="Arial"/>
                <a:sym typeface="Arial"/>
              </a:rPr>
              <a:t>(2018) Assessing nature’s contributions to people. Recognizing culture, and diverse sources of knowledge, can improve assessments. </a:t>
            </a:r>
            <a:r>
              <a:rPr lang="en-GB" sz="1200" i="1" dirty="0">
                <a:solidFill>
                  <a:srgbClr val="004C96"/>
                </a:solidFill>
                <a:latin typeface="Arial"/>
                <a:ea typeface="Arial"/>
                <a:cs typeface="Arial"/>
                <a:sym typeface="Arial"/>
              </a:rPr>
              <a:t>Science</a:t>
            </a:r>
            <a:r>
              <a:rPr lang="en-GB" sz="1200" dirty="0">
                <a:solidFill>
                  <a:srgbClr val="004C96"/>
                </a:solidFill>
                <a:latin typeface="Arial"/>
                <a:ea typeface="Arial"/>
                <a:cs typeface="Arial"/>
                <a:sym typeface="Arial"/>
              </a:rPr>
              <a:t> </a:t>
            </a:r>
            <a:r>
              <a:rPr lang="en-GB" sz="1200" b="1" dirty="0">
                <a:solidFill>
                  <a:srgbClr val="004C96"/>
                </a:solidFill>
                <a:latin typeface="Arial"/>
                <a:ea typeface="Arial"/>
                <a:cs typeface="Arial"/>
                <a:sym typeface="Arial"/>
              </a:rPr>
              <a:t>359</a:t>
            </a:r>
            <a:r>
              <a:rPr lang="en-GB" sz="1200" dirty="0">
                <a:solidFill>
                  <a:srgbClr val="004C96"/>
                </a:solidFill>
                <a:latin typeface="Arial"/>
                <a:ea typeface="Arial"/>
                <a:cs typeface="Arial"/>
                <a:sym typeface="Arial"/>
              </a:rPr>
              <a:t>: 270-272.</a:t>
            </a:r>
            <a:endParaRPr dirty="0"/>
          </a:p>
          <a:p>
            <a:pPr marL="228600" marR="0" lvl="0" indent="-228600" algn="l" rtl="0">
              <a:lnSpc>
                <a:spcPct val="100000"/>
              </a:lnSpc>
              <a:spcBef>
                <a:spcPts val="600"/>
              </a:spcBef>
              <a:spcAft>
                <a:spcPts val="0"/>
              </a:spcAft>
              <a:buClr>
                <a:schemeClr val="accent4"/>
              </a:buClr>
              <a:buSzPts val="1200"/>
              <a:buFont typeface="Arial"/>
              <a:buChar char="•"/>
            </a:pPr>
            <a:r>
              <a:rPr lang="en-GB" sz="1200" dirty="0">
                <a:solidFill>
                  <a:srgbClr val="004C96"/>
                </a:solidFill>
                <a:latin typeface="Arial"/>
                <a:ea typeface="Arial"/>
                <a:cs typeface="Arial"/>
                <a:sym typeface="Arial"/>
              </a:rPr>
              <a:t>ESPA (2018) </a:t>
            </a:r>
            <a:r>
              <a:rPr lang="en-GB" sz="1200" dirty="0">
                <a:solidFill>
                  <a:srgbClr val="004C96"/>
                </a:solidFill>
                <a:latin typeface="Arial"/>
                <a:ea typeface="Arial"/>
                <a:cs typeface="Arial"/>
                <a:sym typeface="Arial"/>
                <a:hlinkClick r:id="rId3"/>
              </a:rPr>
              <a:t>An environment for wellbeing: Pathways out of poverty – Policy messages from the ESPA programme. </a:t>
            </a:r>
            <a:r>
              <a:rPr lang="en-GB" sz="1200" dirty="0">
                <a:solidFill>
                  <a:srgbClr val="004C96"/>
                </a:solidFill>
                <a:latin typeface="Arial"/>
                <a:ea typeface="Arial"/>
                <a:cs typeface="Arial"/>
                <a:sym typeface="Arial"/>
              </a:rPr>
              <a:t>Ecosystem Services for Poverty Alleviation, Edinburgh.</a:t>
            </a:r>
          </a:p>
          <a:p>
            <a:pPr marL="228600" lvl="0" indent="-228600">
              <a:spcBef>
                <a:spcPts val="600"/>
              </a:spcBef>
              <a:buClr>
                <a:schemeClr val="accent4"/>
              </a:buClr>
              <a:buSzPts val="1300"/>
              <a:buFont typeface="Arial"/>
              <a:buChar char="•"/>
            </a:pPr>
            <a:r>
              <a:rPr lang="en-GB" sz="1200" dirty="0">
                <a:solidFill>
                  <a:schemeClr val="accent1"/>
                </a:solidFill>
              </a:rPr>
              <a:t>Gomez-</a:t>
            </a:r>
            <a:r>
              <a:rPr lang="en-GB" sz="1200" dirty="0" err="1">
                <a:solidFill>
                  <a:schemeClr val="accent1"/>
                </a:solidFill>
              </a:rPr>
              <a:t>Baggethun</a:t>
            </a:r>
            <a:r>
              <a:rPr lang="en-GB" sz="1200" dirty="0">
                <a:solidFill>
                  <a:schemeClr val="accent1"/>
                </a:solidFill>
              </a:rPr>
              <a:t>, E. </a:t>
            </a:r>
            <a:r>
              <a:rPr lang="en-GB" sz="1200" i="1" dirty="0">
                <a:solidFill>
                  <a:schemeClr val="accent1"/>
                </a:solidFill>
              </a:rPr>
              <a:t>et al.</a:t>
            </a:r>
            <a:r>
              <a:rPr lang="en-GB" sz="1200" dirty="0">
                <a:solidFill>
                  <a:schemeClr val="accent1"/>
                </a:solidFill>
              </a:rPr>
              <a:t> (2010) The history of ecosystem services in economic theory and practice: from early notions to markets and payment schemes. </a:t>
            </a:r>
            <a:r>
              <a:rPr lang="en-GB" sz="1200" i="1" dirty="0">
                <a:solidFill>
                  <a:schemeClr val="accent1"/>
                </a:solidFill>
              </a:rPr>
              <a:t>Ecological Economics </a:t>
            </a:r>
            <a:r>
              <a:rPr lang="en-GB" sz="1200" b="1" dirty="0">
                <a:solidFill>
                  <a:schemeClr val="accent1"/>
                </a:solidFill>
              </a:rPr>
              <a:t>69</a:t>
            </a:r>
            <a:r>
              <a:rPr lang="en-GB" sz="1200" dirty="0">
                <a:solidFill>
                  <a:schemeClr val="accent1"/>
                </a:solidFill>
              </a:rPr>
              <a:t>: 1209-1218.</a:t>
            </a:r>
            <a:endParaRPr lang="en-GB" sz="1200" dirty="0"/>
          </a:p>
          <a:p>
            <a:pPr marL="228600" lvl="0" indent="-228600">
              <a:spcBef>
                <a:spcPts val="600"/>
              </a:spcBef>
              <a:buClr>
                <a:schemeClr val="accent4"/>
              </a:buClr>
              <a:buSzPts val="1300"/>
              <a:buFont typeface="Arial"/>
              <a:buChar char="•"/>
            </a:pPr>
            <a:r>
              <a:rPr lang="en-GB" sz="1200" dirty="0">
                <a:solidFill>
                  <a:schemeClr val="accent1"/>
                </a:solidFill>
              </a:rPr>
              <a:t>MA (2005) </a:t>
            </a:r>
            <a:r>
              <a:rPr lang="en-GB" sz="1200" i="1" dirty="0">
                <a:solidFill>
                  <a:schemeClr val="accent1"/>
                </a:solidFill>
              </a:rPr>
              <a:t>Ecosystems and Human Well-being: Biodiversity Synthesis</a:t>
            </a:r>
            <a:r>
              <a:rPr lang="en-GB" sz="1200" dirty="0">
                <a:solidFill>
                  <a:schemeClr val="accent1"/>
                </a:solidFill>
              </a:rPr>
              <a:t>. Island Press, Washington, DC.</a:t>
            </a:r>
            <a:endParaRPr lang="en-GB" sz="1200" dirty="0"/>
          </a:p>
          <a:p>
            <a:pPr marL="228600" lvl="0" indent="-228600">
              <a:spcBef>
                <a:spcPts val="600"/>
              </a:spcBef>
              <a:buClr>
                <a:schemeClr val="accent4"/>
              </a:buClr>
              <a:buSzPts val="1300"/>
              <a:buFont typeface="Arial"/>
              <a:buChar char="•"/>
            </a:pPr>
            <a:r>
              <a:rPr lang="en-GB" sz="1200" dirty="0">
                <a:solidFill>
                  <a:schemeClr val="accent1"/>
                </a:solidFill>
              </a:rPr>
              <a:t>Poppy, G. </a:t>
            </a:r>
            <a:r>
              <a:rPr lang="en-GB" sz="1200" i="1" dirty="0">
                <a:solidFill>
                  <a:schemeClr val="accent1"/>
                </a:solidFill>
              </a:rPr>
              <a:t>et al. </a:t>
            </a:r>
            <a:r>
              <a:rPr lang="en-GB" sz="1200" dirty="0">
                <a:solidFill>
                  <a:schemeClr val="accent1"/>
                </a:solidFill>
              </a:rPr>
              <a:t>(2014) Food security in a perfect storm: using the ecosystem services framework to increase understanding</a:t>
            </a:r>
            <a:r>
              <a:rPr lang="en-GB" sz="1200" i="1" dirty="0">
                <a:solidFill>
                  <a:schemeClr val="accent1"/>
                </a:solidFill>
              </a:rPr>
              <a:t>. Phil. Trans. R. Soc. </a:t>
            </a:r>
            <a:r>
              <a:rPr lang="en-GB" sz="1200" dirty="0">
                <a:solidFill>
                  <a:schemeClr val="accent1"/>
                </a:solidFill>
              </a:rPr>
              <a:t>B </a:t>
            </a:r>
            <a:r>
              <a:rPr lang="en-GB" sz="1200" b="1" dirty="0">
                <a:solidFill>
                  <a:schemeClr val="accent1"/>
                </a:solidFill>
              </a:rPr>
              <a:t>369</a:t>
            </a:r>
            <a:r>
              <a:rPr lang="en-GB" sz="1200" dirty="0">
                <a:solidFill>
                  <a:schemeClr val="accent1"/>
                </a:solidFill>
              </a:rPr>
              <a:t>: 1-13. </a:t>
            </a:r>
            <a:endParaRPr lang="en-GB" sz="1200" dirty="0"/>
          </a:p>
          <a:p>
            <a:pPr marL="228600" marR="0" lvl="0" indent="-228600" algn="l" rtl="0">
              <a:lnSpc>
                <a:spcPct val="100000"/>
              </a:lnSpc>
              <a:spcBef>
                <a:spcPts val="600"/>
              </a:spcBef>
              <a:spcAft>
                <a:spcPts val="0"/>
              </a:spcAft>
              <a:buClr>
                <a:schemeClr val="accent4"/>
              </a:buClr>
              <a:buSzPts val="1200"/>
              <a:buFont typeface="Arial"/>
              <a:buChar char="•"/>
            </a:pPr>
            <a:endParaRPr sz="12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186355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23289"/>
            <a:ext cx="7886700" cy="1160980"/>
          </a:xfrm>
        </p:spPr>
        <p:txBody>
          <a:bodyPr>
            <a:normAutofit/>
          </a:bodyPr>
          <a:lstStyle/>
          <a:p>
            <a:pPr>
              <a:lnSpc>
                <a:spcPct val="100000"/>
              </a:lnSpc>
            </a:pPr>
            <a:r>
              <a:rPr lang="en-GB" sz="3200" dirty="0"/>
              <a:t>Case studies for further discussion</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49198" y="1263721"/>
            <a:ext cx="8208199" cy="4497721"/>
          </a:xfrm>
        </p:spPr>
        <p:txBody>
          <a:bodyPr>
            <a:noAutofit/>
          </a:bodyPr>
          <a:lstStyle/>
          <a:p>
            <a:pPr marL="0" indent="0">
              <a:lnSpc>
                <a:spcPct val="120000"/>
              </a:lnSpc>
              <a:buNone/>
            </a:pPr>
            <a:r>
              <a:rPr lang="en-GB" sz="1500" b="1" dirty="0">
                <a:solidFill>
                  <a:schemeClr val="accent1"/>
                </a:solidFill>
                <a:cs typeface="Times New Roman" panose="02020603050405020304" pitchFamily="18" charset="0"/>
              </a:rPr>
              <a:t>Case study A: </a:t>
            </a:r>
            <a:r>
              <a:rPr lang="en-GB" sz="1500" dirty="0">
                <a:solidFill>
                  <a:schemeClr val="accent1"/>
                </a:solidFill>
                <a:cs typeface="Times New Roman" panose="02020603050405020304" pitchFamily="18" charset="0"/>
              </a:rPr>
              <a:t>Participatory Modelling Frameworks to Understand Wellbeing Trade-offs in Coastal Ecosystem Services (</a:t>
            </a:r>
            <a:r>
              <a:rPr lang="en-GB" sz="1500" dirty="0">
                <a:solidFill>
                  <a:schemeClr val="accent1"/>
                </a:solidFill>
                <a:cs typeface="Times New Roman" panose="02020603050405020304" pitchFamily="18" charset="0"/>
                <a:hlinkClick r:id="rId3"/>
              </a:rPr>
              <a:t>http://www.espa.ac.uk/projects/ne-i00324x-1</a:t>
            </a:r>
            <a:r>
              <a:rPr lang="en-GB" sz="1500" dirty="0">
                <a:solidFill>
                  <a:schemeClr val="accent1"/>
                </a:solidFill>
                <a:cs typeface="Times New Roman" panose="02020603050405020304" pitchFamily="18" charset="0"/>
              </a:rPr>
              <a:t>)</a:t>
            </a:r>
          </a:p>
          <a:p>
            <a:pPr>
              <a:lnSpc>
                <a:spcPct val="120000"/>
              </a:lnSpc>
              <a:spcBef>
                <a:spcPts val="600"/>
              </a:spcBef>
            </a:pPr>
            <a:r>
              <a:rPr lang="en-GB" sz="1500" dirty="0">
                <a:solidFill>
                  <a:schemeClr val="accent1"/>
                </a:solidFill>
                <a:cs typeface="Times New Roman" panose="02020603050405020304" pitchFamily="18" charset="0"/>
              </a:rPr>
              <a:t>Daw, T.M., </a:t>
            </a:r>
            <a:r>
              <a:rPr lang="en-GB" sz="1500" i="1" dirty="0">
                <a:solidFill>
                  <a:schemeClr val="accent1"/>
                </a:solidFill>
                <a:cs typeface="Times New Roman" panose="02020603050405020304" pitchFamily="18" charset="0"/>
              </a:rPr>
              <a:t>et al. </a:t>
            </a:r>
            <a:r>
              <a:rPr lang="en-GB" sz="1500" dirty="0">
                <a:solidFill>
                  <a:schemeClr val="accent1"/>
                </a:solidFill>
                <a:cs typeface="Times New Roman" panose="02020603050405020304" pitchFamily="18" charset="0"/>
              </a:rPr>
              <a:t>(2015) Evaluating taboo trade-offs in ecosystems services and human well-being. </a:t>
            </a:r>
            <a:r>
              <a:rPr lang="en-GB" sz="1500" i="1" dirty="0">
                <a:solidFill>
                  <a:schemeClr val="accent1"/>
                </a:solidFill>
                <a:cs typeface="Times New Roman" panose="02020603050405020304" pitchFamily="18" charset="0"/>
              </a:rPr>
              <a:t>Proceedings of the National Academy of Sciences</a:t>
            </a:r>
            <a:r>
              <a:rPr lang="en-GB" sz="1500" dirty="0">
                <a:solidFill>
                  <a:schemeClr val="accent1"/>
                </a:solidFill>
                <a:cs typeface="Times New Roman" panose="02020603050405020304" pitchFamily="18" charset="0"/>
              </a:rPr>
              <a:t> </a:t>
            </a:r>
            <a:r>
              <a:rPr lang="en-GB" sz="1500" b="1" dirty="0">
                <a:solidFill>
                  <a:schemeClr val="accent1"/>
                </a:solidFill>
                <a:cs typeface="Times New Roman" panose="02020603050405020304" pitchFamily="18" charset="0"/>
              </a:rPr>
              <a:t>112</a:t>
            </a:r>
            <a:r>
              <a:rPr lang="en-GB" sz="1500" dirty="0">
                <a:solidFill>
                  <a:schemeClr val="accent1"/>
                </a:solidFill>
                <a:cs typeface="Times New Roman" panose="02020603050405020304" pitchFamily="18" charset="0"/>
              </a:rPr>
              <a:t>: 6949-6954.</a:t>
            </a:r>
          </a:p>
          <a:p>
            <a:pPr marL="0" indent="0">
              <a:lnSpc>
                <a:spcPct val="120000"/>
              </a:lnSpc>
              <a:buNone/>
            </a:pPr>
            <a:r>
              <a:rPr lang="en-GB" sz="1500" b="1" dirty="0">
                <a:solidFill>
                  <a:schemeClr val="accent1"/>
                </a:solidFill>
                <a:cs typeface="Times New Roman" panose="02020603050405020304" pitchFamily="18" charset="0"/>
              </a:rPr>
              <a:t>Case study B: </a:t>
            </a:r>
            <a:r>
              <a:rPr lang="en-GB" sz="1500" dirty="0">
                <a:solidFill>
                  <a:schemeClr val="accent1"/>
                </a:solidFill>
                <a:cs typeface="Times New Roman" panose="02020603050405020304" pitchFamily="18" charset="0"/>
              </a:rPr>
              <a:t>Ecosystem Disservices from Tanzania's Wildlife Management Areas</a:t>
            </a:r>
          </a:p>
          <a:p>
            <a:pPr>
              <a:lnSpc>
                <a:spcPct val="120000"/>
              </a:lnSpc>
              <a:spcBef>
                <a:spcPts val="600"/>
              </a:spcBef>
            </a:pPr>
            <a:r>
              <a:rPr lang="en-GB" sz="1500" dirty="0" err="1">
                <a:solidFill>
                  <a:schemeClr val="accent1"/>
                </a:solidFill>
                <a:cs typeface="Times New Roman" panose="02020603050405020304" pitchFamily="18" charset="0"/>
              </a:rPr>
              <a:t>Bluwstein</a:t>
            </a:r>
            <a:r>
              <a:rPr lang="en-GB" sz="1500" dirty="0">
                <a:solidFill>
                  <a:schemeClr val="accent1"/>
                </a:solidFill>
                <a:cs typeface="Times New Roman" panose="02020603050405020304" pitchFamily="18" charset="0"/>
              </a:rPr>
              <a:t>, J., </a:t>
            </a:r>
            <a:r>
              <a:rPr lang="en-GB" sz="1500" dirty="0" err="1">
                <a:solidFill>
                  <a:schemeClr val="accent1"/>
                </a:solidFill>
                <a:cs typeface="Times New Roman" panose="02020603050405020304" pitchFamily="18" charset="0"/>
              </a:rPr>
              <a:t>Moyo</a:t>
            </a:r>
            <a:r>
              <a:rPr lang="en-GB" sz="1500" dirty="0">
                <a:solidFill>
                  <a:schemeClr val="accent1"/>
                </a:solidFill>
                <a:cs typeface="Times New Roman" panose="02020603050405020304" pitchFamily="18" charset="0"/>
              </a:rPr>
              <a:t>, F. &amp; </a:t>
            </a:r>
            <a:r>
              <a:rPr lang="en-GB" sz="1500" dirty="0" err="1">
                <a:solidFill>
                  <a:schemeClr val="accent1"/>
                </a:solidFill>
                <a:cs typeface="Times New Roman" panose="02020603050405020304" pitchFamily="18" charset="0"/>
              </a:rPr>
              <a:t>Kicheleri</a:t>
            </a:r>
            <a:r>
              <a:rPr lang="en-GB" sz="1500" dirty="0">
                <a:solidFill>
                  <a:schemeClr val="accent1"/>
                </a:solidFill>
                <a:cs typeface="Times New Roman" panose="02020603050405020304" pitchFamily="18" charset="0"/>
              </a:rPr>
              <a:t>, R. (2016) Austere conservation: Understanding conflicts over resource governance in Tanzanian Wildlife Management Areas. </a:t>
            </a:r>
            <a:r>
              <a:rPr lang="en-GB" sz="1500" i="1" dirty="0">
                <a:solidFill>
                  <a:schemeClr val="accent1"/>
                </a:solidFill>
                <a:cs typeface="Times New Roman" panose="02020603050405020304" pitchFamily="18" charset="0"/>
              </a:rPr>
              <a:t>Conservation and Society</a:t>
            </a:r>
            <a:r>
              <a:rPr lang="en-GB" sz="1500" dirty="0">
                <a:solidFill>
                  <a:schemeClr val="accent1"/>
                </a:solidFill>
                <a:cs typeface="Times New Roman" panose="02020603050405020304" pitchFamily="18" charset="0"/>
              </a:rPr>
              <a:t> </a:t>
            </a:r>
            <a:r>
              <a:rPr lang="en-GB" sz="1500" b="1" dirty="0">
                <a:solidFill>
                  <a:schemeClr val="accent1"/>
                </a:solidFill>
                <a:cs typeface="Times New Roman" panose="02020603050405020304" pitchFamily="18" charset="0"/>
              </a:rPr>
              <a:t>14</a:t>
            </a:r>
            <a:r>
              <a:rPr lang="en-GB" sz="1500" dirty="0">
                <a:solidFill>
                  <a:schemeClr val="accent1"/>
                </a:solidFill>
                <a:cs typeface="Times New Roman" panose="02020603050405020304" pitchFamily="18" charset="0"/>
              </a:rPr>
              <a:t>: 218-231.</a:t>
            </a:r>
          </a:p>
          <a:p>
            <a:pPr>
              <a:lnSpc>
                <a:spcPct val="120000"/>
              </a:lnSpc>
              <a:spcBef>
                <a:spcPts val="600"/>
              </a:spcBef>
            </a:pPr>
            <a:r>
              <a:rPr lang="en-GB" sz="1500" dirty="0">
                <a:solidFill>
                  <a:schemeClr val="accent1"/>
                </a:solidFill>
                <a:cs typeface="Times New Roman" panose="02020603050405020304" pitchFamily="18" charset="0"/>
              </a:rPr>
              <a:t>ESPA (2018) An environment for wellbeing: Pathways out of poverty – Policy messages from the ESPA programme. Ecosystem Services for Poverty Alleviation, Edinburgh.</a:t>
            </a:r>
          </a:p>
          <a:p>
            <a:pPr marL="0" indent="0">
              <a:lnSpc>
                <a:spcPct val="120000"/>
              </a:lnSpc>
              <a:buNone/>
            </a:pPr>
            <a:r>
              <a:rPr lang="en-GB" sz="1500" b="1" dirty="0">
                <a:solidFill>
                  <a:schemeClr val="accent1"/>
                </a:solidFill>
                <a:cs typeface="Times New Roman" panose="02020603050405020304" pitchFamily="18" charset="0"/>
              </a:rPr>
              <a:t>Case study C: </a:t>
            </a:r>
            <a:r>
              <a:rPr lang="en-GB" sz="1500" dirty="0">
                <a:solidFill>
                  <a:schemeClr val="accent1"/>
                </a:solidFill>
                <a:cs typeface="Times New Roman" panose="02020603050405020304" pitchFamily="18" charset="0"/>
              </a:rPr>
              <a:t>Cape Town Water’s Crisis  </a:t>
            </a:r>
          </a:p>
          <a:p>
            <a:pPr>
              <a:lnSpc>
                <a:spcPct val="120000"/>
              </a:lnSpc>
              <a:spcBef>
                <a:spcPts val="600"/>
              </a:spcBef>
            </a:pPr>
            <a:r>
              <a:rPr lang="en-GB" sz="1500" dirty="0" err="1">
                <a:solidFill>
                  <a:schemeClr val="accent1"/>
                </a:solidFill>
                <a:cs typeface="Times New Roman" panose="02020603050405020304" pitchFamily="18" charset="0"/>
              </a:rPr>
              <a:t>Drollette</a:t>
            </a:r>
            <a:r>
              <a:rPr lang="en-GB" sz="1500" dirty="0">
                <a:solidFill>
                  <a:schemeClr val="accent1"/>
                </a:solidFill>
                <a:cs typeface="Times New Roman" panose="02020603050405020304" pitchFamily="18" charset="0"/>
              </a:rPr>
              <a:t> Jr, D. (2018) Day Zero: Lessons from Cape Town's crisis. Bulletin of the Atomic Scientists. Available at: </a:t>
            </a:r>
            <a:r>
              <a:rPr lang="en-GB" sz="1500" dirty="0">
                <a:solidFill>
                  <a:schemeClr val="accent1"/>
                </a:solidFill>
                <a:cs typeface="Times New Roman" panose="02020603050405020304" pitchFamily="18" charset="0"/>
                <a:hlinkClick r:id="rId4"/>
              </a:rPr>
              <a:t>https://thebulletin.org/day-zero-lessons-cape-towns-crisis11519</a:t>
            </a:r>
            <a:r>
              <a:rPr lang="en-GB" sz="1500" dirty="0">
                <a:solidFill>
                  <a:schemeClr val="accent1"/>
                </a:solidFill>
                <a:cs typeface="Times New Roman" panose="02020603050405020304" pitchFamily="18" charset="0"/>
              </a:rPr>
              <a:t> [accessed 18 July 2018]</a:t>
            </a:r>
          </a:p>
        </p:txBody>
      </p:sp>
    </p:spTree>
    <p:extLst>
      <p:ext uri="{BB962C8B-B14F-4D97-AF65-F5344CB8AC3E}">
        <p14:creationId xmlns:p14="http://schemas.microsoft.com/office/powerpoint/2010/main" val="7214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Defining ecosystem services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en-GB" sz="3200" dirty="0"/>
              <a:t>What are ecosystem services?</a:t>
            </a:r>
            <a:endParaRPr lang="en-US" sz="3200" dirty="0"/>
          </a:p>
        </p:txBody>
      </p:sp>
      <p:sp>
        <p:nvSpPr>
          <p:cNvPr id="5" name="Content Placeholder 4"/>
          <p:cNvSpPr>
            <a:spLocks noGrp="1"/>
          </p:cNvSpPr>
          <p:nvPr>
            <p:ph idx="1"/>
          </p:nvPr>
        </p:nvSpPr>
        <p:spPr/>
        <p:txBody>
          <a:bodyPr/>
          <a:lstStyle/>
          <a:p>
            <a:r>
              <a:rPr lang="en-GB" altLang="en-US" b="1" i="1" kern="0" dirty="0">
                <a:solidFill>
                  <a:schemeClr val="accent1"/>
                </a:solidFill>
                <a:cs typeface="Times New Roman" panose="02020603050405020304" pitchFamily="18" charset="0"/>
              </a:rPr>
              <a:t>“the benefits people obtain from ecosystems”</a:t>
            </a:r>
            <a:r>
              <a:rPr lang="en-GB" altLang="en-US" sz="2000" b="1" i="1" kern="0" dirty="0">
                <a:solidFill>
                  <a:schemeClr val="accent1"/>
                </a:solidFill>
                <a:cs typeface="Times New Roman" panose="02020603050405020304" pitchFamily="18" charset="0"/>
              </a:rPr>
              <a:t> </a:t>
            </a:r>
          </a:p>
          <a:p>
            <a:pPr marL="252000" indent="0">
              <a:buNone/>
            </a:pPr>
            <a:r>
              <a:rPr lang="en-GB" altLang="en-US" sz="2000" kern="0" dirty="0">
                <a:solidFill>
                  <a:schemeClr val="accent1"/>
                </a:solidFill>
                <a:cs typeface="Times New Roman" panose="02020603050405020304" pitchFamily="18" charset="0"/>
              </a:rPr>
              <a:t>(MA 2005)</a:t>
            </a:r>
          </a:p>
          <a:p>
            <a:pPr marL="0" indent="0">
              <a:buNone/>
            </a:pPr>
            <a:endParaRPr lang="en-GB" altLang="en-US" sz="2400" kern="0" dirty="0">
              <a:solidFill>
                <a:schemeClr val="accent1"/>
              </a:solidFill>
              <a:cs typeface="Times New Roman" panose="02020603050405020304" pitchFamily="18" charset="0"/>
            </a:endParaRPr>
          </a:p>
          <a:p>
            <a:pPr marL="0" indent="0">
              <a:buNone/>
            </a:pPr>
            <a:r>
              <a:rPr lang="en-GB" altLang="en-US" sz="2400" b="1" kern="0" dirty="0">
                <a:solidFill>
                  <a:schemeClr val="accent1"/>
                </a:solidFill>
                <a:cs typeface="Times New Roman" panose="02020603050405020304" pitchFamily="18" charset="0"/>
              </a:rPr>
              <a:t>Note: </a:t>
            </a:r>
            <a:r>
              <a:rPr lang="en-GB" altLang="en-US" sz="2400" kern="0" dirty="0">
                <a:solidFill>
                  <a:schemeClr val="accent1"/>
                </a:solidFill>
                <a:cs typeface="Times New Roman" panose="02020603050405020304" pitchFamily="18" charset="0"/>
              </a:rPr>
              <a:t>that the concept of ecosystem services takes a very anthropocentric perspective</a:t>
            </a: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45613" y="56505"/>
            <a:ext cx="8798387" cy="1067354"/>
          </a:xfrm>
        </p:spPr>
        <p:txBody>
          <a:bodyPr>
            <a:noAutofit/>
          </a:bodyPr>
          <a:lstStyle/>
          <a:p>
            <a:r>
              <a:rPr lang="en-GB" sz="3100" dirty="0">
                <a:cs typeface="Times New Roman" panose="02020603050405020304" pitchFamily="18" charset="0"/>
              </a:rPr>
              <a:t>Origin of the Concept of Ecosystem Services</a:t>
            </a:r>
          </a:p>
        </p:txBody>
      </p:sp>
      <p:sp>
        <p:nvSpPr>
          <p:cNvPr id="2" name="Content Placeholder 1">
            <a:extLst>
              <a:ext uri="{FF2B5EF4-FFF2-40B4-BE49-F238E27FC236}">
                <a16:creationId xmlns:a16="http://schemas.microsoft.com/office/drawing/2014/main" id="{C3BF541C-90A2-D546-AB53-AED4CF7DFF86}"/>
              </a:ext>
            </a:extLst>
          </p:cNvPr>
          <p:cNvSpPr>
            <a:spLocks noGrp="1"/>
          </p:cNvSpPr>
          <p:nvPr>
            <p:ph idx="4294967295"/>
          </p:nvPr>
        </p:nvSpPr>
        <p:spPr>
          <a:xfrm>
            <a:off x="377697" y="916315"/>
            <a:ext cx="7886700" cy="652462"/>
          </a:xfrm>
        </p:spPr>
        <p:txBody>
          <a:bodyPr>
            <a:normAutofit/>
          </a:bodyPr>
          <a:lstStyle/>
          <a:p>
            <a:pPr marL="0" indent="0">
              <a:buNone/>
            </a:pPr>
            <a:r>
              <a:rPr lang="en-GB" sz="1800" b="1" dirty="0">
                <a:solidFill>
                  <a:schemeClr val="accent1"/>
                </a:solidFill>
                <a:cs typeface="Times New Roman" panose="02020603050405020304" pitchFamily="18" charset="0"/>
              </a:rPr>
              <a:t>Three stages: </a:t>
            </a:r>
            <a:r>
              <a:rPr lang="en-GB" sz="1800" dirty="0">
                <a:solidFill>
                  <a:schemeClr val="accent1"/>
                </a:solidFill>
                <a:cs typeface="Times New Roman" panose="02020603050405020304" pitchFamily="18" charset="0"/>
              </a:rPr>
              <a:t>(</a:t>
            </a:r>
            <a:r>
              <a:rPr lang="en-GB" sz="1800" dirty="0" err="1">
                <a:solidFill>
                  <a:schemeClr val="accent1"/>
                </a:solidFill>
                <a:cs typeface="Times New Roman" panose="02020603050405020304" pitchFamily="18" charset="0"/>
              </a:rPr>
              <a:t>i</a:t>
            </a:r>
            <a:r>
              <a:rPr lang="en-GB" sz="1800" dirty="0">
                <a:solidFill>
                  <a:schemeClr val="accent1"/>
                </a:solidFill>
                <a:cs typeface="Times New Roman" panose="02020603050405020304" pitchFamily="18" charset="0"/>
              </a:rPr>
              <a:t>) Origin and Genesis; (ii) Scientific Agenda; and (iii) Policy Agenda (Gomez-</a:t>
            </a:r>
            <a:r>
              <a:rPr lang="en-GB" sz="1800" dirty="0" err="1">
                <a:solidFill>
                  <a:schemeClr val="accent1"/>
                </a:solidFill>
                <a:cs typeface="Times New Roman" panose="02020603050405020304" pitchFamily="18" charset="0"/>
              </a:rPr>
              <a:t>Baggethun</a:t>
            </a:r>
            <a:r>
              <a:rPr lang="en-GB" sz="1800" dirty="0">
                <a:solidFill>
                  <a:schemeClr val="accent1"/>
                </a:solidFill>
                <a:cs typeface="Times New Roman" panose="02020603050405020304" pitchFamily="18" charset="0"/>
              </a:rPr>
              <a:t> </a:t>
            </a:r>
            <a:r>
              <a:rPr lang="en-GB" sz="1800" i="1" dirty="0">
                <a:solidFill>
                  <a:schemeClr val="accent1"/>
                </a:solidFill>
                <a:cs typeface="Times New Roman" panose="02020603050405020304" pitchFamily="18" charset="0"/>
              </a:rPr>
              <a:t>et al. </a:t>
            </a:r>
            <a:r>
              <a:rPr lang="en-GB" sz="1800" dirty="0">
                <a:solidFill>
                  <a:schemeClr val="accent1"/>
                </a:solidFill>
                <a:cs typeface="Times New Roman" panose="02020603050405020304" pitchFamily="18" charset="0"/>
              </a:rPr>
              <a:t>2010)</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pic>
        <p:nvPicPr>
          <p:cNvPr id="4" name="Picture 3">
            <a:extLst>
              <a:ext uri="{FF2B5EF4-FFF2-40B4-BE49-F238E27FC236}">
                <a16:creationId xmlns:a16="http://schemas.microsoft.com/office/drawing/2014/main" id="{0AED506A-5540-F449-9647-DCA9751C790A}"/>
              </a:ext>
            </a:extLst>
          </p:cNvPr>
          <p:cNvPicPr>
            <a:picLocks noChangeAspect="1"/>
          </p:cNvPicPr>
          <p:nvPr/>
        </p:nvPicPr>
        <p:blipFill>
          <a:blip r:embed="rId3"/>
          <a:stretch>
            <a:fillRect/>
          </a:stretch>
        </p:blipFill>
        <p:spPr>
          <a:xfrm>
            <a:off x="381835" y="1675047"/>
            <a:ext cx="8440616" cy="4396823"/>
          </a:xfrm>
          <a:prstGeom prst="rect">
            <a:avLst/>
          </a:prstGeom>
        </p:spPr>
      </p:pic>
      <p:sp>
        <p:nvSpPr>
          <p:cNvPr id="6" name="TextBox 5">
            <a:extLst>
              <a:ext uri="{FF2B5EF4-FFF2-40B4-BE49-F238E27FC236}">
                <a16:creationId xmlns:a16="http://schemas.microsoft.com/office/drawing/2014/main" id="{3A65D3BE-9F80-D340-BE4D-FFAEC5C13CCD}"/>
              </a:ext>
            </a:extLst>
          </p:cNvPr>
          <p:cNvSpPr txBox="1"/>
          <p:nvPr/>
        </p:nvSpPr>
        <p:spPr>
          <a:xfrm>
            <a:off x="2341604" y="6312527"/>
            <a:ext cx="4471034" cy="415498"/>
          </a:xfrm>
          <a:prstGeom prst="rect">
            <a:avLst/>
          </a:prstGeom>
          <a:noFill/>
        </p:spPr>
        <p:txBody>
          <a:bodyPr wrap="square" rtlCol="0">
            <a:spAutoFit/>
          </a:bodyPr>
          <a:lstStyle/>
          <a:p>
            <a:pPr algn="ctr"/>
            <a:r>
              <a:rPr lang="en-US" sz="700" dirty="0">
                <a:solidFill>
                  <a:schemeClr val="tx1">
                    <a:alpha val="70000"/>
                  </a:schemeClr>
                </a:solidFill>
              </a:rPr>
              <a:t>Reprinted from </a:t>
            </a:r>
            <a:r>
              <a:rPr lang="en-US" sz="700" dirty="0">
                <a:solidFill>
                  <a:schemeClr val="tx1">
                    <a:alpha val="70000"/>
                  </a:schemeClr>
                </a:solidFill>
                <a:hlinkClick r:id="rId4"/>
              </a:rPr>
              <a:t>Ecological Economics</a:t>
            </a:r>
            <a:r>
              <a:rPr lang="en-US" sz="700" dirty="0">
                <a:solidFill>
                  <a:schemeClr val="tx1">
                    <a:alpha val="70000"/>
                  </a:schemeClr>
                </a:solidFill>
              </a:rPr>
              <a:t>, Vol. 69, Issue 1, Erik Gomez-Baggethun, Rudolf de Groot, Pedro L. Lomas, Carlos Montes, 'The history of ecosystem services in economic theory and practice: From early notions to markets and payment schemes', p.1209-1218, Copyright 2010, with permission from Elsevier.</a:t>
            </a:r>
            <a:endParaRPr lang="en-GB" sz="700" dirty="0">
              <a:solidFill>
                <a:schemeClr val="tx1">
                  <a:alpha val="70000"/>
                </a:schemeClr>
              </a:solidFill>
            </a:endParaRPr>
          </a:p>
        </p:txBody>
      </p:sp>
    </p:spTree>
    <p:extLst>
      <p:ext uri="{BB962C8B-B14F-4D97-AF65-F5344CB8AC3E}">
        <p14:creationId xmlns:p14="http://schemas.microsoft.com/office/powerpoint/2010/main" val="154725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20748"/>
            <a:ext cx="7886700" cy="1325563"/>
          </a:xfrm>
        </p:spPr>
        <p:txBody>
          <a:bodyPr>
            <a:noAutofit/>
          </a:bodyPr>
          <a:lstStyle/>
          <a:p>
            <a:r>
              <a:rPr lang="en-GB" sz="3200" dirty="0"/>
              <a:t>From ecosystems to benefits to people </a:t>
            </a:r>
            <a:r>
              <a:rPr lang="en-GB" sz="2400" b="0" dirty="0"/>
              <a:t>(after Fisher </a:t>
            </a:r>
            <a:r>
              <a:rPr lang="en-GB" sz="2400" b="0" i="1" dirty="0"/>
              <a:t>et al. </a:t>
            </a:r>
            <a:r>
              <a:rPr lang="en-GB" sz="2400" b="0" dirty="0"/>
              <a:t>2008)</a:t>
            </a:r>
            <a:endParaRPr lang="en-GB" sz="2400" b="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E4A9661C-9640-E649-A929-BBC8FF6564B9}"/>
              </a:ext>
            </a:extLst>
          </p:cNvPr>
          <p:cNvPicPr>
            <a:picLocks noGrp="1" noChangeAspect="1"/>
          </p:cNvPicPr>
          <p:nvPr>
            <p:ph idx="4294967295"/>
          </p:nvPr>
        </p:nvPicPr>
        <p:blipFill>
          <a:blip r:embed="rId3"/>
          <a:stretch>
            <a:fillRect/>
          </a:stretch>
        </p:blipFill>
        <p:spPr>
          <a:xfrm>
            <a:off x="794036" y="1831830"/>
            <a:ext cx="1638300" cy="2476500"/>
          </a:xfrm>
        </p:spPr>
      </p:pic>
      <p:pic>
        <p:nvPicPr>
          <p:cNvPr id="6" name="Picture 5">
            <a:extLst>
              <a:ext uri="{FF2B5EF4-FFF2-40B4-BE49-F238E27FC236}">
                <a16:creationId xmlns:a16="http://schemas.microsoft.com/office/drawing/2014/main" id="{1CE8E7D4-35C9-BB47-B0C9-BCFB1164FC08}"/>
              </a:ext>
            </a:extLst>
          </p:cNvPr>
          <p:cNvPicPr>
            <a:picLocks noChangeAspect="1"/>
          </p:cNvPicPr>
          <p:nvPr/>
        </p:nvPicPr>
        <p:blipFill>
          <a:blip r:embed="rId4"/>
          <a:stretch>
            <a:fillRect/>
          </a:stretch>
        </p:blipFill>
        <p:spPr>
          <a:xfrm>
            <a:off x="2719806" y="1832206"/>
            <a:ext cx="1651000" cy="2476500"/>
          </a:xfrm>
          <a:prstGeom prst="rect">
            <a:avLst/>
          </a:prstGeom>
        </p:spPr>
      </p:pic>
      <p:pic>
        <p:nvPicPr>
          <p:cNvPr id="9" name="Picture 8">
            <a:extLst>
              <a:ext uri="{FF2B5EF4-FFF2-40B4-BE49-F238E27FC236}">
                <a16:creationId xmlns:a16="http://schemas.microsoft.com/office/drawing/2014/main" id="{D629627B-49DE-2F41-8D49-BEF1345A4C0E}"/>
              </a:ext>
            </a:extLst>
          </p:cNvPr>
          <p:cNvPicPr>
            <a:picLocks noChangeAspect="1"/>
          </p:cNvPicPr>
          <p:nvPr/>
        </p:nvPicPr>
        <p:blipFill>
          <a:blip r:embed="rId5"/>
          <a:stretch>
            <a:fillRect/>
          </a:stretch>
        </p:blipFill>
        <p:spPr>
          <a:xfrm>
            <a:off x="4672406" y="1832206"/>
            <a:ext cx="1651000" cy="3784600"/>
          </a:xfrm>
          <a:prstGeom prst="rect">
            <a:avLst/>
          </a:prstGeom>
        </p:spPr>
      </p:pic>
      <p:pic>
        <p:nvPicPr>
          <p:cNvPr id="11" name="Picture 10">
            <a:extLst>
              <a:ext uri="{FF2B5EF4-FFF2-40B4-BE49-F238E27FC236}">
                <a16:creationId xmlns:a16="http://schemas.microsoft.com/office/drawing/2014/main" id="{54B65C3C-819D-494C-8E3E-5FF5D3E3A091}"/>
              </a:ext>
            </a:extLst>
          </p:cNvPr>
          <p:cNvPicPr>
            <a:picLocks noChangeAspect="1"/>
          </p:cNvPicPr>
          <p:nvPr/>
        </p:nvPicPr>
        <p:blipFill>
          <a:blip r:embed="rId6"/>
          <a:stretch>
            <a:fillRect/>
          </a:stretch>
        </p:blipFill>
        <p:spPr>
          <a:xfrm>
            <a:off x="6625006" y="3034696"/>
            <a:ext cx="1638300" cy="609600"/>
          </a:xfrm>
          <a:prstGeom prst="rect">
            <a:avLst/>
          </a:prstGeom>
        </p:spPr>
      </p:pic>
    </p:spTree>
    <p:extLst>
      <p:ext uri="{BB962C8B-B14F-4D97-AF65-F5344CB8AC3E}">
        <p14:creationId xmlns:p14="http://schemas.microsoft.com/office/powerpoint/2010/main" val="182078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F58A387D-E20C-9C4F-AD3A-6B329F8C041E}"/>
              </a:ext>
            </a:extLst>
          </p:cNvPr>
          <p:cNvPicPr>
            <a:picLocks noChangeAspect="1"/>
          </p:cNvPicPr>
          <p:nvPr/>
        </p:nvPicPr>
        <p:blipFill rotWithShape="1">
          <a:blip r:embed="rId3"/>
          <a:srcRect t="19446" b="13232"/>
          <a:stretch/>
        </p:blipFill>
        <p:spPr>
          <a:xfrm>
            <a:off x="5082364" y="4287259"/>
            <a:ext cx="4080882" cy="1834810"/>
          </a:xfrm>
          <a:prstGeom prst="rect">
            <a:avLst/>
          </a:prstGeom>
        </p:spPr>
      </p:pic>
      <p:pic>
        <p:nvPicPr>
          <p:cNvPr id="6" name="Content Placeholder 7">
            <a:extLst>
              <a:ext uri="{FF2B5EF4-FFF2-40B4-BE49-F238E27FC236}">
                <a16:creationId xmlns:a16="http://schemas.microsoft.com/office/drawing/2014/main" id="{141B4BA8-5F67-E440-A9AC-EE83F9B6366A}"/>
              </a:ext>
            </a:extLst>
          </p:cNvPr>
          <p:cNvPicPr>
            <a:picLocks noChangeAspect="1"/>
          </p:cNvPicPr>
          <p:nvPr/>
        </p:nvPicPr>
        <p:blipFill rotWithShape="1">
          <a:blip r:embed="rId4"/>
          <a:srcRect t="29385" b="12537"/>
          <a:stretch/>
        </p:blipFill>
        <p:spPr>
          <a:xfrm>
            <a:off x="5082363" y="2522022"/>
            <a:ext cx="4061637" cy="1765237"/>
          </a:xfrm>
          <a:prstGeom prst="rect">
            <a:avLst/>
          </a:prstGeom>
        </p:spPr>
      </p:pic>
      <p:sp>
        <p:nvSpPr>
          <p:cNvPr id="2" name="TextBox 1">
            <a:extLst>
              <a:ext uri="{FF2B5EF4-FFF2-40B4-BE49-F238E27FC236}">
                <a16:creationId xmlns:a16="http://schemas.microsoft.com/office/drawing/2014/main" id="{3A65D3BE-9F80-D340-BE4D-FFAEC5C13CCD}"/>
              </a:ext>
            </a:extLst>
          </p:cNvPr>
          <p:cNvSpPr txBox="1"/>
          <p:nvPr/>
        </p:nvSpPr>
        <p:spPr>
          <a:xfrm>
            <a:off x="7388324" y="4077047"/>
            <a:ext cx="1798655" cy="200055"/>
          </a:xfrm>
          <a:prstGeom prst="rect">
            <a:avLst/>
          </a:prstGeom>
          <a:noFill/>
        </p:spPr>
        <p:txBody>
          <a:bodyPr wrap="square" rtlCol="0">
            <a:spAutoFit/>
          </a:bodyPr>
          <a:lstStyle/>
          <a:p>
            <a:pPr algn="r"/>
            <a:r>
              <a:rPr lang="en-US" sz="700" dirty="0">
                <a:solidFill>
                  <a:schemeClr val="bg1"/>
                </a:solidFill>
              </a:rPr>
              <a:t>© Peter Etelej</a:t>
            </a:r>
            <a:endParaRPr lang="en-GB" sz="700" dirty="0">
              <a:solidFill>
                <a:schemeClr val="bg1"/>
              </a:solidFill>
            </a:endParaRPr>
          </a:p>
        </p:txBody>
      </p:sp>
      <p:sp>
        <p:nvSpPr>
          <p:cNvPr id="10" name="TextBox 9">
            <a:extLst>
              <a:ext uri="{FF2B5EF4-FFF2-40B4-BE49-F238E27FC236}">
                <a16:creationId xmlns:a16="http://schemas.microsoft.com/office/drawing/2014/main" id="{85B14A3C-DF06-6E4C-9A98-F6D82D88C0A1}"/>
              </a:ext>
            </a:extLst>
          </p:cNvPr>
          <p:cNvSpPr txBox="1"/>
          <p:nvPr/>
        </p:nvSpPr>
        <p:spPr>
          <a:xfrm>
            <a:off x="7394347" y="5867084"/>
            <a:ext cx="1798655" cy="200055"/>
          </a:xfrm>
          <a:prstGeom prst="rect">
            <a:avLst/>
          </a:prstGeom>
          <a:noFill/>
        </p:spPr>
        <p:txBody>
          <a:bodyPr wrap="square" rtlCol="0">
            <a:spAutoFit/>
          </a:bodyPr>
          <a:lstStyle/>
          <a:p>
            <a:pPr algn="r"/>
            <a:r>
              <a:rPr lang="en-US" sz="700" dirty="0">
                <a:solidFill>
                  <a:schemeClr val="bg1"/>
                </a:solidFill>
              </a:rPr>
              <a:t>© </a:t>
            </a:r>
            <a:r>
              <a:rPr lang="en-GB" sz="700" dirty="0">
                <a:solidFill>
                  <a:schemeClr val="bg1"/>
                </a:solidFill>
              </a:rPr>
              <a:t>DEMOSH</a:t>
            </a:r>
          </a:p>
        </p:txBody>
      </p:sp>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50" y="141841"/>
            <a:ext cx="4347387" cy="1325563"/>
          </a:xfrm>
        </p:spPr>
        <p:txBody>
          <a:bodyPr>
            <a:normAutofit/>
          </a:bodyPr>
          <a:lstStyle/>
          <a:p>
            <a:pPr>
              <a:lnSpc>
                <a:spcPct val="100000"/>
              </a:lnSpc>
            </a:pPr>
            <a:r>
              <a:rPr lang="en-US" altLang="en-US" sz="3200" dirty="0">
                <a:cs typeface="Times New Roman" panose="02020603050405020304" pitchFamily="18" charset="0"/>
              </a:rPr>
              <a:t>Ecosystem Service categories </a:t>
            </a:r>
            <a:r>
              <a:rPr lang="en-US" altLang="en-US" sz="2400" b="0" dirty="0">
                <a:cs typeface="Times New Roman" panose="02020603050405020304" pitchFamily="18" charset="0"/>
              </a:rPr>
              <a:t>(MA 2005)</a:t>
            </a:r>
            <a:endParaRPr lang="en-US" sz="2400" b="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86298"/>
            <a:ext cx="4241062" cy="4351338"/>
          </a:xfrm>
        </p:spPr>
        <p:txBody>
          <a:bodyPr>
            <a:normAutofit fontScale="77500" lnSpcReduction="20000"/>
          </a:bodyPr>
          <a:lstStyle/>
          <a:p>
            <a:pPr>
              <a:lnSpc>
                <a:spcPct val="120000"/>
              </a:lnSpc>
              <a:spcBef>
                <a:spcPct val="10000"/>
              </a:spcBef>
            </a:pPr>
            <a:r>
              <a:rPr lang="en-US" altLang="en-US" sz="2400" b="1" dirty="0">
                <a:solidFill>
                  <a:schemeClr val="accent1"/>
                </a:solidFill>
                <a:cs typeface="Times New Roman" panose="02020603050405020304" pitchFamily="18" charset="0"/>
              </a:rPr>
              <a:t>Provisioning  Services </a:t>
            </a:r>
            <a:r>
              <a:rPr lang="en-US" altLang="en-US" sz="2400" dirty="0">
                <a:solidFill>
                  <a:schemeClr val="accent1"/>
                </a:solidFill>
                <a:cs typeface="Times New Roman" panose="02020603050405020304" pitchFamily="18" charset="0"/>
              </a:rPr>
              <a:t>- food, freshwater, fuel, fibre</a:t>
            </a:r>
          </a:p>
          <a:p>
            <a:pPr>
              <a:lnSpc>
                <a:spcPct val="120000"/>
              </a:lnSpc>
              <a:spcBef>
                <a:spcPct val="10000"/>
              </a:spcBef>
            </a:pPr>
            <a:r>
              <a:rPr lang="en-US" altLang="en-US" sz="2400" b="1" dirty="0">
                <a:solidFill>
                  <a:schemeClr val="accent1"/>
                </a:solidFill>
                <a:cs typeface="Times New Roman" panose="02020603050405020304" pitchFamily="18" charset="0"/>
              </a:rPr>
              <a:t>Regulating Services</a:t>
            </a:r>
            <a:r>
              <a:rPr lang="en-US" altLang="en-US" sz="2400" dirty="0">
                <a:solidFill>
                  <a:schemeClr val="accent1"/>
                </a:solidFill>
                <a:cs typeface="Times New Roman" panose="02020603050405020304" pitchFamily="18" charset="0"/>
              </a:rPr>
              <a:t> - climate and flood regulation, water filtration</a:t>
            </a:r>
          </a:p>
          <a:p>
            <a:pPr>
              <a:lnSpc>
                <a:spcPct val="120000"/>
              </a:lnSpc>
              <a:spcBef>
                <a:spcPct val="10000"/>
              </a:spcBef>
            </a:pPr>
            <a:r>
              <a:rPr lang="en-US" altLang="en-US" sz="2400" b="1" dirty="0">
                <a:solidFill>
                  <a:schemeClr val="accent1"/>
                </a:solidFill>
                <a:cs typeface="Times New Roman" panose="02020603050405020304" pitchFamily="18" charset="0"/>
              </a:rPr>
              <a:t>Cultural Services</a:t>
            </a:r>
            <a:r>
              <a:rPr lang="en-US" altLang="en-US" sz="2400" dirty="0">
                <a:solidFill>
                  <a:schemeClr val="accent1"/>
                </a:solidFill>
                <a:cs typeface="Times New Roman" panose="02020603050405020304" pitchFamily="18" charset="0"/>
              </a:rPr>
              <a:t> - aesthetic, spiritual, educational, recreational</a:t>
            </a:r>
          </a:p>
          <a:p>
            <a:pPr>
              <a:lnSpc>
                <a:spcPct val="120000"/>
              </a:lnSpc>
              <a:spcBef>
                <a:spcPct val="10000"/>
              </a:spcBef>
            </a:pPr>
            <a:r>
              <a:rPr lang="en-US" altLang="en-US" sz="2400" b="1" dirty="0">
                <a:solidFill>
                  <a:schemeClr val="accent1"/>
                </a:solidFill>
                <a:cs typeface="Times New Roman" panose="02020603050405020304" pitchFamily="18" charset="0"/>
              </a:rPr>
              <a:t>Supporting Services</a:t>
            </a:r>
            <a:r>
              <a:rPr lang="en-US" altLang="en-US" sz="2400" dirty="0">
                <a:solidFill>
                  <a:schemeClr val="accent1"/>
                </a:solidFill>
                <a:cs typeface="Times New Roman" panose="02020603050405020304" pitchFamily="18" charset="0"/>
              </a:rPr>
              <a:t> - nutrient cycling, soil formation</a:t>
            </a:r>
          </a:p>
          <a:p>
            <a:pPr marL="0" indent="0">
              <a:lnSpc>
                <a:spcPct val="120000"/>
              </a:lnSpc>
              <a:spcBef>
                <a:spcPct val="10000"/>
              </a:spcBef>
              <a:buNone/>
            </a:pPr>
            <a:br>
              <a:rPr lang="en-US" altLang="en-US" sz="2400" dirty="0">
                <a:solidFill>
                  <a:schemeClr val="accent1"/>
                </a:solidFill>
                <a:cs typeface="Times New Roman" panose="02020603050405020304" pitchFamily="18" charset="0"/>
              </a:rPr>
            </a:br>
            <a:r>
              <a:rPr lang="en-US" altLang="en-US" sz="2400" dirty="0">
                <a:solidFill>
                  <a:schemeClr val="accent1"/>
                </a:solidFill>
                <a:cs typeface="Times New Roman" panose="02020603050405020304" pitchFamily="18" charset="0"/>
              </a:rPr>
              <a:t>N.B. Other categorisations exist, </a:t>
            </a:r>
            <a:br>
              <a:rPr lang="en-US" altLang="en-US" sz="2400" dirty="0">
                <a:solidFill>
                  <a:schemeClr val="accent1"/>
                </a:solidFill>
                <a:cs typeface="Times New Roman" panose="02020603050405020304" pitchFamily="18" charset="0"/>
              </a:rPr>
            </a:br>
            <a:r>
              <a:rPr lang="en-US" altLang="en-US" sz="2400" dirty="0">
                <a:solidFill>
                  <a:schemeClr val="accent1"/>
                </a:solidFill>
                <a:cs typeface="Times New Roman" panose="02020603050405020304" pitchFamily="18" charset="0"/>
              </a:rPr>
              <a:t>e.g. by Diaz </a:t>
            </a:r>
            <a:r>
              <a:rPr lang="en-US" altLang="en-US" sz="2400" i="1" dirty="0">
                <a:solidFill>
                  <a:schemeClr val="accent1"/>
                </a:solidFill>
                <a:cs typeface="Times New Roman" panose="02020603050405020304" pitchFamily="18" charset="0"/>
              </a:rPr>
              <a:t>et al. </a:t>
            </a:r>
            <a:r>
              <a:rPr lang="en-US" altLang="en-US" sz="2400" dirty="0">
                <a:solidFill>
                  <a:schemeClr val="accent1"/>
                </a:solidFill>
                <a:cs typeface="Times New Roman" panose="02020603050405020304" pitchFamily="18" charset="0"/>
              </a:rPr>
              <a:t>(2018):</a:t>
            </a:r>
          </a:p>
          <a:p>
            <a:pPr>
              <a:lnSpc>
                <a:spcPct val="120000"/>
              </a:lnSpc>
              <a:spcBef>
                <a:spcPct val="10000"/>
              </a:spcBef>
            </a:pPr>
            <a:r>
              <a:rPr lang="en-US" altLang="en-US" sz="2400" dirty="0">
                <a:solidFill>
                  <a:schemeClr val="accent1"/>
                </a:solidFill>
                <a:cs typeface="Times New Roman" panose="02020603050405020304" pitchFamily="18" charset="0"/>
              </a:rPr>
              <a:t>Material, non-material and regulating</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5"/>
          <a:srcRect t="13315" b="5275"/>
          <a:stretch/>
        </p:blipFill>
        <p:spPr>
          <a:xfrm>
            <a:off x="5082363" y="38896"/>
            <a:ext cx="4061637" cy="2533949"/>
          </a:xfrm>
        </p:spPr>
      </p:pic>
      <p:sp>
        <p:nvSpPr>
          <p:cNvPr id="11" name="TextBox 10">
            <a:extLst>
              <a:ext uri="{FF2B5EF4-FFF2-40B4-BE49-F238E27FC236}">
                <a16:creationId xmlns:a16="http://schemas.microsoft.com/office/drawing/2014/main" id="{85B14A3C-DF06-6E4C-9A98-F6D82D88C0A1}"/>
              </a:ext>
            </a:extLst>
          </p:cNvPr>
          <p:cNvSpPr txBox="1"/>
          <p:nvPr/>
        </p:nvSpPr>
        <p:spPr>
          <a:xfrm>
            <a:off x="7392540" y="2342013"/>
            <a:ext cx="1798655" cy="200055"/>
          </a:xfrm>
          <a:prstGeom prst="rect">
            <a:avLst/>
          </a:prstGeom>
          <a:noFill/>
        </p:spPr>
        <p:txBody>
          <a:bodyPr wrap="square" rtlCol="0">
            <a:spAutoFit/>
          </a:bodyPr>
          <a:lstStyle/>
          <a:p>
            <a:pPr algn="r"/>
            <a:r>
              <a:rPr lang="en-US" sz="700" dirty="0">
                <a:solidFill>
                  <a:schemeClr val="bg1"/>
                </a:solidFill>
              </a:rPr>
              <a:t>© Angela Yang</a:t>
            </a:r>
            <a:endParaRPr lang="en-GB" sz="700" dirty="0">
              <a:solidFill>
                <a:schemeClr val="bg1"/>
              </a:solidFill>
            </a:endParaRPr>
          </a:p>
        </p:txBody>
      </p:sp>
    </p:spTree>
    <p:extLst>
      <p:ext uri="{BB962C8B-B14F-4D97-AF65-F5344CB8AC3E}">
        <p14:creationId xmlns:p14="http://schemas.microsoft.com/office/powerpoint/2010/main" val="404339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4781-9A99-8A48-97E7-38115F0428DE}"/>
              </a:ext>
            </a:extLst>
          </p:cNvPr>
          <p:cNvSpPr>
            <a:spLocks noGrp="1"/>
          </p:cNvSpPr>
          <p:nvPr>
            <p:ph type="title"/>
          </p:nvPr>
        </p:nvSpPr>
        <p:spPr>
          <a:xfrm>
            <a:off x="640186" y="16042"/>
            <a:ext cx="7761372" cy="726147"/>
          </a:xfrm>
        </p:spPr>
        <p:txBody>
          <a:bodyPr>
            <a:noAutofit/>
          </a:bodyPr>
          <a:lstStyle/>
          <a:p>
            <a:pPr>
              <a:lnSpc>
                <a:spcPct val="100000"/>
              </a:lnSpc>
            </a:pPr>
            <a:r>
              <a:rPr lang="en-GB" sz="2800" dirty="0">
                <a:cs typeface="Times New Roman" panose="02020603050405020304" pitchFamily="18" charset="0"/>
              </a:rPr>
              <a:t>Class exercise: How many ES can you spot?</a:t>
            </a:r>
            <a:endParaRPr lang="en-US" sz="2800" dirty="0"/>
          </a:p>
        </p:txBody>
      </p:sp>
      <p:pic>
        <p:nvPicPr>
          <p:cNvPr id="5" name="Content Placeholder 4">
            <a:extLst>
              <a:ext uri="{FF2B5EF4-FFF2-40B4-BE49-F238E27FC236}">
                <a16:creationId xmlns:a16="http://schemas.microsoft.com/office/drawing/2014/main" id="{A3324DA4-FC17-FE40-8E77-763C60CF5D8E}"/>
              </a:ext>
            </a:extLst>
          </p:cNvPr>
          <p:cNvPicPr>
            <a:picLocks noGrp="1" noChangeAspect="1"/>
          </p:cNvPicPr>
          <p:nvPr>
            <p:ph idx="1"/>
          </p:nvPr>
        </p:nvPicPr>
        <p:blipFill>
          <a:blip r:embed="rId3"/>
          <a:stretch>
            <a:fillRect/>
          </a:stretch>
        </p:blipFill>
        <p:spPr>
          <a:xfrm>
            <a:off x="785255" y="726147"/>
            <a:ext cx="7365710" cy="5162187"/>
          </a:xfrm>
        </p:spPr>
      </p:pic>
      <p:sp>
        <p:nvSpPr>
          <p:cNvPr id="7" name="TextBox 6">
            <a:extLst>
              <a:ext uri="{FF2B5EF4-FFF2-40B4-BE49-F238E27FC236}">
                <a16:creationId xmlns:a16="http://schemas.microsoft.com/office/drawing/2014/main" id="{11694288-BC87-5B4E-8177-C4422678D125}"/>
              </a:ext>
            </a:extLst>
          </p:cNvPr>
          <p:cNvSpPr txBox="1"/>
          <p:nvPr/>
        </p:nvSpPr>
        <p:spPr>
          <a:xfrm>
            <a:off x="6145261" y="5868238"/>
            <a:ext cx="2097888" cy="200055"/>
          </a:xfrm>
          <a:prstGeom prst="rect">
            <a:avLst/>
          </a:prstGeom>
          <a:noFill/>
        </p:spPr>
        <p:txBody>
          <a:bodyPr wrap="square" rtlCol="0">
            <a:spAutoFit/>
          </a:bodyPr>
          <a:lstStyle/>
          <a:p>
            <a:pPr algn="r"/>
            <a:r>
              <a:rPr lang="en-US" sz="700" dirty="0">
                <a:solidFill>
                  <a:srgbClr val="000000">
                    <a:alpha val="70000"/>
                  </a:srgbClr>
                </a:solidFill>
              </a:rPr>
              <a:t>© Blue Ventures</a:t>
            </a:r>
            <a:endParaRPr lang="en-GB" sz="700" dirty="0">
              <a:solidFill>
                <a:srgbClr val="000000">
                  <a:alpha val="70000"/>
                </a:srgbClr>
              </a:solidFill>
            </a:endParaRPr>
          </a:p>
        </p:txBody>
      </p:sp>
    </p:spTree>
    <p:extLst>
      <p:ext uri="{BB962C8B-B14F-4D97-AF65-F5344CB8AC3E}">
        <p14:creationId xmlns:p14="http://schemas.microsoft.com/office/powerpoint/2010/main" val="325665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7886700" cy="1325563"/>
          </a:xfrm>
        </p:spPr>
        <p:txBody>
          <a:bodyPr>
            <a:normAutofit/>
          </a:bodyPr>
          <a:lstStyle/>
          <a:p>
            <a:pPr>
              <a:lnSpc>
                <a:spcPct val="100000"/>
              </a:lnSpc>
            </a:pPr>
            <a:r>
              <a:rPr lang="en-GB" sz="3200" dirty="0">
                <a:cs typeface="Times New Roman" panose="02020603050405020304" pitchFamily="18" charset="0"/>
              </a:rPr>
              <a:t>Other key concepts (to be covered in more detail in future sessions)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fontScale="92500"/>
          </a:bodyPr>
          <a:lstStyle/>
          <a:p>
            <a:pPr>
              <a:lnSpc>
                <a:spcPct val="120000"/>
              </a:lnSpc>
              <a:spcBef>
                <a:spcPts val="600"/>
              </a:spcBef>
            </a:pPr>
            <a:r>
              <a:rPr lang="en-GB" sz="2000" b="1" dirty="0">
                <a:solidFill>
                  <a:schemeClr val="accent1"/>
                </a:solidFill>
                <a:cs typeface="Times New Roman" panose="02020603050405020304" pitchFamily="18" charset="0"/>
              </a:rPr>
              <a:t>Poverty (or wellbeing) – Topic 2</a:t>
            </a:r>
          </a:p>
          <a:p>
            <a:pPr lvl="1">
              <a:lnSpc>
                <a:spcPct val="120000"/>
              </a:lnSpc>
              <a:spcBef>
                <a:spcPts val="600"/>
              </a:spcBef>
              <a:buFont typeface="LucidaGrande" panose="020B0600040502020204" pitchFamily="34" charset="0"/>
              <a:buChar char="-"/>
            </a:pPr>
            <a:r>
              <a:rPr lang="en-GB" sz="2000" dirty="0">
                <a:solidFill>
                  <a:schemeClr val="accent1"/>
                </a:solidFill>
                <a:cs typeface="Times New Roman" panose="02020603050405020304" pitchFamily="18" charset="0"/>
              </a:rPr>
              <a:t>Is multi-dimensional (objective, subjective and relational)</a:t>
            </a:r>
          </a:p>
          <a:p>
            <a:pPr lvl="1">
              <a:lnSpc>
                <a:spcPct val="120000"/>
              </a:lnSpc>
              <a:spcBef>
                <a:spcPts val="600"/>
              </a:spcBef>
              <a:buFont typeface="LucidaGrande" panose="020B0600040502020204" pitchFamily="34" charset="0"/>
              <a:buChar char="-"/>
            </a:pPr>
            <a:r>
              <a:rPr lang="en-GB" sz="2000" dirty="0">
                <a:solidFill>
                  <a:schemeClr val="accent1"/>
                </a:solidFill>
                <a:cs typeface="Times New Roman" panose="02020603050405020304" pitchFamily="18" charset="0"/>
              </a:rPr>
              <a:t>Can be measured in absolute or relative terms </a:t>
            </a:r>
          </a:p>
          <a:p>
            <a:pPr>
              <a:lnSpc>
                <a:spcPct val="120000"/>
              </a:lnSpc>
            </a:pPr>
            <a:r>
              <a:rPr lang="en-GB" sz="2000" b="1" dirty="0">
                <a:solidFill>
                  <a:schemeClr val="accent1"/>
                </a:solidFill>
                <a:cs typeface="Times New Roman" panose="02020603050405020304" pitchFamily="18" charset="0"/>
              </a:rPr>
              <a:t>Social-ecological systems – Topic 3</a:t>
            </a:r>
          </a:p>
          <a:p>
            <a:pPr lvl="1">
              <a:lnSpc>
                <a:spcPct val="120000"/>
              </a:lnSpc>
              <a:spcBef>
                <a:spcPts val="600"/>
              </a:spcBef>
              <a:buFont typeface="LucidaGrande" panose="020B0600040502020204" pitchFamily="34" charset="0"/>
              <a:buChar char="-"/>
            </a:pPr>
            <a:r>
              <a:rPr lang="en-GB" sz="2000" dirty="0">
                <a:solidFill>
                  <a:schemeClr val="accent1"/>
                </a:solidFill>
                <a:cs typeface="Times New Roman" panose="02020603050405020304" pitchFamily="18" charset="0"/>
              </a:rPr>
              <a:t>Humans are part of – not apart from – nature</a:t>
            </a:r>
          </a:p>
          <a:p>
            <a:pPr lvl="1">
              <a:lnSpc>
                <a:spcPct val="120000"/>
              </a:lnSpc>
              <a:spcBef>
                <a:spcPts val="600"/>
              </a:spcBef>
              <a:buFont typeface="LucidaGrande" panose="020B0600040502020204" pitchFamily="34" charset="0"/>
              <a:buChar char="-"/>
            </a:pPr>
            <a:r>
              <a:rPr lang="en-GB" sz="2000" dirty="0">
                <a:solidFill>
                  <a:schemeClr val="accent1"/>
                </a:solidFill>
                <a:cs typeface="Times New Roman" panose="02020603050405020304" pitchFamily="18" charset="0"/>
              </a:rPr>
              <a:t>Emphasis on the embedded and interdependent nature of society and ecosystems and how they shape one another (Folke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2016)</a:t>
            </a:r>
          </a:p>
          <a:p>
            <a:pPr>
              <a:lnSpc>
                <a:spcPct val="120000"/>
              </a:lnSpc>
            </a:pPr>
            <a:r>
              <a:rPr lang="en-GB" sz="2000" b="1" dirty="0">
                <a:solidFill>
                  <a:schemeClr val="accent1"/>
                </a:solidFill>
                <a:cs typeface="Times New Roman" panose="02020603050405020304" pitchFamily="18" charset="0"/>
              </a:rPr>
              <a:t>Environmental justice – Topic 7</a:t>
            </a:r>
          </a:p>
          <a:p>
            <a:pPr lvl="1">
              <a:lnSpc>
                <a:spcPct val="120000"/>
              </a:lnSpc>
              <a:spcBef>
                <a:spcPts val="600"/>
              </a:spcBef>
              <a:buFont typeface="LucidaGrande" panose="020B0600040502020204" pitchFamily="34" charset="0"/>
              <a:buChar char="-"/>
            </a:pPr>
            <a:r>
              <a:rPr lang="en-GB" sz="2000" dirty="0">
                <a:solidFill>
                  <a:schemeClr val="accent1"/>
                </a:solidFill>
                <a:cs typeface="Times New Roman" panose="02020603050405020304" pitchFamily="18" charset="0"/>
              </a:rPr>
              <a:t>Three interlinked dimensions: Recognition, Procedure and Distribution</a:t>
            </a:r>
          </a:p>
        </p:txBody>
      </p:sp>
    </p:spTree>
    <p:extLst>
      <p:ext uri="{BB962C8B-B14F-4D97-AF65-F5344CB8AC3E}">
        <p14:creationId xmlns:p14="http://schemas.microsoft.com/office/powerpoint/2010/main" val="397869030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1416</TotalTime>
  <Words>4762</Words>
  <Application>Microsoft Office PowerPoint</Application>
  <PresentationFormat>On-screen Show (4:3)</PresentationFormat>
  <Paragraphs>245</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Courier New</vt:lpstr>
      <vt:lpstr>LucidaGrande</vt:lpstr>
      <vt:lpstr>Osaka</vt:lpstr>
      <vt:lpstr>Times</vt:lpstr>
      <vt:lpstr>Times New Roman</vt:lpstr>
      <vt:lpstr>Office Theme</vt:lpstr>
      <vt:lpstr>Ecosystems and  Ecosystem Services</vt:lpstr>
      <vt:lpstr>Learning outcomes</vt:lpstr>
      <vt:lpstr>Defining ecosystem services</vt:lpstr>
      <vt:lpstr>What are ecosystem services?</vt:lpstr>
      <vt:lpstr>Origin of the Concept of Ecosystem Services</vt:lpstr>
      <vt:lpstr>From ecosystems to benefits to people (after Fisher et al. 2008)</vt:lpstr>
      <vt:lpstr>Ecosystem Service categories (MA 2005)</vt:lpstr>
      <vt:lpstr>Class exercise: How many ES can you spot?</vt:lpstr>
      <vt:lpstr>Other key concepts (to be covered in more detail in future sessions)</vt:lpstr>
      <vt:lpstr>Three key conceptual frameworks describing the relationship between ecosystem services and people</vt:lpstr>
      <vt:lpstr>Millennium Ecosystem Assessment (MA 2005)</vt:lpstr>
      <vt:lpstr>Linkages Between Ecosystem Services  and Human Wellbeing (MA 2005)</vt:lpstr>
      <vt:lpstr>MA Framework: Considering ‘Drivers of Change’</vt:lpstr>
      <vt:lpstr>Limitations of the MA framework</vt:lpstr>
      <vt:lpstr>A framework to understand ecosystem services for poverty alleviation  (Fisher et al. 2014)</vt:lpstr>
      <vt:lpstr>What is unique about the Fisher et al. (2014) framework?</vt:lpstr>
      <vt:lpstr>Intergovernmental Science-Policy Platform on Biodiversity and Ecosystem Services (IPBES) framework</vt:lpstr>
      <vt:lpstr>IPBES conceptual framework (Diaz et al. 2015)</vt:lpstr>
      <vt:lpstr>What is new in the IPBES framework?</vt:lpstr>
      <vt:lpstr>Application of the ES for PA approach</vt:lpstr>
      <vt:lpstr>Key features of an Ecosystem Services for Poverty Alleviation approach  (Poppy et al. 2014; ESPA 2018)</vt:lpstr>
      <vt:lpstr>Class exercise: How can an ES for PA approach contribute to sustainable development?</vt:lpstr>
      <vt:lpstr>References</vt:lpstr>
      <vt:lpstr>Case studies for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275</cp:revision>
  <dcterms:created xsi:type="dcterms:W3CDTF">2017-06-01T13:54:47Z</dcterms:created>
  <dcterms:modified xsi:type="dcterms:W3CDTF">2018-12-12T19:52:53Z</dcterms:modified>
</cp:coreProperties>
</file>