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84" r:id="rId3"/>
    <p:sldId id="258" r:id="rId4"/>
    <p:sldId id="307" r:id="rId5"/>
    <p:sldId id="287" r:id="rId6"/>
    <p:sldId id="298" r:id="rId7"/>
    <p:sldId id="297" r:id="rId8"/>
    <p:sldId id="288" r:id="rId9"/>
    <p:sldId id="308" r:id="rId10"/>
    <p:sldId id="272" r:id="rId11"/>
    <p:sldId id="301" r:id="rId12"/>
    <p:sldId id="309" r:id="rId13"/>
    <p:sldId id="310" r:id="rId14"/>
    <p:sldId id="291" r:id="rId15"/>
    <p:sldId id="312" r:id="rId16"/>
    <p:sldId id="311" r:id="rId17"/>
    <p:sldId id="313" r:id="rId18"/>
    <p:sldId id="314" r:id="rId19"/>
    <p:sldId id="315" r:id="rId20"/>
    <p:sldId id="316"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BB283-6B03-41A7-BCF1-02F3EBDEBFE1}" v="3" dt="2018-12-14T01:14:21.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80891" autoAdjust="0"/>
  </p:normalViewPr>
  <p:slideViewPr>
    <p:cSldViewPr snapToGrid="0" snapToObjects="1">
      <p:cViewPr>
        <p:scale>
          <a:sx n="50" d="100"/>
          <a:sy n="50" d="100"/>
        </p:scale>
        <p:origin x="1764" y="150"/>
      </p:cViewPr>
      <p:guideLst>
        <p:guide orient="horz" pos="2160"/>
        <p:guide pos="2880"/>
      </p:guideLst>
    </p:cSldViewPr>
  </p:slideViewPr>
  <p:outlineViewPr>
    <p:cViewPr>
      <p:scale>
        <a:sx n="33" d="100"/>
        <a:sy n="33" d="100"/>
      </p:scale>
      <p:origin x="0" y="-1572"/>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580BDAEB-AA76-4609-8170-67CB977F36F1}"/>
    <pc:docChg chg="custSel modSld">
      <pc:chgData name="Schreckenberg, Kate" userId="8b45ddae-23f1-407e-8d90-04d8d4e05fa6" providerId="ADAL" clId="{580BDAEB-AA76-4609-8170-67CB977F36F1}" dt="2018-12-14T01:16:18.367" v="68" actId="6549"/>
      <pc:docMkLst>
        <pc:docMk/>
      </pc:docMkLst>
      <pc:sldChg chg="modSp modNotesTx">
        <pc:chgData name="Schreckenberg, Kate" userId="8b45ddae-23f1-407e-8d90-04d8d4e05fa6" providerId="ADAL" clId="{580BDAEB-AA76-4609-8170-67CB977F36F1}" dt="2018-12-14T01:16:18.367" v="68" actId="6549"/>
        <pc:sldMkLst>
          <pc:docMk/>
          <pc:sldMk cId="1867916588" sldId="306"/>
        </pc:sldMkLst>
        <pc:spChg chg="mod">
          <ac:chgData name="Schreckenberg, Kate" userId="8b45ddae-23f1-407e-8d90-04d8d4e05fa6" providerId="ADAL" clId="{580BDAEB-AA76-4609-8170-67CB977F36F1}" dt="2018-12-14T01:16:18.367" v="68" actId="6549"/>
          <ac:spMkLst>
            <pc:docMk/>
            <pc:sldMk cId="1867916588" sldId="306"/>
            <ac:spMk id="254" creationId="{00000000-0000-0000-0000-000000000000}"/>
          </ac:spMkLst>
        </pc:spChg>
      </pc:sldChg>
      <pc:sldChg chg="modSp modNotesTx">
        <pc:chgData name="Schreckenberg, Kate" userId="8b45ddae-23f1-407e-8d90-04d8d4e05fa6" providerId="ADAL" clId="{580BDAEB-AA76-4609-8170-67CB977F36F1}" dt="2018-12-14T01:13:15.990" v="6" actId="948"/>
        <pc:sldMkLst>
          <pc:docMk/>
          <pc:sldMk cId="1905852936" sldId="315"/>
        </pc:sldMkLst>
        <pc:spChg chg="mod">
          <ac:chgData name="Schreckenberg, Kate" userId="8b45ddae-23f1-407e-8d90-04d8d4e05fa6" providerId="ADAL" clId="{580BDAEB-AA76-4609-8170-67CB977F36F1}" dt="2018-12-14T01:13:15.990" v="6" actId="948"/>
          <ac:spMkLst>
            <pc:docMk/>
            <pc:sldMk cId="1905852936" sldId="315"/>
            <ac:spMk id="3" creationId="{5ED0C766-B111-D748-8500-83002DA07CC8}"/>
          </ac:spMkLst>
        </pc:spChg>
      </pc:sldChg>
      <pc:sldChg chg="modSp modNotesTx">
        <pc:chgData name="Schreckenberg, Kate" userId="8b45ddae-23f1-407e-8d90-04d8d4e05fa6" providerId="ADAL" clId="{580BDAEB-AA76-4609-8170-67CB977F36F1}" dt="2018-12-14T01:15:15.824" v="57" actId="6549"/>
        <pc:sldMkLst>
          <pc:docMk/>
          <pc:sldMk cId="177757691" sldId="316"/>
        </pc:sldMkLst>
        <pc:spChg chg="mod">
          <ac:chgData name="Schreckenberg, Kate" userId="8b45ddae-23f1-407e-8d90-04d8d4e05fa6" providerId="ADAL" clId="{580BDAEB-AA76-4609-8170-67CB977F36F1}" dt="2018-12-14T01:15:15.824" v="57" actId="6549"/>
          <ac:spMkLst>
            <pc:docMk/>
            <pc:sldMk cId="177757691" sldId="316"/>
            <ac:spMk id="6" creationId="{E63D25C6-EEDB-CC41-82F0-0A99F20B09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pPr/>
              <a:t>12/14/2018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pPr/>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a:t>
            </a:fld>
            <a:endParaRPr lang="en-US"/>
          </a:p>
        </p:txBody>
      </p:sp>
    </p:spTree>
    <p:extLst>
      <p:ext uri="{BB962C8B-B14F-4D97-AF65-F5344CB8AC3E}">
        <p14:creationId xmlns:p14="http://schemas.microsoft.com/office/powerpoint/2010/main" val="215634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Il est important de comprendre l’écosystème, pourquoi il est dégradé et quelles opportunités</a:t>
            </a:r>
            <a:r>
              <a:rPr lang="fr-FR" sz="1200" kern="1200" baseline="0" dirty="0">
                <a:solidFill>
                  <a:schemeClr val="tx1"/>
                </a:solidFill>
                <a:effectLst/>
                <a:latin typeface="Arial" panose="020B0604020202020204" pitchFamily="34" charset="0"/>
                <a:ea typeface="+mn-ea"/>
                <a:cs typeface="Arial" panose="020B0604020202020204" pitchFamily="34" charset="0"/>
              </a:rPr>
              <a:t> existent pour le restaurer. </a:t>
            </a:r>
            <a:r>
              <a:rPr lang="fr-FR" sz="1200" kern="1200" dirty="0">
                <a:solidFill>
                  <a:schemeClr val="tx1"/>
                </a:solidFill>
                <a:effectLst/>
                <a:latin typeface="Arial" panose="020B0604020202020204" pitchFamily="34" charset="0"/>
                <a:ea typeface="+mn-ea"/>
                <a:cs typeface="Arial" panose="020B0604020202020204" pitchFamily="34" charset="0"/>
              </a:rPr>
              <a:t>Un trait général de beaucoup de systèmes semble être la capacité du système à exister dans un certain nombre d’états, et la probable existence de seuils/obstacles à la restauration qui empêchent le système de retourner à un état moins dégradé sans effort de gestion </a:t>
            </a:r>
            <a:r>
              <a:rPr lang="en-GB" dirty="0">
                <a:solidFill>
                  <a:schemeClr val="tx1"/>
                </a:solidFill>
                <a:latin typeface="Arial" panose="020B0604020202020204" pitchFamily="34" charset="0"/>
                <a:cs typeface="Arial" panose="020B0604020202020204" pitchFamily="34" charset="0"/>
              </a:rPr>
              <a:t>(Hobbs &amp; Norton 1996).</a:t>
            </a:r>
          </a:p>
          <a:p>
            <a:pPr marL="171450" indent="-171450">
              <a:buFont typeface="Arial" panose="020B0604020202020204" pitchFamily="34" charset="0"/>
              <a:buChar char="•"/>
            </a:pPr>
            <a:r>
              <a:rPr lang="fr-FR" sz="1200" kern="1200" dirty="0" err="1">
                <a:solidFill>
                  <a:schemeClr val="tx1"/>
                </a:solidFill>
                <a:effectLst/>
                <a:latin typeface="Arial" panose="020B0604020202020204" pitchFamily="34" charset="0"/>
                <a:ea typeface="+mn-ea"/>
                <a:cs typeface="Arial" panose="020B0604020202020204" pitchFamily="34" charset="0"/>
              </a:rPr>
              <a:t>Whisenant</a:t>
            </a:r>
            <a:r>
              <a:rPr lang="fr-FR" sz="1200" kern="1200" dirty="0">
                <a:solidFill>
                  <a:schemeClr val="tx1"/>
                </a:solidFill>
                <a:effectLst/>
                <a:latin typeface="Arial" panose="020B0604020202020204" pitchFamily="34" charset="0"/>
                <a:ea typeface="+mn-ea"/>
                <a:cs typeface="Arial" panose="020B0604020202020204" pitchFamily="34" charset="0"/>
              </a:rPr>
              <a:t> (1999) suggère que deux principaux types de tels seuils sont probables: </a:t>
            </a: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Celui causé par des interactions biotiques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Celui causé par des contraintes abiotiques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 modèle fournit un modèle conceptuel pour comprendre les états des écosystèmes et les transitions entre ces états.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Il aide également à identifier les types d’interventions qui pourraient être nécessaire pour restaurer les fonctions des écosystèmes qui sont dégradées à des degrés variables.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 coupes » numérotées représentent les états alternatifs des écosystèmes qui peuvent exister à cause de l’</a:t>
            </a:r>
            <a:r>
              <a:rPr lang="fr-FR" sz="1200" b="1" kern="1200" dirty="0">
                <a:solidFill>
                  <a:schemeClr val="tx1"/>
                </a:solidFill>
                <a:effectLst/>
                <a:latin typeface="Arial" panose="020B0604020202020204" pitchFamily="34" charset="0"/>
                <a:ea typeface="+mn-ea"/>
                <a:cs typeface="Arial" panose="020B0604020202020204" pitchFamily="34" charset="0"/>
              </a:rPr>
              <a:t>influence de perturbation naturelle ou anthropique et des stress</a:t>
            </a:r>
            <a:r>
              <a:rPr lang="fr-FR" sz="1200"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Ceux-ci peuvent causer des transitions vers des états de plus en plus dégradés (6 étant le plus dégradé) tandis que les interventions (activités de restauration tentent de forcer les transitions vers un état intact (ex. Etat 1 ou en dessus)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résilience écologique de l’écosystème dans n’importe quel état est indiquée par la largeur et la profondeur de la « coupe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Sa profondeur représente le degré de perturbation (déplacement vers la gauche) ou d’intervention (déplacement vers la droite) nécessaire pour provoquer une transition entre les états.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Il peut y avoir de nombreux obstacles pour chaque attribut d’écosystème.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a:solidFill>
                  <a:schemeClr val="tx1"/>
                </a:solidFill>
                <a:effectLst/>
                <a:latin typeface="Arial" panose="020B0604020202020204" pitchFamily="34" charset="0"/>
                <a:ea typeface="+mn-ea"/>
                <a:cs typeface="Arial" panose="020B0604020202020204" pitchFamily="34" charset="0"/>
              </a:rPr>
              <a:t>Les interventions peuvent ainsi être comprises comme axées sur la prévention ou l’inversion de la transition des états d’écosystème à travers ces obstacles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Whisenant</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1999; Hobbs and Harris 2001)</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10</a:t>
            </a:fld>
            <a:endParaRPr lang="en-US"/>
          </a:p>
        </p:txBody>
      </p:sp>
    </p:spTree>
    <p:extLst>
      <p:ext uri="{BB962C8B-B14F-4D97-AF65-F5344CB8AC3E}">
        <p14:creationId xmlns:p14="http://schemas.microsoft.com/office/powerpoint/2010/main" val="1911786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baseline="0" dirty="0">
                <a:solidFill>
                  <a:schemeClr val="tx1"/>
                </a:solidFill>
                <a:effectLst/>
                <a:latin typeface="Arial" panose="020B0604020202020204" pitchFamily="34" charset="0"/>
                <a:ea typeface="+mn-ea"/>
                <a:cs typeface="Arial" panose="020B0604020202020204" pitchFamily="34" charset="0"/>
              </a:rPr>
              <a:t>Quelques idées pour aider à répondre aux questions sont :</a:t>
            </a:r>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fr-FR" sz="1200" i="1" kern="1200" baseline="0" dirty="0">
                <a:solidFill>
                  <a:schemeClr val="tx1"/>
                </a:solidFill>
                <a:effectLst/>
                <a:latin typeface="Arial" panose="020B0604020202020204" pitchFamily="34" charset="0"/>
                <a:ea typeface="+mn-ea"/>
                <a:cs typeface="Arial" panose="020B0604020202020204" pitchFamily="34" charset="0"/>
              </a:rPr>
              <a:t>[Si le système a été dégradé essentiellement à cause des changements biotiques (tels que des changements en composition végétale provoqués par le pâturage), les efforts de restauration devrait être axés sur des manipulations biotiques qui enlèvent le facteur de dégradation (ex. les animaux en pâturage) et ajuster la composition biotique (ex. replanter les espèces désirées). Si, d’autre part, le système a été  dégradé à cause des changements des attributs abiotiques (par exemple par l’érosion du sol ou la contamination), les efforts de restauration devront d’abord être axés sur l’élimination du facteur dégradant et la réparation de l’environnement physique et/ou chimique. Dans le dernier cas, il ne fait pas de sens de toucher aux aspects biotiques avant d’avoir aborde les problèmes abiotiques]</a:t>
            </a:r>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11</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ct val="30000"/>
              </a:spcAft>
              <a:buFontTx/>
              <a:buNone/>
            </a:pPr>
            <a:r>
              <a:rPr lang="en-US" altLang="en-US" sz="2400" dirty="0"/>
              <a:t>La restauration des </a:t>
            </a:r>
            <a:r>
              <a:rPr lang="en-US" altLang="en-US" sz="2400" dirty="0" err="1"/>
              <a:t>écosystèmes</a:t>
            </a:r>
            <a:r>
              <a:rPr lang="en-US" altLang="en-US" sz="2400" baseline="0" dirty="0"/>
              <a:t> </a:t>
            </a:r>
            <a:r>
              <a:rPr lang="en-US" altLang="en-US" sz="2400" baseline="0" dirty="0" err="1"/>
              <a:t>peut</a:t>
            </a:r>
            <a:r>
              <a:rPr lang="en-US" altLang="en-US" sz="2400" baseline="0" dirty="0"/>
              <a:t> </a:t>
            </a:r>
            <a:r>
              <a:rPr lang="en-US" altLang="en-US" sz="2400" baseline="0" dirty="0" err="1"/>
              <a:t>être</a:t>
            </a:r>
            <a:r>
              <a:rPr lang="en-US" altLang="en-US" sz="2400" baseline="0" dirty="0"/>
              <a:t> </a:t>
            </a:r>
            <a:r>
              <a:rPr lang="en-US" altLang="en-US" sz="2400" baseline="0" dirty="0" err="1"/>
              <a:t>appréhendée</a:t>
            </a:r>
            <a:r>
              <a:rPr lang="en-US" altLang="en-US" sz="2400" baseline="0" dirty="0"/>
              <a:t> </a:t>
            </a:r>
            <a:r>
              <a:rPr lang="en-US" altLang="en-US" sz="2400" baseline="0" dirty="0" err="1"/>
              <a:t>selon</a:t>
            </a:r>
            <a:r>
              <a:rPr lang="en-US" altLang="en-US" sz="2400" baseline="0" dirty="0"/>
              <a:t> deux perspectives :</a:t>
            </a:r>
          </a:p>
          <a:p>
            <a:pPr marL="342900" indent="-342900" eaLnBrk="1" hangingPunct="1">
              <a:spcAft>
                <a:spcPct val="30000"/>
              </a:spcAft>
              <a:buFont typeface="Arial" panose="020B0604020202020204" pitchFamily="34" charset="0"/>
              <a:buChar char="•"/>
            </a:pPr>
            <a:r>
              <a:rPr lang="en-US" altLang="en-US" sz="2400" b="1" baseline="0" dirty="0" err="1"/>
              <a:t>Restauration</a:t>
            </a:r>
            <a:r>
              <a:rPr lang="en-US" altLang="en-US" sz="2400" b="1" baseline="0" dirty="0"/>
              <a:t> passive :</a:t>
            </a:r>
            <a:r>
              <a:rPr lang="en-US" altLang="en-US" sz="2400" baseline="0" dirty="0"/>
              <a:t> vise à </a:t>
            </a:r>
            <a:r>
              <a:rPr lang="en-US" altLang="en-US" sz="2400" baseline="0" dirty="0" err="1"/>
              <a:t>réduire</a:t>
            </a:r>
            <a:r>
              <a:rPr lang="en-US" altLang="en-US" sz="2400" baseline="0" dirty="0"/>
              <a:t> les </a:t>
            </a:r>
            <a:r>
              <a:rPr lang="en-US" altLang="en-US" sz="2400" baseline="0" dirty="0" err="1"/>
              <a:t>pressions</a:t>
            </a:r>
            <a:r>
              <a:rPr lang="en-US" altLang="en-US" sz="2400" baseline="0" dirty="0"/>
              <a:t> </a:t>
            </a:r>
            <a:r>
              <a:rPr lang="en-US" altLang="en-US" sz="2400" baseline="0" dirty="0" err="1"/>
              <a:t>externes</a:t>
            </a:r>
            <a:r>
              <a:rPr lang="en-US" altLang="en-US" sz="2400" baseline="0" dirty="0"/>
              <a:t>, par ex. :</a:t>
            </a:r>
          </a:p>
          <a:p>
            <a:pPr marL="800100" lvl="1" indent="-342900" eaLnBrk="1" hangingPunct="1">
              <a:spcAft>
                <a:spcPct val="30000"/>
              </a:spcAft>
              <a:buFont typeface="Courier New" panose="02070309020205020404" pitchFamily="49" charset="0"/>
              <a:buChar char="o"/>
            </a:pPr>
            <a:r>
              <a:rPr lang="en-US" altLang="en-US" sz="2400" baseline="0" dirty="0" err="1"/>
              <a:t>Précention</a:t>
            </a:r>
            <a:r>
              <a:rPr lang="en-US" altLang="en-US" sz="2400" baseline="0" dirty="0"/>
              <a:t> des </a:t>
            </a:r>
            <a:r>
              <a:rPr lang="en-US" altLang="en-US" sz="2400" baseline="0" dirty="0" err="1"/>
              <a:t>feux</a:t>
            </a:r>
            <a:r>
              <a:rPr lang="en-US" altLang="en-US" sz="2400" baseline="0" dirty="0"/>
              <a:t> </a:t>
            </a:r>
            <a:r>
              <a:rPr lang="en-US" altLang="en-US" sz="2400" baseline="0" dirty="0" err="1"/>
              <a:t>dans</a:t>
            </a:r>
            <a:r>
              <a:rPr lang="en-US" altLang="en-US" sz="2400" baseline="0" dirty="0"/>
              <a:t> les </a:t>
            </a:r>
            <a:r>
              <a:rPr lang="en-US" altLang="en-US" sz="2400" baseline="0" dirty="0" err="1"/>
              <a:t>systèmes</a:t>
            </a:r>
            <a:r>
              <a:rPr lang="en-US" altLang="en-US" sz="2400" baseline="0" dirty="0"/>
              <a:t> </a:t>
            </a:r>
            <a:r>
              <a:rPr lang="en-US" altLang="en-US" sz="2400" baseline="0" dirty="0" err="1"/>
              <a:t>terrestres</a:t>
            </a:r>
            <a:endParaRPr lang="en-US" altLang="en-US" sz="2400" baseline="0" dirty="0"/>
          </a:p>
          <a:p>
            <a:pPr marL="800100" lvl="1" indent="-342900" eaLnBrk="1" hangingPunct="1">
              <a:spcAft>
                <a:spcPct val="30000"/>
              </a:spcAft>
              <a:buFont typeface="Courier New" panose="02070309020205020404" pitchFamily="49" charset="0"/>
              <a:buChar char="o"/>
            </a:pPr>
            <a:r>
              <a:rPr lang="en-US" altLang="en-US" sz="2400" baseline="0" dirty="0" err="1"/>
              <a:t>Prévention</a:t>
            </a:r>
            <a:r>
              <a:rPr lang="en-US" altLang="en-US" sz="2400" baseline="0" dirty="0"/>
              <a:t> de la </a:t>
            </a:r>
            <a:r>
              <a:rPr lang="en-US" altLang="en-US" sz="2400" baseline="0" dirty="0" err="1"/>
              <a:t>surexploitation</a:t>
            </a:r>
            <a:r>
              <a:rPr lang="en-US" altLang="en-US" sz="2400" baseline="0" dirty="0"/>
              <a:t> </a:t>
            </a:r>
            <a:r>
              <a:rPr lang="en-US" altLang="en-US" sz="2400" baseline="0" dirty="0" err="1"/>
              <a:t>telle</a:t>
            </a:r>
            <a:r>
              <a:rPr lang="en-US" altLang="en-US" sz="2400" baseline="0" dirty="0"/>
              <a:t> </a:t>
            </a:r>
            <a:r>
              <a:rPr lang="en-US" altLang="en-US" sz="2400" baseline="0" dirty="0" err="1"/>
              <a:t>que</a:t>
            </a:r>
            <a:r>
              <a:rPr lang="en-US" altLang="en-US" sz="2400" baseline="0" dirty="0"/>
              <a:t> les </a:t>
            </a:r>
            <a:r>
              <a:rPr lang="en-US" altLang="en-US" sz="2400" baseline="0" dirty="0" err="1"/>
              <a:t>pratiques</a:t>
            </a:r>
            <a:r>
              <a:rPr lang="en-US" altLang="en-US" sz="2400" baseline="0" dirty="0"/>
              <a:t> de </a:t>
            </a:r>
            <a:r>
              <a:rPr lang="en-US" altLang="en-US" sz="2400" baseline="0" dirty="0" err="1"/>
              <a:t>pêche</a:t>
            </a:r>
            <a:r>
              <a:rPr lang="en-US" altLang="en-US" sz="2400" baseline="0" dirty="0"/>
              <a:t> destructive</a:t>
            </a:r>
          </a:p>
          <a:p>
            <a:pPr marL="800100" lvl="1" indent="-342900" eaLnBrk="1" hangingPunct="1">
              <a:spcAft>
                <a:spcPct val="30000"/>
              </a:spcAft>
              <a:buFont typeface="Courier New" panose="02070309020205020404" pitchFamily="49" charset="0"/>
              <a:buChar char="o"/>
            </a:pPr>
            <a:r>
              <a:rPr lang="en-US" altLang="en-US" sz="2400" baseline="0" dirty="0" err="1"/>
              <a:t>Prévention</a:t>
            </a:r>
            <a:r>
              <a:rPr lang="en-US" altLang="en-US" sz="2400" baseline="0" dirty="0"/>
              <a:t> de </a:t>
            </a:r>
            <a:r>
              <a:rPr lang="en-US" altLang="en-US" sz="2400" baseline="0" dirty="0" err="1"/>
              <a:t>l’arrivée</a:t>
            </a:r>
            <a:r>
              <a:rPr lang="en-US" altLang="en-US" sz="2400" baseline="0" dirty="0"/>
              <a:t> </a:t>
            </a:r>
            <a:r>
              <a:rPr lang="en-US" altLang="en-US" sz="2400" baseline="0" dirty="0" err="1"/>
              <a:t>d’espèces</a:t>
            </a:r>
            <a:r>
              <a:rPr lang="en-US" altLang="en-US" sz="2400" baseline="0" dirty="0"/>
              <a:t> </a:t>
            </a:r>
            <a:r>
              <a:rPr lang="en-US" altLang="en-US" sz="2400" baseline="0" dirty="0" err="1"/>
              <a:t>invasives</a:t>
            </a:r>
            <a:endParaRPr lang="en-US" altLang="en-US" sz="2400" baseline="0" dirty="0"/>
          </a:p>
          <a:p>
            <a:pPr marL="342900" lvl="0" indent="-342900" eaLnBrk="1" hangingPunct="1">
              <a:spcAft>
                <a:spcPct val="30000"/>
              </a:spcAft>
              <a:buFont typeface="Arial" panose="020B0604020202020204" pitchFamily="34" charset="0"/>
              <a:buChar char="•"/>
            </a:pPr>
            <a:r>
              <a:rPr lang="en-GB" sz="2400" b="1" i="0" u="none" strike="noStrike" kern="1200" baseline="0" dirty="0">
                <a:solidFill>
                  <a:schemeClr val="tx1"/>
                </a:solidFill>
                <a:latin typeface="+mn-lt"/>
                <a:ea typeface="+mn-ea"/>
                <a:cs typeface="+mn-cs"/>
              </a:rPr>
              <a:t>Intervention </a:t>
            </a:r>
            <a:r>
              <a:rPr lang="en-GB" sz="2400" b="1" i="0" u="none" strike="noStrike" kern="1200" baseline="0" dirty="0" err="1">
                <a:solidFill>
                  <a:schemeClr val="tx1"/>
                </a:solidFill>
                <a:latin typeface="+mn-lt"/>
                <a:ea typeface="+mn-ea"/>
                <a:cs typeface="+mn-cs"/>
              </a:rPr>
              <a:t>écologique</a:t>
            </a:r>
            <a:r>
              <a:rPr lang="en-GB" sz="2400" b="1" i="0" u="none" strike="noStrike" kern="1200" baseline="0" dirty="0">
                <a:solidFill>
                  <a:schemeClr val="tx1"/>
                </a:solidFill>
                <a:latin typeface="+mn-lt"/>
                <a:ea typeface="+mn-ea"/>
                <a:cs typeface="+mn-cs"/>
              </a:rPr>
              <a:t> active:</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Activités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conçues</a:t>
            </a:r>
            <a:r>
              <a:rPr lang="en-GB" sz="2400" b="0" i="0" u="none" strike="noStrike" kern="1200" baseline="0" dirty="0">
                <a:solidFill>
                  <a:schemeClr val="tx1"/>
                </a:solidFill>
                <a:latin typeface="+mn-lt"/>
                <a:ea typeface="+mn-ea"/>
                <a:cs typeface="+mn-cs"/>
              </a:rPr>
              <a:t> pour </a:t>
            </a:r>
            <a:r>
              <a:rPr lang="en-GB" sz="2400" b="0" i="0" u="none" strike="noStrike" kern="1200" baseline="0" dirty="0" err="1">
                <a:solidFill>
                  <a:schemeClr val="tx1"/>
                </a:solidFill>
                <a:latin typeface="+mn-lt"/>
                <a:ea typeface="+mn-ea"/>
                <a:cs typeface="+mn-cs"/>
              </a:rPr>
              <a:t>diriger</a:t>
            </a:r>
            <a:r>
              <a:rPr lang="en-GB" sz="2400" b="0" i="0" u="none" strike="noStrike" kern="1200" baseline="0" dirty="0">
                <a:solidFill>
                  <a:schemeClr val="tx1"/>
                </a:solidFill>
                <a:latin typeface="+mn-lt"/>
                <a:ea typeface="+mn-ea"/>
                <a:cs typeface="+mn-cs"/>
              </a:rPr>
              <a:t> la succession et </a:t>
            </a:r>
            <a:r>
              <a:rPr lang="en-GB" sz="2400" b="0" i="0" u="none" strike="noStrike" kern="1200" baseline="0" dirty="0" err="1">
                <a:solidFill>
                  <a:schemeClr val="tx1"/>
                </a:solidFill>
                <a:latin typeface="+mn-lt"/>
                <a:ea typeface="+mn-ea"/>
                <a:cs typeface="+mn-cs"/>
              </a:rPr>
              <a:t>accélérer</a:t>
            </a:r>
            <a:r>
              <a:rPr lang="en-GB" sz="2400" b="0" i="0" u="none" strike="noStrike" kern="1200" baseline="0" dirty="0">
                <a:solidFill>
                  <a:schemeClr val="tx1"/>
                </a:solidFill>
                <a:latin typeface="+mn-lt"/>
                <a:ea typeface="+mn-ea"/>
                <a:cs typeface="+mn-cs"/>
              </a:rPr>
              <a:t> la </a:t>
            </a:r>
            <a:r>
              <a:rPr lang="en-GB" sz="2400" b="0" i="0" u="none" strike="noStrike" kern="1200" baseline="0" dirty="0" err="1">
                <a:solidFill>
                  <a:schemeClr val="tx1"/>
                </a:solidFill>
                <a:latin typeface="+mn-lt"/>
                <a:ea typeface="+mn-ea"/>
                <a:cs typeface="+mn-cs"/>
              </a:rPr>
              <a:t>restauration</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promouvant</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souvent</a:t>
            </a:r>
            <a:r>
              <a:rPr lang="en-GB" sz="2400" b="0" i="0" u="none" strike="noStrike" kern="1200" baseline="0" dirty="0">
                <a:solidFill>
                  <a:schemeClr val="tx1"/>
                </a:solidFill>
                <a:latin typeface="+mn-lt"/>
                <a:ea typeface="+mn-ea"/>
                <a:cs typeface="+mn-cs"/>
              </a:rPr>
              <a:t> le </a:t>
            </a:r>
            <a:r>
              <a:rPr lang="en-GB" sz="2400" b="0" i="0" u="none" strike="noStrike" kern="1200" baseline="0" dirty="0" err="1">
                <a:solidFill>
                  <a:schemeClr val="tx1"/>
                </a:solidFill>
                <a:latin typeface="+mn-lt"/>
                <a:ea typeface="+mn-ea"/>
                <a:cs typeface="+mn-cs"/>
              </a:rPr>
              <a:t>rendement</a:t>
            </a:r>
            <a:r>
              <a:rPr lang="en-GB" sz="2400" b="0" i="0" u="none" strike="noStrike" kern="1200" baseline="0" dirty="0">
                <a:solidFill>
                  <a:schemeClr val="tx1"/>
                </a:solidFill>
                <a:latin typeface="+mn-lt"/>
                <a:ea typeface="+mn-ea"/>
                <a:cs typeface="+mn-cs"/>
              </a:rPr>
              <a:t> d’un </a:t>
            </a:r>
            <a:r>
              <a:rPr lang="en-GB" sz="2400" b="0" i="0" u="none" strike="noStrike" kern="1200" baseline="0" dirty="0" err="1">
                <a:solidFill>
                  <a:schemeClr val="tx1"/>
                </a:solidFill>
                <a:latin typeface="+mn-lt"/>
                <a:ea typeface="+mn-ea"/>
                <a:cs typeface="+mn-cs"/>
              </a:rPr>
              <a:t>nombre</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limité</a:t>
            </a:r>
            <a:r>
              <a:rPr lang="en-GB" sz="2400" b="0" i="0" u="none" strike="noStrike" kern="1200" baseline="0" dirty="0">
                <a:solidFill>
                  <a:schemeClr val="tx1"/>
                </a:solidFill>
                <a:latin typeface="+mn-lt"/>
                <a:ea typeface="+mn-ea"/>
                <a:cs typeface="+mn-cs"/>
              </a:rPr>
              <a:t> de SE (par ex. Production de bois).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400" b="0" i="0" u="none" strike="noStrike" kern="1200" baseline="0" dirty="0">
                <a:solidFill>
                  <a:schemeClr val="tx1"/>
                </a:solidFill>
                <a:latin typeface="+mn-lt"/>
                <a:ea typeface="+mn-ea"/>
                <a:cs typeface="+mn-cs"/>
              </a:rPr>
              <a:t>Des </a:t>
            </a:r>
            <a:r>
              <a:rPr lang="en-GB" sz="2400" b="0" i="0" u="none" strike="noStrike" kern="1200" baseline="0" dirty="0" err="1">
                <a:solidFill>
                  <a:schemeClr val="tx1"/>
                </a:solidFill>
                <a:latin typeface="+mn-lt"/>
                <a:ea typeface="+mn-ea"/>
                <a:cs typeface="+mn-cs"/>
              </a:rPr>
              <a:t>mesures</a:t>
            </a:r>
            <a:r>
              <a:rPr lang="en-GB" sz="2400" b="0" i="0" u="none" strike="noStrike" kern="1200" baseline="0" dirty="0">
                <a:solidFill>
                  <a:schemeClr val="tx1"/>
                </a:solidFill>
                <a:latin typeface="+mn-lt"/>
                <a:ea typeface="+mn-ea"/>
                <a:cs typeface="+mn-cs"/>
              </a:rPr>
              <a:t> de </a:t>
            </a:r>
            <a:r>
              <a:rPr lang="en-GB" sz="2400" b="0" i="0" u="none" strike="noStrike" kern="1200" baseline="0" dirty="0" err="1">
                <a:solidFill>
                  <a:schemeClr val="tx1"/>
                </a:solidFill>
                <a:latin typeface="+mn-lt"/>
                <a:ea typeface="+mn-ea"/>
                <a:cs typeface="+mn-cs"/>
              </a:rPr>
              <a:t>restauration</a:t>
            </a:r>
            <a:r>
              <a:rPr lang="en-GB" sz="2400" b="0" i="0" u="none" strike="noStrike" kern="1200" baseline="0" dirty="0">
                <a:solidFill>
                  <a:schemeClr val="tx1"/>
                </a:solidFill>
                <a:latin typeface="+mn-lt"/>
                <a:ea typeface="+mn-ea"/>
                <a:cs typeface="+mn-cs"/>
              </a:rPr>
              <a:t> active </a:t>
            </a:r>
            <a:r>
              <a:rPr lang="en-GB" sz="2400" b="0" i="0" u="none" strike="noStrike" kern="1200" baseline="0" dirty="0" err="1">
                <a:solidFill>
                  <a:schemeClr val="tx1"/>
                </a:solidFill>
                <a:latin typeface="+mn-lt"/>
                <a:ea typeface="+mn-ea"/>
                <a:cs typeface="+mn-cs"/>
              </a:rPr>
              <a:t>sont</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souvent</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nécessaires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dans</a:t>
            </a:r>
            <a:r>
              <a:rPr lang="en-GB" sz="2400" b="0" i="0" u="none" strike="noStrike" kern="1200" baseline="0" dirty="0">
                <a:solidFill>
                  <a:schemeClr val="tx1"/>
                </a:solidFill>
                <a:latin typeface="+mn-lt"/>
                <a:ea typeface="+mn-ea"/>
                <a:cs typeface="+mn-cs"/>
              </a:rPr>
              <a:t> des </a:t>
            </a:r>
            <a:r>
              <a:rPr lang="en-GB" sz="2400" b="0" i="0" u="none" strike="noStrike" kern="1200" baseline="0" dirty="0" err="1">
                <a:solidFill>
                  <a:schemeClr val="tx1"/>
                </a:solidFill>
                <a:latin typeface="+mn-lt"/>
                <a:ea typeface="+mn-ea"/>
                <a:cs typeface="+mn-cs"/>
              </a:rPr>
              <a:t>écosystèmes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très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dégradés</a:t>
            </a:r>
            <a:r>
              <a:rPr lang="en-GB" sz="2400" b="0" i="0" u="none" strike="noStrike" kern="1200" baseline="0" dirty="0">
                <a:solidFill>
                  <a:schemeClr val="tx1"/>
                </a:solidFill>
                <a:latin typeface="+mn-lt"/>
                <a:ea typeface="+mn-ea"/>
                <a:cs typeface="+mn-cs"/>
              </a:rPr>
              <a:t>, par ex. </a:t>
            </a:r>
            <a:r>
              <a:rPr lang="en-GB" sz="2400" b="0" i="0" u="none" strike="noStrike" kern="1200" baseline="0" dirty="0" err="1">
                <a:solidFill>
                  <a:schemeClr val="tx1"/>
                </a:solidFill>
                <a:latin typeface="+mn-lt"/>
                <a:ea typeface="+mn-ea"/>
                <a:cs typeface="+mn-cs"/>
              </a:rPr>
              <a:t>là</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où</a:t>
            </a:r>
            <a:r>
              <a:rPr lang="en-GB" sz="2400" b="0" i="0" u="none" strike="noStrike" kern="1200" baseline="0" dirty="0">
                <a:solidFill>
                  <a:schemeClr val="tx1"/>
                </a:solidFill>
                <a:latin typeface="+mn-lt"/>
                <a:ea typeface="+mn-ea"/>
                <a:cs typeface="+mn-cs"/>
              </a:rPr>
              <a:t> les sols </a:t>
            </a:r>
            <a:r>
              <a:rPr lang="en-GB" sz="2400" b="0" i="0" u="none" strike="noStrike" kern="1200" baseline="0" dirty="0" err="1">
                <a:solidFill>
                  <a:schemeClr val="tx1"/>
                </a:solidFill>
                <a:latin typeface="+mn-lt"/>
                <a:ea typeface="+mn-ea"/>
                <a:cs typeface="+mn-cs"/>
              </a:rPr>
              <a:t>sont</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compactés</a:t>
            </a:r>
            <a:r>
              <a:rPr lang="en-GB" sz="2400" b="0" i="0" u="none" strike="noStrike" kern="1200" baseline="0" dirty="0">
                <a:solidFill>
                  <a:schemeClr val="tx1"/>
                </a:solidFill>
                <a:latin typeface="+mn-lt"/>
                <a:ea typeface="+mn-ea"/>
                <a:cs typeface="+mn-cs"/>
              </a:rPr>
              <a:t>, avec formation de </a:t>
            </a:r>
            <a:r>
              <a:rPr lang="en-GB" sz="2400" b="0" i="0" u="none" strike="noStrike" kern="1200" baseline="0" dirty="0" err="1">
                <a:solidFill>
                  <a:schemeClr val="tx1"/>
                </a:solidFill>
                <a:latin typeface="+mn-lt"/>
                <a:ea typeface="+mn-ea"/>
                <a:cs typeface="+mn-cs"/>
              </a:rPr>
              <a:t>croûte</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dure</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perte</a:t>
            </a:r>
            <a:r>
              <a:rPr lang="en-GB" sz="2400" b="0" i="0" u="none" strike="noStrike" kern="1200" baseline="0" dirty="0">
                <a:solidFill>
                  <a:schemeClr val="tx1"/>
                </a:solidFill>
                <a:latin typeface="+mn-lt"/>
                <a:ea typeface="+mn-ea"/>
                <a:cs typeface="+mn-cs"/>
              </a:rPr>
              <a:t> des horizons </a:t>
            </a:r>
            <a:r>
              <a:rPr lang="en-GB" sz="2400" b="0" i="0" u="none" strike="noStrike" kern="1200" baseline="0" dirty="0" err="1">
                <a:solidFill>
                  <a:schemeClr val="tx1"/>
                </a:solidFill>
                <a:latin typeface="+mn-lt"/>
                <a:ea typeface="+mn-ea"/>
                <a:cs typeface="+mn-cs"/>
              </a:rPr>
              <a:t>supérieures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ou</a:t>
            </a:r>
            <a:r>
              <a:rPr lang="en-GB" sz="2400" b="0" i="0" u="none" strike="noStrike" kern="1200" baseline="0" dirty="0">
                <a:solidFill>
                  <a:schemeClr val="tx1"/>
                </a:solidFill>
                <a:latin typeface="+mn-lt"/>
                <a:ea typeface="+mn-ea"/>
                <a:cs typeface="+mn-cs"/>
              </a:rPr>
              <a:t> les </a:t>
            </a:r>
            <a:r>
              <a:rPr lang="en-GB" sz="2400" b="0" i="0" u="none" strike="noStrike" kern="1200" baseline="0" dirty="0" err="1">
                <a:solidFill>
                  <a:schemeClr val="tx1"/>
                </a:solidFill>
                <a:latin typeface="+mn-lt"/>
                <a:ea typeface="+mn-ea"/>
                <a:cs typeface="+mn-cs"/>
              </a:rPr>
              <a:t>espèces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invasives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dominent</a:t>
            </a:r>
            <a:r>
              <a:rPr lang="en-GB" sz="2400" b="0" i="0" u="none" strike="noStrike" kern="1200" baseline="0" dirty="0">
                <a:solidFill>
                  <a:schemeClr val="tx1"/>
                </a:solidFill>
                <a:latin typeface="+mn-lt"/>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400" b="0" i="0" u="none" strike="noStrike" kern="1200" baseline="0" dirty="0">
                <a:solidFill>
                  <a:schemeClr val="tx1"/>
                </a:solidFill>
                <a:latin typeface="+mn-lt"/>
                <a:ea typeface="+mn-ea"/>
                <a:cs typeface="+mn-cs"/>
              </a:rPr>
              <a:t>Les </a:t>
            </a:r>
            <a:r>
              <a:rPr lang="en-GB" sz="2400" b="0" i="0" u="none" strike="noStrike" kern="1200" baseline="0" dirty="0" err="1">
                <a:solidFill>
                  <a:schemeClr val="tx1"/>
                </a:solidFill>
                <a:latin typeface="+mn-lt"/>
                <a:ea typeface="+mn-ea"/>
                <a:cs typeface="+mn-cs"/>
              </a:rPr>
              <a:t>méthodes</a:t>
            </a:r>
            <a:r>
              <a:rPr lang="en-GB" sz="2400" b="0" i="0" u="none" strike="noStrike" kern="1200" baseline="0" dirty="0">
                <a:solidFill>
                  <a:schemeClr val="tx1"/>
                </a:solidFill>
                <a:latin typeface="+mn-lt"/>
                <a:ea typeface="+mn-ea"/>
                <a:cs typeface="+mn-cs"/>
              </a:rPr>
              <a:t> de </a:t>
            </a:r>
            <a:r>
              <a:rPr lang="en-GB" sz="2400" b="0" i="0" u="none" strike="noStrike" kern="1200" baseline="0" dirty="0" err="1">
                <a:solidFill>
                  <a:schemeClr val="tx1"/>
                </a:solidFill>
                <a:latin typeface="+mn-lt"/>
                <a:ea typeface="+mn-ea"/>
                <a:cs typeface="+mn-cs"/>
              </a:rPr>
              <a:t>restauration</a:t>
            </a:r>
            <a:r>
              <a:rPr lang="en-GB" sz="2400" b="0" i="0" u="none" strike="noStrike" kern="1200" baseline="0" dirty="0">
                <a:solidFill>
                  <a:schemeClr val="tx1"/>
                </a:solidFill>
                <a:latin typeface="+mn-lt"/>
                <a:ea typeface="+mn-ea"/>
                <a:cs typeface="+mn-cs"/>
              </a:rPr>
              <a:t> active </a:t>
            </a:r>
            <a:r>
              <a:rPr lang="en-GB" sz="2400" b="0" i="0" u="none" strike="noStrike" kern="1200" baseline="0" dirty="0" err="1">
                <a:solidFill>
                  <a:schemeClr val="tx1"/>
                </a:solidFill>
                <a:latin typeface="+mn-lt"/>
                <a:ea typeface="+mn-ea"/>
                <a:cs typeface="+mn-cs"/>
              </a:rPr>
              <a:t>incluent</a:t>
            </a:r>
            <a:r>
              <a:rPr lang="en-GB" sz="2400" b="0" i="0" u="none" strike="noStrike" kern="1200" baseline="0" dirty="0">
                <a:solidFill>
                  <a:schemeClr val="tx1"/>
                </a:solidFill>
                <a:latin typeface="+mn-lt"/>
                <a:ea typeface="+mn-ea"/>
                <a:cs typeface="+mn-cs"/>
              </a:rPr>
              <a:t> : la </a:t>
            </a:r>
            <a:r>
              <a:rPr lang="en-GB" sz="2400" b="0" i="0" u="none" strike="noStrike" kern="1200" baseline="0" dirty="0" err="1">
                <a:solidFill>
                  <a:schemeClr val="tx1"/>
                </a:solidFill>
                <a:latin typeface="+mn-lt"/>
                <a:ea typeface="+mn-ea"/>
                <a:cs typeface="+mn-cs"/>
              </a:rPr>
              <a:t>préparation</a:t>
            </a:r>
            <a:r>
              <a:rPr lang="en-GB" sz="2400" b="0" i="0" u="none" strike="noStrike" kern="1200" baseline="0" dirty="0">
                <a:solidFill>
                  <a:schemeClr val="tx1"/>
                </a:solidFill>
                <a:latin typeface="+mn-lt"/>
                <a:ea typeface="+mn-ea"/>
                <a:cs typeface="+mn-cs"/>
              </a:rPr>
              <a:t> du sol, la production de plants en </a:t>
            </a:r>
            <a:r>
              <a:rPr lang="en-GB" sz="2400" b="0" i="0" u="none" strike="noStrike" kern="1200" baseline="0" dirty="0" err="1">
                <a:solidFill>
                  <a:schemeClr val="tx1"/>
                </a:solidFill>
                <a:latin typeface="+mn-lt"/>
                <a:ea typeface="+mn-ea"/>
                <a:cs typeface="+mn-cs"/>
              </a:rPr>
              <a:t>pépinières</a:t>
            </a:r>
            <a:r>
              <a:rPr lang="en-GB" sz="2400" b="0" i="0" u="none" strike="noStrike" kern="1200" baseline="0" dirty="0">
                <a:solidFill>
                  <a:schemeClr val="tx1"/>
                </a:solidFill>
                <a:latin typeface="+mn-lt"/>
                <a:ea typeface="+mn-ea"/>
                <a:cs typeface="+mn-cs"/>
              </a:rPr>
              <a:t>, la plantation et les </a:t>
            </a:r>
            <a:r>
              <a:rPr lang="en-GB" sz="2400" b="0" i="0" u="none" strike="noStrike" kern="1200" baseline="0" dirty="0" err="1">
                <a:solidFill>
                  <a:schemeClr val="tx1"/>
                </a:solidFill>
                <a:latin typeface="+mn-lt"/>
                <a:ea typeface="+mn-ea"/>
                <a:cs typeface="+mn-cs"/>
              </a:rPr>
              <a:t>soins</a:t>
            </a:r>
            <a:r>
              <a:rPr lang="en-GB" sz="2400" b="0" i="0" u="none" strike="noStrike" kern="1200" baseline="0" dirty="0">
                <a:solidFill>
                  <a:schemeClr val="tx1"/>
                </a:solidFill>
                <a:latin typeface="+mn-lt"/>
                <a:ea typeface="+mn-ea"/>
                <a:cs typeface="+mn-cs"/>
              </a:rPr>
              <a:t> des plants, la </a:t>
            </a:r>
            <a:r>
              <a:rPr lang="en-GB" sz="2400" b="0" i="0" u="none" strike="noStrike" kern="1200" baseline="0" dirty="0" err="1">
                <a:solidFill>
                  <a:schemeClr val="tx1"/>
                </a:solidFill>
                <a:latin typeface="+mn-lt"/>
                <a:ea typeface="+mn-ea"/>
                <a:cs typeface="+mn-cs"/>
              </a:rPr>
              <a:t>restauration</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manuelle</a:t>
            </a:r>
            <a:r>
              <a:rPr lang="en-GB" sz="2400" b="0" i="0" u="none" strike="noStrike" kern="1200" baseline="0" dirty="0">
                <a:solidFill>
                  <a:schemeClr val="tx1"/>
                </a:solidFill>
                <a:latin typeface="+mn-lt"/>
                <a:ea typeface="+mn-ea"/>
                <a:cs typeface="+mn-cs"/>
              </a:rPr>
              <a:t> des </a:t>
            </a:r>
            <a:r>
              <a:rPr lang="en-GB" sz="2400" b="0" i="0" u="none" strike="noStrike" kern="1200" baseline="0" dirty="0" err="1">
                <a:solidFill>
                  <a:schemeClr val="tx1"/>
                </a:solidFill>
                <a:latin typeface="+mn-lt"/>
                <a:ea typeface="+mn-ea"/>
                <a:cs typeface="+mn-cs"/>
              </a:rPr>
              <a:t>méandres</a:t>
            </a:r>
            <a:r>
              <a:rPr lang="en-GB" sz="2400" b="0" i="0" u="none" strike="noStrike" kern="1200" baseline="0" dirty="0">
                <a:solidFill>
                  <a:schemeClr val="tx1"/>
                </a:solidFill>
                <a:latin typeface="+mn-lt"/>
                <a:ea typeface="+mn-ea"/>
                <a:cs typeface="+mn-cs"/>
              </a:rPr>
              <a:t> des </a:t>
            </a:r>
            <a:r>
              <a:rPr lang="en-GB" sz="2400" b="0" i="0" u="none" strike="noStrike" kern="1200" baseline="0" dirty="0" err="1">
                <a:solidFill>
                  <a:schemeClr val="tx1"/>
                </a:solidFill>
                <a:latin typeface="+mn-lt"/>
                <a:ea typeface="+mn-ea"/>
                <a:cs typeface="+mn-cs"/>
              </a:rPr>
              <a:t>rivières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ou</a:t>
            </a:r>
            <a:r>
              <a:rPr lang="en-GB" sz="2400" b="0" i="0" u="none" strike="noStrike" kern="1200" baseline="0" dirty="0">
                <a:solidFill>
                  <a:schemeClr val="tx1"/>
                </a:solidFill>
                <a:latin typeface="+mn-lt"/>
                <a:ea typeface="+mn-ea"/>
                <a:cs typeface="+mn-cs"/>
              </a:rPr>
              <a:t> la transplantation de </a:t>
            </a:r>
            <a:r>
              <a:rPr lang="en-GB" sz="2400" b="0" i="0" u="none" strike="noStrike" kern="1200" baseline="0" dirty="0" err="1">
                <a:solidFill>
                  <a:schemeClr val="tx1"/>
                </a:solidFill>
                <a:latin typeface="+mn-lt"/>
                <a:ea typeface="+mn-ea"/>
                <a:cs typeface="+mn-cs"/>
              </a:rPr>
              <a:t>coraux</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cultivés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vers</a:t>
            </a:r>
            <a:r>
              <a:rPr lang="en-GB" sz="2400" b="0" i="0" u="none" strike="noStrike" kern="1200" baseline="0" dirty="0">
                <a:solidFill>
                  <a:schemeClr val="tx1"/>
                </a:solidFill>
                <a:latin typeface="+mn-lt"/>
                <a:ea typeface="+mn-ea"/>
                <a:cs typeface="+mn-cs"/>
              </a:rPr>
              <a:t> les </a:t>
            </a:r>
            <a:r>
              <a:rPr lang="en-GB" sz="2400" b="0" i="0" u="none" strike="noStrike" kern="1200" baseline="0" dirty="0" err="1">
                <a:solidFill>
                  <a:schemeClr val="tx1"/>
                </a:solidFill>
                <a:latin typeface="+mn-lt"/>
                <a:ea typeface="+mn-ea"/>
                <a:cs typeface="+mn-cs"/>
              </a:rPr>
              <a:t>récifs</a:t>
            </a:r>
            <a:r>
              <a:rPr lang="en-GB" sz="2400" b="0" i="0" u="none" strike="noStrike" kern="1200" baseline="0" dirty="0">
                <a:solidFill>
                  <a:schemeClr val="tx1"/>
                </a:solidFill>
                <a:latin typeface="+mn-lt"/>
                <a:ea typeface="+mn-ea"/>
                <a:cs typeface="+mn-cs"/>
              </a:rPr>
              <a:t> </a:t>
            </a:r>
            <a:r>
              <a:rPr lang="en-GB" sz="2400" b="0" i="0" u="none" strike="noStrike" kern="1200" baseline="0" dirty="0" err="1">
                <a:solidFill>
                  <a:schemeClr val="tx1"/>
                </a:solidFill>
                <a:latin typeface="+mn-lt"/>
                <a:ea typeface="+mn-ea"/>
                <a:cs typeface="+mn-cs"/>
              </a:rPr>
              <a:t>dégradéss</a:t>
            </a:r>
            <a:r>
              <a:rPr lang="en-GB" sz="2400" b="0" i="0" u="none" strike="noStrike" kern="1200" baseline="0" dirty="0">
                <a:solidFill>
                  <a:schemeClr val="tx1"/>
                </a:solidFill>
                <a:latin typeface="+mn-lt"/>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4400" b="0" i="0" u="none" strike="noStrike" kern="1200" baseline="0" dirty="0">
                <a:solidFill>
                  <a:schemeClr val="tx1"/>
                </a:solidFill>
                <a:latin typeface="+mn-lt"/>
                <a:ea typeface="+mn-ea"/>
                <a:cs typeface="+mn-cs"/>
              </a:rPr>
              <a:t>Les actions </a:t>
            </a:r>
            <a:r>
              <a:rPr lang="en-GB" sz="4400" b="0" i="0" u="none" strike="noStrike" kern="1200" baseline="0" dirty="0" err="1">
                <a:solidFill>
                  <a:schemeClr val="tx1"/>
                </a:solidFill>
                <a:latin typeface="+mn-lt"/>
                <a:ea typeface="+mn-ea"/>
                <a:cs typeface="+mn-cs"/>
              </a:rPr>
              <a:t>d’intensité</a:t>
            </a:r>
            <a:r>
              <a:rPr lang="en-GB" sz="4400" b="0" i="0" u="none" strike="noStrike" kern="1200" baseline="0" dirty="0">
                <a:solidFill>
                  <a:schemeClr val="tx1"/>
                </a:solidFill>
                <a:latin typeface="+mn-lt"/>
                <a:ea typeface="+mn-ea"/>
                <a:cs typeface="+mn-cs"/>
              </a:rPr>
              <a:t> </a:t>
            </a:r>
            <a:r>
              <a:rPr lang="en-GB" sz="4400" b="0" i="0" u="none" strike="noStrike" kern="1200" baseline="0" dirty="0" err="1">
                <a:solidFill>
                  <a:schemeClr val="tx1"/>
                </a:solidFill>
                <a:latin typeface="+mn-lt"/>
                <a:ea typeface="+mn-ea"/>
                <a:cs typeface="+mn-cs"/>
              </a:rPr>
              <a:t>moyenne</a:t>
            </a:r>
            <a:r>
              <a:rPr lang="en-GB" sz="4400" b="0" i="0" u="none" strike="noStrike" kern="1200" baseline="0" dirty="0">
                <a:solidFill>
                  <a:schemeClr val="tx1"/>
                </a:solidFill>
                <a:latin typeface="+mn-lt"/>
                <a:ea typeface="+mn-ea"/>
                <a:cs typeface="+mn-cs"/>
              </a:rPr>
              <a:t> </a:t>
            </a:r>
            <a:r>
              <a:rPr lang="en-GB" sz="4400" b="0" i="0" u="none" strike="noStrike" kern="1200" baseline="0" dirty="0" err="1">
                <a:solidFill>
                  <a:schemeClr val="tx1"/>
                </a:solidFill>
                <a:latin typeface="+mn-lt"/>
                <a:ea typeface="+mn-ea"/>
                <a:cs typeface="+mn-cs"/>
              </a:rPr>
              <a:t>sont</a:t>
            </a:r>
            <a:r>
              <a:rPr lang="en-GB" sz="4400" b="0" i="0" u="none" strike="noStrike" kern="1200" baseline="0" dirty="0">
                <a:solidFill>
                  <a:schemeClr val="tx1"/>
                </a:solidFill>
                <a:latin typeface="+mn-lt"/>
                <a:ea typeface="+mn-ea"/>
                <a:cs typeface="+mn-cs"/>
              </a:rPr>
              <a:t> </a:t>
            </a:r>
            <a:r>
              <a:rPr lang="en-GB" sz="4400" b="0" i="0" u="none" strike="noStrike" kern="1200" baseline="0" dirty="0" err="1">
                <a:solidFill>
                  <a:schemeClr val="tx1"/>
                </a:solidFill>
                <a:latin typeface="+mn-lt"/>
                <a:ea typeface="+mn-ea"/>
                <a:cs typeface="+mn-cs"/>
              </a:rPr>
              <a:t>conçues</a:t>
            </a:r>
            <a:r>
              <a:rPr lang="en-GB" sz="4400" b="0" i="0" u="none" strike="noStrike" kern="1200" baseline="0" dirty="0">
                <a:solidFill>
                  <a:schemeClr val="tx1"/>
                </a:solidFill>
                <a:latin typeface="+mn-lt"/>
                <a:ea typeface="+mn-ea"/>
                <a:cs typeface="+mn-cs"/>
              </a:rPr>
              <a:t> pour </a:t>
            </a:r>
            <a:r>
              <a:rPr lang="en-GB" sz="4400" b="0" i="0" u="none" strike="noStrike" kern="1200" baseline="0" dirty="0" err="1">
                <a:solidFill>
                  <a:schemeClr val="tx1"/>
                </a:solidFill>
                <a:latin typeface="+mn-lt"/>
                <a:ea typeface="+mn-ea"/>
                <a:cs typeface="+mn-cs"/>
              </a:rPr>
              <a:t>améliorer</a:t>
            </a:r>
            <a:r>
              <a:rPr lang="en-GB" sz="4400" b="0" i="0" u="none" strike="noStrike" kern="1200" baseline="0" dirty="0">
                <a:solidFill>
                  <a:schemeClr val="tx1"/>
                </a:solidFill>
                <a:latin typeface="+mn-lt"/>
                <a:ea typeface="+mn-ea"/>
                <a:cs typeface="+mn-cs"/>
              </a:rPr>
              <a:t> la succession, </a:t>
            </a:r>
            <a:r>
              <a:rPr lang="en-GB" sz="4400" b="0" i="0" u="none" strike="noStrike" kern="1200" baseline="0" dirty="0" err="1">
                <a:solidFill>
                  <a:schemeClr val="tx1"/>
                </a:solidFill>
                <a:latin typeface="+mn-lt"/>
                <a:ea typeface="+mn-ea"/>
                <a:cs typeface="+mn-cs"/>
              </a:rPr>
              <a:t>comme</a:t>
            </a:r>
            <a:r>
              <a:rPr lang="en-GB" sz="4400" b="0" i="0" u="none" strike="noStrike" kern="1200" baseline="0" dirty="0">
                <a:solidFill>
                  <a:schemeClr val="tx1"/>
                </a:solidFill>
                <a:latin typeface="+mn-lt"/>
                <a:ea typeface="+mn-ea"/>
                <a:cs typeface="+mn-cs"/>
              </a:rPr>
              <a:t>  la plantation </a:t>
            </a:r>
            <a:r>
              <a:rPr lang="en-GB" sz="4400" b="0" i="0" u="none" strike="noStrike" kern="1200" baseline="0" dirty="0" err="1">
                <a:solidFill>
                  <a:schemeClr val="tx1"/>
                </a:solidFill>
                <a:latin typeface="+mn-lt"/>
                <a:ea typeface="+mn-ea"/>
                <a:cs typeface="+mn-cs"/>
              </a:rPr>
              <a:t>d’enrichissement</a:t>
            </a:r>
            <a:r>
              <a:rPr lang="en-GB" sz="4400" b="0" i="0" u="none" strike="noStrike" kern="1200" baseline="0" dirty="0">
                <a:solidFill>
                  <a:schemeClr val="tx1"/>
                </a:solidFill>
                <a:latin typeface="+mn-lt"/>
                <a:ea typeface="+mn-ea"/>
                <a:cs typeface="+mn-cs"/>
              </a:rPr>
              <a:t> </a:t>
            </a:r>
            <a:r>
              <a:rPr lang="en-GB" sz="4400" b="0" i="0" u="none" strike="noStrike" kern="1200" baseline="0" dirty="0" err="1">
                <a:solidFill>
                  <a:schemeClr val="tx1"/>
                </a:solidFill>
                <a:latin typeface="+mn-lt"/>
                <a:ea typeface="+mn-ea"/>
                <a:cs typeface="+mn-cs"/>
              </a:rPr>
              <a:t>stratégique</a:t>
            </a:r>
            <a:r>
              <a:rPr lang="en-GB" sz="4400" b="0" i="0" u="none" strike="noStrike" kern="1200" baseline="0" dirty="0">
                <a:solidFill>
                  <a:schemeClr val="tx1"/>
                </a:solidFill>
                <a:latin typeface="+mn-lt"/>
                <a:ea typeface="+mn-ea"/>
                <a:cs typeface="+mn-cs"/>
              </a:rPr>
              <a:t>, le </a:t>
            </a:r>
            <a:r>
              <a:rPr lang="en-GB" sz="4400" b="0" i="0" u="none" strike="noStrike" kern="1200" baseline="0" dirty="0" err="1">
                <a:solidFill>
                  <a:schemeClr val="tx1"/>
                </a:solidFill>
                <a:latin typeface="+mn-lt"/>
                <a:ea typeface="+mn-ea"/>
                <a:cs typeface="+mn-cs"/>
              </a:rPr>
              <a:t>regarnissage</a:t>
            </a:r>
            <a:r>
              <a:rPr lang="en-GB" sz="4400" b="0" i="0" u="none" strike="noStrike" kern="1200" baseline="0" dirty="0">
                <a:solidFill>
                  <a:schemeClr val="tx1"/>
                </a:solidFill>
                <a:latin typeface="+mn-lt"/>
                <a:ea typeface="+mn-ea"/>
                <a:cs typeface="+mn-cs"/>
              </a:rPr>
              <a:t> des stocks des </a:t>
            </a:r>
            <a:r>
              <a:rPr lang="en-GB" sz="4400" b="0" i="0" u="none" strike="noStrike" kern="1200" baseline="0" dirty="0" err="1">
                <a:solidFill>
                  <a:schemeClr val="tx1"/>
                </a:solidFill>
                <a:latin typeface="+mn-lt"/>
                <a:ea typeface="+mn-ea"/>
                <a:cs typeface="+mn-cs"/>
              </a:rPr>
              <a:t>forêts</a:t>
            </a:r>
            <a:r>
              <a:rPr lang="en-GB" sz="4400" b="0" i="0" u="none" strike="noStrike" kern="1200" baseline="0" dirty="0">
                <a:solidFill>
                  <a:schemeClr val="tx1"/>
                </a:solidFill>
                <a:latin typeface="+mn-lt"/>
                <a:ea typeface="+mn-ea"/>
                <a:cs typeface="+mn-cs"/>
              </a:rPr>
              <a:t> </a:t>
            </a:r>
            <a:r>
              <a:rPr lang="en-GB" sz="4400" b="0" i="0" u="none" strike="noStrike" kern="1200" baseline="0" dirty="0" err="1">
                <a:solidFill>
                  <a:schemeClr val="tx1"/>
                </a:solidFill>
                <a:latin typeface="+mn-lt"/>
                <a:ea typeface="+mn-ea"/>
                <a:cs typeface="+mn-cs"/>
              </a:rPr>
              <a:t>dégradées</a:t>
            </a:r>
            <a:r>
              <a:rPr lang="en-GB" sz="4400" b="0" i="0" u="none" strike="noStrike" kern="1200" baseline="0" dirty="0">
                <a:solidFill>
                  <a:schemeClr val="tx1"/>
                </a:solidFill>
                <a:latin typeface="+mn-lt"/>
                <a:ea typeface="+mn-ea"/>
                <a:cs typeface="+mn-cs"/>
              </a:rPr>
              <a:t>, </a:t>
            </a:r>
            <a:r>
              <a:rPr lang="en-GB" sz="4400" b="0" i="0" u="none" strike="noStrike" kern="1200" baseline="0" dirty="0" err="1">
                <a:solidFill>
                  <a:schemeClr val="tx1"/>
                </a:solidFill>
                <a:latin typeface="+mn-lt"/>
                <a:ea typeface="+mn-ea"/>
                <a:cs typeface="+mn-cs"/>
              </a:rPr>
              <a:t>l’ensemencement</a:t>
            </a:r>
            <a:r>
              <a:rPr lang="en-GB" sz="4400" b="0" i="0" u="none" strike="noStrike" kern="1200" baseline="0" dirty="0">
                <a:solidFill>
                  <a:schemeClr val="tx1"/>
                </a:solidFill>
                <a:latin typeface="+mn-lt"/>
                <a:ea typeface="+mn-ea"/>
                <a:cs typeface="+mn-cs"/>
              </a:rPr>
              <a:t> des </a:t>
            </a:r>
            <a:r>
              <a:rPr lang="en-GB" sz="4400" b="0" i="0" u="none" strike="noStrike" kern="1200" baseline="0" dirty="0" err="1">
                <a:solidFill>
                  <a:schemeClr val="tx1"/>
                </a:solidFill>
                <a:latin typeface="+mn-lt"/>
                <a:ea typeface="+mn-ea"/>
                <a:cs typeface="+mn-cs"/>
              </a:rPr>
              <a:t>récifs</a:t>
            </a:r>
            <a:r>
              <a:rPr lang="en-GB" sz="4400" b="0" i="0" u="none" strike="noStrike" kern="1200" baseline="0" dirty="0">
                <a:solidFill>
                  <a:schemeClr val="tx1"/>
                </a:solidFill>
                <a:latin typeface="+mn-lt"/>
                <a:ea typeface="+mn-ea"/>
                <a:cs typeface="+mn-cs"/>
              </a:rPr>
              <a:t> </a:t>
            </a:r>
            <a:r>
              <a:rPr lang="en-GB" sz="4400" b="0" i="0" u="none" strike="noStrike" kern="1200" baseline="0" dirty="0" err="1">
                <a:solidFill>
                  <a:schemeClr val="tx1"/>
                </a:solidFill>
                <a:latin typeface="+mn-lt"/>
                <a:ea typeface="+mn-ea"/>
                <a:cs typeface="+mn-cs"/>
              </a:rPr>
              <a:t>coraliens</a:t>
            </a:r>
            <a:r>
              <a:rPr lang="en-GB" sz="4400" b="0" i="0" u="none" strike="noStrike" kern="1200" baseline="0" dirty="0">
                <a:solidFill>
                  <a:schemeClr val="tx1"/>
                </a:solidFill>
                <a:latin typeface="+mn-lt"/>
                <a:ea typeface="+mn-ea"/>
                <a:cs typeface="+mn-cs"/>
              </a:rPr>
              <a:t> et le </a:t>
            </a:r>
            <a:r>
              <a:rPr lang="en-GB" sz="4400" b="0" i="0" u="none" strike="noStrike" kern="1200" baseline="0" dirty="0" err="1">
                <a:solidFill>
                  <a:schemeClr val="tx1"/>
                </a:solidFill>
                <a:latin typeface="+mn-lt"/>
                <a:ea typeface="+mn-ea"/>
                <a:cs typeface="+mn-cs"/>
              </a:rPr>
              <a:t>contrôle</a:t>
            </a:r>
            <a:r>
              <a:rPr lang="en-GB" sz="4400" b="0" i="0" u="none" strike="noStrike" kern="1200" baseline="0" dirty="0">
                <a:solidFill>
                  <a:schemeClr val="tx1"/>
                </a:solidFill>
                <a:latin typeface="+mn-lt"/>
                <a:ea typeface="+mn-ea"/>
                <a:cs typeface="+mn-cs"/>
              </a:rPr>
              <a:t> des </a:t>
            </a:r>
            <a:r>
              <a:rPr lang="en-GB" sz="4400" b="0" i="0" u="none" strike="noStrike" kern="1200" baseline="0" dirty="0" err="1">
                <a:solidFill>
                  <a:schemeClr val="tx1"/>
                </a:solidFill>
                <a:latin typeface="+mn-lt"/>
                <a:ea typeface="+mn-ea"/>
                <a:cs typeface="+mn-cs"/>
              </a:rPr>
              <a:t>espèces</a:t>
            </a:r>
            <a:r>
              <a:rPr lang="en-GB" sz="4400" b="0" i="0" u="none" strike="noStrike" kern="1200" baseline="0" dirty="0">
                <a:solidFill>
                  <a:schemeClr val="tx1"/>
                </a:solidFill>
                <a:latin typeface="+mn-lt"/>
                <a:ea typeface="+mn-ea"/>
                <a:cs typeface="+mn-cs"/>
              </a:rPr>
              <a:t> </a:t>
            </a:r>
            <a:r>
              <a:rPr lang="en-GB" sz="4400" b="0" i="0" u="none" strike="noStrike" kern="1200" baseline="0" dirty="0" err="1">
                <a:solidFill>
                  <a:schemeClr val="tx1"/>
                </a:solidFill>
                <a:latin typeface="+mn-lt"/>
                <a:ea typeface="+mn-ea"/>
                <a:cs typeface="+mn-cs"/>
              </a:rPr>
              <a:t>invasives</a:t>
            </a:r>
            <a:endParaRPr lang="en-GB" altLang="en-US" sz="4400" i="0" dirty="0">
              <a:latin typeface="Times New Roman" panose="02020603050405020304" pitchFamily="18" charset="0"/>
              <a:cs typeface="Times New Roman" panose="02020603050405020304" pitchFamily="18" charset="0"/>
            </a:endParaRPr>
          </a:p>
          <a:p>
            <a:pPr lvl="0" eaLnBrk="1" hangingPunct="1">
              <a:spcAft>
                <a:spcPct val="30000"/>
              </a:spcAft>
              <a:buFontTx/>
              <a:buNone/>
            </a:pPr>
            <a:r>
              <a:rPr lang="en-US" altLang="en-US" sz="2400" i="0" baseline="0" dirty="0"/>
              <a:t>NB. La </a:t>
            </a:r>
            <a:r>
              <a:rPr lang="en-US" altLang="en-US" sz="2400" i="0" baseline="0" dirty="0" err="1"/>
              <a:t>restauration</a:t>
            </a:r>
            <a:r>
              <a:rPr lang="en-US" altLang="en-US" sz="2400" i="0" baseline="0" dirty="0"/>
              <a:t> passive </a:t>
            </a:r>
            <a:r>
              <a:rPr lang="en-US" altLang="en-US" sz="2400" i="0" baseline="0" dirty="0" err="1"/>
              <a:t>est</a:t>
            </a:r>
            <a:r>
              <a:rPr lang="en-US" altLang="en-US" sz="2400" i="0" baseline="0" dirty="0"/>
              <a:t> </a:t>
            </a:r>
            <a:r>
              <a:rPr lang="en-US" altLang="en-US" sz="2400" i="0" baseline="0" dirty="0" err="1"/>
              <a:t>habituellement</a:t>
            </a:r>
            <a:r>
              <a:rPr lang="en-US" altLang="en-US" sz="2400" i="0" baseline="0" dirty="0"/>
              <a:t> plus rentable </a:t>
            </a:r>
            <a:r>
              <a:rPr lang="en-US" altLang="en-US" sz="2400" i="0" baseline="0" dirty="0" err="1"/>
              <a:t>que</a:t>
            </a:r>
            <a:r>
              <a:rPr lang="en-US" altLang="en-US" sz="2400" i="0" baseline="0" dirty="0"/>
              <a:t> la </a:t>
            </a:r>
            <a:r>
              <a:rPr lang="en-US" altLang="en-US" sz="2400" i="0" baseline="0" dirty="0" err="1"/>
              <a:t>restauraiton</a:t>
            </a:r>
            <a:r>
              <a:rPr lang="en-US" altLang="en-US" sz="2400" i="0" baseline="0" dirty="0"/>
              <a:t> active.</a:t>
            </a:r>
          </a:p>
          <a:p>
            <a:pPr lvl="0" eaLnBrk="1" hangingPunct="1">
              <a:spcAft>
                <a:spcPct val="30000"/>
              </a:spcAft>
              <a:buFontTx/>
              <a:buNone/>
            </a:pPr>
            <a:r>
              <a:rPr lang="en-US" altLang="en-US" sz="2400" i="1" baseline="0" dirty="0"/>
              <a:t>.</a:t>
            </a:r>
          </a:p>
          <a:p>
            <a:pPr lvl="0" eaLnBrk="1" hangingPunct="1">
              <a:spcAft>
                <a:spcPct val="30000"/>
              </a:spcAft>
              <a:buFontTx/>
              <a:buNone/>
            </a:pPr>
            <a:r>
              <a:rPr lang="en-US" altLang="en-US" sz="2400" i="1" baseline="0" dirty="0"/>
              <a:t>[Laissez les </a:t>
            </a:r>
            <a:r>
              <a:rPr lang="en-US" altLang="en-US" sz="2400" i="1" baseline="0" dirty="0" err="1"/>
              <a:t>étudiants</a:t>
            </a:r>
            <a:r>
              <a:rPr lang="en-US" altLang="en-US" sz="2400" i="1" baseline="0" dirty="0"/>
              <a:t> </a:t>
            </a:r>
            <a:r>
              <a:rPr lang="en-US" altLang="en-US" sz="2400" i="1" baseline="0" dirty="0" err="1"/>
              <a:t>discuter</a:t>
            </a:r>
            <a:r>
              <a:rPr lang="en-US" altLang="en-US" sz="2400" i="1" baseline="0" dirty="0"/>
              <a:t> </a:t>
            </a:r>
            <a:r>
              <a:rPr lang="en-US" altLang="en-US" sz="2400" i="1" baseline="0" dirty="0" err="1"/>
              <a:t>quelques</a:t>
            </a:r>
            <a:r>
              <a:rPr lang="en-US" altLang="en-US" sz="2400" i="1" baseline="0" dirty="0"/>
              <a:t> </a:t>
            </a:r>
            <a:r>
              <a:rPr lang="en-US" altLang="en-US" sz="2400" i="1" baseline="0" dirty="0" err="1"/>
              <a:t>exemples</a:t>
            </a:r>
            <a:r>
              <a:rPr lang="en-US" altLang="en-US" sz="2400" i="1" baseline="0" dirty="0"/>
              <a:t> </a:t>
            </a:r>
            <a:r>
              <a:rPr lang="en-US" altLang="en-US" sz="2400" i="1" baseline="0" dirty="0" err="1"/>
              <a:t>d’écosystèmes</a:t>
            </a:r>
            <a:r>
              <a:rPr lang="en-US" altLang="en-US" sz="2400" i="1" baseline="0" dirty="0"/>
              <a:t>  </a:t>
            </a:r>
            <a:r>
              <a:rPr lang="en-US" altLang="en-US" sz="2400" i="1" baseline="0" dirty="0" err="1"/>
              <a:t>ayant</a:t>
            </a:r>
            <a:r>
              <a:rPr lang="en-US" altLang="en-US" sz="2400" i="1" baseline="0" dirty="0"/>
              <a:t> </a:t>
            </a:r>
            <a:r>
              <a:rPr lang="en-US" altLang="en-US" sz="2400" i="1" baseline="0" dirty="0" err="1"/>
              <a:t>subi</a:t>
            </a:r>
            <a:r>
              <a:rPr lang="en-US" altLang="en-US" sz="2400" i="1" baseline="0" dirty="0"/>
              <a:t> </a:t>
            </a:r>
            <a:r>
              <a:rPr lang="en-US" altLang="en-US" sz="2400" i="1" baseline="0" dirty="0" err="1"/>
              <a:t>une</a:t>
            </a:r>
            <a:r>
              <a:rPr lang="en-US" altLang="en-US" sz="2400" i="1" baseline="0" dirty="0"/>
              <a:t> </a:t>
            </a:r>
            <a:r>
              <a:rPr lang="en-US" altLang="en-US" sz="2400" i="1" baseline="0" dirty="0" err="1"/>
              <a:t>restauration</a:t>
            </a:r>
            <a:r>
              <a:rPr lang="en-US" altLang="en-US" sz="2400" i="1" baseline="0" dirty="0"/>
              <a:t> </a:t>
            </a:r>
            <a:r>
              <a:rPr lang="en-US" altLang="en-US" sz="2400" i="1" baseline="0" dirty="0" err="1"/>
              <a:t>dans</a:t>
            </a:r>
            <a:r>
              <a:rPr lang="en-US" altLang="en-US" sz="2400" i="1" baseline="0" dirty="0"/>
              <a:t> </a:t>
            </a:r>
            <a:r>
              <a:rPr lang="en-US" altLang="en-US" sz="2400" i="1" baseline="0" dirty="0" err="1"/>
              <a:t>leur</a:t>
            </a:r>
            <a:r>
              <a:rPr lang="en-US" altLang="en-US" sz="2400" i="1" baseline="0" dirty="0"/>
              <a:t> entourage. Pour </a:t>
            </a:r>
            <a:r>
              <a:rPr lang="en-US" altLang="en-US" sz="2400" i="1" baseline="0" dirty="0" err="1"/>
              <a:t>chaque</a:t>
            </a:r>
            <a:r>
              <a:rPr lang="en-US" altLang="en-US" sz="2400" i="1" baseline="0" dirty="0"/>
              <a:t> </a:t>
            </a:r>
            <a:r>
              <a:rPr lang="en-US" altLang="en-US" sz="2400" i="1" baseline="0" dirty="0" err="1"/>
              <a:t>écosystèm,e</a:t>
            </a:r>
            <a:r>
              <a:rPr lang="en-US" altLang="en-US" sz="2400" i="1" baseline="0" dirty="0"/>
              <a:t> laissez-les identifier et </a:t>
            </a:r>
            <a:r>
              <a:rPr lang="en-US" altLang="en-US" sz="2400" i="1" baseline="0" dirty="0" err="1"/>
              <a:t>discuter</a:t>
            </a:r>
            <a:r>
              <a:rPr lang="en-US" altLang="en-US" sz="2400" i="1" baseline="0" dirty="0"/>
              <a:t>  les actions de </a:t>
            </a:r>
            <a:r>
              <a:rPr lang="en-US" altLang="en-US" sz="2400" i="1" baseline="0" dirty="0" err="1"/>
              <a:t>restauration</a:t>
            </a:r>
            <a:r>
              <a:rPr lang="en-US" altLang="en-US" sz="2400" i="1" baseline="0" dirty="0"/>
              <a:t> </a:t>
            </a:r>
            <a:r>
              <a:rPr lang="en-US" altLang="en-US" sz="2400" i="1" baseline="0" dirty="0" err="1"/>
              <a:t>entreprises</a:t>
            </a:r>
            <a:r>
              <a:rPr lang="en-US" altLang="en-US" sz="2400" i="1" baseline="0" dirty="0"/>
              <a:t>.]</a:t>
            </a:r>
          </a:p>
        </p:txBody>
      </p:sp>
      <p:sp>
        <p:nvSpPr>
          <p:cNvPr id="4" name="Slide Number Placeholder 3"/>
          <p:cNvSpPr>
            <a:spLocks noGrp="1"/>
          </p:cNvSpPr>
          <p:nvPr>
            <p:ph type="sldNum" sz="quarter" idx="10"/>
          </p:nvPr>
        </p:nvSpPr>
        <p:spPr/>
        <p:txBody>
          <a:bodyPr/>
          <a:lstStyle/>
          <a:p>
            <a:fld id="{D536A055-F74D-284E-8E9F-F2FBD7D2465E}" type="slidenum">
              <a:rPr lang="en-US" smtClean="0"/>
              <a:pPr/>
              <a:t>12</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  </a:t>
            </a:r>
            <a:r>
              <a:rPr lang="en-GB" dirty="0" err="1"/>
              <a:t>Partenariat</a:t>
            </a:r>
            <a:r>
              <a:rPr lang="en-GB" baseline="0" dirty="0"/>
              <a:t> Global pour la Restauration </a:t>
            </a:r>
            <a:r>
              <a:rPr lang="en-GB" baseline="0" dirty="0" err="1"/>
              <a:t>Forestière</a:t>
            </a:r>
            <a:r>
              <a:rPr lang="en-GB" baseline="0" dirty="0"/>
              <a:t> a </a:t>
            </a:r>
            <a:r>
              <a:rPr lang="en-GB" baseline="0" dirty="0" err="1"/>
              <a:t>défini</a:t>
            </a:r>
            <a:r>
              <a:rPr lang="en-GB" baseline="0" dirty="0"/>
              <a:t> </a:t>
            </a:r>
            <a:r>
              <a:rPr lang="en-GB" dirty="0"/>
              <a:t>7 </a:t>
            </a:r>
            <a:r>
              <a:rPr lang="en-GB" dirty="0" err="1"/>
              <a:t>catégories</a:t>
            </a:r>
            <a:r>
              <a:rPr lang="en-GB" dirty="0"/>
              <a:t> </a:t>
            </a:r>
            <a:r>
              <a:rPr lang="en-GB" dirty="0" err="1"/>
              <a:t>d’option</a:t>
            </a:r>
            <a:r>
              <a:rPr lang="en-GB" dirty="0"/>
              <a:t> de restauration de terrains </a:t>
            </a:r>
            <a:r>
              <a:rPr lang="en-GB" dirty="0" err="1"/>
              <a:t>forestiers</a:t>
            </a:r>
            <a:r>
              <a:rPr lang="en-GB" dirty="0"/>
              <a:t>  </a:t>
            </a:r>
            <a:r>
              <a:rPr lang="en-GB" dirty="0" err="1"/>
              <a:t>selon</a:t>
            </a:r>
            <a:r>
              <a:rPr lang="en-GB" dirty="0"/>
              <a:t> la </a:t>
            </a:r>
            <a:r>
              <a:rPr lang="en-GB" dirty="0" err="1"/>
              <a:t>principale</a:t>
            </a:r>
            <a:r>
              <a:rPr lang="en-GB" dirty="0"/>
              <a:t> utilisation du sol </a:t>
            </a:r>
            <a:r>
              <a:rPr lang="en-GB" dirty="0" err="1"/>
              <a:t>voulue</a:t>
            </a:r>
            <a:r>
              <a:rPr lang="en-GB" baseline="0" dirty="0"/>
              <a:t> de la zone. </a:t>
            </a:r>
            <a:r>
              <a:rPr lang="en-GB" dirty="0"/>
              <a:t> Une </a:t>
            </a:r>
            <a:r>
              <a:rPr lang="en-GB" dirty="0" err="1"/>
              <a:t>mosaique</a:t>
            </a:r>
            <a:r>
              <a:rPr lang="en-GB" dirty="0"/>
              <a:t> de</a:t>
            </a:r>
            <a:r>
              <a:rPr lang="en-GB" baseline="0" dirty="0"/>
              <a:t> </a:t>
            </a:r>
            <a:r>
              <a:rPr lang="en-GB" baseline="0" dirty="0" err="1"/>
              <a:t>différentes</a:t>
            </a:r>
            <a:r>
              <a:rPr lang="en-GB" baseline="0" dirty="0"/>
              <a:t> options de restauration </a:t>
            </a:r>
            <a:r>
              <a:rPr lang="en-GB" baseline="0" dirty="0" err="1"/>
              <a:t>peut</a:t>
            </a:r>
            <a:r>
              <a:rPr lang="en-GB" baseline="0" dirty="0"/>
              <a:t> </a:t>
            </a:r>
            <a:r>
              <a:rPr lang="en-GB" baseline="0" dirty="0" err="1"/>
              <a:t>être</a:t>
            </a:r>
            <a:r>
              <a:rPr lang="en-GB" baseline="0" dirty="0"/>
              <a:t> </a:t>
            </a:r>
            <a:r>
              <a:rPr lang="en-GB" baseline="0" dirty="0" err="1"/>
              <a:t>appliquée</a:t>
            </a:r>
            <a:r>
              <a:rPr lang="en-GB" baseline="0" dirty="0"/>
              <a:t> à </a:t>
            </a:r>
            <a:r>
              <a:rPr lang="en-GB" baseline="0" dirty="0" err="1"/>
              <a:t>une</a:t>
            </a:r>
            <a:r>
              <a:rPr lang="en-GB" baseline="0" dirty="0"/>
              <a:t> zone. </a:t>
            </a:r>
            <a:r>
              <a:rPr lang="en-GB" dirty="0"/>
              <a:t> </a:t>
            </a:r>
          </a:p>
        </p:txBody>
      </p:sp>
      <p:sp>
        <p:nvSpPr>
          <p:cNvPr id="4" name="Slide Number Placeholder 3"/>
          <p:cNvSpPr>
            <a:spLocks noGrp="1"/>
          </p:cNvSpPr>
          <p:nvPr>
            <p:ph type="sldNum" sz="quarter" idx="5"/>
          </p:nvPr>
        </p:nvSpPr>
        <p:spPr/>
        <p:txBody>
          <a:bodyPr/>
          <a:lstStyle/>
          <a:p>
            <a:fld id="{D536A055-F74D-284E-8E9F-F2FBD7D2465E}" type="slidenum">
              <a:rPr lang="en-US" smtClean="0"/>
              <a:pPr/>
              <a:t>13</a:t>
            </a:fld>
            <a:endParaRPr lang="en-US"/>
          </a:p>
        </p:txBody>
      </p:sp>
    </p:spTree>
    <p:extLst>
      <p:ext uri="{BB962C8B-B14F-4D97-AF65-F5344CB8AC3E}">
        <p14:creationId xmlns:p14="http://schemas.microsoft.com/office/powerpoint/2010/main" val="3653144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536A055-F74D-284E-8E9F-F2FBD7D2465E}" type="slidenum">
              <a:rPr lang="en-US" smtClean="0"/>
              <a:pPr/>
              <a:t>14</a:t>
            </a:fld>
            <a:endParaRPr lang="en-US"/>
          </a:p>
        </p:txBody>
      </p:sp>
    </p:spTree>
    <p:extLst>
      <p:ext uri="{BB962C8B-B14F-4D97-AF65-F5344CB8AC3E}">
        <p14:creationId xmlns:p14="http://schemas.microsoft.com/office/powerpoint/2010/main" val="391377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Cet exemple montre que les projets de restauration peuvent paraître </a:t>
            </a:r>
            <a:r>
              <a:rPr lang="fr-FR" baseline="0" noProof="0" dirty="0"/>
              <a:t> une réussite pour une mesure (par ex. Le nombre de SE restaurés</a:t>
            </a:r>
            <a:r>
              <a:rPr lang="fr-FR" noProof="0" dirty="0"/>
              <a:t>),  tout en entraînant pourtant une insatisfaction largement répandue</a:t>
            </a:r>
            <a:r>
              <a:rPr lang="fr-FR" baseline="0" noProof="0" dirty="0"/>
              <a:t> parmi les locaux parce que </a:t>
            </a:r>
            <a:r>
              <a:rPr lang="fr-FR" noProof="0" dirty="0"/>
              <a:t>:</a:t>
            </a:r>
          </a:p>
          <a:p>
            <a:pPr marL="228600" indent="-228600">
              <a:buAutoNum type="arabicPeriod"/>
            </a:pPr>
            <a:r>
              <a:rPr lang="fr-FR" noProof="0" dirty="0"/>
              <a:t>La dévastation des cultures était une menace immédiate</a:t>
            </a:r>
            <a:r>
              <a:rPr lang="fr-FR" baseline="0" noProof="0" dirty="0"/>
              <a:t> et sérieuse pour la vie des locaux </a:t>
            </a:r>
            <a:r>
              <a:rPr lang="fr-FR" noProof="0" dirty="0"/>
              <a:t>(les paysans devaient investir</a:t>
            </a:r>
            <a:r>
              <a:rPr lang="fr-FR" baseline="0" noProof="0" dirty="0"/>
              <a:t> dans le gardiennage des cultures la nuit</a:t>
            </a:r>
            <a:r>
              <a:rPr lang="fr-FR" noProof="0" dirty="0"/>
              <a:t>), mais il y a eu beaucoup de bénéfices (comme la diminution des risques d’érosion et d’inondation) au profit des habitants</a:t>
            </a:r>
            <a:r>
              <a:rPr lang="fr-FR" baseline="0" noProof="0" dirty="0"/>
              <a:t> </a:t>
            </a:r>
            <a:r>
              <a:rPr lang="fr-FR" noProof="0" dirty="0"/>
              <a:t>en aval.</a:t>
            </a:r>
          </a:p>
          <a:p>
            <a:pPr marL="228600" indent="-228600">
              <a:buAutoNum type="arabicPeriod"/>
            </a:pPr>
            <a:r>
              <a:rPr lang="fr-FR" noProof="0" dirty="0"/>
              <a:t>La distribution des bénéfices et des coûts</a:t>
            </a:r>
            <a:r>
              <a:rPr lang="fr-FR" baseline="0" noProof="0" dirty="0"/>
              <a:t> était inégale</a:t>
            </a:r>
            <a:r>
              <a:rPr lang="fr-FR" noProof="0" dirty="0"/>
              <a:t>. Les ménages riches ont</a:t>
            </a:r>
            <a:r>
              <a:rPr lang="fr-FR" baseline="0" noProof="0" dirty="0"/>
              <a:t> pu utiliser leurs quotas de produits </a:t>
            </a:r>
            <a:r>
              <a:rPr lang="fr-FR" noProof="0" dirty="0"/>
              <a:t>(comme le bois ou le fourrage) issus de la forêt alors que les </a:t>
            </a:r>
            <a:r>
              <a:rPr lang="fr-FR" baseline="0" noProof="0" dirty="0"/>
              <a:t> ménages pauvres n’ont souvent pas pu payer les frais pour leurs quotas</a:t>
            </a:r>
            <a:r>
              <a:rPr lang="fr-FR" noProof="0" dirty="0"/>
              <a:t>. En même temps, les ménages riches étaient moins vulnérables</a:t>
            </a:r>
            <a:r>
              <a:rPr lang="fr-FR" baseline="0" noProof="0" dirty="0"/>
              <a:t> à la dévastation des cultures puisqu’ils avaient plusieurs parcelles </a:t>
            </a:r>
            <a:r>
              <a:rPr lang="fr-FR" noProof="0" dirty="0"/>
              <a:t>(dont toutes ne sont pas à côté de la forêt).</a:t>
            </a:r>
          </a:p>
          <a:p>
            <a:pPr marL="0" indent="0">
              <a:buNone/>
            </a:pPr>
            <a:r>
              <a:rPr lang="fr-FR" noProof="0" dirty="0"/>
              <a:t>Les auteurs argumentent que la plupart des projets n’ont pas pris en compte les relations de pouvoir</a:t>
            </a:r>
            <a:r>
              <a:rPr lang="fr-FR" baseline="0" noProof="0" dirty="0"/>
              <a:t> entre les concepteurs de projet et les populations locales, et entre les différents groupes dans  la population locale.</a:t>
            </a:r>
            <a:endParaRPr lang="fr-FR" noProof="0" dirty="0"/>
          </a:p>
          <a:p>
            <a:pPr marL="0" indent="0">
              <a:buNone/>
            </a:pPr>
            <a:endParaRPr lang="en-GB" dirty="0"/>
          </a:p>
        </p:txBody>
      </p:sp>
      <p:sp>
        <p:nvSpPr>
          <p:cNvPr id="4" name="Slide Number Placeholder 3"/>
          <p:cNvSpPr>
            <a:spLocks noGrp="1"/>
          </p:cNvSpPr>
          <p:nvPr>
            <p:ph type="sldNum" sz="quarter" idx="5"/>
          </p:nvPr>
        </p:nvSpPr>
        <p:spPr/>
        <p:txBody>
          <a:bodyPr/>
          <a:lstStyle/>
          <a:p>
            <a:fld id="{D536A055-F74D-284E-8E9F-F2FBD7D2465E}" type="slidenum">
              <a:rPr lang="en-US" smtClean="0"/>
              <a:pPr/>
              <a:t>16</a:t>
            </a:fld>
            <a:endParaRPr lang="en-US"/>
          </a:p>
        </p:txBody>
      </p:sp>
    </p:spTree>
    <p:extLst>
      <p:ext uri="{BB962C8B-B14F-4D97-AF65-F5344CB8AC3E}">
        <p14:creationId xmlns:p14="http://schemas.microsoft.com/office/powerpoint/2010/main" val="141230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 guide utile pour la planification des</a:t>
            </a:r>
            <a:r>
              <a:rPr lang="en-GB" baseline="0" dirty="0"/>
              <a:t> </a:t>
            </a:r>
            <a:r>
              <a:rPr lang="en-GB" baseline="0" dirty="0" err="1"/>
              <a:t>activités</a:t>
            </a:r>
            <a:r>
              <a:rPr lang="en-GB" baseline="0" dirty="0"/>
              <a:t> de</a:t>
            </a:r>
            <a:r>
              <a:rPr lang="en-GB" dirty="0"/>
              <a:t> restauration</a:t>
            </a:r>
            <a:r>
              <a:rPr lang="en-GB" baseline="0" dirty="0"/>
              <a:t> </a:t>
            </a:r>
            <a:r>
              <a:rPr lang="en-GB" baseline="0" dirty="0" err="1"/>
              <a:t>est</a:t>
            </a:r>
            <a:r>
              <a:rPr lang="en-GB" baseline="0" dirty="0"/>
              <a:t> le guide de </a:t>
            </a:r>
            <a:r>
              <a:rPr lang="en-GB" baseline="0" dirty="0" err="1"/>
              <a:t>l’UICN</a:t>
            </a:r>
            <a:r>
              <a:rPr lang="en-GB" baseline="0" dirty="0"/>
              <a:t> et du WRI (2014) pour la </a:t>
            </a:r>
            <a:r>
              <a:rPr lang="en-GB" baseline="0" dirty="0" err="1"/>
              <a:t>Méthodologie</a:t>
            </a:r>
            <a:r>
              <a:rPr lang="en-GB" baseline="0" dirty="0"/>
              <a:t> </a:t>
            </a:r>
            <a:r>
              <a:rPr lang="en-GB" baseline="0" dirty="0" err="1"/>
              <a:t>d’Evaluation</a:t>
            </a:r>
            <a:r>
              <a:rPr lang="en-GB" baseline="0" dirty="0"/>
              <a:t> des </a:t>
            </a:r>
            <a:r>
              <a:rPr lang="en-GB" baseline="0" dirty="0" err="1"/>
              <a:t>Opportunités</a:t>
            </a:r>
            <a:r>
              <a:rPr lang="en-GB" baseline="0" dirty="0"/>
              <a:t> de Restauration (MEAR, ROAM en </a:t>
            </a:r>
            <a:r>
              <a:rPr lang="en-GB" baseline="0" dirty="0" err="1"/>
              <a:t>anglais</a:t>
            </a:r>
            <a:r>
              <a:rPr lang="en-GB" baseline="0" dirty="0"/>
              <a:t>)</a:t>
            </a:r>
            <a:r>
              <a:rPr lang="en-GB" sz="1200" dirty="0">
                <a:solidFill>
                  <a:schemeClr val="accent1"/>
                </a:solidFill>
                <a:cs typeface="Times New Roman" panose="02020603050405020304" pitchFamily="18" charset="0"/>
              </a:rPr>
              <a:t>.</a:t>
            </a:r>
          </a:p>
          <a:p>
            <a:pPr marL="171450" indent="-171450" eaLnBrk="1" hangingPunct="1">
              <a:buFont typeface="Arial" panose="020B0604020202020204" pitchFamily="34" charset="0"/>
              <a:buChar char="•"/>
            </a:pPr>
            <a:r>
              <a:rPr lang="fr-FR" altLang="en-US" noProof="0" dirty="0"/>
              <a:t>Au départ, il</a:t>
            </a:r>
            <a:r>
              <a:rPr lang="fr-FR" altLang="en-US" baseline="0" noProof="0" dirty="0"/>
              <a:t> est important de déterminer si l’écosystème est effectivement endommagé et nécessite d’être restauré, quels facteurs sont la cause de la dégradation et à quelle échelle ils agissent. Comment la restauration s’accorde avec les objectifs des politiques locales et nationales  (par ex. En relation avec la séquestration de carbone)?</a:t>
            </a:r>
          </a:p>
          <a:p>
            <a:pPr marL="171450" indent="-171450" eaLnBrk="1" hangingPunct="1">
              <a:buFont typeface="Arial" panose="020B0604020202020204" pitchFamily="34" charset="0"/>
              <a:buChar char="•"/>
            </a:pPr>
            <a:r>
              <a:rPr lang="fr-FR" altLang="en-US" baseline="0" noProof="0" dirty="0"/>
              <a:t>Qui sont les acteurs? Qui est responsable des activités de restauration? Quel est le statut foncier et qui prendra les décisions sur les objectifs et les approches de la restauration? </a:t>
            </a:r>
          </a:p>
          <a:p>
            <a:pPr marL="171450" indent="-171450" eaLnBrk="1" hangingPunct="1">
              <a:buFont typeface="Arial" panose="020B0604020202020204" pitchFamily="34" charset="0"/>
              <a:buChar char="•"/>
            </a:pPr>
            <a:r>
              <a:rPr lang="fr-FR" altLang="en-US" noProof="0" dirty="0"/>
              <a:t>Evaluer les différentes types</a:t>
            </a:r>
            <a:r>
              <a:rPr lang="fr-FR" altLang="en-US" baseline="0" noProof="0" dirty="0"/>
              <a:t> d’approche de restauration qui peuvent être appropriés </a:t>
            </a:r>
            <a:r>
              <a:rPr lang="fr-FR" altLang="en-US" noProof="0" dirty="0"/>
              <a:t>– qui serait impliqué dans la mise en </a:t>
            </a:r>
            <a:r>
              <a:rPr lang="fr-FR" altLang="en-US" noProof="0" dirty="0" err="1"/>
              <a:t>oeuvre</a:t>
            </a:r>
            <a:r>
              <a:rPr lang="fr-FR" altLang="en-US" noProof="0" dirty="0"/>
              <a:t> ? Que peut-on apprendre d’écosystèmes similaires dans la</a:t>
            </a:r>
            <a:r>
              <a:rPr lang="fr-FR" altLang="en-US" baseline="0" noProof="0" dirty="0"/>
              <a:t> région </a:t>
            </a:r>
            <a:r>
              <a:rPr lang="fr-FR" altLang="en-US" noProof="0" dirty="0"/>
              <a:t>?</a:t>
            </a:r>
          </a:p>
          <a:p>
            <a:pPr marL="171450" indent="-171450" eaLnBrk="1" hangingPunct="1">
              <a:buFont typeface="Arial" panose="020B0604020202020204" pitchFamily="34" charset="0"/>
              <a:buChar char="•"/>
            </a:pPr>
            <a:r>
              <a:rPr lang="fr-FR" altLang="en-US" noProof="0" dirty="0"/>
              <a:t>Qui bénéficie</a:t>
            </a:r>
            <a:r>
              <a:rPr lang="fr-FR" altLang="en-US" baseline="0" noProof="0" dirty="0"/>
              <a:t> et qui perd </a:t>
            </a:r>
            <a:r>
              <a:rPr lang="fr-FR" altLang="en-US" noProof="0" dirty="0"/>
              <a:t>? Y-a-t-il des processus</a:t>
            </a:r>
            <a:r>
              <a:rPr lang="fr-FR" altLang="en-US" baseline="0" noProof="0" dirty="0"/>
              <a:t> de facilitation de dialogue entre les acteurs et de résolution des différends entre eux </a:t>
            </a:r>
            <a:r>
              <a:rPr lang="en-US"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1"/>
              </a:solidFill>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536A055-F74D-284E-8E9F-F2FBD7D2465E}" type="slidenum">
              <a:rPr lang="en-US" smtClean="0"/>
              <a:pPr/>
              <a:t>18</a:t>
            </a:fld>
            <a:endParaRPr lang="en-US"/>
          </a:p>
        </p:txBody>
      </p:sp>
    </p:spTree>
    <p:extLst>
      <p:ext uri="{BB962C8B-B14F-4D97-AF65-F5344CB8AC3E}">
        <p14:creationId xmlns:p14="http://schemas.microsoft.com/office/powerpoint/2010/main" val="3638545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 guide utile pour la planification des</a:t>
            </a:r>
            <a:r>
              <a:rPr lang="en-GB" baseline="0" dirty="0"/>
              <a:t> </a:t>
            </a:r>
            <a:r>
              <a:rPr lang="en-GB" baseline="0" dirty="0" err="1"/>
              <a:t>activités</a:t>
            </a:r>
            <a:r>
              <a:rPr lang="en-GB" baseline="0" dirty="0"/>
              <a:t> de</a:t>
            </a:r>
            <a:r>
              <a:rPr lang="en-GB" dirty="0"/>
              <a:t> restauration</a:t>
            </a:r>
            <a:r>
              <a:rPr lang="en-GB" baseline="0" dirty="0"/>
              <a:t> </a:t>
            </a:r>
            <a:r>
              <a:rPr lang="en-GB" baseline="0" dirty="0" err="1"/>
              <a:t>est</a:t>
            </a:r>
            <a:r>
              <a:rPr lang="en-GB" baseline="0" dirty="0"/>
              <a:t> le guide de </a:t>
            </a:r>
            <a:r>
              <a:rPr lang="en-GB" baseline="0" dirty="0" err="1"/>
              <a:t>l’UICN</a:t>
            </a:r>
            <a:r>
              <a:rPr lang="en-GB" baseline="0" dirty="0"/>
              <a:t> et du WRI (2014) pour la </a:t>
            </a:r>
            <a:r>
              <a:rPr lang="en-GB" baseline="0" dirty="0" err="1"/>
              <a:t>Méthodologie</a:t>
            </a:r>
            <a:r>
              <a:rPr lang="en-GB" baseline="0" dirty="0"/>
              <a:t> </a:t>
            </a:r>
            <a:r>
              <a:rPr lang="en-GB" baseline="0" dirty="0" err="1"/>
              <a:t>d’Evaluation</a:t>
            </a:r>
            <a:r>
              <a:rPr lang="en-GB" baseline="0" dirty="0"/>
              <a:t> des </a:t>
            </a:r>
            <a:r>
              <a:rPr lang="en-GB" baseline="0" dirty="0" err="1"/>
              <a:t>Opportunités</a:t>
            </a:r>
            <a:r>
              <a:rPr lang="en-GB" baseline="0" dirty="0"/>
              <a:t> de Restauration (MEAR, ROAM </a:t>
            </a:r>
            <a:r>
              <a:rPr lang="en-GB" baseline="0" dirty="0" err="1"/>
              <a:t>en</a:t>
            </a:r>
            <a:r>
              <a:rPr lang="en-GB" baseline="0" dirty="0"/>
              <a:t> </a:t>
            </a:r>
            <a:r>
              <a:rPr lang="en-GB" baseline="0" dirty="0" err="1"/>
              <a:t>anglais</a:t>
            </a:r>
            <a:r>
              <a:rPr lang="en-GB" baseline="0" dirty="0"/>
              <a:t>)</a:t>
            </a:r>
            <a:r>
              <a:rPr lang="en-GB" sz="1200" dirty="0">
                <a:solidFill>
                  <a:schemeClr val="accent1"/>
                </a:solidFill>
                <a:cs typeface="Times New Roman" panose="02020603050405020304" pitchFamily="18" charset="0"/>
              </a:rPr>
              <a:t>.</a:t>
            </a:r>
          </a:p>
          <a:p>
            <a:pPr marL="171450" indent="-171450" eaLnBrk="1" hangingPunct="1">
              <a:buFont typeface="Arial" panose="020B0604020202020204" pitchFamily="34" charset="0"/>
              <a:buChar char="•"/>
            </a:pPr>
            <a:r>
              <a:rPr lang="fr-FR" altLang="en-US" noProof="0" dirty="0"/>
              <a:t>Au départ, il</a:t>
            </a:r>
            <a:r>
              <a:rPr lang="fr-FR" altLang="en-US" baseline="0" noProof="0" dirty="0"/>
              <a:t> est important de déterminer si l’écosystème est effectivement endommagé et nécessite d’être restauré, quels facteurs sont la cause de la dégradation et à quelle échelle ils agissent. Comment la restauration s’accorde avec les objectifs des politiques locales et nationales  (par ex. En relation avec la séquestration de carbone)?</a:t>
            </a:r>
          </a:p>
          <a:p>
            <a:pPr marL="171450" indent="-171450" eaLnBrk="1" hangingPunct="1">
              <a:buFont typeface="Arial" panose="020B0604020202020204" pitchFamily="34" charset="0"/>
              <a:buChar char="•"/>
            </a:pPr>
            <a:r>
              <a:rPr lang="fr-FR" altLang="en-US" baseline="0" noProof="0" dirty="0"/>
              <a:t>Qui sont les acteurs? Qui est responsable des activités de restauration? Quel est le statut foncier et qui prendra les décisions sur les objectifs et les approches de la restauration? </a:t>
            </a:r>
          </a:p>
          <a:p>
            <a:pPr marL="171450" indent="-171450" eaLnBrk="1" hangingPunct="1">
              <a:buFont typeface="Arial" panose="020B0604020202020204" pitchFamily="34" charset="0"/>
              <a:buChar char="•"/>
            </a:pPr>
            <a:r>
              <a:rPr lang="fr-FR" altLang="en-US" noProof="0" dirty="0"/>
              <a:t>Evaluer les différentes types</a:t>
            </a:r>
            <a:r>
              <a:rPr lang="fr-FR" altLang="en-US" baseline="0" noProof="0" dirty="0"/>
              <a:t> d’approche de restauration qui peuvent être appropriés </a:t>
            </a:r>
            <a:r>
              <a:rPr lang="fr-FR" altLang="en-US" noProof="0" dirty="0"/>
              <a:t>– qui serait impliqué dans la mise en </a:t>
            </a:r>
            <a:r>
              <a:rPr lang="fr-FR" altLang="en-US" noProof="0" dirty="0" err="1"/>
              <a:t>oeuvre</a:t>
            </a:r>
            <a:r>
              <a:rPr lang="fr-FR" altLang="en-US" noProof="0" dirty="0"/>
              <a:t> ? Que peut-on apprendre d’écosystèmes similaires dans la</a:t>
            </a:r>
            <a:r>
              <a:rPr lang="fr-FR" altLang="en-US" baseline="0" noProof="0" dirty="0"/>
              <a:t> région </a:t>
            </a:r>
            <a:r>
              <a:rPr lang="fr-FR" altLang="en-US" noProof="0" dirty="0"/>
              <a:t>?</a:t>
            </a:r>
          </a:p>
          <a:p>
            <a:pPr marL="171450" indent="-171450" eaLnBrk="1" hangingPunct="1">
              <a:buFont typeface="Arial" panose="020B0604020202020204" pitchFamily="34" charset="0"/>
              <a:buChar char="•"/>
            </a:pPr>
            <a:r>
              <a:rPr lang="fr-FR" altLang="en-US" noProof="0" dirty="0"/>
              <a:t>Qui bénéficie</a:t>
            </a:r>
            <a:r>
              <a:rPr lang="fr-FR" altLang="en-US" baseline="0" noProof="0" dirty="0"/>
              <a:t> et qui perd </a:t>
            </a:r>
            <a:r>
              <a:rPr lang="fr-FR" altLang="en-US" noProof="0" dirty="0"/>
              <a:t>? Y-a-t-il des processus</a:t>
            </a:r>
            <a:r>
              <a:rPr lang="fr-FR" altLang="en-US" baseline="0" noProof="0" dirty="0"/>
              <a:t> de facilitation de dialogue entre les acteurs et de résolution des différends entre eux </a:t>
            </a:r>
            <a:r>
              <a:rPr lang="en-US" alt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en-US" i="1" noProof="0" dirty="0"/>
              <a:t>[Ceci</a:t>
            </a:r>
            <a:r>
              <a:rPr lang="fr-FR" altLang="en-US" i="1" baseline="0" noProof="0" dirty="0"/>
              <a:t> pourrait constituer un exercice court en classe  (1 heure), ou bien  être développé dans un  vrai projet de groupe  avec </a:t>
            </a:r>
            <a:r>
              <a:rPr lang="fr-FR" altLang="en-US" i="1" baseline="0" noProof="0" dirty="0" err="1"/>
              <a:t>possibiité</a:t>
            </a:r>
            <a:r>
              <a:rPr lang="fr-FR" altLang="en-US" i="1" baseline="0" noProof="0" dirty="0"/>
              <a:t> d’utilisation d’outils de cartographie des SE et même engagement des acteurs </a:t>
            </a:r>
            <a:r>
              <a:rPr lang="fr-FR" altLang="en-US" i="1" noProof="0" dirty="0"/>
              <a:t>]</a:t>
            </a:r>
          </a:p>
        </p:txBody>
      </p:sp>
      <p:sp>
        <p:nvSpPr>
          <p:cNvPr id="4" name="Slide Number Placeholder 3"/>
          <p:cNvSpPr>
            <a:spLocks noGrp="1"/>
          </p:cNvSpPr>
          <p:nvPr>
            <p:ph type="sldNum" sz="quarter" idx="10"/>
          </p:nvPr>
        </p:nvSpPr>
        <p:spPr/>
        <p:txBody>
          <a:bodyPr/>
          <a:lstStyle/>
          <a:p>
            <a:fld id="{D536A055-F74D-284E-8E9F-F2FBD7D2465E}" type="slidenum">
              <a:rPr lang="en-US" smtClean="0"/>
              <a:pPr/>
              <a:t>19</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a:solidFill>
                  <a:schemeClr val="tx1"/>
                </a:solidFill>
                <a:latin typeface="Arial" panose="020B0604020202020204" pitchFamily="34" charset="0"/>
                <a:ea typeface="Arial"/>
                <a:cs typeface="Arial" panose="020B0604020202020204" pitchFamily="34" charset="0"/>
                <a:sym typeface="Arial"/>
              </a:rPr>
              <a:t>Les </a:t>
            </a:r>
            <a:r>
              <a:rPr lang="en-GB" sz="1200" dirty="0" err="1">
                <a:solidFill>
                  <a:schemeClr val="tx1"/>
                </a:solidFill>
                <a:latin typeface="Arial" panose="020B0604020202020204" pitchFamily="34" charset="0"/>
                <a:ea typeface="Arial"/>
                <a:cs typeface="Arial" panose="020B0604020202020204" pitchFamily="34" charset="0"/>
                <a:sym typeface="Arial"/>
              </a:rPr>
              <a:t>r</a:t>
            </a:r>
            <a:r>
              <a:rPr lang="en-GB" sz="1200" dirty="0" err="1"/>
              <a:t>éférences</a:t>
            </a:r>
            <a:r>
              <a:rPr lang="en-GB" sz="1200" dirty="0">
                <a:solidFill>
                  <a:schemeClr val="tx1"/>
                </a:solidFill>
                <a:latin typeface="Arial" panose="020B0604020202020204" pitchFamily="34" charset="0"/>
                <a:ea typeface="Arial"/>
                <a:cs typeface="Arial" panose="020B0604020202020204" pitchFamily="34" charset="0"/>
                <a:sym typeface="Arial"/>
              </a:rPr>
              <a:t> </a:t>
            </a:r>
            <a:r>
              <a:rPr lang="en-GB" sz="1200" dirty="0" err="1">
                <a:solidFill>
                  <a:schemeClr val="tx1"/>
                </a:solidFill>
                <a:latin typeface="Arial" panose="020B0604020202020204" pitchFamily="34" charset="0"/>
                <a:ea typeface="Arial"/>
                <a:cs typeface="Arial" panose="020B0604020202020204" pitchFamily="34" charset="0"/>
                <a:sym typeface="Arial"/>
              </a:rPr>
              <a:t>cit</a:t>
            </a:r>
            <a:r>
              <a:rPr lang="en-GB" sz="1200" dirty="0" err="1"/>
              <a:t>é</a:t>
            </a:r>
            <a:r>
              <a:rPr lang="en-GB" sz="1200" dirty="0" err="1">
                <a:solidFill>
                  <a:schemeClr val="tx1"/>
                </a:solidFill>
                <a:latin typeface="Arial" panose="020B0604020202020204" pitchFamily="34" charset="0"/>
                <a:ea typeface="Arial"/>
                <a:cs typeface="Arial" panose="020B0604020202020204" pitchFamily="34" charset="0"/>
                <a:sym typeface="Arial"/>
              </a:rPr>
              <a:t>es</a:t>
            </a:r>
            <a:r>
              <a:rPr lang="en-GB" sz="1200" dirty="0">
                <a:solidFill>
                  <a:schemeClr val="tx1"/>
                </a:solidFill>
                <a:latin typeface="Arial" panose="020B0604020202020204" pitchFamily="34" charset="0"/>
                <a:ea typeface="Arial"/>
                <a:cs typeface="Arial" panose="020B0604020202020204" pitchFamily="34" charset="0"/>
                <a:sym typeface="Arial"/>
              </a:rPr>
              <a:t> dans les notes:</a:t>
            </a:r>
            <a:r>
              <a:rPr lang="en-GB" sz="1200" baseline="0" dirty="0">
                <a:solidFill>
                  <a:schemeClr val="tx1"/>
                </a:solidFill>
                <a:latin typeface="Arial" panose="020B0604020202020204" pitchFamily="34" charset="0"/>
                <a:ea typeface="Arial"/>
                <a:cs typeface="Arial" panose="020B0604020202020204" pitchFamily="34" charset="0"/>
                <a:sym typeface="Arial"/>
              </a:rPr>
              <a:t> </a:t>
            </a:r>
            <a:endParaRPr lang="en-GB" sz="1200" dirty="0">
              <a:solidFill>
                <a:schemeClr val="tx1"/>
              </a:solidFill>
              <a:latin typeface="Arial" panose="020B0604020202020204" pitchFamily="34" charset="0"/>
              <a:ea typeface="Arial"/>
              <a:cs typeface="Arial" panose="020B0604020202020204" pitchFamily="34" charset="0"/>
              <a:sym typeface="Arial"/>
            </a:endParaRPr>
          </a:p>
          <a:p>
            <a:pPr marL="171450" indent="-171450">
              <a:spcBef>
                <a:spcPts val="600"/>
              </a:spcBef>
              <a:buFont typeface="Arial" panose="020B0604020202020204" pitchFamily="34" charset="0"/>
              <a:buChar char="•"/>
            </a:pPr>
            <a:r>
              <a:rPr lang="en-GB" sz="1200" dirty="0">
                <a:solidFill>
                  <a:schemeClr val="accent1"/>
                </a:solidFill>
                <a:cs typeface="Times New Roman" panose="02020603050405020304" pitchFamily="18" charset="0"/>
              </a:rPr>
              <a:t>Hobbs, R.J. et Harris, J.A. (2001) Restoration ecology: repairing the Earth's ecosystems in the new millennium. </a:t>
            </a:r>
            <a:r>
              <a:rPr lang="en-GB" sz="1200" i="1" dirty="0">
                <a:solidFill>
                  <a:schemeClr val="accent1"/>
                </a:solidFill>
                <a:cs typeface="Times New Roman" panose="02020603050405020304" pitchFamily="18" charset="0"/>
              </a:rPr>
              <a:t>Restoration Ecology </a:t>
            </a:r>
            <a:r>
              <a:rPr lang="en-GB" sz="1200" b="1" dirty="0">
                <a:solidFill>
                  <a:schemeClr val="accent1"/>
                </a:solidFill>
                <a:cs typeface="Times New Roman" panose="02020603050405020304" pitchFamily="18" charset="0"/>
              </a:rPr>
              <a:t>9:</a:t>
            </a:r>
            <a:r>
              <a:rPr lang="en-GB" sz="1200" dirty="0">
                <a:solidFill>
                  <a:schemeClr val="accent1"/>
                </a:solidFill>
                <a:cs typeface="Times New Roman" panose="02020603050405020304" pitchFamily="18" charset="0"/>
              </a:rPr>
              <a:t> 239-246.</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Hobbs, R.J. et Norton, D.A. (1996) Towards a conceptual framework for restoration ecology. </a:t>
            </a:r>
            <a:r>
              <a:rPr lang="en-GB" sz="1200" i="1" kern="1200" dirty="0">
                <a:solidFill>
                  <a:schemeClr val="tx1"/>
                </a:solidFill>
                <a:effectLst/>
                <a:latin typeface="Arial" panose="020B0604020202020204" pitchFamily="34" charset="0"/>
                <a:ea typeface="+mn-ea"/>
                <a:cs typeface="Arial" panose="020B0604020202020204" pitchFamily="34" charset="0"/>
              </a:rPr>
              <a:t>Restoration Ecology </a:t>
            </a:r>
            <a:r>
              <a:rPr lang="en-GB" sz="1200" b="1" kern="12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 93-110.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chemeClr val="accent1"/>
                </a:solidFill>
                <a:cs typeface="Times New Roman" panose="02020603050405020304" pitchFamily="18" charset="0"/>
              </a:rPr>
              <a:t>Whisenant</a:t>
            </a:r>
            <a:r>
              <a:rPr lang="en-GB" sz="1200" dirty="0">
                <a:solidFill>
                  <a:schemeClr val="accent1"/>
                </a:solidFill>
                <a:cs typeface="Times New Roman" panose="02020603050405020304" pitchFamily="18" charset="0"/>
              </a:rPr>
              <a:t>, S.G. (1999) </a:t>
            </a:r>
            <a:r>
              <a:rPr lang="en-GB" sz="1200" i="1" dirty="0">
                <a:solidFill>
                  <a:schemeClr val="accent1"/>
                </a:solidFill>
                <a:cs typeface="Times New Roman" panose="02020603050405020304" pitchFamily="18" charset="0"/>
              </a:rPr>
              <a:t>Repairing damaged wildlands: a process-oriented, landscape-scale approach. </a:t>
            </a:r>
            <a:r>
              <a:rPr lang="en-GB" sz="1200" dirty="0">
                <a:solidFill>
                  <a:schemeClr val="accent1"/>
                </a:solidFill>
                <a:cs typeface="Times New Roman" panose="02020603050405020304" pitchFamily="18" charset="0"/>
              </a:rPr>
              <a:t>Cambridge University Press, Cambridge, UK.</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spcBef>
                <a:spcPts val="0"/>
              </a:spcBef>
              <a:spcAft>
                <a:spcPts val="0"/>
              </a:spcAft>
              <a:buNone/>
            </a:pPr>
            <a:endParaRPr lang="en-GB"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20</a:t>
            </a:fld>
            <a:endParaRPr lang="en-US"/>
          </a:p>
        </p:txBody>
      </p:sp>
    </p:spTree>
    <p:extLst>
      <p:ext uri="{BB962C8B-B14F-4D97-AF65-F5344CB8AC3E}">
        <p14:creationId xmlns:p14="http://schemas.microsoft.com/office/powerpoint/2010/main" val="1520840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mn-lt"/>
                <a:ea typeface="+mn-ea"/>
                <a:cs typeface="+mn-cs"/>
              </a:rPr>
              <a:t>[Veuillez se référer aux résumés des études de cas correspondant pour l’étude de cas G]</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pPr marL="0" marR="0" lvl="0" indent="0" algn="r" rtl="0">
                <a:spcBef>
                  <a:spcPts val="0"/>
                </a:spcBef>
                <a:spcAft>
                  <a:spcPts val="0"/>
                </a:spcAft>
                <a:buNone/>
              </a:p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98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a:t>
            </a:fld>
            <a:endParaRPr lang="en-US"/>
          </a:p>
        </p:txBody>
      </p:sp>
    </p:spTree>
    <p:extLst>
      <p:ext uri="{BB962C8B-B14F-4D97-AF65-F5344CB8AC3E}">
        <p14:creationId xmlns:p14="http://schemas.microsoft.com/office/powerpoint/2010/main" val="401565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3</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chemeClr val="bg2">
                  <a:lumMod val="25000"/>
                </a:schemeClr>
              </a:buClr>
              <a:buSzTx/>
              <a:buFont typeface="Arial" panose="020B0604020202020204" pitchFamily="34" charset="0"/>
              <a:buChar char="•"/>
              <a:tabLst/>
              <a:defRPr/>
            </a:pPr>
            <a:r>
              <a:rPr lang="fr-FR" b="0" i="0" baseline="0" noProof="0" dirty="0">
                <a:latin typeface="Arial" panose="020B0604020202020204" pitchFamily="34" charset="0"/>
              </a:rPr>
              <a:t>Dans les sujets précédents, nous avons appris comment l’homme, à travers différentes activités socioéconomiques,  technologiques et institutionnelles,  ont contribué à la dégradation de beaucoup d’écosystèmes et des services qu’ils fournissent.  L’IPBES (2018) pointe particulièrement du doigt la société de haut niveau de consommation (entraînant la </a:t>
            </a:r>
            <a:r>
              <a:rPr lang="fr-FR" b="0" i="0" baseline="0" noProof="0" dirty="0" err="1">
                <a:latin typeface="Arial" panose="020B0604020202020204" pitchFamily="34" charset="0"/>
              </a:rPr>
              <a:t>surexploitaiton</a:t>
            </a:r>
            <a:r>
              <a:rPr lang="fr-FR" b="0" i="0" baseline="0" noProof="0" dirty="0">
                <a:latin typeface="Arial" panose="020B0604020202020204" pitchFamily="34" charset="0"/>
              </a:rPr>
              <a:t> des ressources) comme la principale cause de la dégradation des terres dans le monde .</a:t>
            </a:r>
          </a:p>
          <a:p>
            <a:pPr marL="171450" indent="-171450">
              <a:buFont typeface="Arial" panose="020B0604020202020204" pitchFamily="34" charset="0"/>
              <a:buChar char="•"/>
            </a:pPr>
            <a:r>
              <a:rPr lang="fr-FR" b="0" i="0" baseline="0" noProof="0" dirty="0">
                <a:latin typeface="Arial" panose="020B0604020202020204" pitchFamily="34" charset="0"/>
              </a:rPr>
              <a:t>La preuve du déclin à grande échelle des écosystèmes se trouve dans l’augmentation du nombre des espèces menacées de plantes et d’animaux à travers le monde, de même que la dénaturation des structures, fonctions et processus écosystémiques (entraînant l’incapacité des écosystèmes à maintenir les niveaux de service écosystémiques désirés par les bénéficiaires).</a:t>
            </a:r>
          </a:p>
          <a:p>
            <a:pPr marL="171450" indent="-171450">
              <a:buFont typeface="Arial" panose="020B0604020202020204" pitchFamily="34" charset="0"/>
              <a:buChar char="•"/>
            </a:pPr>
            <a:endParaRPr lang="fr-FR" b="0" i="0" baseline="0" noProof="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bg2">
                  <a:lumMod val="25000"/>
                </a:schemeClr>
              </a:buClr>
              <a:buSzTx/>
              <a:buFont typeface="Arial" panose="020B0604020202020204" pitchFamily="34" charset="0"/>
              <a:buNone/>
              <a:tabLst/>
              <a:defRPr/>
            </a:pPr>
            <a:r>
              <a:rPr lang="fr-FR" b="0" i="1" baseline="0" noProof="0" dirty="0">
                <a:latin typeface="Arial" panose="020B0604020202020204" pitchFamily="34" charset="0"/>
              </a:rPr>
              <a:t>[Demandez aux étudiants d’identifier des écosystèmes quelconques de leur entourage qui ont été dégradés, et les types de bénéfices perdus à cause de cette dégradation.  Veuillez vous assurer que des notes soient prises avec soin car les écosystèmes et  leurs services identifiés </a:t>
            </a:r>
            <a:r>
              <a:rPr lang="fr-FR" b="0" i="1" baseline="0" noProof="0" dirty="0" err="1">
                <a:latin typeface="Arial" panose="020B0604020202020204" pitchFamily="34" charset="0"/>
              </a:rPr>
              <a:t>seriont</a:t>
            </a:r>
            <a:r>
              <a:rPr lang="fr-FR" b="0" i="1" baseline="0" noProof="0" dirty="0">
                <a:latin typeface="Arial" panose="020B0604020202020204" pitchFamily="34" charset="0"/>
              </a:rPr>
              <a:t> utilisés comme étude de cas à la fin de ce cours. Allez à la diapo 19 pour l’exercice final]</a:t>
            </a:r>
          </a:p>
        </p:txBody>
      </p:sp>
      <p:sp>
        <p:nvSpPr>
          <p:cNvPr id="4" name="Slide Number Placeholder 3"/>
          <p:cNvSpPr>
            <a:spLocks noGrp="1"/>
          </p:cNvSpPr>
          <p:nvPr>
            <p:ph type="sldNum" sz="quarter" idx="10"/>
          </p:nvPr>
        </p:nvSpPr>
        <p:spPr/>
        <p:txBody>
          <a:bodyPr/>
          <a:lstStyle/>
          <a:p>
            <a:fld id="{D536A055-F74D-284E-8E9F-F2FBD7D2465E}" type="slidenum">
              <a:rPr lang="en-US" smtClean="0"/>
              <a:pPr/>
              <a:t>4</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 restauration d’écosystème est un large cadre intellectuel et scientifique pour développer les interactions humains-espaces naturelles bénéfiques.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Mais elle n’est pas un ensemble figé de procédures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activités de restauration vont </a:t>
            </a:r>
            <a:r>
              <a:rPr lang="fr-FR" sz="1200" b="1" kern="1200" dirty="0">
                <a:solidFill>
                  <a:schemeClr val="tx1"/>
                </a:solidFill>
                <a:effectLst/>
                <a:latin typeface="+mn-lt"/>
                <a:ea typeface="+mn-ea"/>
                <a:cs typeface="+mn-cs"/>
              </a:rPr>
              <a:t>d’une légère amélioration de fonctions et services clés de l’écosystème</a:t>
            </a:r>
            <a:r>
              <a:rPr lang="fr-FR" sz="1200" kern="1200" dirty="0">
                <a:solidFill>
                  <a:schemeClr val="tx1"/>
                </a:solidFill>
                <a:effectLst/>
                <a:latin typeface="+mn-lt"/>
                <a:ea typeface="+mn-ea"/>
                <a:cs typeface="+mn-cs"/>
              </a:rPr>
              <a:t>, à la </a:t>
            </a:r>
            <a:r>
              <a:rPr lang="fr-FR" sz="1200" b="1" kern="1200" dirty="0">
                <a:solidFill>
                  <a:schemeClr val="tx1"/>
                </a:solidFill>
                <a:effectLst/>
                <a:latin typeface="+mn-lt"/>
                <a:ea typeface="+mn-ea"/>
                <a:cs typeface="+mn-cs"/>
              </a:rPr>
              <a:t>restauration complète de la biodiversité naturelle et de la structure de l’habitat</a:t>
            </a:r>
            <a:r>
              <a:rPr lang="fr-FR" sz="1200" kern="1200" dirty="0">
                <a:solidFill>
                  <a:schemeClr val="tx1"/>
                </a:solidFill>
                <a:effectLst/>
                <a:latin typeface="+mn-lt"/>
                <a:ea typeface="+mn-ea"/>
                <a:cs typeface="+mn-cs"/>
              </a:rPr>
              <a:t>, avec un objectif implicite de restaurer la gamme complète des fonctions et services écosystémiques.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Arial" panose="020B0604020202020204" pitchFamily="34" charset="0"/>
                <a:ea typeface="+mn-ea"/>
                <a:cs typeface="Arial" panose="020B0604020202020204" pitchFamily="34" charset="0"/>
              </a:rPr>
              <a:t>Image: http://wwf.panda.org/our_work/wildlife/problems/habitat_loss_degradation/ </a:t>
            </a:r>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Arial" panose="020B0604020202020204" pitchFamily="34" charset="0"/>
                <a:ea typeface="+mn-ea"/>
                <a:cs typeface="Arial" panose="020B0604020202020204" pitchFamily="34" charset="0"/>
              </a:rPr>
              <a:t>Image:</a:t>
            </a:r>
            <a:r>
              <a:rPr lang="en-GB" sz="1200" b="0" i="0" kern="1200" baseline="0" dirty="0">
                <a:solidFill>
                  <a:schemeClr val="tx1"/>
                </a:solidFill>
                <a:effectLst/>
                <a:latin typeface="Arial" panose="020B0604020202020204" pitchFamily="34" charset="0"/>
                <a:ea typeface="+mn-ea"/>
                <a:cs typeface="Arial" panose="020B0604020202020204" pitchFamily="34" charset="0"/>
              </a:rPr>
              <a:t> </a:t>
            </a:r>
            <a:r>
              <a:rPr lang="en-GB" sz="1200" b="0" i="0" kern="1200" dirty="0">
                <a:solidFill>
                  <a:schemeClr val="tx1"/>
                </a:solidFill>
                <a:effectLst/>
                <a:latin typeface="Arial" panose="020B0604020202020204" pitchFamily="34" charset="0"/>
                <a:ea typeface="+mn-ea"/>
                <a:cs typeface="Arial" panose="020B0604020202020204" pitchFamily="34" charset="0"/>
              </a:rPr>
              <a:t>Protecting Environment-Planting trees (Creative commons)</a:t>
            </a:r>
          </a:p>
        </p:txBody>
      </p:sp>
      <p:sp>
        <p:nvSpPr>
          <p:cNvPr id="4" name="Slide Number Placeholder 3"/>
          <p:cNvSpPr>
            <a:spLocks noGrp="1"/>
          </p:cNvSpPr>
          <p:nvPr>
            <p:ph type="sldNum" sz="quarter" idx="10"/>
          </p:nvPr>
        </p:nvSpPr>
        <p:spPr/>
        <p:txBody>
          <a:bodyPr/>
          <a:lstStyle/>
          <a:p>
            <a:fld id="{D536A055-F74D-284E-8E9F-F2FBD7D2465E}" type="slidenum">
              <a:rPr lang="en-US" smtClean="0"/>
              <a:pPr/>
              <a:t>5</a:t>
            </a:fld>
            <a:endParaRPr lang="en-US"/>
          </a:p>
        </p:txBody>
      </p:sp>
    </p:spTree>
    <p:extLst>
      <p:ext uri="{BB962C8B-B14F-4D97-AF65-F5344CB8AC3E}">
        <p14:creationId xmlns:p14="http://schemas.microsoft.com/office/powerpoint/2010/main" val="221816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a:t>
            </a:r>
            <a:r>
              <a:rPr lang="fr-FR" sz="1200" i="1" kern="1200" dirty="0">
                <a:solidFill>
                  <a:schemeClr val="tx1"/>
                </a:solidFill>
                <a:effectLst/>
                <a:latin typeface="Arial" panose="020B0604020202020204" pitchFamily="34" charset="0"/>
                <a:ea typeface="+mn-ea"/>
                <a:cs typeface="Arial" panose="020B0604020202020204" pitchFamily="34" charset="0"/>
              </a:rPr>
              <a:t>Discutez et donnez des exemples spécifiques si possibles. Parmi les exemples il y a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i="1" kern="1200" dirty="0">
                <a:solidFill>
                  <a:schemeClr val="tx1"/>
                </a:solidFill>
                <a:effectLst/>
                <a:latin typeface="Arial" panose="020B0604020202020204" pitchFamily="34" charset="0"/>
                <a:ea typeface="+mn-ea"/>
                <a:cs typeface="Arial" panose="020B0604020202020204" pitchFamily="34" charset="0"/>
              </a:rPr>
              <a:t>Restauration des services écosystémiques</a:t>
            </a:r>
            <a:r>
              <a:rPr lang="fr-FR" sz="1200" i="1" kern="1200" dirty="0">
                <a:solidFill>
                  <a:schemeClr val="tx1"/>
                </a:solidFill>
                <a:effectLst/>
                <a:latin typeface="Arial" panose="020B0604020202020204" pitchFamily="34" charset="0"/>
                <a:ea typeface="+mn-ea"/>
                <a:cs typeface="Arial" panose="020B0604020202020204" pitchFamily="34" charset="0"/>
              </a:rPr>
              <a:t> : Pour récupérer ou réparer les écosystèmes pour leur capacité de fournir divers services</a:t>
            </a:r>
            <a:r>
              <a:rPr lang="fr-FR" sz="1200" i="1" kern="1200" baseline="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(c’est-à-dire  une approche utilitariste centrée</a:t>
            </a:r>
            <a:r>
              <a:rPr lang="fr-FR" sz="1200" i="1" kern="1200" baseline="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sur les besoins humains).</a:t>
            </a:r>
            <a:r>
              <a:rPr lang="fr-FR" sz="1200" i="1" kern="1200" baseline="0" dirty="0">
                <a:solidFill>
                  <a:schemeClr val="tx1"/>
                </a:solidFill>
                <a:effectLst/>
                <a:latin typeface="Arial" panose="020B0604020202020204" pitchFamily="34" charset="0"/>
                <a:ea typeface="+mn-ea"/>
                <a:cs typeface="Arial" panose="020B0604020202020204" pitchFamily="34" charset="0"/>
              </a:rPr>
              <a:t> Dans le contexte de la lutte contre le changement climatique, il y a une inclinaison politique massive et globale pour la reforestation afin d’accroître la séquestration de carbone.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i="1" kern="1200" dirty="0">
                <a:solidFill>
                  <a:schemeClr val="tx1"/>
                </a:solidFill>
                <a:effectLst/>
                <a:latin typeface="Arial" panose="020B0604020202020204" pitchFamily="34" charset="0"/>
                <a:ea typeface="+mn-ea"/>
                <a:cs typeface="Arial" panose="020B0604020202020204" pitchFamily="34" charset="0"/>
              </a:rPr>
              <a:t>Raisons biotiques</a:t>
            </a:r>
            <a:r>
              <a:rPr lang="fr-FR" sz="1200" i="1" kern="1200" dirty="0">
                <a:solidFill>
                  <a:schemeClr val="tx1"/>
                </a:solidFill>
                <a:effectLst/>
                <a:latin typeface="Arial" panose="020B0604020202020204" pitchFamily="34" charset="0"/>
                <a:ea typeface="+mn-ea"/>
                <a:cs typeface="Arial" panose="020B0604020202020204" pitchFamily="34" charset="0"/>
              </a:rPr>
              <a:t> : pour recouvrer les aspects perdus de la biodiversité locale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b="1" i="1" kern="1200" dirty="0">
                <a:solidFill>
                  <a:schemeClr val="tx1"/>
                </a:solidFill>
                <a:effectLst/>
                <a:latin typeface="Arial" panose="020B0604020202020204" pitchFamily="34" charset="0"/>
                <a:ea typeface="+mn-ea"/>
                <a:cs typeface="Arial" panose="020B0604020202020204" pitchFamily="34" charset="0"/>
              </a:rPr>
              <a:t>Raisons esthétiques</a:t>
            </a:r>
            <a:r>
              <a:rPr lang="fr-FR" sz="1200" i="1" kern="1200" dirty="0">
                <a:solidFill>
                  <a:schemeClr val="tx1"/>
                </a:solidFill>
                <a:effectLst/>
                <a:latin typeface="Arial" panose="020B0604020202020204" pitchFamily="34" charset="0"/>
                <a:ea typeface="+mn-ea"/>
                <a:cs typeface="Arial" panose="020B0604020202020204" pitchFamily="34" charset="0"/>
              </a:rPr>
              <a:t> : la nature est belle et nous devrions apprécier, préserver et restaurer la beauté de la Terre, comme nous le ferions avec un beau ou bâtiment historique ou une peinture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1" i="1" kern="1200" dirty="0">
                <a:solidFill>
                  <a:schemeClr val="tx1"/>
                </a:solidFill>
                <a:effectLst/>
                <a:latin typeface="Arial" panose="020B0604020202020204" pitchFamily="34" charset="0"/>
                <a:ea typeface="+mn-ea"/>
                <a:cs typeface="Arial" panose="020B0604020202020204" pitchFamily="34" charset="0"/>
              </a:rPr>
              <a:t>Raisons idéalistes</a:t>
            </a:r>
            <a:r>
              <a:rPr lang="fr-FR" sz="1200" i="1" kern="1200" dirty="0">
                <a:solidFill>
                  <a:schemeClr val="tx1"/>
                </a:solidFill>
                <a:effectLst/>
                <a:latin typeface="Arial" panose="020B0604020202020204" pitchFamily="34" charset="0"/>
                <a:ea typeface="+mn-ea"/>
                <a:cs typeface="Arial" panose="020B0604020202020204" pitchFamily="34" charset="0"/>
              </a:rPr>
              <a:t> : consistent en  les expressions personnelles et culturelles de la préoccupation pour la dégradation environnementale ou de la réparation de la dégradation environnementale, un réengagement avec la nature, et/ou l’accomplissement spirituel</a:t>
            </a:r>
            <a:r>
              <a:rPr lang="fr-FR" sz="1200" kern="1200" dirty="0">
                <a:solidFill>
                  <a:schemeClr val="tx1"/>
                </a:solidFill>
                <a:effectLst/>
                <a:latin typeface="Arial" panose="020B0604020202020204" pitchFamily="34" charset="0"/>
                <a:ea typeface="+mn-ea"/>
                <a:cs typeface="Arial" panose="020B0604020202020204" pitchFamily="34" charset="0"/>
              </a:rPr>
              <a:t>]</a:t>
            </a:r>
            <a:endParaRPr lang="en-US" altLang="en-US" sz="1200"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6</a:t>
            </a:fld>
            <a:endParaRPr lang="en-US"/>
          </a:p>
        </p:txBody>
      </p:sp>
    </p:spTree>
    <p:extLst>
      <p:ext uri="{BB962C8B-B14F-4D97-AF65-F5344CB8AC3E}">
        <p14:creationId xmlns:p14="http://schemas.microsoft.com/office/powerpoint/2010/main" val="55577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536A055-F74D-284E-8E9F-F2FBD7D2465E}" type="slidenum">
              <a:rPr lang="en-US" smtClean="0"/>
              <a:pPr/>
              <a:t>7</a:t>
            </a:fld>
            <a:endParaRPr lang="en-US"/>
          </a:p>
        </p:txBody>
      </p:sp>
    </p:spTree>
    <p:extLst>
      <p:ext uri="{BB962C8B-B14F-4D97-AF65-F5344CB8AC3E}">
        <p14:creationId xmlns:p14="http://schemas.microsoft.com/office/powerpoint/2010/main" val="406813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8</a:t>
            </a:fld>
            <a:endParaRPr lang="en-US"/>
          </a:p>
        </p:txBody>
      </p:sp>
    </p:spTree>
    <p:extLst>
      <p:ext uri="{BB962C8B-B14F-4D97-AF65-F5344CB8AC3E}">
        <p14:creationId xmlns:p14="http://schemas.microsoft.com/office/powerpoint/2010/main" val="395507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en-US" noProof="0" dirty="0"/>
              <a:t>Les efforts de restauration écologique</a:t>
            </a:r>
            <a:r>
              <a:rPr lang="fr-FR" altLang="en-US" baseline="0" noProof="0" dirty="0"/>
              <a:t> peuvent être effectuées à petite échelle (par ex</a:t>
            </a:r>
            <a:r>
              <a:rPr lang="fr-FR" altLang="en-US" noProof="0" dirty="0"/>
              <a:t>. Plantation</a:t>
            </a:r>
            <a:r>
              <a:rPr lang="fr-FR" altLang="en-US" baseline="0" noProof="0" dirty="0"/>
              <a:t> d’arbres</a:t>
            </a:r>
            <a:r>
              <a:rPr lang="fr-FR" altLang="en-US" noProof="0" dirty="0"/>
              <a:t>) ou</a:t>
            </a:r>
            <a:r>
              <a:rPr lang="fr-FR" altLang="en-US" baseline="0" noProof="0" dirty="0"/>
              <a:t> peut engager des efforts humains et techniques majeurs </a:t>
            </a:r>
            <a:r>
              <a:rPr lang="fr-FR" altLang="en-US" noProof="0" dirty="0"/>
              <a:t>(par</a:t>
            </a:r>
            <a:r>
              <a:rPr lang="fr-FR" altLang="en-US" baseline="0" noProof="0" dirty="0"/>
              <a:t> ex</a:t>
            </a:r>
            <a:r>
              <a:rPr lang="fr-FR" altLang="en-US" noProof="0" dirty="0"/>
              <a:t>. </a:t>
            </a:r>
            <a:r>
              <a:rPr lang="fr-FR" altLang="en-US" noProof="0" dirty="0" err="1"/>
              <a:t>re-création</a:t>
            </a:r>
            <a:r>
              <a:rPr lang="fr-FR" altLang="en-US" noProof="0" dirty="0"/>
              <a:t> de zones humides)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536A055-F74D-284E-8E9F-F2FBD7D2465E}" type="slidenum">
              <a:rPr lang="en-US" smtClean="0"/>
              <a:pPr/>
              <a:t>9</a:t>
            </a:fld>
            <a:endParaRPr lang="en-US"/>
          </a:p>
        </p:txBody>
      </p:sp>
    </p:spTree>
    <p:extLst>
      <p:ext uri="{BB962C8B-B14F-4D97-AF65-F5344CB8AC3E}">
        <p14:creationId xmlns:p14="http://schemas.microsoft.com/office/powerpoint/2010/main" val="359608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53"/>
          <a:stretch/>
        </p:blipFill>
        <p:spPr>
          <a:xfrm>
            <a:off x="0" y="1424"/>
            <a:ext cx="9187292" cy="6120680"/>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78805"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ipbes.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brary.ifpri.org/cdm/ref/collection/p15738coll2/id/13081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Restauration des écosystèmes</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a:t>Topic 10</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Neil Palmer / IWMI</a:t>
            </a:r>
            <a:endParaRPr lang="en-GB" sz="700" dirty="0">
              <a:solidFill>
                <a:schemeClr val="bg1">
                  <a:alpha val="70000"/>
                </a:schemeClr>
              </a:solidFill>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76598" y="136121"/>
            <a:ext cx="7064828" cy="1325563"/>
          </a:xfrm>
        </p:spPr>
        <p:txBody>
          <a:bodyPr>
            <a:normAutofit/>
          </a:bodyPr>
          <a:lstStyle/>
          <a:p>
            <a:pPr>
              <a:lnSpc>
                <a:spcPct val="100000"/>
              </a:lnSpc>
            </a:pPr>
            <a:r>
              <a:rPr lang="fr-FR" sz="3200" dirty="0"/>
              <a:t>Modèle de dégradation et restauration d’écosystème</a:t>
            </a:r>
            <a:endParaRPr lang="en-GB" sz="3200" dirty="0"/>
          </a:p>
        </p:txBody>
      </p:sp>
      <p:sp>
        <p:nvSpPr>
          <p:cNvPr id="4" name="TextBox 3">
            <a:extLst>
              <a:ext uri="{FF2B5EF4-FFF2-40B4-BE49-F238E27FC236}">
                <a16:creationId xmlns:a16="http://schemas.microsoft.com/office/drawing/2014/main" id="{85B14A3C-DF06-6E4C-9A98-F6D82D88C0A1}"/>
              </a:ext>
            </a:extLst>
          </p:cNvPr>
          <p:cNvSpPr txBox="1"/>
          <p:nvPr/>
        </p:nvSpPr>
        <p:spPr>
          <a:xfrm>
            <a:off x="6538148" y="5881888"/>
            <a:ext cx="2568324" cy="200055"/>
          </a:xfrm>
          <a:prstGeom prst="rect">
            <a:avLst/>
          </a:prstGeom>
          <a:noFill/>
        </p:spPr>
        <p:txBody>
          <a:bodyPr wrap="square" rtlCol="0">
            <a:spAutoFit/>
          </a:bodyPr>
          <a:lstStyle/>
          <a:p>
            <a:pPr algn="r"/>
            <a:r>
              <a:rPr lang="en-US" sz="700" dirty="0">
                <a:solidFill>
                  <a:srgbClr val="000000">
                    <a:alpha val="70000"/>
                  </a:srgbClr>
                </a:solidFill>
              </a:rPr>
              <a:t>© Adapted from </a:t>
            </a:r>
            <a:r>
              <a:rPr lang="en-US" sz="700" dirty="0" err="1">
                <a:solidFill>
                  <a:srgbClr val="000000">
                    <a:alpha val="70000"/>
                  </a:srgbClr>
                </a:solidFill>
              </a:rPr>
              <a:t>Whisenant</a:t>
            </a:r>
            <a:r>
              <a:rPr lang="en-US" sz="700" dirty="0">
                <a:solidFill>
                  <a:srgbClr val="000000">
                    <a:alpha val="70000"/>
                  </a:srgbClr>
                </a:solidFill>
              </a:rPr>
              <a:t> (1999), Hobbs and Harris (2001)</a:t>
            </a:r>
            <a:endParaRPr lang="en-GB" sz="700" dirty="0">
              <a:solidFill>
                <a:srgbClr val="000000">
                  <a:alpha val="70000"/>
                </a:srgbClr>
              </a:solidFill>
            </a:endParaRPr>
          </a:p>
        </p:txBody>
      </p:sp>
      <p:grpSp>
        <p:nvGrpSpPr>
          <p:cNvPr id="38" name="Group 48141"/>
          <p:cNvGrpSpPr/>
          <p:nvPr/>
        </p:nvGrpSpPr>
        <p:grpSpPr>
          <a:xfrm>
            <a:off x="628862" y="1516605"/>
            <a:ext cx="8279164" cy="4070165"/>
            <a:chOff x="0" y="963613"/>
            <a:chExt cx="8759331" cy="4832360"/>
          </a:xfrm>
        </p:grpSpPr>
        <p:grpSp>
          <p:nvGrpSpPr>
            <p:cNvPr id="73" name="Group 48136"/>
            <p:cNvGrpSpPr/>
            <p:nvPr/>
          </p:nvGrpSpPr>
          <p:grpSpPr>
            <a:xfrm>
              <a:off x="0" y="963613"/>
              <a:ext cx="8759331" cy="4832360"/>
              <a:chOff x="0" y="696913"/>
              <a:chExt cx="8759331" cy="4832360"/>
            </a:xfrm>
          </p:grpSpPr>
          <p:cxnSp>
            <p:nvCxnSpPr>
              <p:cNvPr id="81" name="Straight Connector 21"/>
              <p:cNvCxnSpPr/>
              <p:nvPr/>
            </p:nvCxnSpPr>
            <p:spPr>
              <a:xfrm>
                <a:off x="3987800" y="798513"/>
                <a:ext cx="0" cy="1587"/>
              </a:xfrm>
              <a:prstGeom prst="line">
                <a:avLst/>
              </a:prstGeom>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16200000">
                <a:off x="1990666" y="2701869"/>
                <a:ext cx="4349867" cy="3556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solidFill>
                      <a:schemeClr val="tx2">
                        <a:lumMod val="90000"/>
                        <a:lumOff val="10000"/>
                      </a:schemeClr>
                    </a:solidFill>
                  </a:rPr>
                  <a:t>Barrière abiotique   </a:t>
                </a:r>
              </a:p>
            </p:txBody>
          </p:sp>
          <p:sp>
            <p:nvSpPr>
              <p:cNvPr id="83" name="Rectangle 82"/>
              <p:cNvSpPr/>
              <p:nvPr/>
            </p:nvSpPr>
            <p:spPr>
              <a:xfrm rot="16200000">
                <a:off x="4284451" y="2695001"/>
                <a:ext cx="4349864" cy="369332"/>
              </a:xfrm>
              <a:prstGeom prst="rect">
                <a:avLst/>
              </a:prstGeom>
              <a:solidFill>
                <a:schemeClr val="bg1">
                  <a:lumMod val="95000"/>
                </a:schemeClr>
              </a:solidFill>
              <a:ln>
                <a:solidFill>
                  <a:schemeClr val="bg2">
                    <a:lumMod val="90000"/>
                  </a:schemeClr>
                </a:solidFill>
              </a:ln>
            </p:spPr>
            <p:txBody>
              <a:bodyPr wrap="square">
                <a:spAutoFit/>
              </a:bodyPr>
              <a:lstStyle/>
              <a:p>
                <a:r>
                  <a:rPr lang="fr-FR" dirty="0">
                    <a:solidFill>
                      <a:schemeClr val="tx2">
                        <a:lumMod val="90000"/>
                        <a:lumOff val="10000"/>
                      </a:schemeClr>
                    </a:solidFill>
                  </a:rPr>
                  <a:t>Barrière biotique</a:t>
                </a:r>
              </a:p>
            </p:txBody>
          </p:sp>
          <p:grpSp>
            <p:nvGrpSpPr>
              <p:cNvPr id="84" name="Group 7"/>
              <p:cNvGrpSpPr/>
              <p:nvPr/>
            </p:nvGrpSpPr>
            <p:grpSpPr>
              <a:xfrm>
                <a:off x="2012950" y="1708150"/>
                <a:ext cx="6394450" cy="3068507"/>
                <a:chOff x="831850" y="2482850"/>
                <a:chExt cx="6394450" cy="3068507"/>
              </a:xfrm>
            </p:grpSpPr>
            <p:sp>
              <p:nvSpPr>
                <p:cNvPr id="99" name="Freeform 5"/>
                <p:cNvSpPr/>
                <p:nvPr/>
              </p:nvSpPr>
              <p:spPr>
                <a:xfrm>
                  <a:off x="831850" y="2482850"/>
                  <a:ext cx="6394450" cy="3068507"/>
                </a:xfrm>
                <a:custGeom>
                  <a:avLst/>
                  <a:gdLst>
                    <a:gd name="connsiteX0" fmla="*/ 0 w 6394450"/>
                    <a:gd name="connsiteY0" fmla="*/ 2603500 h 3068507"/>
                    <a:gd name="connsiteX1" fmla="*/ 304800 w 6394450"/>
                    <a:gd name="connsiteY1" fmla="*/ 3035300 h 3068507"/>
                    <a:gd name="connsiteX2" fmla="*/ 419100 w 6394450"/>
                    <a:gd name="connsiteY2" fmla="*/ 3028950 h 3068507"/>
                    <a:gd name="connsiteX3" fmla="*/ 495300 w 6394450"/>
                    <a:gd name="connsiteY3" fmla="*/ 2946400 h 3068507"/>
                    <a:gd name="connsiteX4" fmla="*/ 590550 w 6394450"/>
                    <a:gd name="connsiteY4" fmla="*/ 2787650 h 3068507"/>
                    <a:gd name="connsiteX5" fmla="*/ 679450 w 6394450"/>
                    <a:gd name="connsiteY5" fmla="*/ 2641600 h 3068507"/>
                    <a:gd name="connsiteX6" fmla="*/ 768350 w 6394450"/>
                    <a:gd name="connsiteY6" fmla="*/ 2520950 h 3068507"/>
                    <a:gd name="connsiteX7" fmla="*/ 831850 w 6394450"/>
                    <a:gd name="connsiteY7" fmla="*/ 2432050 h 3068507"/>
                    <a:gd name="connsiteX8" fmla="*/ 908050 w 6394450"/>
                    <a:gd name="connsiteY8" fmla="*/ 2381250 h 3068507"/>
                    <a:gd name="connsiteX9" fmla="*/ 1060450 w 6394450"/>
                    <a:gd name="connsiteY9" fmla="*/ 2444750 h 3068507"/>
                    <a:gd name="connsiteX10" fmla="*/ 1187450 w 6394450"/>
                    <a:gd name="connsiteY10" fmla="*/ 2597150 h 3068507"/>
                    <a:gd name="connsiteX11" fmla="*/ 1352550 w 6394450"/>
                    <a:gd name="connsiteY11" fmla="*/ 2749550 h 3068507"/>
                    <a:gd name="connsiteX12" fmla="*/ 1447800 w 6394450"/>
                    <a:gd name="connsiteY12" fmla="*/ 2800350 h 3068507"/>
                    <a:gd name="connsiteX13" fmla="*/ 1504950 w 6394450"/>
                    <a:gd name="connsiteY13" fmla="*/ 2781300 h 3068507"/>
                    <a:gd name="connsiteX14" fmla="*/ 1568450 w 6394450"/>
                    <a:gd name="connsiteY14" fmla="*/ 2698750 h 3068507"/>
                    <a:gd name="connsiteX15" fmla="*/ 1682750 w 6394450"/>
                    <a:gd name="connsiteY15" fmla="*/ 2540000 h 3068507"/>
                    <a:gd name="connsiteX16" fmla="*/ 2139950 w 6394450"/>
                    <a:gd name="connsiteY16" fmla="*/ 1631950 h 3068507"/>
                    <a:gd name="connsiteX17" fmla="*/ 2330450 w 6394450"/>
                    <a:gd name="connsiteY17" fmla="*/ 1511300 h 3068507"/>
                    <a:gd name="connsiteX18" fmla="*/ 2476500 w 6394450"/>
                    <a:gd name="connsiteY18" fmla="*/ 1581150 h 3068507"/>
                    <a:gd name="connsiteX19" fmla="*/ 2647950 w 6394450"/>
                    <a:gd name="connsiteY19" fmla="*/ 1733550 h 3068507"/>
                    <a:gd name="connsiteX20" fmla="*/ 2787650 w 6394450"/>
                    <a:gd name="connsiteY20" fmla="*/ 1841500 h 3068507"/>
                    <a:gd name="connsiteX21" fmla="*/ 2895600 w 6394450"/>
                    <a:gd name="connsiteY21" fmla="*/ 1866900 h 3068507"/>
                    <a:gd name="connsiteX22" fmla="*/ 3067050 w 6394450"/>
                    <a:gd name="connsiteY22" fmla="*/ 1619250 h 3068507"/>
                    <a:gd name="connsiteX23" fmla="*/ 3257550 w 6394450"/>
                    <a:gd name="connsiteY23" fmla="*/ 1276350 h 3068507"/>
                    <a:gd name="connsiteX24" fmla="*/ 3321050 w 6394450"/>
                    <a:gd name="connsiteY24" fmla="*/ 1206500 h 3068507"/>
                    <a:gd name="connsiteX25" fmla="*/ 3390900 w 6394450"/>
                    <a:gd name="connsiteY25" fmla="*/ 1219200 h 3068507"/>
                    <a:gd name="connsiteX26" fmla="*/ 3460750 w 6394450"/>
                    <a:gd name="connsiteY26" fmla="*/ 1295400 h 3068507"/>
                    <a:gd name="connsiteX27" fmla="*/ 3575050 w 6394450"/>
                    <a:gd name="connsiteY27" fmla="*/ 1428750 h 3068507"/>
                    <a:gd name="connsiteX28" fmla="*/ 3721100 w 6394450"/>
                    <a:gd name="connsiteY28" fmla="*/ 1562100 h 3068507"/>
                    <a:gd name="connsiteX29" fmla="*/ 3816350 w 6394450"/>
                    <a:gd name="connsiteY29" fmla="*/ 1638300 h 3068507"/>
                    <a:gd name="connsiteX30" fmla="*/ 3854450 w 6394450"/>
                    <a:gd name="connsiteY30" fmla="*/ 1638300 h 3068507"/>
                    <a:gd name="connsiteX31" fmla="*/ 3924300 w 6394450"/>
                    <a:gd name="connsiteY31" fmla="*/ 1574800 h 3068507"/>
                    <a:gd name="connsiteX32" fmla="*/ 4006850 w 6394450"/>
                    <a:gd name="connsiteY32" fmla="*/ 1466850 h 3068507"/>
                    <a:gd name="connsiteX33" fmla="*/ 4165600 w 6394450"/>
                    <a:gd name="connsiteY33" fmla="*/ 1174750 h 3068507"/>
                    <a:gd name="connsiteX34" fmla="*/ 4387850 w 6394450"/>
                    <a:gd name="connsiteY34" fmla="*/ 647700 h 3068507"/>
                    <a:gd name="connsiteX35" fmla="*/ 4521200 w 6394450"/>
                    <a:gd name="connsiteY35" fmla="*/ 438150 h 3068507"/>
                    <a:gd name="connsiteX36" fmla="*/ 4552950 w 6394450"/>
                    <a:gd name="connsiteY36" fmla="*/ 400050 h 3068507"/>
                    <a:gd name="connsiteX37" fmla="*/ 4629150 w 6394450"/>
                    <a:gd name="connsiteY37" fmla="*/ 387350 h 3068507"/>
                    <a:gd name="connsiteX38" fmla="*/ 4679950 w 6394450"/>
                    <a:gd name="connsiteY38" fmla="*/ 387350 h 3068507"/>
                    <a:gd name="connsiteX39" fmla="*/ 4794250 w 6394450"/>
                    <a:gd name="connsiteY39" fmla="*/ 482600 h 3068507"/>
                    <a:gd name="connsiteX40" fmla="*/ 4851400 w 6394450"/>
                    <a:gd name="connsiteY40" fmla="*/ 539750 h 3068507"/>
                    <a:gd name="connsiteX41" fmla="*/ 4972050 w 6394450"/>
                    <a:gd name="connsiteY41" fmla="*/ 673100 h 3068507"/>
                    <a:gd name="connsiteX42" fmla="*/ 5054600 w 6394450"/>
                    <a:gd name="connsiteY42" fmla="*/ 654050 h 3068507"/>
                    <a:gd name="connsiteX43" fmla="*/ 5111750 w 6394450"/>
                    <a:gd name="connsiteY43" fmla="*/ 571500 h 3068507"/>
                    <a:gd name="connsiteX44" fmla="*/ 5207000 w 6394450"/>
                    <a:gd name="connsiteY44" fmla="*/ 431800 h 3068507"/>
                    <a:gd name="connsiteX45" fmla="*/ 5340350 w 6394450"/>
                    <a:gd name="connsiteY45" fmla="*/ 254000 h 3068507"/>
                    <a:gd name="connsiteX46" fmla="*/ 5473700 w 6394450"/>
                    <a:gd name="connsiteY46" fmla="*/ 133350 h 3068507"/>
                    <a:gd name="connsiteX47" fmla="*/ 5530850 w 6394450"/>
                    <a:gd name="connsiteY47" fmla="*/ 120650 h 3068507"/>
                    <a:gd name="connsiteX48" fmla="*/ 5619750 w 6394450"/>
                    <a:gd name="connsiteY48" fmla="*/ 158750 h 3068507"/>
                    <a:gd name="connsiteX49" fmla="*/ 5854700 w 6394450"/>
                    <a:gd name="connsiteY49" fmla="*/ 368300 h 3068507"/>
                    <a:gd name="connsiteX50" fmla="*/ 5949950 w 6394450"/>
                    <a:gd name="connsiteY50" fmla="*/ 412750 h 3068507"/>
                    <a:gd name="connsiteX51" fmla="*/ 6000750 w 6394450"/>
                    <a:gd name="connsiteY51" fmla="*/ 412750 h 3068507"/>
                    <a:gd name="connsiteX52" fmla="*/ 6096000 w 6394450"/>
                    <a:gd name="connsiteY52" fmla="*/ 361950 h 3068507"/>
                    <a:gd name="connsiteX53" fmla="*/ 6178550 w 6394450"/>
                    <a:gd name="connsiteY53" fmla="*/ 260350 h 3068507"/>
                    <a:gd name="connsiteX54" fmla="*/ 6299200 w 6394450"/>
                    <a:gd name="connsiteY54" fmla="*/ 107950 h 3068507"/>
                    <a:gd name="connsiteX55" fmla="*/ 6356350 w 6394450"/>
                    <a:gd name="connsiteY55" fmla="*/ 31750 h 3068507"/>
                    <a:gd name="connsiteX56" fmla="*/ 6394450 w 6394450"/>
                    <a:gd name="connsiteY56" fmla="*/ 0 h 30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394450" h="3068507">
                      <a:moveTo>
                        <a:pt x="0" y="2603500"/>
                      </a:moveTo>
                      <a:cubicBezTo>
                        <a:pt x="117475" y="2783946"/>
                        <a:pt x="234950" y="2964392"/>
                        <a:pt x="304800" y="3035300"/>
                      </a:cubicBezTo>
                      <a:cubicBezTo>
                        <a:pt x="374650" y="3106208"/>
                        <a:pt x="387350" y="3043767"/>
                        <a:pt x="419100" y="3028950"/>
                      </a:cubicBezTo>
                      <a:cubicBezTo>
                        <a:pt x="450850" y="3014133"/>
                        <a:pt x="466725" y="2986617"/>
                        <a:pt x="495300" y="2946400"/>
                      </a:cubicBezTo>
                      <a:cubicBezTo>
                        <a:pt x="523875" y="2906183"/>
                        <a:pt x="559858" y="2838450"/>
                        <a:pt x="590550" y="2787650"/>
                      </a:cubicBezTo>
                      <a:cubicBezTo>
                        <a:pt x="621242" y="2736850"/>
                        <a:pt x="649817" y="2686050"/>
                        <a:pt x="679450" y="2641600"/>
                      </a:cubicBezTo>
                      <a:cubicBezTo>
                        <a:pt x="709083" y="2597150"/>
                        <a:pt x="742950" y="2555875"/>
                        <a:pt x="768350" y="2520950"/>
                      </a:cubicBezTo>
                      <a:cubicBezTo>
                        <a:pt x="793750" y="2486025"/>
                        <a:pt x="808567" y="2455333"/>
                        <a:pt x="831850" y="2432050"/>
                      </a:cubicBezTo>
                      <a:cubicBezTo>
                        <a:pt x="855133" y="2408767"/>
                        <a:pt x="869950" y="2379133"/>
                        <a:pt x="908050" y="2381250"/>
                      </a:cubicBezTo>
                      <a:cubicBezTo>
                        <a:pt x="946150" y="2383367"/>
                        <a:pt x="1013883" y="2408767"/>
                        <a:pt x="1060450" y="2444750"/>
                      </a:cubicBezTo>
                      <a:cubicBezTo>
                        <a:pt x="1107017" y="2480733"/>
                        <a:pt x="1138767" y="2546350"/>
                        <a:pt x="1187450" y="2597150"/>
                      </a:cubicBezTo>
                      <a:cubicBezTo>
                        <a:pt x="1236133" y="2647950"/>
                        <a:pt x="1309158" y="2715683"/>
                        <a:pt x="1352550" y="2749550"/>
                      </a:cubicBezTo>
                      <a:cubicBezTo>
                        <a:pt x="1395942" y="2783417"/>
                        <a:pt x="1422400" y="2795058"/>
                        <a:pt x="1447800" y="2800350"/>
                      </a:cubicBezTo>
                      <a:cubicBezTo>
                        <a:pt x="1473200" y="2805642"/>
                        <a:pt x="1484842" y="2798233"/>
                        <a:pt x="1504950" y="2781300"/>
                      </a:cubicBezTo>
                      <a:cubicBezTo>
                        <a:pt x="1525058" y="2764367"/>
                        <a:pt x="1538817" y="2738966"/>
                        <a:pt x="1568450" y="2698750"/>
                      </a:cubicBezTo>
                      <a:cubicBezTo>
                        <a:pt x="1598083" y="2658534"/>
                        <a:pt x="1587500" y="2717800"/>
                        <a:pt x="1682750" y="2540000"/>
                      </a:cubicBezTo>
                      <a:cubicBezTo>
                        <a:pt x="1778000" y="2362200"/>
                        <a:pt x="2032000" y="1803400"/>
                        <a:pt x="2139950" y="1631950"/>
                      </a:cubicBezTo>
                      <a:cubicBezTo>
                        <a:pt x="2247900" y="1460500"/>
                        <a:pt x="2274358" y="1519767"/>
                        <a:pt x="2330450" y="1511300"/>
                      </a:cubicBezTo>
                      <a:cubicBezTo>
                        <a:pt x="2386542" y="1502833"/>
                        <a:pt x="2423583" y="1544108"/>
                        <a:pt x="2476500" y="1581150"/>
                      </a:cubicBezTo>
                      <a:cubicBezTo>
                        <a:pt x="2529417" y="1618192"/>
                        <a:pt x="2596092" y="1690158"/>
                        <a:pt x="2647950" y="1733550"/>
                      </a:cubicBezTo>
                      <a:cubicBezTo>
                        <a:pt x="2699808" y="1776942"/>
                        <a:pt x="2746375" y="1819275"/>
                        <a:pt x="2787650" y="1841500"/>
                      </a:cubicBezTo>
                      <a:cubicBezTo>
                        <a:pt x="2828925" y="1863725"/>
                        <a:pt x="2849033" y="1903942"/>
                        <a:pt x="2895600" y="1866900"/>
                      </a:cubicBezTo>
                      <a:cubicBezTo>
                        <a:pt x="2942167" y="1829858"/>
                        <a:pt x="3006725" y="1717675"/>
                        <a:pt x="3067050" y="1619250"/>
                      </a:cubicBezTo>
                      <a:cubicBezTo>
                        <a:pt x="3127375" y="1520825"/>
                        <a:pt x="3215217" y="1345142"/>
                        <a:pt x="3257550" y="1276350"/>
                      </a:cubicBezTo>
                      <a:cubicBezTo>
                        <a:pt x="3299883" y="1207558"/>
                        <a:pt x="3298825" y="1216025"/>
                        <a:pt x="3321050" y="1206500"/>
                      </a:cubicBezTo>
                      <a:cubicBezTo>
                        <a:pt x="3343275" y="1196975"/>
                        <a:pt x="3367617" y="1204383"/>
                        <a:pt x="3390900" y="1219200"/>
                      </a:cubicBezTo>
                      <a:cubicBezTo>
                        <a:pt x="3414183" y="1234017"/>
                        <a:pt x="3430058" y="1260475"/>
                        <a:pt x="3460750" y="1295400"/>
                      </a:cubicBezTo>
                      <a:cubicBezTo>
                        <a:pt x="3491442" y="1330325"/>
                        <a:pt x="3531658" y="1384300"/>
                        <a:pt x="3575050" y="1428750"/>
                      </a:cubicBezTo>
                      <a:cubicBezTo>
                        <a:pt x="3618442" y="1473200"/>
                        <a:pt x="3680883" y="1527175"/>
                        <a:pt x="3721100" y="1562100"/>
                      </a:cubicBezTo>
                      <a:cubicBezTo>
                        <a:pt x="3761317" y="1597025"/>
                        <a:pt x="3794125" y="1625600"/>
                        <a:pt x="3816350" y="1638300"/>
                      </a:cubicBezTo>
                      <a:cubicBezTo>
                        <a:pt x="3838575" y="1651000"/>
                        <a:pt x="3836458" y="1648883"/>
                        <a:pt x="3854450" y="1638300"/>
                      </a:cubicBezTo>
                      <a:cubicBezTo>
                        <a:pt x="3872442" y="1627717"/>
                        <a:pt x="3898900" y="1603375"/>
                        <a:pt x="3924300" y="1574800"/>
                      </a:cubicBezTo>
                      <a:cubicBezTo>
                        <a:pt x="3949700" y="1546225"/>
                        <a:pt x="3966633" y="1533525"/>
                        <a:pt x="4006850" y="1466850"/>
                      </a:cubicBezTo>
                      <a:cubicBezTo>
                        <a:pt x="4047067" y="1400175"/>
                        <a:pt x="4102100" y="1311275"/>
                        <a:pt x="4165600" y="1174750"/>
                      </a:cubicBezTo>
                      <a:cubicBezTo>
                        <a:pt x="4229100" y="1038225"/>
                        <a:pt x="4328583" y="770467"/>
                        <a:pt x="4387850" y="647700"/>
                      </a:cubicBezTo>
                      <a:cubicBezTo>
                        <a:pt x="4447117" y="524933"/>
                        <a:pt x="4493683" y="479425"/>
                        <a:pt x="4521200" y="438150"/>
                      </a:cubicBezTo>
                      <a:cubicBezTo>
                        <a:pt x="4548717" y="396875"/>
                        <a:pt x="4534958" y="408517"/>
                        <a:pt x="4552950" y="400050"/>
                      </a:cubicBezTo>
                      <a:cubicBezTo>
                        <a:pt x="4570942" y="391583"/>
                        <a:pt x="4607983" y="389467"/>
                        <a:pt x="4629150" y="387350"/>
                      </a:cubicBezTo>
                      <a:cubicBezTo>
                        <a:pt x="4650317" y="385233"/>
                        <a:pt x="4652433" y="371475"/>
                        <a:pt x="4679950" y="387350"/>
                      </a:cubicBezTo>
                      <a:cubicBezTo>
                        <a:pt x="4707467" y="403225"/>
                        <a:pt x="4765675" y="457200"/>
                        <a:pt x="4794250" y="482600"/>
                      </a:cubicBezTo>
                      <a:cubicBezTo>
                        <a:pt x="4822825" y="508000"/>
                        <a:pt x="4821767" y="508000"/>
                        <a:pt x="4851400" y="539750"/>
                      </a:cubicBezTo>
                      <a:cubicBezTo>
                        <a:pt x="4881033" y="571500"/>
                        <a:pt x="4938183" y="654050"/>
                        <a:pt x="4972050" y="673100"/>
                      </a:cubicBezTo>
                      <a:cubicBezTo>
                        <a:pt x="5005917" y="692150"/>
                        <a:pt x="5031317" y="670983"/>
                        <a:pt x="5054600" y="654050"/>
                      </a:cubicBezTo>
                      <a:cubicBezTo>
                        <a:pt x="5077883" y="637117"/>
                        <a:pt x="5111750" y="571500"/>
                        <a:pt x="5111750" y="571500"/>
                      </a:cubicBezTo>
                      <a:cubicBezTo>
                        <a:pt x="5137150" y="534458"/>
                        <a:pt x="5168900" y="484717"/>
                        <a:pt x="5207000" y="431800"/>
                      </a:cubicBezTo>
                      <a:cubicBezTo>
                        <a:pt x="5245100" y="378883"/>
                        <a:pt x="5295900" y="303742"/>
                        <a:pt x="5340350" y="254000"/>
                      </a:cubicBezTo>
                      <a:cubicBezTo>
                        <a:pt x="5384800" y="204258"/>
                        <a:pt x="5441950" y="155575"/>
                        <a:pt x="5473700" y="133350"/>
                      </a:cubicBezTo>
                      <a:cubicBezTo>
                        <a:pt x="5505450" y="111125"/>
                        <a:pt x="5506508" y="116417"/>
                        <a:pt x="5530850" y="120650"/>
                      </a:cubicBezTo>
                      <a:cubicBezTo>
                        <a:pt x="5555192" y="124883"/>
                        <a:pt x="5565775" y="117475"/>
                        <a:pt x="5619750" y="158750"/>
                      </a:cubicBezTo>
                      <a:cubicBezTo>
                        <a:pt x="5673725" y="200025"/>
                        <a:pt x="5799667" y="325967"/>
                        <a:pt x="5854700" y="368300"/>
                      </a:cubicBezTo>
                      <a:cubicBezTo>
                        <a:pt x="5909733" y="410633"/>
                        <a:pt x="5925608" y="405342"/>
                        <a:pt x="5949950" y="412750"/>
                      </a:cubicBezTo>
                      <a:cubicBezTo>
                        <a:pt x="5974292" y="420158"/>
                        <a:pt x="5976408" y="421217"/>
                        <a:pt x="6000750" y="412750"/>
                      </a:cubicBezTo>
                      <a:cubicBezTo>
                        <a:pt x="6025092" y="404283"/>
                        <a:pt x="6066367" y="387350"/>
                        <a:pt x="6096000" y="361950"/>
                      </a:cubicBezTo>
                      <a:cubicBezTo>
                        <a:pt x="6125633" y="336550"/>
                        <a:pt x="6144683" y="302683"/>
                        <a:pt x="6178550" y="260350"/>
                      </a:cubicBezTo>
                      <a:cubicBezTo>
                        <a:pt x="6212417" y="218017"/>
                        <a:pt x="6269567" y="146050"/>
                        <a:pt x="6299200" y="107950"/>
                      </a:cubicBezTo>
                      <a:cubicBezTo>
                        <a:pt x="6328833" y="69850"/>
                        <a:pt x="6340475" y="49742"/>
                        <a:pt x="6356350" y="31750"/>
                      </a:cubicBezTo>
                      <a:cubicBezTo>
                        <a:pt x="6372225" y="13758"/>
                        <a:pt x="6383337" y="6879"/>
                        <a:pt x="6394450" y="0"/>
                      </a:cubicBezTo>
                    </a:path>
                  </a:pathLst>
                </a:custGeom>
                <a:ln w="381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100" name="Oval 6"/>
                <p:cNvSpPr/>
                <p:nvPr/>
              </p:nvSpPr>
              <p:spPr>
                <a:xfrm>
                  <a:off x="1028700" y="5130800"/>
                  <a:ext cx="342900" cy="336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8"/>
                <p:cNvSpPr/>
                <p:nvPr/>
              </p:nvSpPr>
              <p:spPr>
                <a:xfrm>
                  <a:off x="5651500" y="2781300"/>
                  <a:ext cx="342900" cy="336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9"/>
                <p:cNvSpPr/>
                <p:nvPr/>
              </p:nvSpPr>
              <p:spPr>
                <a:xfrm>
                  <a:off x="4495800" y="3696428"/>
                  <a:ext cx="342900" cy="336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
                <p:cNvSpPr/>
                <p:nvPr/>
              </p:nvSpPr>
              <p:spPr>
                <a:xfrm>
                  <a:off x="3505200" y="3975714"/>
                  <a:ext cx="342900" cy="336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1"/>
                <p:cNvSpPr/>
                <p:nvPr/>
              </p:nvSpPr>
              <p:spPr>
                <a:xfrm>
                  <a:off x="2114550" y="4908550"/>
                  <a:ext cx="342900" cy="336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2"/>
                <p:cNvSpPr/>
                <p:nvPr/>
              </p:nvSpPr>
              <p:spPr>
                <a:xfrm>
                  <a:off x="6629400" y="2520950"/>
                  <a:ext cx="342900" cy="336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5" name="Rectangle 84"/>
              <p:cNvSpPr/>
              <p:nvPr/>
            </p:nvSpPr>
            <p:spPr>
              <a:xfrm>
                <a:off x="2031086" y="709612"/>
                <a:ext cx="1866900" cy="1445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latin typeface="Times New Roman" panose="02020603050405020304" pitchFamily="18" charset="0"/>
                    <a:cs typeface="Times New Roman" panose="02020603050405020304" pitchFamily="18" charset="0"/>
                  </a:rPr>
                  <a:t>Nécessite de la modification des propriétés  physique et chimique</a:t>
                </a:r>
              </a:p>
            </p:txBody>
          </p:sp>
          <p:sp>
            <p:nvSpPr>
              <p:cNvPr id="86" name="Rectangle 85"/>
              <p:cNvSpPr/>
              <p:nvPr/>
            </p:nvSpPr>
            <p:spPr>
              <a:xfrm>
                <a:off x="4413251" y="704735"/>
                <a:ext cx="17716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Nécessite une modification biologique</a:t>
                </a:r>
              </a:p>
            </p:txBody>
          </p:sp>
          <p:sp>
            <p:nvSpPr>
              <p:cNvPr id="87" name="Rectangle 86"/>
              <p:cNvSpPr/>
              <p:nvPr/>
            </p:nvSpPr>
            <p:spPr>
              <a:xfrm>
                <a:off x="6721165" y="696913"/>
                <a:ext cx="180923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Nécessite une amélioration de gestion</a:t>
                </a:r>
              </a:p>
            </p:txBody>
          </p:sp>
          <p:sp>
            <p:nvSpPr>
              <p:cNvPr id="88" name="Rectangle 87"/>
              <p:cNvSpPr/>
              <p:nvPr/>
            </p:nvSpPr>
            <p:spPr>
              <a:xfrm>
                <a:off x="213440" y="804193"/>
                <a:ext cx="1808319" cy="646331"/>
              </a:xfrm>
              <a:prstGeom prst="rect">
                <a:avLst/>
              </a:prstGeom>
              <a:noFill/>
              <a:ln>
                <a:noFill/>
              </a:ln>
            </p:spPr>
            <p:txBody>
              <a:bodyPr wrap="square">
                <a:spAutoFit/>
              </a:bodyPr>
              <a:lstStyle/>
              <a:p>
                <a:pPr algn="ctr"/>
                <a:r>
                  <a:rPr lang="fr-FR" b="1" dirty="0">
                    <a:solidFill>
                      <a:schemeClr val="tx2">
                        <a:lumMod val="90000"/>
                        <a:lumOff val="10000"/>
                      </a:schemeClr>
                    </a:solidFill>
                    <a:latin typeface="Times New Roman" panose="02020603050405020304" pitchFamily="18" charset="0"/>
                    <a:cs typeface="Times New Roman" panose="02020603050405020304" pitchFamily="18" charset="0"/>
                  </a:rPr>
                  <a:t>Complètement fonctionnelle</a:t>
                </a:r>
              </a:p>
            </p:txBody>
          </p:sp>
          <p:sp>
            <p:nvSpPr>
              <p:cNvPr id="89" name="Rectangle 88"/>
              <p:cNvSpPr/>
              <p:nvPr/>
            </p:nvSpPr>
            <p:spPr>
              <a:xfrm>
                <a:off x="0" y="4705775"/>
                <a:ext cx="2021760" cy="369332"/>
              </a:xfrm>
              <a:prstGeom prst="rect">
                <a:avLst/>
              </a:prstGeom>
              <a:noFill/>
              <a:ln>
                <a:noFill/>
              </a:ln>
            </p:spPr>
            <p:txBody>
              <a:bodyPr wrap="square">
                <a:spAutoFit/>
              </a:bodyPr>
              <a:lstStyle/>
              <a:p>
                <a:pPr algn="ctr"/>
                <a:r>
                  <a:rPr lang="fr-FR" b="1" dirty="0">
                    <a:solidFill>
                      <a:schemeClr val="tx2">
                        <a:lumMod val="90000"/>
                        <a:lumOff val="10000"/>
                      </a:schemeClr>
                    </a:solidFill>
                    <a:latin typeface="Times New Roman" panose="02020603050405020304" pitchFamily="18" charset="0"/>
                    <a:cs typeface="Times New Roman" panose="02020603050405020304" pitchFamily="18" charset="0"/>
                  </a:rPr>
                  <a:t>Non-Fonctionnelle</a:t>
                </a:r>
              </a:p>
            </p:txBody>
          </p:sp>
          <p:sp>
            <p:nvSpPr>
              <p:cNvPr id="90" name="Rectangle 89"/>
              <p:cNvSpPr/>
              <p:nvPr/>
            </p:nvSpPr>
            <p:spPr>
              <a:xfrm>
                <a:off x="135300" y="2611947"/>
                <a:ext cx="1737950" cy="646331"/>
              </a:xfrm>
              <a:prstGeom prst="rect">
                <a:avLst/>
              </a:prstGeom>
              <a:noFill/>
              <a:ln>
                <a:noFill/>
              </a:ln>
            </p:spPr>
            <p:txBody>
              <a:bodyPr wrap="square">
                <a:spAutoFit/>
              </a:bodyPr>
              <a:lstStyle/>
              <a:p>
                <a:pPr algn="ctr"/>
                <a:r>
                  <a:rPr lang="fr-FR" b="1" dirty="0">
                    <a:solidFill>
                      <a:schemeClr val="tx2">
                        <a:lumMod val="90000"/>
                        <a:lumOff val="10000"/>
                      </a:schemeClr>
                    </a:solidFill>
                    <a:latin typeface="Times New Roman" panose="02020603050405020304" pitchFamily="18" charset="0"/>
                    <a:cs typeface="Times New Roman" panose="02020603050405020304" pitchFamily="18" charset="0"/>
                  </a:rPr>
                  <a:t>Propriétés de l’écosystème</a:t>
                </a:r>
              </a:p>
            </p:txBody>
          </p:sp>
          <p:cxnSp>
            <p:nvCxnSpPr>
              <p:cNvPr id="91" name="Straight Arrow Connector 33"/>
              <p:cNvCxnSpPr>
                <a:endCxn id="88" idx="2"/>
              </p:cNvCxnSpPr>
              <p:nvPr/>
            </p:nvCxnSpPr>
            <p:spPr>
              <a:xfrm flipH="1" flipV="1">
                <a:off x="1117600" y="1450524"/>
                <a:ext cx="9783" cy="11832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35"/>
              <p:cNvCxnSpPr/>
              <p:nvPr/>
            </p:nvCxnSpPr>
            <p:spPr>
              <a:xfrm flipH="1">
                <a:off x="1061578" y="3258687"/>
                <a:ext cx="2438" cy="13441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365167" y="5097237"/>
                <a:ext cx="2278882" cy="369332"/>
              </a:xfrm>
              <a:prstGeom prst="rect">
                <a:avLst/>
              </a:prstGeom>
              <a:noFill/>
              <a:ln>
                <a:noFill/>
              </a:ln>
            </p:spPr>
            <p:txBody>
              <a:bodyPr wrap="square">
                <a:spAutoFit/>
              </a:bodyPr>
              <a:lstStyle/>
              <a:p>
                <a:r>
                  <a:rPr lang="fr-FR" b="1" dirty="0">
                    <a:solidFill>
                      <a:schemeClr val="tx2">
                        <a:lumMod val="90000"/>
                        <a:lumOff val="10000"/>
                      </a:schemeClr>
                    </a:solidFill>
                    <a:latin typeface="Times New Roman" panose="02020603050405020304" pitchFamily="18" charset="0"/>
                    <a:cs typeface="Times New Roman" panose="02020603050405020304" pitchFamily="18" charset="0"/>
                  </a:rPr>
                  <a:t>Etat de l’écosystème</a:t>
                </a:r>
              </a:p>
            </p:txBody>
          </p:sp>
          <p:cxnSp>
            <p:nvCxnSpPr>
              <p:cNvPr id="94" name="Straight Arrow Connector 39"/>
              <p:cNvCxnSpPr>
                <a:endCxn id="97" idx="1"/>
              </p:cNvCxnSpPr>
              <p:nvPr/>
            </p:nvCxnSpPr>
            <p:spPr>
              <a:xfrm>
                <a:off x="6721164" y="5290183"/>
                <a:ext cx="1094917" cy="198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40"/>
              <p:cNvCxnSpPr>
                <a:endCxn id="96" idx="3"/>
              </p:cNvCxnSpPr>
              <p:nvPr/>
            </p:nvCxnSpPr>
            <p:spPr>
              <a:xfrm flipH="1">
                <a:off x="3077453" y="5290181"/>
                <a:ext cx="103009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898650" y="5105515"/>
                <a:ext cx="1178803" cy="369332"/>
              </a:xfrm>
              <a:prstGeom prst="rect">
                <a:avLst/>
              </a:prstGeom>
              <a:noFill/>
              <a:ln>
                <a:noFill/>
              </a:ln>
            </p:spPr>
            <p:txBody>
              <a:bodyPr wrap="square">
                <a:spAutoFit/>
              </a:bodyPr>
              <a:lstStyle/>
              <a:p>
                <a:r>
                  <a:rPr lang="fr-FR" b="1" dirty="0">
                    <a:solidFill>
                      <a:schemeClr val="tx2">
                        <a:lumMod val="90000"/>
                        <a:lumOff val="10000"/>
                      </a:schemeClr>
                    </a:solidFill>
                    <a:latin typeface="Times New Roman" panose="02020603050405020304" pitchFamily="18" charset="0"/>
                    <a:cs typeface="Times New Roman" panose="02020603050405020304" pitchFamily="18" charset="0"/>
                  </a:rPr>
                  <a:t>Dégradé</a:t>
                </a:r>
              </a:p>
            </p:txBody>
          </p:sp>
          <p:sp>
            <p:nvSpPr>
              <p:cNvPr id="97" name="Rectangle 96"/>
              <p:cNvSpPr/>
              <p:nvPr/>
            </p:nvSpPr>
            <p:spPr>
              <a:xfrm>
                <a:off x="7816081" y="5090778"/>
                <a:ext cx="943250" cy="438495"/>
              </a:xfrm>
              <a:prstGeom prst="rect">
                <a:avLst/>
              </a:prstGeom>
              <a:noFill/>
              <a:ln>
                <a:noFill/>
              </a:ln>
            </p:spPr>
            <p:txBody>
              <a:bodyPr wrap="square">
                <a:spAutoFit/>
              </a:bodyPr>
              <a:lstStyle/>
              <a:p>
                <a:r>
                  <a:rPr lang="fr-FR" b="1" dirty="0">
                    <a:solidFill>
                      <a:schemeClr val="tx2">
                        <a:lumMod val="90000"/>
                        <a:lumOff val="10000"/>
                      </a:schemeClr>
                    </a:solidFill>
                    <a:latin typeface="Times New Roman" panose="02020603050405020304" pitchFamily="18" charset="0"/>
                    <a:cs typeface="Times New Roman" panose="02020603050405020304" pitchFamily="18" charset="0"/>
                  </a:rPr>
                  <a:t>Intact</a:t>
                </a:r>
              </a:p>
            </p:txBody>
          </p:sp>
          <p:sp>
            <p:nvSpPr>
              <p:cNvPr id="98" name="Rectangle 97"/>
              <p:cNvSpPr/>
              <p:nvPr/>
            </p:nvSpPr>
            <p:spPr>
              <a:xfrm>
                <a:off x="2009723" y="704738"/>
                <a:ext cx="6584181" cy="4349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48140"/>
            <p:cNvGrpSpPr/>
            <p:nvPr/>
          </p:nvGrpSpPr>
          <p:grpSpPr>
            <a:xfrm>
              <a:off x="2209800" y="2421407"/>
              <a:ext cx="6051239" cy="2935604"/>
              <a:chOff x="2209800" y="2421407"/>
              <a:chExt cx="6051239" cy="2935604"/>
            </a:xfrm>
          </p:grpSpPr>
          <p:sp>
            <p:nvSpPr>
              <p:cNvPr id="75" name="Rectangle 74"/>
              <p:cNvSpPr/>
              <p:nvPr/>
            </p:nvSpPr>
            <p:spPr>
              <a:xfrm>
                <a:off x="7861300" y="2421407"/>
                <a:ext cx="399739" cy="305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90000"/>
                        <a:lumOff val="10000"/>
                      </a:schemeClr>
                    </a:solidFill>
                    <a:latin typeface="Times New Roman" panose="02020603050405020304" pitchFamily="18" charset="0"/>
                    <a:cs typeface="Times New Roman" panose="02020603050405020304" pitchFamily="18" charset="0"/>
                  </a:rPr>
                  <a:t>1</a:t>
                </a:r>
              </a:p>
            </p:txBody>
          </p:sp>
          <p:sp>
            <p:nvSpPr>
              <p:cNvPr id="76" name="Rectangle 75"/>
              <p:cNvSpPr/>
              <p:nvPr/>
            </p:nvSpPr>
            <p:spPr>
              <a:xfrm>
                <a:off x="6860866" y="2678054"/>
                <a:ext cx="399739" cy="305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90000"/>
                        <a:lumOff val="10000"/>
                      </a:schemeClr>
                    </a:solidFill>
                    <a:latin typeface="Times New Roman" panose="02020603050405020304" pitchFamily="18" charset="0"/>
                    <a:cs typeface="Times New Roman" panose="02020603050405020304" pitchFamily="18" charset="0"/>
                  </a:rPr>
                  <a:t>2</a:t>
                </a:r>
              </a:p>
            </p:txBody>
          </p:sp>
          <p:sp>
            <p:nvSpPr>
              <p:cNvPr id="77" name="Rectangle 76"/>
              <p:cNvSpPr/>
              <p:nvPr/>
            </p:nvSpPr>
            <p:spPr>
              <a:xfrm>
                <a:off x="4726756" y="3844442"/>
                <a:ext cx="399739" cy="305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90000"/>
                        <a:lumOff val="10000"/>
                      </a:schemeClr>
                    </a:solidFill>
                    <a:latin typeface="Times New Roman" panose="02020603050405020304" pitchFamily="18" charset="0"/>
                    <a:cs typeface="Times New Roman" panose="02020603050405020304" pitchFamily="18" charset="0"/>
                  </a:rPr>
                  <a:t>4</a:t>
                </a:r>
              </a:p>
            </p:txBody>
          </p:sp>
          <p:sp>
            <p:nvSpPr>
              <p:cNvPr id="78" name="Rectangle 77"/>
              <p:cNvSpPr/>
              <p:nvPr/>
            </p:nvSpPr>
            <p:spPr>
              <a:xfrm>
                <a:off x="5658161" y="3641005"/>
                <a:ext cx="399739" cy="305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90000"/>
                        <a:lumOff val="10000"/>
                      </a:schemeClr>
                    </a:solidFill>
                    <a:latin typeface="Times New Roman" panose="02020603050405020304" pitchFamily="18" charset="0"/>
                    <a:cs typeface="Times New Roman" panose="02020603050405020304" pitchFamily="18" charset="0"/>
                  </a:rPr>
                  <a:t>3</a:t>
                </a:r>
              </a:p>
            </p:txBody>
          </p:sp>
          <p:sp>
            <p:nvSpPr>
              <p:cNvPr id="79" name="Rectangle 78"/>
              <p:cNvSpPr/>
              <p:nvPr/>
            </p:nvSpPr>
            <p:spPr>
              <a:xfrm>
                <a:off x="3302358" y="4745909"/>
                <a:ext cx="399739" cy="305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90000"/>
                        <a:lumOff val="10000"/>
                      </a:schemeClr>
                    </a:solidFill>
                    <a:latin typeface="Times New Roman" panose="02020603050405020304" pitchFamily="18" charset="0"/>
                    <a:cs typeface="Times New Roman" panose="02020603050405020304" pitchFamily="18" charset="0"/>
                  </a:rPr>
                  <a:t>5</a:t>
                </a:r>
              </a:p>
            </p:txBody>
          </p:sp>
          <p:sp>
            <p:nvSpPr>
              <p:cNvPr id="80" name="Rectangle 79"/>
              <p:cNvSpPr/>
              <p:nvPr/>
            </p:nvSpPr>
            <p:spPr>
              <a:xfrm>
                <a:off x="2209800" y="5056031"/>
                <a:ext cx="317500" cy="300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90000"/>
                        <a:lumOff val="10000"/>
                      </a:schemeClr>
                    </a:solidFill>
                    <a:latin typeface="Times New Roman" panose="02020603050405020304" pitchFamily="18" charset="0"/>
                    <a:cs typeface="Times New Roman" panose="02020603050405020304" pitchFamily="18" charset="0"/>
                  </a:rPr>
                  <a:t>6</a:t>
                </a:r>
              </a:p>
            </p:txBody>
          </p:sp>
        </p:grpSp>
      </p:grpSp>
    </p:spTree>
    <p:extLst>
      <p:ext uri="{BB962C8B-B14F-4D97-AF65-F5344CB8AC3E}">
        <p14:creationId xmlns:p14="http://schemas.microsoft.com/office/powerpoint/2010/main" val="106806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pPr>
              <a:buClr>
                <a:schemeClr val="accent4"/>
              </a:buClr>
              <a:tabLst>
                <a:tab pos="452438" algn="l"/>
              </a:tabLst>
            </a:pPr>
            <a:r>
              <a:rPr lang="fr-FR" sz="3200" dirty="0"/>
              <a:t>Exercice</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a:bodyPr>
          <a:lstStyle/>
          <a:p>
            <a:pPr marL="0" indent="0">
              <a:buNone/>
            </a:pPr>
            <a:r>
              <a:rPr lang="fr-FR" sz="2400" dirty="0"/>
              <a:t>Dans la diapo précédente, nous avons discuté deux types de seuils/barrières qui empêchent les systèmes de retourner à un état moins dégradé sans effort de gestion.</a:t>
            </a:r>
            <a:endParaRPr lang="en-US" sz="2400" dirty="0"/>
          </a:p>
          <a:p>
            <a:pPr lvl="0"/>
            <a:r>
              <a:rPr lang="fr-FR" sz="2400" dirty="0"/>
              <a:t>En travaillant en groupe, pouvez-vous identifier et illustrer quelques exemples des deux types de seuils/barrières à la restauration d’écosystèmes ?</a:t>
            </a:r>
            <a:endParaRPr lang="en-US" sz="2400" dirty="0"/>
          </a:p>
          <a:p>
            <a:r>
              <a:rPr lang="fr-FR" sz="2400" dirty="0"/>
              <a:t>Pour chaque seuil/barrière, pouvez-vous identifier le type d’intervention de restauration nécessaire pour le surmonter ?</a:t>
            </a: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861155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pPr>
              <a:buClr>
                <a:schemeClr val="accent4"/>
              </a:buClr>
              <a:tabLst>
                <a:tab pos="452438" algn="l"/>
              </a:tabLst>
            </a:pPr>
            <a:r>
              <a:rPr lang="en-GB" sz="3200" dirty="0" err="1"/>
              <a:t>Approches</a:t>
            </a:r>
            <a:r>
              <a:rPr lang="en-GB" sz="3200" dirty="0"/>
              <a:t> de </a:t>
            </a:r>
            <a:r>
              <a:rPr lang="en-GB" sz="3200" dirty="0" err="1"/>
              <a:t>restauration</a:t>
            </a:r>
            <a:br>
              <a:rPr lang="en-GB" sz="3200" dirty="0"/>
            </a:br>
            <a:r>
              <a:rPr lang="en-GB" sz="2400" dirty="0"/>
              <a:t>(Cameron 2018)</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456208"/>
            <a:ext cx="7886700" cy="4351338"/>
          </a:xfrm>
        </p:spPr>
        <p:txBody>
          <a:bodyPr>
            <a:normAutofit fontScale="92500" lnSpcReduction="10000"/>
          </a:bodyPr>
          <a:lstStyle/>
          <a:p>
            <a:pPr marL="0" indent="0">
              <a:buNone/>
            </a:pPr>
            <a:r>
              <a:rPr lang="fr-FR" sz="2400" b="1" dirty="0">
                <a:solidFill>
                  <a:schemeClr val="accent1"/>
                </a:solidFill>
                <a:cs typeface="Times New Roman" panose="02020603050405020304" pitchFamily="18" charset="0"/>
              </a:rPr>
              <a:t>Restauration passive: </a:t>
            </a:r>
          </a:p>
          <a:p>
            <a:r>
              <a:rPr lang="fr-FR" sz="2400" dirty="0">
                <a:solidFill>
                  <a:schemeClr val="accent1"/>
                </a:solidFill>
                <a:cs typeface="Times New Roman" panose="02020603050405020304" pitchFamily="18" charset="0"/>
              </a:rPr>
              <a:t>Repose sur la capacité naturelle de régénération de l’écosystème</a:t>
            </a:r>
          </a:p>
          <a:p>
            <a:r>
              <a:rPr lang="fr-FR" sz="2400" dirty="0">
                <a:solidFill>
                  <a:schemeClr val="accent1"/>
                </a:solidFill>
                <a:cs typeface="Times New Roman" panose="02020603050405020304" pitchFamily="18" charset="0"/>
              </a:rPr>
              <a:t>Dépend de la réduction des pressions et facteurs de dégradation</a:t>
            </a:r>
          </a:p>
          <a:p>
            <a:pPr marL="0" indent="0">
              <a:buNone/>
            </a:pPr>
            <a:r>
              <a:rPr lang="fr-FR" sz="2400" b="1" dirty="0">
                <a:solidFill>
                  <a:schemeClr val="accent1"/>
                </a:solidFill>
                <a:cs typeface="Times New Roman" panose="02020603050405020304" pitchFamily="18" charset="0"/>
              </a:rPr>
              <a:t>Interventions écologiques actives :</a:t>
            </a:r>
            <a:endParaRPr lang="fr-FR" sz="2400" dirty="0">
              <a:solidFill>
                <a:schemeClr val="accent1"/>
              </a:solidFill>
              <a:cs typeface="Times New Roman" panose="02020603050405020304" pitchFamily="18" charset="0"/>
            </a:endParaRPr>
          </a:p>
          <a:p>
            <a:r>
              <a:rPr lang="fr-FR" sz="2400" dirty="0">
                <a:solidFill>
                  <a:schemeClr val="accent1"/>
                </a:solidFill>
                <a:cs typeface="Times New Roman" panose="02020603050405020304" pitchFamily="18" charset="0"/>
              </a:rPr>
              <a:t>Conçu pour diriger la succession et accélérer la restauration</a:t>
            </a:r>
          </a:p>
          <a:p>
            <a:r>
              <a:rPr lang="fr-FR" sz="2400" dirty="0">
                <a:solidFill>
                  <a:schemeClr val="accent1"/>
                </a:solidFill>
                <a:cs typeface="Times New Roman" panose="02020603050405020304" pitchFamily="18" charset="0"/>
              </a:rPr>
              <a:t>Se concentre souvent sur un nombre limité de SE</a:t>
            </a:r>
          </a:p>
          <a:p>
            <a:r>
              <a:rPr lang="fr-FR" sz="2400" dirty="0">
                <a:solidFill>
                  <a:schemeClr val="accent1"/>
                </a:solidFill>
                <a:cs typeface="Times New Roman" panose="02020603050405020304" pitchFamily="18" charset="0"/>
              </a:rPr>
              <a:t>Particulièrement bénéfique dans les écosystèmes hautement dégradés</a:t>
            </a:r>
          </a:p>
        </p:txBody>
      </p:sp>
    </p:spTree>
    <p:extLst>
      <p:ext uri="{BB962C8B-B14F-4D97-AF65-F5344CB8AC3E}">
        <p14:creationId xmlns:p14="http://schemas.microsoft.com/office/powerpoint/2010/main" val="358312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2FD5-D356-45ED-B458-63E4A39C8984}"/>
              </a:ext>
            </a:extLst>
          </p:cNvPr>
          <p:cNvSpPr>
            <a:spLocks noGrp="1"/>
          </p:cNvSpPr>
          <p:nvPr>
            <p:ph type="title"/>
          </p:nvPr>
        </p:nvSpPr>
        <p:spPr/>
        <p:txBody>
          <a:bodyPr>
            <a:normAutofit fontScale="90000"/>
          </a:bodyPr>
          <a:lstStyle/>
          <a:p>
            <a:r>
              <a:rPr lang="en-GB" dirty="0"/>
              <a:t>Les options de restauration de terrains </a:t>
            </a:r>
            <a:r>
              <a:rPr lang="en-GB" dirty="0" err="1"/>
              <a:t>forestiers</a:t>
            </a:r>
            <a:br>
              <a:rPr lang="en-GB" dirty="0"/>
            </a:br>
            <a:r>
              <a:rPr lang="en-GB" sz="2700" b="0" dirty="0"/>
              <a:t>(IUCN et WRI 2014)</a:t>
            </a:r>
          </a:p>
        </p:txBody>
      </p:sp>
      <p:sp>
        <p:nvSpPr>
          <p:cNvPr id="3" name="Content Placeholder 2">
            <a:extLst>
              <a:ext uri="{FF2B5EF4-FFF2-40B4-BE49-F238E27FC236}">
                <a16:creationId xmlns:a16="http://schemas.microsoft.com/office/drawing/2014/main" id="{C16A19DE-7A14-4771-9F9F-B829A03F3569}"/>
              </a:ext>
            </a:extLst>
          </p:cNvPr>
          <p:cNvSpPr>
            <a:spLocks noGrp="1"/>
          </p:cNvSpPr>
          <p:nvPr>
            <p:ph idx="1"/>
          </p:nvPr>
        </p:nvSpPr>
        <p:spPr>
          <a:xfrm>
            <a:off x="628650" y="1743078"/>
            <a:ext cx="7886700" cy="4351338"/>
          </a:xfrm>
        </p:spPr>
        <p:txBody>
          <a:bodyPr>
            <a:normAutofit fontScale="85000" lnSpcReduction="20000"/>
          </a:bodyPr>
          <a:lstStyle/>
          <a:p>
            <a:r>
              <a:rPr lang="en-GB" dirty="0"/>
              <a:t>Terrain </a:t>
            </a:r>
            <a:r>
              <a:rPr lang="en-GB" dirty="0" err="1"/>
              <a:t>forestier</a:t>
            </a:r>
            <a:endParaRPr lang="en-GB" dirty="0"/>
          </a:p>
          <a:p>
            <a:pPr marL="971550" lvl="1" indent="-514350">
              <a:buFont typeface="+mj-lt"/>
              <a:buAutoNum type="romanLcPeriod"/>
            </a:pPr>
            <a:r>
              <a:rPr lang="en-GB" dirty="0"/>
              <a:t>Plantation de </a:t>
            </a:r>
            <a:r>
              <a:rPr lang="en-GB" dirty="0" err="1"/>
              <a:t>forêts</a:t>
            </a:r>
            <a:r>
              <a:rPr lang="en-GB" dirty="0"/>
              <a:t> et de bois</a:t>
            </a:r>
          </a:p>
          <a:p>
            <a:pPr marL="971550" lvl="1" indent="-514350">
              <a:buFont typeface="+mj-lt"/>
              <a:buAutoNum type="romanLcPeriod"/>
            </a:pPr>
            <a:r>
              <a:rPr lang="en-GB" dirty="0" err="1"/>
              <a:t>Régénération</a:t>
            </a:r>
            <a:r>
              <a:rPr lang="en-GB" dirty="0"/>
              <a:t> </a:t>
            </a:r>
            <a:r>
              <a:rPr lang="en-GB" dirty="0" err="1"/>
              <a:t>naturelle</a:t>
            </a:r>
            <a:endParaRPr lang="en-GB" dirty="0"/>
          </a:p>
          <a:p>
            <a:pPr marL="971550" lvl="1" indent="-514350">
              <a:buFont typeface="+mj-lt"/>
              <a:buAutoNum type="romanLcPeriod"/>
            </a:pPr>
            <a:r>
              <a:rPr lang="en-GB" dirty="0" err="1"/>
              <a:t>Sylviculture</a:t>
            </a:r>
            <a:endParaRPr lang="en-GB" dirty="0"/>
          </a:p>
          <a:p>
            <a:r>
              <a:rPr lang="en-GB" dirty="0"/>
              <a:t>Terrain </a:t>
            </a:r>
            <a:r>
              <a:rPr lang="en-GB" dirty="0" err="1"/>
              <a:t>agricole</a:t>
            </a:r>
            <a:endParaRPr lang="en-GB" dirty="0"/>
          </a:p>
          <a:p>
            <a:pPr marL="971550" lvl="1" indent="-514350">
              <a:buFont typeface="+mj-lt"/>
              <a:buAutoNum type="romanLcPeriod" startAt="4"/>
            </a:pPr>
            <a:r>
              <a:rPr lang="en-GB" dirty="0" err="1"/>
              <a:t>Agroforesterie</a:t>
            </a:r>
            <a:endParaRPr lang="en-GB" dirty="0"/>
          </a:p>
          <a:p>
            <a:pPr marL="971550" lvl="1" indent="-514350">
              <a:buFont typeface="+mj-lt"/>
              <a:buAutoNum type="romanLcPeriod" startAt="4"/>
            </a:pPr>
            <a:r>
              <a:rPr lang="en-GB" dirty="0" err="1"/>
              <a:t>Jachère</a:t>
            </a:r>
            <a:r>
              <a:rPr lang="en-GB" dirty="0"/>
              <a:t> </a:t>
            </a:r>
            <a:r>
              <a:rPr lang="en-GB" dirty="0" err="1"/>
              <a:t>améliorée</a:t>
            </a:r>
            <a:endParaRPr lang="en-GB" dirty="0"/>
          </a:p>
          <a:p>
            <a:r>
              <a:rPr lang="en-GB" dirty="0"/>
              <a:t>Terrains de protection et zones tampons</a:t>
            </a:r>
          </a:p>
          <a:p>
            <a:pPr marL="971550" lvl="1" indent="-514350">
              <a:buFont typeface="+mj-lt"/>
              <a:buAutoNum type="romanLcPeriod" startAt="6"/>
            </a:pPr>
            <a:r>
              <a:rPr lang="en-GB" dirty="0" err="1"/>
              <a:t>Restauration</a:t>
            </a:r>
            <a:r>
              <a:rPr lang="en-GB" dirty="0"/>
              <a:t> de mangroves</a:t>
            </a:r>
          </a:p>
          <a:p>
            <a:pPr marL="971550" lvl="1" indent="-514350">
              <a:buFont typeface="+mj-lt"/>
              <a:buAutoNum type="romanLcPeriod" startAt="6"/>
            </a:pPr>
            <a:r>
              <a:rPr lang="en-GB" dirty="0"/>
              <a:t>Protection de </a:t>
            </a:r>
            <a:r>
              <a:rPr lang="en-GB" dirty="0" err="1"/>
              <a:t>bassin</a:t>
            </a:r>
            <a:r>
              <a:rPr lang="en-GB" dirty="0"/>
              <a:t> versant et </a:t>
            </a:r>
            <a:r>
              <a:rPr lang="en-GB" dirty="0" err="1"/>
              <a:t>contrôle</a:t>
            </a:r>
            <a:r>
              <a:rPr lang="en-GB" dirty="0"/>
              <a:t> de </a:t>
            </a:r>
            <a:r>
              <a:rPr lang="en-GB" dirty="0" err="1"/>
              <a:t>l’érosion</a:t>
            </a:r>
            <a:endParaRPr lang="en-GB" dirty="0"/>
          </a:p>
        </p:txBody>
      </p:sp>
    </p:spTree>
    <p:extLst>
      <p:ext uri="{BB962C8B-B14F-4D97-AF65-F5344CB8AC3E}">
        <p14:creationId xmlns:p14="http://schemas.microsoft.com/office/powerpoint/2010/main" val="418299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Processus de restauration d’écosystèmes </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118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982E-2CCF-417D-9B0C-32C18C342E28}"/>
              </a:ext>
            </a:extLst>
          </p:cNvPr>
          <p:cNvSpPr>
            <a:spLocks noGrp="1"/>
          </p:cNvSpPr>
          <p:nvPr>
            <p:ph type="title"/>
          </p:nvPr>
        </p:nvSpPr>
        <p:spPr/>
        <p:txBody>
          <a:bodyPr/>
          <a:lstStyle/>
          <a:p>
            <a:r>
              <a:rPr lang="en-GB" dirty="0" err="1"/>
              <a:t>Restauration</a:t>
            </a:r>
            <a:r>
              <a:rPr lang="en-GB" dirty="0"/>
              <a:t> et </a:t>
            </a:r>
            <a:r>
              <a:rPr lang="en-GB" dirty="0" err="1"/>
              <a:t>pauvreté</a:t>
            </a:r>
            <a:br>
              <a:rPr lang="en-GB" dirty="0"/>
            </a:br>
            <a:r>
              <a:rPr lang="en-GB" sz="2400" b="0" dirty="0"/>
              <a:t>(Cameron 2018)</a:t>
            </a:r>
          </a:p>
        </p:txBody>
      </p:sp>
      <p:sp>
        <p:nvSpPr>
          <p:cNvPr id="3" name="Content Placeholder 2">
            <a:extLst>
              <a:ext uri="{FF2B5EF4-FFF2-40B4-BE49-F238E27FC236}">
                <a16:creationId xmlns:a16="http://schemas.microsoft.com/office/drawing/2014/main" id="{CC81568B-9B98-46ED-AEDB-50DDFA305489}"/>
              </a:ext>
            </a:extLst>
          </p:cNvPr>
          <p:cNvSpPr>
            <a:spLocks noGrp="1"/>
          </p:cNvSpPr>
          <p:nvPr>
            <p:ph idx="1"/>
          </p:nvPr>
        </p:nvSpPr>
        <p:spPr/>
        <p:txBody>
          <a:bodyPr>
            <a:normAutofit fontScale="77500" lnSpcReduction="20000"/>
          </a:bodyPr>
          <a:lstStyle/>
          <a:p>
            <a:pPr>
              <a:lnSpc>
                <a:spcPct val="120000"/>
              </a:lnSpc>
            </a:pPr>
            <a:r>
              <a:rPr lang="fr-FR" dirty="0"/>
              <a:t>Beaucoup d’activités de restauration ont des objectifs sociaux mais très peu ont des buts mesurables</a:t>
            </a:r>
          </a:p>
          <a:p>
            <a:pPr>
              <a:lnSpc>
                <a:spcPct val="120000"/>
              </a:lnSpc>
            </a:pPr>
            <a:r>
              <a:rPr lang="fr-FR" dirty="0"/>
              <a:t>La restauration active peut créer des emplois temporaires</a:t>
            </a:r>
          </a:p>
          <a:p>
            <a:pPr>
              <a:lnSpc>
                <a:spcPct val="120000"/>
              </a:lnSpc>
            </a:pPr>
            <a:r>
              <a:rPr lang="fr-FR" dirty="0"/>
              <a:t>La restauration peut augmenter la disponibilité d’une gamme de SE – mais les liens ne sont pas toujours clairs entre amélioration de la biodiversité et le rendement des SE</a:t>
            </a:r>
          </a:p>
          <a:p>
            <a:pPr>
              <a:lnSpc>
                <a:spcPct val="120000"/>
              </a:lnSpc>
            </a:pPr>
            <a:r>
              <a:rPr lang="fr-FR" dirty="0"/>
              <a:t>Les plus pauvres peuvent être des perdants si les activités de régénération les empêche l’accès à des écosystèmes dont ils dépendent de manière disproportionnelle</a:t>
            </a:r>
          </a:p>
        </p:txBody>
      </p:sp>
    </p:spTree>
    <p:extLst>
      <p:ext uri="{BB962C8B-B14F-4D97-AF65-F5344CB8AC3E}">
        <p14:creationId xmlns:p14="http://schemas.microsoft.com/office/powerpoint/2010/main" val="380144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E1F8-9381-45E3-B1B2-4F954D0E586B}"/>
              </a:ext>
            </a:extLst>
          </p:cNvPr>
          <p:cNvSpPr>
            <a:spLocks noGrp="1"/>
          </p:cNvSpPr>
          <p:nvPr>
            <p:ph type="title"/>
          </p:nvPr>
        </p:nvSpPr>
        <p:spPr>
          <a:xfrm>
            <a:off x="628650" y="231776"/>
            <a:ext cx="7886700" cy="1325563"/>
          </a:xfrm>
        </p:spPr>
        <p:txBody>
          <a:bodyPr>
            <a:normAutofit fontScale="90000"/>
          </a:bodyPr>
          <a:lstStyle/>
          <a:p>
            <a:r>
              <a:rPr lang="en-GB" dirty="0"/>
              <a:t>Etude de </a:t>
            </a:r>
            <a:r>
              <a:rPr lang="en-GB" dirty="0" err="1"/>
              <a:t>cas</a:t>
            </a:r>
            <a:r>
              <a:rPr lang="en-GB" dirty="0"/>
              <a:t>: Les </a:t>
            </a:r>
            <a:r>
              <a:rPr lang="en-GB" dirty="0" err="1"/>
              <a:t>compromis</a:t>
            </a:r>
            <a:r>
              <a:rPr lang="en-GB" dirty="0"/>
              <a:t> de la </a:t>
            </a:r>
            <a:r>
              <a:rPr lang="en-GB" dirty="0" err="1"/>
              <a:t>restauration</a:t>
            </a:r>
            <a:r>
              <a:rPr lang="en-GB" dirty="0"/>
              <a:t> </a:t>
            </a:r>
            <a:r>
              <a:rPr lang="en-GB" dirty="0" err="1"/>
              <a:t>dans</a:t>
            </a:r>
            <a:r>
              <a:rPr lang="en-GB" dirty="0"/>
              <a:t> le </a:t>
            </a:r>
            <a:r>
              <a:rPr lang="en-GB" dirty="0" err="1"/>
              <a:t>Sud</a:t>
            </a:r>
            <a:r>
              <a:rPr lang="en-GB" dirty="0"/>
              <a:t> de </a:t>
            </a:r>
            <a:r>
              <a:rPr lang="en-GB" dirty="0" err="1"/>
              <a:t>l’Ethiopie</a:t>
            </a:r>
            <a:r>
              <a:rPr lang="en-GB" sz="2700" dirty="0"/>
              <a:t> </a:t>
            </a:r>
            <a:r>
              <a:rPr lang="en-GB" sz="2700" b="0" dirty="0"/>
              <a:t>(</a:t>
            </a:r>
            <a:r>
              <a:rPr lang="en-GB" sz="2700" b="0" dirty="0" err="1"/>
              <a:t>Byg</a:t>
            </a:r>
            <a:r>
              <a:rPr lang="en-GB" sz="2700" b="0" dirty="0"/>
              <a:t> </a:t>
            </a:r>
            <a:r>
              <a:rPr lang="en-GB" sz="2700" b="0" i="1" dirty="0"/>
              <a:t>et al. </a:t>
            </a:r>
            <a:r>
              <a:rPr lang="en-GB" sz="2700" b="0" dirty="0"/>
              <a:t>2017)</a:t>
            </a:r>
          </a:p>
        </p:txBody>
      </p:sp>
      <p:sp>
        <p:nvSpPr>
          <p:cNvPr id="3" name="Content Placeholder 2">
            <a:extLst>
              <a:ext uri="{FF2B5EF4-FFF2-40B4-BE49-F238E27FC236}">
                <a16:creationId xmlns:a16="http://schemas.microsoft.com/office/drawing/2014/main" id="{A6339124-7BE1-46DC-BE52-438AEEE16852}"/>
              </a:ext>
            </a:extLst>
          </p:cNvPr>
          <p:cNvSpPr>
            <a:spLocks noGrp="1"/>
          </p:cNvSpPr>
          <p:nvPr>
            <p:ph idx="1"/>
          </p:nvPr>
        </p:nvSpPr>
        <p:spPr>
          <a:xfrm>
            <a:off x="628650" y="1557339"/>
            <a:ext cx="7886700" cy="4619624"/>
          </a:xfrm>
        </p:spPr>
        <p:txBody>
          <a:bodyPr>
            <a:normAutofit fontScale="62500" lnSpcReduction="20000"/>
          </a:bodyPr>
          <a:lstStyle/>
          <a:p>
            <a:r>
              <a:rPr lang="fr-FR" dirty="0"/>
              <a:t>Projets de reforestation dans 3 zones d’étude– toutes avec un objectif but explicite d’améliorer le bien-être. </a:t>
            </a:r>
          </a:p>
          <a:p>
            <a:r>
              <a:rPr lang="fr-FR" dirty="0"/>
              <a:t>Les projets ont produit plus de SE que de </a:t>
            </a:r>
            <a:r>
              <a:rPr lang="fr-FR" dirty="0" err="1"/>
              <a:t>disservices</a:t>
            </a:r>
            <a:r>
              <a:rPr lang="fr-FR" dirty="0"/>
              <a:t> :</a:t>
            </a:r>
          </a:p>
          <a:p>
            <a:pPr lvl="1"/>
            <a:r>
              <a:rPr lang="fr-FR" dirty="0"/>
              <a:t>Services écosystémiques : température plus fraiche ; diminution de l’érosion et des risques d’inondation; augmentation de la production de bois, bois de chauffe, fourrage, paille</a:t>
            </a:r>
          </a:p>
          <a:p>
            <a:pPr lvl="1"/>
            <a:r>
              <a:rPr lang="fr-FR" dirty="0" err="1"/>
              <a:t>Disservices</a:t>
            </a:r>
            <a:r>
              <a:rPr lang="fr-FR" dirty="0"/>
              <a:t> écosystémiques : les phacochères et  les singes dévastent les cultures à proximité des forêts restaurées</a:t>
            </a:r>
          </a:p>
          <a:p>
            <a:r>
              <a:rPr lang="fr-FR" dirty="0"/>
              <a:t>Mais les participants étaient insatisfaits parce que :</a:t>
            </a:r>
          </a:p>
          <a:p>
            <a:pPr lvl="1"/>
            <a:r>
              <a:rPr lang="fr-FR" dirty="0"/>
              <a:t>La menace de la dévastation des cultures était plus immédiate et sérieuse et a pesé sur la vie des gens plus que les différents bénéfices de la restauration </a:t>
            </a:r>
          </a:p>
          <a:p>
            <a:pPr lvl="1"/>
            <a:r>
              <a:rPr lang="fr-FR" dirty="0"/>
              <a:t>Les ménages riches ont bénéficié davantage et étaient moins vulnérables aux risques de dévastation des cultures</a:t>
            </a:r>
          </a:p>
          <a:p>
            <a:r>
              <a:rPr lang="fr-FR" dirty="0"/>
              <a:t>Suggère le besoin de participation significative de la population locale  – riche et pauvre – dans la négociation de la distribution des coûts et bénéfices de la restauration</a:t>
            </a:r>
          </a:p>
        </p:txBody>
      </p:sp>
    </p:spTree>
    <p:extLst>
      <p:ext uri="{BB962C8B-B14F-4D97-AF65-F5344CB8AC3E}">
        <p14:creationId xmlns:p14="http://schemas.microsoft.com/office/powerpoint/2010/main" val="414922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3F28-0872-4AB0-B043-0A817AA90A43}"/>
              </a:ext>
            </a:extLst>
          </p:cNvPr>
          <p:cNvSpPr>
            <a:spLocks noGrp="1"/>
          </p:cNvSpPr>
          <p:nvPr>
            <p:ph type="title"/>
          </p:nvPr>
        </p:nvSpPr>
        <p:spPr/>
        <p:txBody>
          <a:bodyPr>
            <a:normAutofit fontScale="90000"/>
          </a:bodyPr>
          <a:lstStyle/>
          <a:p>
            <a:r>
              <a:rPr lang="en-GB" dirty="0" err="1"/>
              <a:t>Facteurs</a:t>
            </a:r>
            <a:r>
              <a:rPr lang="en-GB" dirty="0"/>
              <a:t> à </a:t>
            </a:r>
            <a:r>
              <a:rPr lang="en-GB" dirty="0" err="1"/>
              <a:t>considérer</a:t>
            </a:r>
            <a:r>
              <a:rPr lang="en-GB" dirty="0"/>
              <a:t> dans la planification de la restauration </a:t>
            </a:r>
            <a:br>
              <a:rPr lang="en-GB" dirty="0"/>
            </a:br>
            <a:r>
              <a:rPr lang="en-GB" sz="2400" b="0" dirty="0"/>
              <a:t>(Holl et Aide 2011)</a:t>
            </a:r>
          </a:p>
        </p:txBody>
      </p:sp>
      <p:sp>
        <p:nvSpPr>
          <p:cNvPr id="3" name="Content Placeholder 2">
            <a:extLst>
              <a:ext uri="{FF2B5EF4-FFF2-40B4-BE49-F238E27FC236}">
                <a16:creationId xmlns:a16="http://schemas.microsoft.com/office/drawing/2014/main" id="{CAF09D65-CEA9-4D94-A24B-6972787847A9}"/>
              </a:ext>
            </a:extLst>
          </p:cNvPr>
          <p:cNvSpPr>
            <a:spLocks noGrp="1"/>
          </p:cNvSpPr>
          <p:nvPr>
            <p:ph idx="1"/>
          </p:nvPr>
        </p:nvSpPr>
        <p:spPr/>
        <p:txBody>
          <a:bodyPr>
            <a:normAutofit fontScale="85000" lnSpcReduction="20000"/>
          </a:bodyPr>
          <a:lstStyle/>
          <a:p>
            <a:r>
              <a:rPr lang="fr-FR" dirty="0"/>
              <a:t>Objectifs : Biodiversité, service écosystémique, mode de vie</a:t>
            </a:r>
          </a:p>
          <a:p>
            <a:r>
              <a:rPr lang="fr-FR" dirty="0"/>
              <a:t>Ressources : budget, travail, temps</a:t>
            </a:r>
          </a:p>
          <a:p>
            <a:r>
              <a:rPr lang="fr-FR" dirty="0"/>
              <a:t>Stratégie de restauration (de passive à active) qui doit prendre en considération :</a:t>
            </a:r>
          </a:p>
          <a:p>
            <a:pPr lvl="1"/>
            <a:r>
              <a:rPr lang="fr-FR" dirty="0"/>
              <a:t>L’historique de l’utilisation des sols – Quel est le niveau de dégradation ?</a:t>
            </a:r>
          </a:p>
          <a:p>
            <a:pPr lvl="1"/>
            <a:r>
              <a:rPr lang="fr-FR" dirty="0"/>
              <a:t>La résilience des écosystèmes – Quel est le niveau intrinsèque de restauration ?</a:t>
            </a:r>
          </a:p>
          <a:p>
            <a:pPr lvl="1"/>
            <a:r>
              <a:rPr lang="fr-FR" dirty="0"/>
              <a:t>Les caractéristiques du paysage – Quels facteurs de dégradation et quelles sources de graines/animales sont présentes?  </a:t>
            </a:r>
          </a:p>
        </p:txBody>
      </p:sp>
    </p:spTree>
    <p:extLst>
      <p:ext uri="{BB962C8B-B14F-4D97-AF65-F5344CB8AC3E}">
        <p14:creationId xmlns:p14="http://schemas.microsoft.com/office/powerpoint/2010/main" val="100075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4FA2-8F15-43D8-8638-15162FC57E4B}"/>
              </a:ext>
            </a:extLst>
          </p:cNvPr>
          <p:cNvSpPr>
            <a:spLocks noGrp="1"/>
          </p:cNvSpPr>
          <p:nvPr>
            <p:ph type="title"/>
          </p:nvPr>
        </p:nvSpPr>
        <p:spPr>
          <a:xfrm>
            <a:off x="628650" y="41135"/>
            <a:ext cx="7886700" cy="1325563"/>
          </a:xfrm>
        </p:spPr>
        <p:txBody>
          <a:bodyPr/>
          <a:lstStyle/>
          <a:p>
            <a:r>
              <a:rPr lang="en-GB" dirty="0"/>
              <a:t>En résumé :</a:t>
            </a:r>
          </a:p>
        </p:txBody>
      </p:sp>
      <p:sp>
        <p:nvSpPr>
          <p:cNvPr id="3" name="Content Placeholder 2">
            <a:extLst>
              <a:ext uri="{FF2B5EF4-FFF2-40B4-BE49-F238E27FC236}">
                <a16:creationId xmlns:a16="http://schemas.microsoft.com/office/drawing/2014/main" id="{FCD64203-5057-4CFC-876C-FDDBD3368ADE}"/>
              </a:ext>
            </a:extLst>
          </p:cNvPr>
          <p:cNvSpPr>
            <a:spLocks noGrp="1"/>
          </p:cNvSpPr>
          <p:nvPr>
            <p:ph idx="1"/>
          </p:nvPr>
        </p:nvSpPr>
        <p:spPr>
          <a:xfrm>
            <a:off x="628650" y="1366698"/>
            <a:ext cx="7886700" cy="4710936"/>
          </a:xfrm>
        </p:spPr>
        <p:txBody>
          <a:bodyPr>
            <a:normAutofit fontScale="77500" lnSpcReduction="20000"/>
          </a:bodyPr>
          <a:lstStyle/>
          <a:p>
            <a:r>
              <a:rPr lang="fr-FR" dirty="0"/>
              <a:t>Il y a un besoin global massif en activités de restauration d’écosystème</a:t>
            </a:r>
          </a:p>
          <a:p>
            <a:r>
              <a:rPr lang="fr-FR" dirty="0"/>
              <a:t>La restauration passive est souvent plus effective (et de meilleure valeur monétaire) que la restauration</a:t>
            </a:r>
          </a:p>
          <a:p>
            <a:r>
              <a:rPr lang="fr-FR" dirty="0"/>
              <a:t>Il est important de considérer quels SE seront restaurés, et pour qui ?</a:t>
            </a:r>
          </a:p>
          <a:p>
            <a:r>
              <a:rPr lang="fr-FR" dirty="0"/>
              <a:t>Alors que les activités de restauration peuvent bénéficier aux pauvres, peu de projets ont des objectifs sociaux explicites, et encore moins font un suivi de leurs résultats </a:t>
            </a:r>
          </a:p>
          <a:p>
            <a:r>
              <a:rPr lang="fr-FR" dirty="0"/>
              <a:t>Les processus de restauration doivent engager divers acteurs dans des négociations transparentes pour se mettre d’accord sur les objectifs et résoudre les compromis. </a:t>
            </a:r>
          </a:p>
        </p:txBody>
      </p:sp>
    </p:spTree>
    <p:extLst>
      <p:ext uri="{BB962C8B-B14F-4D97-AF65-F5344CB8AC3E}">
        <p14:creationId xmlns:p14="http://schemas.microsoft.com/office/powerpoint/2010/main" val="1141047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54170"/>
            <a:ext cx="7886700" cy="1325563"/>
          </a:xfrm>
        </p:spPr>
        <p:txBody>
          <a:bodyPr>
            <a:normAutofit/>
          </a:bodyPr>
          <a:lstStyle/>
          <a:p>
            <a:r>
              <a:rPr lang="en-GB" sz="3200" dirty="0" err="1"/>
              <a:t>Exercice</a:t>
            </a:r>
            <a:r>
              <a:rPr lang="en-GB" sz="3200" dirty="0"/>
              <a:t> de </a:t>
            </a:r>
            <a:r>
              <a:rPr lang="en-GB" sz="3200" dirty="0" err="1"/>
              <a:t>classe</a:t>
            </a:r>
            <a:r>
              <a:rPr lang="en-GB" sz="3200" dirty="0"/>
              <a:t> : </a:t>
            </a:r>
            <a:r>
              <a:rPr lang="en-GB" sz="3200" dirty="0" err="1"/>
              <a:t>Concevoir</a:t>
            </a:r>
            <a:r>
              <a:rPr lang="en-GB" sz="3200" dirty="0"/>
              <a:t> un </a:t>
            </a:r>
            <a:r>
              <a:rPr lang="en-GB" sz="3200" dirty="0" err="1"/>
              <a:t>projet</a:t>
            </a:r>
            <a:r>
              <a:rPr lang="en-GB" sz="3200" dirty="0"/>
              <a:t> de </a:t>
            </a:r>
            <a:r>
              <a:rPr lang="en-GB" sz="3200" dirty="0" err="1"/>
              <a:t>restauration</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379733"/>
            <a:ext cx="8134350" cy="4659117"/>
          </a:xfrm>
        </p:spPr>
        <p:txBody>
          <a:bodyPr>
            <a:noAutofit/>
          </a:bodyPr>
          <a:lstStyle/>
          <a:p>
            <a:pPr marL="0" indent="0">
              <a:buNone/>
            </a:pPr>
            <a:r>
              <a:rPr lang="fr-FR" sz="2400" dirty="0">
                <a:solidFill>
                  <a:schemeClr val="accent1"/>
                </a:solidFill>
                <a:cs typeface="Times New Roman" panose="02020603050405020304" pitchFamily="18" charset="0"/>
              </a:rPr>
              <a:t>En utilisant l’exemple d’écosystème endommagé identifié à la diapo </a:t>
            </a:r>
            <a:r>
              <a:rPr lang="fr-FR" sz="2400" b="1" dirty="0">
                <a:solidFill>
                  <a:schemeClr val="accent1"/>
                </a:solidFill>
                <a:cs typeface="Times New Roman" panose="02020603050405020304" pitchFamily="18" charset="0"/>
              </a:rPr>
              <a:t>4</a:t>
            </a:r>
            <a:r>
              <a:rPr lang="fr-FR" sz="2400" dirty="0">
                <a:solidFill>
                  <a:schemeClr val="accent1"/>
                </a:solidFill>
                <a:cs typeface="Times New Roman" panose="02020603050405020304" pitchFamily="18" charset="0"/>
              </a:rPr>
              <a:t>, travaillez en groupe pour concevoir un projet de restauration qui vise à améliorer les SE pour l’atténuation de la pauvreté.</a:t>
            </a:r>
          </a:p>
          <a:p>
            <a:pPr marL="0" indent="0">
              <a:buNone/>
            </a:pPr>
            <a:r>
              <a:rPr lang="fr-FR" sz="2400" dirty="0">
                <a:solidFill>
                  <a:schemeClr val="accent1"/>
                </a:solidFill>
                <a:cs typeface="Times New Roman" panose="02020603050405020304" pitchFamily="18" charset="0"/>
              </a:rPr>
              <a:t>C’est une opportunité d’intégrer les connaissances des thèmes précédents en réfléchissant à :</a:t>
            </a:r>
          </a:p>
          <a:p>
            <a:pPr>
              <a:spcBef>
                <a:spcPts val="600"/>
              </a:spcBef>
            </a:pPr>
            <a:r>
              <a:rPr lang="fr-FR" sz="2000" dirty="0">
                <a:solidFill>
                  <a:schemeClr val="accent1"/>
                </a:solidFill>
                <a:cs typeface="Times New Roman" panose="02020603050405020304" pitchFamily="18" charset="0"/>
              </a:rPr>
              <a:t>Quels SE voulez-vous restaurer ? Et pour qui ?</a:t>
            </a:r>
          </a:p>
          <a:p>
            <a:pPr>
              <a:spcBef>
                <a:spcPts val="600"/>
              </a:spcBef>
            </a:pPr>
            <a:r>
              <a:rPr lang="fr-FR" sz="2000" dirty="0">
                <a:solidFill>
                  <a:schemeClr val="accent1"/>
                </a:solidFill>
                <a:cs typeface="Times New Roman" panose="02020603050405020304" pitchFamily="18" charset="0"/>
              </a:rPr>
              <a:t>Equité : Y-a-t-il des gagnants et des perdants Comment résoudre les compromis ?</a:t>
            </a:r>
          </a:p>
          <a:p>
            <a:pPr>
              <a:spcBef>
                <a:spcPts val="600"/>
              </a:spcBef>
            </a:pPr>
            <a:r>
              <a:rPr lang="fr-FR" sz="2000" dirty="0">
                <a:solidFill>
                  <a:schemeClr val="accent1"/>
                </a:solidFill>
                <a:cs typeface="Times New Roman" panose="02020603050405020304" pitchFamily="18" charset="0"/>
              </a:rPr>
              <a:t>Est-ce que les techniques de modélisation et de cartographie pourraient aider à planifier la restauration ?</a:t>
            </a:r>
          </a:p>
          <a:p>
            <a:pPr>
              <a:spcBef>
                <a:spcPts val="600"/>
              </a:spcBef>
            </a:pPr>
            <a:r>
              <a:rPr lang="fr-FR" sz="2000" dirty="0">
                <a:solidFill>
                  <a:schemeClr val="accent1"/>
                </a:solidFill>
                <a:cs typeface="Times New Roman" panose="02020603050405020304" pitchFamily="18" charset="0"/>
              </a:rPr>
              <a:t>La restauration pourrait-elle se foncer sur un PSE ?</a:t>
            </a:r>
          </a:p>
        </p:txBody>
      </p:sp>
    </p:spTree>
    <p:extLst>
      <p:ext uri="{BB962C8B-B14F-4D97-AF65-F5344CB8AC3E}">
        <p14:creationId xmlns:p14="http://schemas.microsoft.com/office/powerpoint/2010/main" val="190585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70669"/>
            <a:ext cx="3886200" cy="4351338"/>
          </a:xfrm>
        </p:spPr>
        <p:txBody>
          <a:bodyPr>
            <a:normAutofit fontScale="92500"/>
          </a:bodyPr>
          <a:lstStyle/>
          <a:p>
            <a:pPr lvl="0"/>
            <a:r>
              <a:rPr lang="fr-FR" sz="2400" dirty="0"/>
              <a:t>Expliquer le concept de restauration d’écosystème</a:t>
            </a:r>
            <a:endParaRPr lang="en-US" sz="2400" dirty="0"/>
          </a:p>
          <a:p>
            <a:pPr lvl="0"/>
            <a:r>
              <a:rPr lang="fr-FR" sz="2400" dirty="0"/>
              <a:t>Discuter les approches et les obstacles à la restauration d’écosystème</a:t>
            </a:r>
            <a:endParaRPr lang="en-US" sz="2400" dirty="0"/>
          </a:p>
          <a:p>
            <a:r>
              <a:rPr lang="fr-FR" sz="2400" dirty="0"/>
              <a:t>Concevoir un processus de restauration d’écosystème visant à améliorer les SE pour l’atténuation de la pauvreté</a:t>
            </a:r>
            <a:endParaRPr lang="en-US" sz="2400" dirty="0"/>
          </a:p>
        </p:txBody>
      </p:sp>
      <p:pic>
        <p:nvPicPr>
          <p:cNvPr id="5" name="Content Placeholder 4" descr="Picture02.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154" r="32733"/>
          <a:stretch/>
        </p:blipFill>
        <p:spPr>
          <a:xfrm>
            <a:off x="5258949" y="20638"/>
            <a:ext cx="3923928" cy="6102360"/>
          </a:xfrm>
        </p:spPr>
      </p:pic>
      <p:sp>
        <p:nvSpPr>
          <p:cNvPr id="2" name="Title 1"/>
          <p:cNvSpPr>
            <a:spLocks noGrp="1"/>
          </p:cNvSpPr>
          <p:nvPr>
            <p:ph type="title" idx="4294967295"/>
          </p:nvPr>
        </p:nvSpPr>
        <p:spPr>
          <a:xfrm>
            <a:off x="70813" y="54232"/>
            <a:ext cx="7150100" cy="1325562"/>
          </a:xfrm>
        </p:spPr>
        <p:txBody>
          <a:bodyPr>
            <a:normAutofit/>
          </a:bodyPr>
          <a:lstStyle/>
          <a:p>
            <a:r>
              <a:rPr lang="fr-FR" sz="3200" dirty="0"/>
              <a:t>Objectifs d’apprentissage</a:t>
            </a:r>
            <a:endParaRPr lang="en-US" sz="3200" dirty="0"/>
          </a:p>
        </p:txBody>
      </p:sp>
      <p:sp>
        <p:nvSpPr>
          <p:cNvPr id="6" name="TextBox 5">
            <a:extLst>
              <a:ext uri="{FF2B5EF4-FFF2-40B4-BE49-F238E27FC236}">
                <a16:creationId xmlns:a16="http://schemas.microsoft.com/office/drawing/2014/main" id="{0EFD3008-B556-B540-8914-ADAAEA16D9C5}"/>
              </a:ext>
            </a:extLst>
          </p:cNvPr>
          <p:cNvSpPr txBox="1"/>
          <p:nvPr/>
        </p:nvSpPr>
        <p:spPr>
          <a:xfrm>
            <a:off x="7046112" y="5877579"/>
            <a:ext cx="2097888" cy="200055"/>
          </a:xfrm>
          <a:prstGeom prst="rect">
            <a:avLst/>
          </a:prstGeom>
          <a:noFill/>
        </p:spPr>
        <p:txBody>
          <a:bodyPr wrap="square" rtlCol="0">
            <a:spAutoFit/>
          </a:bodyPr>
          <a:lstStyle/>
          <a:p>
            <a:pPr algn="r"/>
            <a:r>
              <a:rPr lang="en-US" sz="700" dirty="0">
                <a:solidFill>
                  <a:schemeClr val="bg1">
                    <a:alpha val="70000"/>
                  </a:schemeClr>
                </a:solidFill>
              </a:rPr>
              <a:t>© Colin Crowley / Wikimedia Commons</a:t>
            </a:r>
          </a:p>
        </p:txBody>
      </p:sp>
    </p:spTree>
    <p:extLst>
      <p:ext uri="{BB962C8B-B14F-4D97-AF65-F5344CB8AC3E}">
        <p14:creationId xmlns:p14="http://schemas.microsoft.com/office/powerpoint/2010/main" val="27992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13241"/>
            <a:ext cx="7886700" cy="1202274"/>
          </a:xfrm>
        </p:spPr>
        <p:txBody>
          <a:bodyPr>
            <a:normAutofit/>
          </a:bodyPr>
          <a:lstStyle/>
          <a:p>
            <a:r>
              <a:rPr lang="en-GB" sz="3200" dirty="0" err="1"/>
              <a:t>Références</a:t>
            </a:r>
            <a:endParaRPr lang="en-US" sz="3200" dirty="0"/>
          </a:p>
        </p:txBody>
      </p:sp>
      <p:sp>
        <p:nvSpPr>
          <p:cNvPr id="6" name="Content Placeholder 2">
            <a:extLst>
              <a:ext uri="{FF2B5EF4-FFF2-40B4-BE49-F238E27FC236}">
                <a16:creationId xmlns:a16="http://schemas.microsoft.com/office/drawing/2014/main" id="{E63D25C6-EEDB-CC41-82F0-0A99F20B09FB}"/>
              </a:ext>
            </a:extLst>
          </p:cNvPr>
          <p:cNvSpPr txBox="1">
            <a:spLocks/>
          </p:cNvSpPr>
          <p:nvPr/>
        </p:nvSpPr>
        <p:spPr>
          <a:xfrm>
            <a:off x="628650" y="1237078"/>
            <a:ext cx="8063174" cy="48951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600" b="1" dirty="0">
                <a:solidFill>
                  <a:schemeClr val="accent1"/>
                </a:solidFill>
                <a:cs typeface="Times New Roman" panose="02020603050405020304" pitchFamily="18" charset="0"/>
              </a:rPr>
              <a:t>Lectures </a:t>
            </a:r>
            <a:r>
              <a:rPr lang="en-GB" sz="1600" b="1" dirty="0" err="1">
                <a:solidFill>
                  <a:schemeClr val="accent1"/>
                </a:solidFill>
                <a:cs typeface="Times New Roman" panose="02020603050405020304" pitchFamily="18" charset="0"/>
              </a:rPr>
              <a:t>clées</a:t>
            </a:r>
            <a:r>
              <a:rPr lang="en-GB" sz="1600" b="1" dirty="0">
                <a:solidFill>
                  <a:schemeClr val="accent1"/>
                </a:solidFill>
                <a:cs typeface="Times New Roman" panose="02020603050405020304" pitchFamily="18" charset="0"/>
              </a:rPr>
              <a:t> </a:t>
            </a:r>
          </a:p>
          <a:p>
            <a:pPr>
              <a:spcBef>
                <a:spcPts val="600"/>
              </a:spcBef>
            </a:pPr>
            <a:r>
              <a:rPr lang="en-GB" sz="1600" dirty="0">
                <a:solidFill>
                  <a:schemeClr val="accent1"/>
                </a:solidFill>
                <a:cs typeface="Times New Roman" panose="02020603050405020304" pitchFamily="18" charset="0"/>
              </a:rPr>
              <a:t>Cameron, A. (2018) Restoration of ecosystems and ecosystem services. Chapter 9 in Schreckenberg, K., Mace, G. and </a:t>
            </a:r>
            <a:r>
              <a:rPr lang="en-GB" sz="1600" dirty="0" err="1">
                <a:solidFill>
                  <a:schemeClr val="accent1"/>
                </a:solidFill>
                <a:cs typeface="Times New Roman" panose="02020603050405020304" pitchFamily="18" charset="0"/>
              </a:rPr>
              <a:t>Poudyal</a:t>
            </a:r>
            <a:r>
              <a:rPr lang="en-GB" sz="1600" dirty="0">
                <a:solidFill>
                  <a:schemeClr val="accent1"/>
                </a:solidFill>
                <a:cs typeface="Times New Roman" panose="02020603050405020304" pitchFamily="18" charset="0"/>
              </a:rPr>
              <a:t>, M. (eds) </a:t>
            </a:r>
            <a:r>
              <a:rPr lang="en-GB" sz="1600" i="1" dirty="0">
                <a:solidFill>
                  <a:schemeClr val="accent1"/>
                </a:solidFill>
                <a:cs typeface="Times New Roman" panose="02020603050405020304" pitchFamily="18" charset="0"/>
              </a:rPr>
              <a:t>Ecosystem Services and Poverty Alleviation: Trade-offs and Governance</a:t>
            </a:r>
            <a:r>
              <a:rPr lang="en-GB" sz="1600" dirty="0">
                <a:solidFill>
                  <a:schemeClr val="accent1"/>
                </a:solidFill>
                <a:cs typeface="Times New Roman" panose="02020603050405020304" pitchFamily="18" charset="0"/>
              </a:rPr>
              <a:t>. Routledge, Abingdon, UK.</a:t>
            </a:r>
          </a:p>
          <a:p>
            <a:pPr>
              <a:spcBef>
                <a:spcPts val="600"/>
              </a:spcBef>
            </a:pPr>
            <a:r>
              <a:rPr lang="en-GB" sz="1600" dirty="0">
                <a:solidFill>
                  <a:schemeClr val="accent1"/>
                </a:solidFill>
                <a:cs typeface="Times New Roman" panose="02020603050405020304" pitchFamily="18" charset="0"/>
              </a:rPr>
              <a:t>Holl, K.D. et Aide, T.M. (2010) When and where to actively restore ecosystems? </a:t>
            </a:r>
            <a:r>
              <a:rPr lang="en-GB" sz="1600" i="1" dirty="0">
                <a:solidFill>
                  <a:schemeClr val="accent1"/>
                </a:solidFill>
                <a:cs typeface="Times New Roman" panose="02020603050405020304" pitchFamily="18" charset="0"/>
              </a:rPr>
              <a:t>Forest Ecology and Management </a:t>
            </a:r>
            <a:r>
              <a:rPr lang="en-GB" sz="1600" dirty="0">
                <a:solidFill>
                  <a:schemeClr val="accent1"/>
                </a:solidFill>
                <a:cs typeface="Times New Roman" panose="02020603050405020304" pitchFamily="18" charset="0"/>
              </a:rPr>
              <a:t>261: 1558-1563.</a:t>
            </a:r>
          </a:p>
          <a:p>
            <a:pPr>
              <a:spcBef>
                <a:spcPts val="600"/>
              </a:spcBef>
            </a:pPr>
            <a:r>
              <a:rPr lang="en-GB" sz="1600" dirty="0">
                <a:solidFill>
                  <a:schemeClr val="accent1"/>
                </a:solidFill>
                <a:cs typeface="Times New Roman" panose="02020603050405020304" pitchFamily="18" charset="0"/>
              </a:rPr>
              <a:t>IPBES (2018): Summary for policymakers of the assessment report on land degradation and restoration of the Intergovernmental Science-Policy Platform on Biodiversity and Ecosystem Services. IPBES secretariat, Bonn, Germany. Available at: </a:t>
            </a:r>
            <a:r>
              <a:rPr lang="en-GB" sz="1600" dirty="0">
                <a:solidFill>
                  <a:schemeClr val="accent1"/>
                </a:solidFill>
                <a:cs typeface="Times New Roman" panose="02020603050405020304" pitchFamily="18" charset="0"/>
                <a:hlinkClick r:id="rId3"/>
              </a:rPr>
              <a:t>www.ipbes.net</a:t>
            </a:r>
            <a:r>
              <a:rPr lang="en-GB" sz="1600" dirty="0">
                <a:solidFill>
                  <a:schemeClr val="accent1"/>
                </a:solidFill>
                <a:cs typeface="Times New Roman" panose="02020603050405020304" pitchFamily="18" charset="0"/>
              </a:rPr>
              <a:t> </a:t>
            </a:r>
          </a:p>
          <a:p>
            <a:pPr>
              <a:spcBef>
                <a:spcPts val="600"/>
              </a:spcBef>
            </a:pPr>
            <a:r>
              <a:rPr lang="en-GB" sz="1600" dirty="0">
                <a:solidFill>
                  <a:schemeClr val="accent1"/>
                </a:solidFill>
                <a:cs typeface="Times New Roman" panose="02020603050405020304" pitchFamily="18" charset="0"/>
              </a:rPr>
              <a:t>IUCN et WRI (2014). A guide to the Restoration Opportunities Assessment Methodology (ROAM): Assessing forest landscape restoration opportunities at the national or sub-national level. Working Paper (Road-test edition). Gland, Switzerland: IUCN. 125pp.</a:t>
            </a:r>
          </a:p>
          <a:p>
            <a:pPr marL="0" indent="0">
              <a:spcBef>
                <a:spcPts val="600"/>
              </a:spcBef>
              <a:buNone/>
            </a:pPr>
            <a:r>
              <a:rPr lang="en-GB" sz="1600" b="1" dirty="0" err="1">
                <a:solidFill>
                  <a:schemeClr val="accent1"/>
                </a:solidFill>
                <a:cs typeface="Times New Roman" panose="02020603050405020304" pitchFamily="18" charset="0"/>
              </a:rPr>
              <a:t>Autres</a:t>
            </a:r>
            <a:r>
              <a:rPr lang="en-GB" sz="1600" b="1" dirty="0">
                <a:solidFill>
                  <a:schemeClr val="accent1"/>
                </a:solidFill>
                <a:cs typeface="Times New Roman" panose="02020603050405020304" pitchFamily="18" charset="0"/>
              </a:rPr>
              <a:t> lectures </a:t>
            </a:r>
          </a:p>
          <a:p>
            <a:pPr>
              <a:spcBef>
                <a:spcPts val="600"/>
              </a:spcBef>
            </a:pPr>
            <a:r>
              <a:rPr lang="en-GB" sz="1600" dirty="0" err="1">
                <a:solidFill>
                  <a:schemeClr val="accent1"/>
                </a:solidFill>
                <a:cs typeface="Times New Roman" panose="02020603050405020304" pitchFamily="18" charset="0"/>
              </a:rPr>
              <a:t>Byg</a:t>
            </a:r>
            <a:r>
              <a:rPr lang="en-GB" sz="1600" dirty="0">
                <a:solidFill>
                  <a:schemeClr val="accent1"/>
                </a:solidFill>
                <a:cs typeface="Times New Roman" panose="02020603050405020304" pitchFamily="18" charset="0"/>
              </a:rPr>
              <a:t>, A. </a:t>
            </a:r>
            <a:r>
              <a:rPr lang="en-GB" sz="1600" i="1" dirty="0">
                <a:solidFill>
                  <a:schemeClr val="accent1"/>
                </a:solidFill>
                <a:cs typeface="Times New Roman" panose="02020603050405020304" pitchFamily="18" charset="0"/>
              </a:rPr>
              <a:t>et al. </a:t>
            </a:r>
            <a:r>
              <a:rPr lang="en-GB" sz="1600" dirty="0">
                <a:solidFill>
                  <a:schemeClr val="accent1"/>
                </a:solidFill>
                <a:cs typeface="Times New Roman" panose="02020603050405020304" pitchFamily="18" charset="0"/>
              </a:rPr>
              <a:t>(2017) Trees, soils, and warthogs – Distribution of services and disservices from reforestation areas in southern Ethiopia. </a:t>
            </a:r>
            <a:r>
              <a:rPr lang="en-GB" sz="1600" i="1" dirty="0">
                <a:solidFill>
                  <a:schemeClr val="accent1"/>
                </a:solidFill>
                <a:cs typeface="Times New Roman" panose="02020603050405020304" pitchFamily="18" charset="0"/>
              </a:rPr>
              <a:t>Forest Policy and Economics </a:t>
            </a:r>
            <a:r>
              <a:rPr lang="en-GB" sz="1600" dirty="0">
                <a:solidFill>
                  <a:schemeClr val="accent1"/>
                </a:solidFill>
                <a:cs typeface="Times New Roman" panose="02020603050405020304" pitchFamily="18" charset="0"/>
              </a:rPr>
              <a:t>84:112-119.</a:t>
            </a:r>
          </a:p>
          <a:p>
            <a:pPr>
              <a:spcBef>
                <a:spcPts val="600"/>
              </a:spcBef>
            </a:pPr>
            <a:endParaRPr lang="en-GB" sz="13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7775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123289"/>
            <a:ext cx="7886700" cy="1160980"/>
          </a:xfrm>
          <a:prstGeom prst="rect">
            <a:avLst/>
          </a:prstGeom>
          <a:noFill/>
          <a:ln>
            <a:noFill/>
          </a:ln>
        </p:spPr>
        <p:txBody>
          <a:bodyPr spcFirstLastPara="1" wrap="square" lIns="91425" tIns="45700" rIns="91425" bIns="45700" anchor="ctr" anchorCtr="0">
            <a:noAutofit/>
          </a:bodyPr>
          <a:lstStyle/>
          <a:p>
            <a:pPr lvl="0">
              <a:lnSpc>
                <a:spcPct val="100000"/>
              </a:lnSpc>
              <a:spcBef>
                <a:spcPts val="0"/>
              </a:spcBef>
              <a:buClr>
                <a:schemeClr val="accent1"/>
              </a:buClr>
              <a:buSzPts val="3200"/>
            </a:pPr>
            <a:r>
              <a:rPr lang="fr-FR" sz="3200" dirty="0"/>
              <a:t>Séminaire consacré à l’étude de cas</a:t>
            </a:r>
            <a:endParaRPr sz="3200" b="1" i="0" u="none" strike="noStrike" cap="none" dirty="0">
              <a:solidFill>
                <a:schemeClr val="accent1"/>
              </a:solidFill>
              <a:latin typeface="Arial"/>
              <a:ea typeface="Arial"/>
              <a:cs typeface="Arial"/>
              <a:sym typeface="Arial"/>
            </a:endParaRPr>
          </a:p>
        </p:txBody>
      </p:sp>
      <p:sp>
        <p:nvSpPr>
          <p:cNvPr id="254" name="Shape 254"/>
          <p:cNvSpPr txBox="1">
            <a:spLocks noGrp="1"/>
          </p:cNvSpPr>
          <p:nvPr>
            <p:ph type="body" idx="1"/>
          </p:nvPr>
        </p:nvSpPr>
        <p:spPr>
          <a:xfrm>
            <a:off x="628650" y="1131869"/>
            <a:ext cx="8098255" cy="4507521"/>
          </a:xfrm>
          <a:prstGeom prst="rect">
            <a:avLst/>
          </a:prstGeom>
          <a:noFill/>
          <a:ln>
            <a:noFill/>
          </a:ln>
        </p:spPr>
        <p:txBody>
          <a:bodyPr spcFirstLastPara="1" wrap="square" lIns="91425" tIns="45700" rIns="91425" bIns="45700" anchor="t" anchorCtr="0">
            <a:noAutofit/>
          </a:bodyPr>
          <a:lstStyle/>
          <a:p>
            <a:r>
              <a:rPr lang="fr-FR" dirty="0"/>
              <a:t>Etude de cas G</a:t>
            </a:r>
            <a:r>
              <a:rPr lang="en-GB" dirty="0"/>
              <a:t>: </a:t>
            </a:r>
            <a:r>
              <a:rPr lang="en-GB" dirty="0" err="1"/>
              <a:t>Rendre</a:t>
            </a:r>
            <a:r>
              <a:rPr lang="en-GB" dirty="0"/>
              <a:t> de nouveau vert la </a:t>
            </a:r>
            <a:r>
              <a:rPr lang="en-GB" dirty="0" err="1"/>
              <a:t>région</a:t>
            </a:r>
            <a:r>
              <a:rPr lang="en-GB" dirty="0"/>
              <a:t> du Sahel en Afrique</a:t>
            </a:r>
            <a:r>
              <a:rPr lang="en-GB" b="1" dirty="0"/>
              <a:t> </a:t>
            </a:r>
          </a:p>
          <a:p>
            <a:pPr lvl="1">
              <a:buFont typeface="Arial" panose="020B0604020202020204" pitchFamily="34" charset="0"/>
              <a:buChar char="•"/>
            </a:pPr>
            <a:r>
              <a:rPr lang="en-GB" dirty="0" err="1"/>
              <a:t>Reij</a:t>
            </a:r>
            <a:r>
              <a:rPr lang="en-GB" dirty="0"/>
              <a:t>, C., Tappan, G. </a:t>
            </a:r>
            <a:r>
              <a:rPr lang="en-GB"/>
              <a:t>et </a:t>
            </a:r>
            <a:r>
              <a:rPr lang="en-GB" dirty="0" err="1"/>
              <a:t>Smale</a:t>
            </a:r>
            <a:r>
              <a:rPr lang="en-GB" dirty="0"/>
              <a:t>, M. (2009) Re-Greening the Sahel: Farmer-led innovation in Burkina Faso and Niger. Chapter 7 in Spielman, D.J. and Pandya-Lorch, R. (Eds.) </a:t>
            </a:r>
            <a:r>
              <a:rPr lang="en-GB" i="1" dirty="0"/>
              <a:t>Millions Fed: Proven Successes in Agricultural Development</a:t>
            </a:r>
            <a:r>
              <a:rPr lang="en-GB" dirty="0"/>
              <a:t>. Spielman, International Food Policy Research Institute (IFPRI), Washington, D.C. Available at:  </a:t>
            </a:r>
            <a:r>
              <a:rPr lang="en-GB" dirty="0">
                <a:hlinkClick r:id="rId3"/>
              </a:rPr>
              <a:t>http://ebrary.ifpri.org/cdm/ref/collection/p15738coll2/id/130817</a:t>
            </a:r>
            <a:r>
              <a:rPr lang="en-GB" dirty="0"/>
              <a:t> </a:t>
            </a:r>
          </a:p>
        </p:txBody>
      </p:sp>
    </p:spTree>
    <p:extLst>
      <p:ext uri="{BB962C8B-B14F-4D97-AF65-F5344CB8AC3E}">
        <p14:creationId xmlns:p14="http://schemas.microsoft.com/office/powerpoint/2010/main" val="186791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err="1"/>
              <a:t>Définir</a:t>
            </a:r>
            <a:r>
              <a:rPr lang="nl-NL" dirty="0"/>
              <a:t> la </a:t>
            </a:r>
            <a:r>
              <a:rPr lang="nl-NL" dirty="0" err="1"/>
              <a:t>restauration</a:t>
            </a:r>
            <a:r>
              <a:rPr lang="nl-NL" dirty="0"/>
              <a:t> </a:t>
            </a:r>
            <a:r>
              <a:rPr lang="nl-NL" dirty="0" err="1"/>
              <a:t>d’écosystème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26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155989"/>
            <a:ext cx="8398393" cy="1126850"/>
          </a:xfrm>
        </p:spPr>
        <p:txBody>
          <a:bodyPr>
            <a:normAutofit/>
          </a:bodyPr>
          <a:lstStyle/>
          <a:p>
            <a:pPr>
              <a:defRPr/>
            </a:pPr>
            <a:r>
              <a:rPr lang="fr-FR" altLang="en-US" sz="3200" kern="0" dirty="0">
                <a:cs typeface="Times New Roman" panose="02020603050405020304" pitchFamily="18" charset="0"/>
              </a:rPr>
              <a:t>Les coûts et bénéfices de la dégradation des terres et de la restauration </a:t>
            </a:r>
            <a:r>
              <a:rPr lang="en-US" altLang="en-US" sz="2400" kern="0" dirty="0">
                <a:cs typeface="Times New Roman" panose="02020603050405020304" pitchFamily="18" charset="0"/>
              </a:rPr>
              <a:t>(IPBES 2018)</a:t>
            </a:r>
            <a:endParaRPr lang="en-US" altLang="en-US" sz="2400" b="0" kern="0" dirty="0">
              <a:cs typeface="Times New Roman" panose="02020603050405020304" pitchFamily="18" charset="0"/>
            </a:endParaRPr>
          </a:p>
        </p:txBody>
      </p:sp>
      <p:sp>
        <p:nvSpPr>
          <p:cNvPr id="5" name="Content Placeholder 4"/>
          <p:cNvSpPr>
            <a:spLocks noGrp="1"/>
          </p:cNvSpPr>
          <p:nvPr>
            <p:ph idx="1"/>
          </p:nvPr>
        </p:nvSpPr>
        <p:spPr>
          <a:xfrm>
            <a:off x="628649" y="1461155"/>
            <a:ext cx="7886700" cy="4517985"/>
          </a:xfrm>
        </p:spPr>
        <p:txBody>
          <a:bodyPr>
            <a:normAutofit fontScale="85000" lnSpcReduction="20000"/>
          </a:bodyPr>
          <a:lstStyle/>
          <a:p>
            <a:r>
              <a:rPr lang="fr-FR" altLang="en-US" kern="0" dirty="0">
                <a:solidFill>
                  <a:schemeClr val="accent1"/>
                </a:solidFill>
                <a:cs typeface="Times New Roman" panose="02020603050405020304" pitchFamily="18" charset="0"/>
              </a:rPr>
              <a:t>La dégradation des terres affecte négativement 3.2billions de personnes</a:t>
            </a:r>
          </a:p>
          <a:p>
            <a:r>
              <a:rPr lang="fr-FR" altLang="en-US" kern="0" dirty="0">
                <a:solidFill>
                  <a:schemeClr val="accent1"/>
                </a:solidFill>
                <a:cs typeface="Times New Roman" panose="02020603050405020304" pitchFamily="18" charset="0"/>
              </a:rPr>
              <a:t>Cela représente une perte économique d’environ 10% du produit global brut annuel</a:t>
            </a:r>
          </a:p>
          <a:p>
            <a:r>
              <a:rPr lang="fr-FR" altLang="en-US" kern="0" dirty="0">
                <a:solidFill>
                  <a:schemeClr val="accent1"/>
                </a:solidFill>
                <a:cs typeface="Times New Roman" panose="02020603050405020304" pitchFamily="18" charset="0"/>
              </a:rPr>
              <a:t>L’évitement de la dégradation des terres et la restauration ont des bénéfices multiples :</a:t>
            </a:r>
          </a:p>
          <a:p>
            <a:pPr lvl="1"/>
            <a:r>
              <a:rPr lang="fr-FR" altLang="en-US" kern="0" dirty="0">
                <a:solidFill>
                  <a:schemeClr val="accent1"/>
                </a:solidFill>
                <a:cs typeface="Times New Roman" panose="02020603050405020304" pitchFamily="18" charset="0"/>
              </a:rPr>
              <a:t>Augmentation de la sécurité alimentaire et en eau</a:t>
            </a:r>
          </a:p>
          <a:p>
            <a:pPr lvl="1"/>
            <a:r>
              <a:rPr lang="fr-FR" altLang="en-US" kern="0" dirty="0">
                <a:solidFill>
                  <a:schemeClr val="accent1"/>
                </a:solidFill>
                <a:cs typeface="Times New Roman" panose="02020603050405020304" pitchFamily="18" charset="0"/>
              </a:rPr>
              <a:t>Augmentation de l’emploi</a:t>
            </a:r>
          </a:p>
          <a:p>
            <a:pPr lvl="1"/>
            <a:r>
              <a:rPr lang="fr-FR" altLang="en-US" kern="0" dirty="0">
                <a:solidFill>
                  <a:schemeClr val="accent1"/>
                </a:solidFill>
                <a:cs typeface="Times New Roman" panose="02020603050405020304" pitchFamily="18" charset="0"/>
              </a:rPr>
              <a:t>Augmentation de l’égalité entre genre</a:t>
            </a:r>
          </a:p>
          <a:p>
            <a:pPr lvl="1"/>
            <a:r>
              <a:rPr lang="fr-FR" altLang="en-US" kern="0" dirty="0">
                <a:solidFill>
                  <a:schemeClr val="accent1"/>
                </a:solidFill>
                <a:cs typeface="Times New Roman" panose="02020603050405020304" pitchFamily="18" charset="0"/>
              </a:rPr>
              <a:t>Evitement de conflits et de la migration</a:t>
            </a:r>
          </a:p>
          <a:p>
            <a:r>
              <a:rPr lang="fr-FR" altLang="en-US" kern="0" dirty="0">
                <a:solidFill>
                  <a:schemeClr val="accent1"/>
                </a:solidFill>
                <a:cs typeface="Times New Roman" panose="02020603050405020304" pitchFamily="18" charset="0"/>
              </a:rPr>
              <a:t>En moyenne, les bénéfices de la restauration sont 10 fois plus élevés que els coûts</a:t>
            </a:r>
          </a:p>
        </p:txBody>
      </p:sp>
    </p:spTree>
    <p:extLst>
      <p:ext uri="{BB962C8B-B14F-4D97-AF65-F5344CB8AC3E}">
        <p14:creationId xmlns:p14="http://schemas.microsoft.com/office/powerpoint/2010/main" val="301200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1714"/>
            <a:ext cx="7886700" cy="1073378"/>
          </a:xfrm>
        </p:spPr>
        <p:txBody>
          <a:bodyPr>
            <a:normAutofit/>
          </a:bodyPr>
          <a:lstStyle/>
          <a:p>
            <a:r>
              <a:rPr lang="fr-FR" sz="3200" dirty="0"/>
              <a:t>Qu’est-ce que la restauration et la réhabilitation d’écosystème </a:t>
            </a:r>
            <a:r>
              <a:rPr lang="en-US" sz="3200" dirty="0"/>
              <a:t>?</a:t>
            </a:r>
          </a:p>
        </p:txBody>
      </p:sp>
      <p:sp>
        <p:nvSpPr>
          <p:cNvPr id="3" name="Content Placeholder 2"/>
          <p:cNvSpPr>
            <a:spLocks noGrp="1"/>
          </p:cNvSpPr>
          <p:nvPr>
            <p:ph idx="1"/>
          </p:nvPr>
        </p:nvSpPr>
        <p:spPr>
          <a:xfrm>
            <a:off x="628650" y="1389659"/>
            <a:ext cx="4507794" cy="4648749"/>
          </a:xfrm>
        </p:spPr>
        <p:txBody>
          <a:bodyPr>
            <a:normAutofit fontScale="92500" lnSpcReduction="20000"/>
          </a:bodyPr>
          <a:lstStyle/>
          <a:p>
            <a:pPr marL="0" indent="0">
              <a:buNone/>
            </a:pPr>
            <a:r>
              <a:rPr lang="fr-FR" b="1" dirty="0"/>
              <a:t>Restauration :</a:t>
            </a:r>
          </a:p>
          <a:p>
            <a:r>
              <a:rPr lang="fr-FR" dirty="0"/>
              <a:t>“toute activité intentionnelle qui initie ou accélère le recouvrement d’un écosystème à partir d’un état dégradé”</a:t>
            </a:r>
          </a:p>
          <a:p>
            <a:pPr marL="0" indent="0">
              <a:buNone/>
            </a:pPr>
            <a:r>
              <a:rPr lang="fr-FR" b="1" dirty="0" err="1"/>
              <a:t>Rehabilitation</a:t>
            </a:r>
            <a:r>
              <a:rPr lang="fr-FR" b="1" dirty="0"/>
              <a:t> :</a:t>
            </a:r>
          </a:p>
          <a:p>
            <a:r>
              <a:rPr lang="fr-FR" dirty="0"/>
              <a:t>“Activités de restauration qui pourraient échouer de restaurer totalement la communauté biotique  d’avant dégradation”</a:t>
            </a:r>
          </a:p>
        </p:txBody>
      </p:sp>
      <p:pic>
        <p:nvPicPr>
          <p:cNvPr id="4" name="Picture 3">
            <a:extLst>
              <a:ext uri="{FF2B5EF4-FFF2-40B4-BE49-F238E27FC236}">
                <a16:creationId xmlns:a16="http://schemas.microsoft.com/office/drawing/2014/main" id="{51DBE224-B8F1-6B4E-B7ED-7BC26887F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699" y="1452303"/>
            <a:ext cx="3005107" cy="1879432"/>
          </a:xfrm>
          <a:prstGeom prst="rect">
            <a:avLst/>
          </a:prstGeom>
          <a:ln w="63500">
            <a:solidFill>
              <a:schemeClr val="bg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A9CC834-1A5D-4F42-AE80-E6642D811390}"/>
              </a:ext>
            </a:extLst>
          </p:cNvPr>
          <p:cNvSpPr txBox="1"/>
          <p:nvPr/>
        </p:nvSpPr>
        <p:spPr>
          <a:xfrm>
            <a:off x="6855330" y="3107167"/>
            <a:ext cx="1648877" cy="200055"/>
          </a:xfrm>
          <a:prstGeom prst="rect">
            <a:avLst/>
          </a:prstGeom>
          <a:noFill/>
        </p:spPr>
        <p:txBody>
          <a:bodyPr wrap="square" rtlCol="0">
            <a:spAutoFit/>
          </a:bodyPr>
          <a:lstStyle/>
          <a:p>
            <a:pPr algn="r"/>
            <a:r>
              <a:rPr lang="en-US" sz="700" dirty="0">
                <a:solidFill>
                  <a:schemeClr val="bg1"/>
                </a:solidFill>
              </a:rPr>
              <a:t>© WWF / </a:t>
            </a:r>
            <a:r>
              <a:rPr lang="en-US" sz="700" dirty="0" err="1">
                <a:solidFill>
                  <a:schemeClr val="bg1"/>
                </a:solidFill>
              </a:rPr>
              <a:t>Mauri</a:t>
            </a:r>
            <a:r>
              <a:rPr lang="en-US" sz="700" dirty="0">
                <a:solidFill>
                  <a:schemeClr val="bg1"/>
                </a:solidFill>
              </a:rPr>
              <a:t> </a:t>
            </a:r>
            <a:r>
              <a:rPr lang="en-US" sz="700" dirty="0" err="1">
                <a:solidFill>
                  <a:schemeClr val="bg1"/>
                </a:solidFill>
              </a:rPr>
              <a:t>Rautkari</a:t>
            </a:r>
            <a:endParaRPr lang="en-GB" sz="700" dirty="0">
              <a:solidFill>
                <a:schemeClr val="bg1"/>
              </a:solidFill>
            </a:endParaRPr>
          </a:p>
        </p:txBody>
      </p:sp>
      <p:pic>
        <p:nvPicPr>
          <p:cNvPr id="6" name="Picture 5">
            <a:extLst>
              <a:ext uri="{FF2B5EF4-FFF2-40B4-BE49-F238E27FC236}">
                <a16:creationId xmlns:a16="http://schemas.microsoft.com/office/drawing/2014/main" id="{51DBE224-B8F1-6B4E-B7ED-7BC26887F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4070" y="3649300"/>
            <a:ext cx="3016220" cy="2114903"/>
          </a:xfrm>
          <a:prstGeom prst="rect">
            <a:avLst/>
          </a:prstGeom>
          <a:ln w="63500">
            <a:solidFill>
              <a:schemeClr val="bg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9A9CC834-1A5D-4F42-AE80-E6642D811390}"/>
              </a:ext>
            </a:extLst>
          </p:cNvPr>
          <p:cNvSpPr txBox="1"/>
          <p:nvPr/>
        </p:nvSpPr>
        <p:spPr>
          <a:xfrm>
            <a:off x="6868030" y="5550317"/>
            <a:ext cx="1648877" cy="200055"/>
          </a:xfrm>
          <a:prstGeom prst="rect">
            <a:avLst/>
          </a:prstGeom>
          <a:noFill/>
        </p:spPr>
        <p:txBody>
          <a:bodyPr wrap="square" rtlCol="0">
            <a:spAutoFit/>
          </a:bodyPr>
          <a:lstStyle/>
          <a:p>
            <a:pPr algn="r"/>
            <a:r>
              <a:rPr lang="en-US" sz="700" dirty="0">
                <a:solidFill>
                  <a:schemeClr val="bg1"/>
                </a:solidFill>
              </a:rPr>
              <a:t>© Esgichia</a:t>
            </a:r>
            <a:r>
              <a:rPr lang="en-GB" sz="700" dirty="0" err="1">
                <a:solidFill>
                  <a:schemeClr val="bg1"/>
                </a:solidFill>
              </a:rPr>
              <a:t>i</a:t>
            </a:r>
            <a:r>
              <a:rPr lang="en-GB" sz="700" dirty="0">
                <a:solidFill>
                  <a:schemeClr val="bg1"/>
                </a:solidFill>
              </a:rPr>
              <a:t> / </a:t>
            </a:r>
            <a:r>
              <a:rPr lang="en-US" sz="700" dirty="0">
                <a:solidFill>
                  <a:schemeClr val="bg1"/>
                </a:solidFill>
              </a:rPr>
              <a:t>Wikimedia Commons</a:t>
            </a:r>
            <a:endParaRPr lang="en-GB" sz="700" dirty="0">
              <a:solidFill>
                <a:schemeClr val="bg1"/>
              </a:solidFill>
            </a:endParaRPr>
          </a:p>
        </p:txBody>
      </p:sp>
    </p:spTree>
    <p:extLst>
      <p:ext uri="{BB962C8B-B14F-4D97-AF65-F5344CB8AC3E}">
        <p14:creationId xmlns:p14="http://schemas.microsoft.com/office/powerpoint/2010/main" val="356746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916"/>
            <a:ext cx="7886700" cy="1325563"/>
          </a:xfrm>
        </p:spPr>
        <p:txBody>
          <a:bodyPr>
            <a:normAutofit/>
          </a:bodyPr>
          <a:lstStyle/>
          <a:p>
            <a:r>
              <a:rPr lang="fr-FR" sz="3200" dirty="0"/>
              <a:t>Motivations pour la restauration</a:t>
            </a:r>
            <a:endParaRPr lang="en-US" sz="3200" dirty="0"/>
          </a:p>
        </p:txBody>
      </p:sp>
      <p:sp>
        <p:nvSpPr>
          <p:cNvPr id="3" name="Content Placeholder 2"/>
          <p:cNvSpPr>
            <a:spLocks noGrp="1"/>
          </p:cNvSpPr>
          <p:nvPr>
            <p:ph idx="1"/>
          </p:nvPr>
        </p:nvSpPr>
        <p:spPr>
          <a:xfrm>
            <a:off x="628650" y="1317637"/>
            <a:ext cx="7886700" cy="4351338"/>
          </a:xfrm>
        </p:spPr>
        <p:txBody>
          <a:bodyPr>
            <a:normAutofit/>
          </a:bodyPr>
          <a:lstStyle/>
          <a:p>
            <a:pPr lvl="0"/>
            <a:r>
              <a:rPr lang="fr-FR" sz="2400" dirty="0"/>
              <a:t>Restaurer les services </a:t>
            </a:r>
            <a:r>
              <a:rPr lang="fr-FR" sz="2400" dirty="0" err="1"/>
              <a:t>écosystémiques</a:t>
            </a:r>
            <a:endParaRPr lang="en-US" sz="2400" dirty="0"/>
          </a:p>
          <a:p>
            <a:pPr lvl="0"/>
            <a:r>
              <a:rPr lang="fr-FR" sz="2400" dirty="0"/>
              <a:t>Atténuer les impacts sur les écosystèmes ailleurs</a:t>
            </a:r>
            <a:endParaRPr lang="en-US" sz="2400" dirty="0"/>
          </a:p>
          <a:p>
            <a:pPr lvl="0"/>
            <a:r>
              <a:rPr lang="fr-FR" sz="2400" dirty="0"/>
              <a:t>Habitat pour les espèces menacées ou en danger</a:t>
            </a:r>
            <a:endParaRPr lang="en-US" sz="2400" dirty="0"/>
          </a:p>
          <a:p>
            <a:pPr lvl="0"/>
            <a:r>
              <a:rPr lang="fr-FR" sz="2400" dirty="0"/>
              <a:t>Préoccupations esthétiques, raisons morales</a:t>
            </a:r>
            <a:endParaRPr lang="en-US" sz="2400" dirty="0"/>
          </a:p>
          <a:p>
            <a:pPr lvl="0"/>
            <a:r>
              <a:rPr lang="fr-FR" sz="2400" dirty="0"/>
              <a:t>Exigences légales (Loi sur l’eau saine, etc.)</a:t>
            </a:r>
            <a:endParaRPr lang="en-US" sz="2400" dirty="0"/>
          </a:p>
          <a:p>
            <a:pPr lvl="0"/>
            <a:r>
              <a:rPr lang="fr-FR" sz="2400" dirty="0"/>
              <a:t>Améliorer les moyens d’existence</a:t>
            </a:r>
            <a:endParaRPr lang="en-US" sz="2400" dirty="0"/>
          </a:p>
          <a:p>
            <a:pPr lvl="0"/>
            <a:r>
              <a:rPr lang="fr-FR" sz="2400" dirty="0"/>
              <a:t>Renforcer les capacités des populations locales</a:t>
            </a:r>
            <a:endParaRPr lang="en-US" sz="2400" dirty="0"/>
          </a:p>
          <a:p>
            <a:r>
              <a:rPr lang="fr-FR" sz="2400" dirty="0"/>
              <a:t>Améliorer la productivité de l’écosystème</a:t>
            </a:r>
            <a:endParaRPr lang="en-US" sz="2400" dirty="0"/>
          </a:p>
        </p:txBody>
      </p:sp>
    </p:spTree>
    <p:extLst>
      <p:ext uri="{BB962C8B-B14F-4D97-AF65-F5344CB8AC3E}">
        <p14:creationId xmlns:p14="http://schemas.microsoft.com/office/powerpoint/2010/main" val="110875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951"/>
            <a:ext cx="7886700" cy="1325563"/>
          </a:xfrm>
        </p:spPr>
        <p:txBody>
          <a:bodyPr>
            <a:normAutofit/>
          </a:bodyPr>
          <a:lstStyle/>
          <a:p>
            <a:r>
              <a:rPr lang="fr-FR" sz="3200" dirty="0"/>
              <a:t>Concepts clés</a:t>
            </a:r>
            <a:endParaRPr lang="en-US" sz="3200" dirty="0"/>
          </a:p>
        </p:txBody>
      </p:sp>
      <p:sp>
        <p:nvSpPr>
          <p:cNvPr id="3" name="Content Placeholder 2"/>
          <p:cNvSpPr>
            <a:spLocks noGrp="1"/>
          </p:cNvSpPr>
          <p:nvPr>
            <p:ph idx="1"/>
          </p:nvPr>
        </p:nvSpPr>
        <p:spPr>
          <a:xfrm>
            <a:off x="628650" y="1590450"/>
            <a:ext cx="7886700" cy="4351338"/>
          </a:xfrm>
        </p:spPr>
        <p:txBody>
          <a:bodyPr>
            <a:normAutofit/>
          </a:bodyPr>
          <a:lstStyle/>
          <a:p>
            <a:pPr lvl="0"/>
            <a:r>
              <a:rPr lang="fr-FR" sz="2400" b="1" dirty="0"/>
              <a:t>Ecologie de la restauration: </a:t>
            </a:r>
            <a:r>
              <a:rPr lang="fr-FR" sz="2400" dirty="0"/>
              <a:t>recherche et étude des populations, communautés et écosystèmes restaurés</a:t>
            </a:r>
            <a:endParaRPr lang="en-US" sz="2400" dirty="0"/>
          </a:p>
          <a:p>
            <a:pPr lvl="0"/>
            <a:r>
              <a:rPr lang="fr-FR" sz="2400" b="1" dirty="0"/>
              <a:t>Processus d’atténuation: </a:t>
            </a:r>
            <a:r>
              <a:rPr lang="fr-FR" sz="2400" dirty="0"/>
              <a:t>la où un nouveau site est créé ou réhabilité en remplacement d’une autre zone détruite ou en cours de développement</a:t>
            </a:r>
            <a:endParaRPr lang="en-US" sz="2400" dirty="0"/>
          </a:p>
          <a:p>
            <a:pPr lvl="0"/>
            <a:r>
              <a:rPr lang="fr-FR" sz="2400" b="1" dirty="0"/>
              <a:t>Sites de référence</a:t>
            </a:r>
            <a:r>
              <a:rPr lang="fr-FR" sz="2400" dirty="0"/>
              <a:t>: zones ayant une composition en espèces et une structure d’écosystème comparables, utilisées pour déterminer les introductions appropriées et les procédures pour la restauration d’un site</a:t>
            </a:r>
            <a:endParaRPr lang="en-US" sz="2400" dirty="0"/>
          </a:p>
          <a:p>
            <a:pPr marL="0" indent="0">
              <a:buNone/>
            </a:pPr>
            <a:endParaRPr lang="en-US" sz="2400" dirty="0"/>
          </a:p>
        </p:txBody>
      </p:sp>
    </p:spTree>
    <p:extLst>
      <p:ext uri="{BB962C8B-B14F-4D97-AF65-F5344CB8AC3E}">
        <p14:creationId xmlns:p14="http://schemas.microsoft.com/office/powerpoint/2010/main" val="266280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6450482" cy="2852737"/>
          </a:xfrm>
        </p:spPr>
        <p:txBody>
          <a:bodyPr/>
          <a:lstStyle/>
          <a:p>
            <a:r>
              <a:rPr lang="fr-FR" dirty="0"/>
              <a:t>Approches à la restauration d’écosystème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71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244F-A067-40BB-B1F1-BF49FDBB8721}"/>
              </a:ext>
            </a:extLst>
          </p:cNvPr>
          <p:cNvSpPr>
            <a:spLocks noGrp="1"/>
          </p:cNvSpPr>
          <p:nvPr>
            <p:ph type="title"/>
          </p:nvPr>
        </p:nvSpPr>
        <p:spPr/>
        <p:txBody>
          <a:bodyPr/>
          <a:lstStyle/>
          <a:p>
            <a:r>
              <a:rPr lang="en-GB" dirty="0"/>
              <a:t>La </a:t>
            </a:r>
            <a:r>
              <a:rPr lang="en-GB" dirty="0" err="1"/>
              <a:t>restauration</a:t>
            </a:r>
            <a:r>
              <a:rPr lang="en-GB" dirty="0"/>
              <a:t> à </a:t>
            </a:r>
            <a:r>
              <a:rPr lang="en-GB" dirty="0" err="1"/>
              <a:t>différentes</a:t>
            </a:r>
            <a:r>
              <a:rPr lang="en-GB" dirty="0"/>
              <a:t> </a:t>
            </a:r>
            <a:r>
              <a:rPr lang="en-GB" dirty="0" err="1"/>
              <a:t>échelles</a:t>
            </a:r>
            <a:endParaRPr lang="en-GB" dirty="0"/>
          </a:p>
        </p:txBody>
      </p:sp>
      <p:sp>
        <p:nvSpPr>
          <p:cNvPr id="3" name="Content Placeholder 2">
            <a:extLst>
              <a:ext uri="{FF2B5EF4-FFF2-40B4-BE49-F238E27FC236}">
                <a16:creationId xmlns:a16="http://schemas.microsoft.com/office/drawing/2014/main" id="{9E86A057-00DE-4A33-B071-2187A1C22BF0}"/>
              </a:ext>
            </a:extLst>
          </p:cNvPr>
          <p:cNvSpPr>
            <a:spLocks noGrp="1"/>
          </p:cNvSpPr>
          <p:nvPr>
            <p:ph idx="1"/>
          </p:nvPr>
        </p:nvSpPr>
        <p:spPr/>
        <p:txBody>
          <a:bodyPr>
            <a:normAutofit/>
          </a:bodyPr>
          <a:lstStyle/>
          <a:p>
            <a:r>
              <a:rPr lang="fr-FR" dirty="0"/>
              <a:t>Petite échelle, spécifique à un site, par ex. plantation d’arbres</a:t>
            </a:r>
          </a:p>
          <a:p>
            <a:r>
              <a:rPr lang="fr-FR" dirty="0"/>
              <a:t>Echelle intermédiaire, orienté sur des zones critiques à l’intérieur d’un écosystème</a:t>
            </a:r>
          </a:p>
          <a:p>
            <a:r>
              <a:rPr lang="fr-FR" dirty="0"/>
              <a:t>Grande échelle, restauration d’écosystèmes entiers, par ex. </a:t>
            </a:r>
            <a:r>
              <a:rPr lang="fr-FR" dirty="0" err="1"/>
              <a:t>re-création</a:t>
            </a:r>
            <a:r>
              <a:rPr lang="fr-FR" dirty="0"/>
              <a:t> de zones humides</a:t>
            </a:r>
          </a:p>
        </p:txBody>
      </p:sp>
    </p:spTree>
    <p:extLst>
      <p:ext uri="{BB962C8B-B14F-4D97-AF65-F5344CB8AC3E}">
        <p14:creationId xmlns:p14="http://schemas.microsoft.com/office/powerpoint/2010/main" val="24336466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3492</TotalTime>
  <Words>2920</Words>
  <Application>Microsoft Office PowerPoint</Application>
  <PresentationFormat>On-screen Show (4:3)</PresentationFormat>
  <Paragraphs>215</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Courier New</vt:lpstr>
      <vt:lpstr>LucidaGrande</vt:lpstr>
      <vt:lpstr>Times New Roman</vt:lpstr>
      <vt:lpstr>Office Theme</vt:lpstr>
      <vt:lpstr>Restauration des écosystèmes</vt:lpstr>
      <vt:lpstr>Objectifs d’apprentissage</vt:lpstr>
      <vt:lpstr>Définir la restauration d’écosystème</vt:lpstr>
      <vt:lpstr>Les coûts et bénéfices de la dégradation des terres et de la restauration (IPBES 2018)</vt:lpstr>
      <vt:lpstr>Qu’est-ce que la restauration et la réhabilitation d’écosystème ?</vt:lpstr>
      <vt:lpstr>Motivations pour la restauration</vt:lpstr>
      <vt:lpstr>Concepts clés</vt:lpstr>
      <vt:lpstr>Approches à la restauration d’écosystème</vt:lpstr>
      <vt:lpstr>La restauration à différentes échelles</vt:lpstr>
      <vt:lpstr>Modèle de dégradation et restauration d’écosystème</vt:lpstr>
      <vt:lpstr>Exercice</vt:lpstr>
      <vt:lpstr>Approches de restauration (Cameron 2018)</vt:lpstr>
      <vt:lpstr>Les options de restauration de terrains forestiers (IUCN et WRI 2014)</vt:lpstr>
      <vt:lpstr>Processus de restauration d’écosystèmes </vt:lpstr>
      <vt:lpstr>Restauration et pauvreté (Cameron 2018)</vt:lpstr>
      <vt:lpstr>Etude de cas: Les compromis de la restauration dans le Sud de l’Ethiopie (Byg et al. 2017)</vt:lpstr>
      <vt:lpstr>Facteurs à considérer dans la planification de la restauration  (Holl et Aide 2011)</vt:lpstr>
      <vt:lpstr>En résumé :</vt:lpstr>
      <vt:lpstr>Exercice de classe : Concevoir un projet de restauration</vt:lpstr>
      <vt:lpstr>Références</vt:lpstr>
      <vt:lpstr>Séminaire consacré à l’étude de 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467</cp:revision>
  <dcterms:created xsi:type="dcterms:W3CDTF">2017-06-01T13:54:47Z</dcterms:created>
  <dcterms:modified xsi:type="dcterms:W3CDTF">2018-12-14T01:16:26Z</dcterms:modified>
</cp:coreProperties>
</file>