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2"/>
  </p:notesMasterIdLst>
  <p:sldIdLst>
    <p:sldId id="257" r:id="rId2"/>
    <p:sldId id="284" r:id="rId3"/>
    <p:sldId id="298" r:id="rId4"/>
    <p:sldId id="299" r:id="rId5"/>
    <p:sldId id="338" r:id="rId6"/>
    <p:sldId id="300" r:id="rId7"/>
    <p:sldId id="258" r:id="rId8"/>
    <p:sldId id="339" r:id="rId9"/>
    <p:sldId id="301" r:id="rId10"/>
    <p:sldId id="302" r:id="rId11"/>
    <p:sldId id="269" r:id="rId12"/>
    <p:sldId id="268" r:id="rId13"/>
    <p:sldId id="340" r:id="rId14"/>
    <p:sldId id="304" r:id="rId15"/>
    <p:sldId id="341" r:id="rId16"/>
    <p:sldId id="286" r:id="rId17"/>
    <p:sldId id="305" r:id="rId18"/>
    <p:sldId id="280" r:id="rId19"/>
    <p:sldId id="273" r:id="rId20"/>
    <p:sldId id="313" r:id="rId21"/>
    <p:sldId id="342" r:id="rId22"/>
    <p:sldId id="319" r:id="rId23"/>
    <p:sldId id="320" r:id="rId24"/>
    <p:sldId id="310" r:id="rId25"/>
    <p:sldId id="343" r:id="rId26"/>
    <p:sldId id="334" r:id="rId27"/>
    <p:sldId id="335" r:id="rId28"/>
    <p:sldId id="314" r:id="rId29"/>
    <p:sldId id="336" r:id="rId30"/>
    <p:sldId id="33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29A241-C1C3-4DF5-A598-9B917DEF129B}" v="61" dt="2018-12-14T00:37:05.03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70"/>
    <p:restoredTop sz="94249" autoAdjust="0"/>
  </p:normalViewPr>
  <p:slideViewPr>
    <p:cSldViewPr snapToGrid="0" snapToObjects="1">
      <p:cViewPr varScale="1">
        <p:scale>
          <a:sx n="68" d="100"/>
          <a:sy n="68" d="100"/>
        </p:scale>
        <p:origin x="1338"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837C0E7C-8A2B-438A-BA95-8B99D8133B97}"/>
    <pc:docChg chg="undo redo custSel modSld sldOrd">
      <pc:chgData name="Schreckenberg, Kate" userId="8b45ddae-23f1-407e-8d90-04d8d4e05fa6" providerId="ADAL" clId="{837C0E7C-8A2B-438A-BA95-8B99D8133B97}" dt="2018-12-14T00:42:39.070" v="182" actId="6549"/>
      <pc:docMkLst>
        <pc:docMk/>
      </pc:docMkLst>
      <pc:sldChg chg="modSp modNotesTx">
        <pc:chgData name="Schreckenberg, Kate" userId="8b45ddae-23f1-407e-8d90-04d8d4e05fa6" providerId="ADAL" clId="{837C0E7C-8A2B-438A-BA95-8B99D8133B97}" dt="2018-12-14T00:37:19.150" v="124" actId="255"/>
        <pc:sldMkLst>
          <pc:docMk/>
          <pc:sldMk cId="3978690308" sldId="268"/>
        </pc:sldMkLst>
        <pc:spChg chg="mod">
          <ac:chgData name="Schreckenberg, Kate" userId="8b45ddae-23f1-407e-8d90-04d8d4e05fa6" providerId="ADAL" clId="{837C0E7C-8A2B-438A-BA95-8B99D8133B97}" dt="2018-12-14T00:37:19.150" v="124" actId="255"/>
          <ac:spMkLst>
            <pc:docMk/>
            <pc:sldMk cId="3978690308" sldId="268"/>
            <ac:spMk id="3" creationId="{5ED0C766-B111-D748-8500-83002DA07CC8}"/>
          </ac:spMkLst>
        </pc:spChg>
      </pc:sldChg>
      <pc:sldChg chg="modSp modNotesTx">
        <pc:chgData name="Schreckenberg, Kate" userId="8b45ddae-23f1-407e-8d90-04d8d4e05fa6" providerId="ADAL" clId="{837C0E7C-8A2B-438A-BA95-8B99D8133B97}" dt="2018-12-14T00:26:25.540" v="88" actId="20577"/>
        <pc:sldMkLst>
          <pc:docMk/>
          <pc:sldMk cId="2239197081" sldId="273"/>
        </pc:sldMkLst>
        <pc:spChg chg="mod">
          <ac:chgData name="Schreckenberg, Kate" userId="8b45ddae-23f1-407e-8d90-04d8d4e05fa6" providerId="ADAL" clId="{837C0E7C-8A2B-438A-BA95-8B99D8133B97}" dt="2018-12-14T00:26:02.258" v="87" actId="6549"/>
          <ac:spMkLst>
            <pc:docMk/>
            <pc:sldMk cId="2239197081" sldId="273"/>
            <ac:spMk id="3" creationId="{5ED0C766-B111-D748-8500-83002DA07CC8}"/>
          </ac:spMkLst>
        </pc:spChg>
      </pc:sldChg>
      <pc:sldChg chg="modSp ord">
        <pc:chgData name="Schreckenberg, Kate" userId="8b45ddae-23f1-407e-8d90-04d8d4e05fa6" providerId="ADAL" clId="{837C0E7C-8A2B-438A-BA95-8B99D8133B97}" dt="2018-12-14T00:36:33.254" v="119"/>
        <pc:sldMkLst>
          <pc:docMk/>
          <pc:sldMk cId="3436760825" sldId="284"/>
        </pc:sldMkLst>
        <pc:spChg chg="mod">
          <ac:chgData name="Schreckenberg, Kate" userId="8b45ddae-23f1-407e-8d90-04d8d4e05fa6" providerId="ADAL" clId="{837C0E7C-8A2B-438A-BA95-8B99D8133B97}" dt="2018-12-14T00:36:15.736" v="118"/>
          <ac:spMkLst>
            <pc:docMk/>
            <pc:sldMk cId="3436760825" sldId="284"/>
            <ac:spMk id="3" creationId="{A402123F-0DA7-C746-A9A7-E0A395FF41D7}"/>
          </ac:spMkLst>
        </pc:spChg>
      </pc:sldChg>
      <pc:sldChg chg="ord">
        <pc:chgData name="Schreckenberg, Kate" userId="8b45ddae-23f1-407e-8d90-04d8d4e05fa6" providerId="ADAL" clId="{837C0E7C-8A2B-438A-BA95-8B99D8133B97}" dt="2018-12-14T00:36:09.032" v="117"/>
        <pc:sldMkLst>
          <pc:docMk/>
          <pc:sldMk cId="1180449346" sldId="298"/>
        </pc:sldMkLst>
      </pc:sldChg>
      <pc:sldChg chg="modSp">
        <pc:chgData name="Schreckenberg, Kate" userId="8b45ddae-23f1-407e-8d90-04d8d4e05fa6" providerId="ADAL" clId="{837C0E7C-8A2B-438A-BA95-8B99D8133B97}" dt="2018-12-14T00:24:48.690" v="84" actId="20577"/>
        <pc:sldMkLst>
          <pc:docMk/>
          <pc:sldMk cId="1581143011" sldId="305"/>
        </pc:sldMkLst>
        <pc:spChg chg="mod">
          <ac:chgData name="Schreckenberg, Kate" userId="8b45ddae-23f1-407e-8d90-04d8d4e05fa6" providerId="ADAL" clId="{837C0E7C-8A2B-438A-BA95-8B99D8133B97}" dt="2018-12-14T00:24:48.690" v="84" actId="20577"/>
          <ac:spMkLst>
            <pc:docMk/>
            <pc:sldMk cId="1581143011" sldId="305"/>
            <ac:spMk id="3" creationId="{5ED0C766-B111-D748-8500-83002DA07CC8}"/>
          </ac:spMkLst>
        </pc:spChg>
      </pc:sldChg>
      <pc:sldChg chg="modSp">
        <pc:chgData name="Schreckenberg, Kate" userId="8b45ddae-23f1-407e-8d90-04d8d4e05fa6" providerId="ADAL" clId="{837C0E7C-8A2B-438A-BA95-8B99D8133B97}" dt="2018-12-14T00:26:59.725" v="90" actId="1076"/>
        <pc:sldMkLst>
          <pc:docMk/>
          <pc:sldMk cId="2374894250" sldId="313"/>
        </pc:sldMkLst>
        <pc:spChg chg="mod">
          <ac:chgData name="Schreckenberg, Kate" userId="8b45ddae-23f1-407e-8d90-04d8d4e05fa6" providerId="ADAL" clId="{837C0E7C-8A2B-438A-BA95-8B99D8133B97}" dt="2018-12-14T00:26:59.725" v="90" actId="1076"/>
          <ac:spMkLst>
            <pc:docMk/>
            <pc:sldMk cId="2374894250" sldId="313"/>
            <ac:spMk id="6" creationId="{79808DA4-4FA0-462C-8BEA-D60EEA269829}"/>
          </ac:spMkLst>
        </pc:spChg>
      </pc:sldChg>
      <pc:sldChg chg="modSp">
        <pc:chgData name="Schreckenberg, Kate" userId="8b45ddae-23f1-407e-8d90-04d8d4e05fa6" providerId="ADAL" clId="{837C0E7C-8A2B-438A-BA95-8B99D8133B97}" dt="2018-12-14T00:28:32.027" v="93" actId="14100"/>
        <pc:sldMkLst>
          <pc:docMk/>
          <pc:sldMk cId="3715488974" sldId="320"/>
        </pc:sldMkLst>
        <pc:spChg chg="mod">
          <ac:chgData name="Schreckenberg, Kate" userId="8b45ddae-23f1-407e-8d90-04d8d4e05fa6" providerId="ADAL" clId="{837C0E7C-8A2B-438A-BA95-8B99D8133B97}" dt="2018-12-14T00:20:45.355" v="9" actId="27636"/>
          <ac:spMkLst>
            <pc:docMk/>
            <pc:sldMk cId="3715488974" sldId="320"/>
            <ac:spMk id="6" creationId="{EC4F9F64-7296-8F47-9AD9-1F9948BF4D10}"/>
          </ac:spMkLst>
        </pc:spChg>
        <pc:spChg chg="mod">
          <ac:chgData name="Schreckenberg, Kate" userId="8b45ddae-23f1-407e-8d90-04d8d4e05fa6" providerId="ADAL" clId="{837C0E7C-8A2B-438A-BA95-8B99D8133B97}" dt="2018-12-14T00:28:32.027" v="93" actId="14100"/>
          <ac:spMkLst>
            <pc:docMk/>
            <pc:sldMk cId="3715488974" sldId="320"/>
            <ac:spMk id="9" creationId="{8FE1013C-000B-A141-85AE-006CAEBD903F}"/>
          </ac:spMkLst>
        </pc:spChg>
      </pc:sldChg>
      <pc:sldChg chg="modNotesTx">
        <pc:chgData name="Schreckenberg, Kate" userId="8b45ddae-23f1-407e-8d90-04d8d4e05fa6" providerId="ADAL" clId="{837C0E7C-8A2B-438A-BA95-8B99D8133B97}" dt="2018-12-14T00:32:43.741" v="100" actId="20577"/>
        <pc:sldMkLst>
          <pc:docMk/>
          <pc:sldMk cId="1913037297" sldId="334"/>
        </pc:sldMkLst>
      </pc:sldChg>
      <pc:sldChg chg="modNotesTx">
        <pc:chgData name="Schreckenberg, Kate" userId="8b45ddae-23f1-407e-8d90-04d8d4e05fa6" providerId="ADAL" clId="{837C0E7C-8A2B-438A-BA95-8B99D8133B97}" dt="2018-12-14T00:34:30.699" v="101" actId="790"/>
        <pc:sldMkLst>
          <pc:docMk/>
          <pc:sldMk cId="217150165" sldId="335"/>
        </pc:sldMkLst>
      </pc:sldChg>
      <pc:sldChg chg="modSp modNotesTx">
        <pc:chgData name="Schreckenberg, Kate" userId="8b45ddae-23f1-407e-8d90-04d8d4e05fa6" providerId="ADAL" clId="{837C0E7C-8A2B-438A-BA95-8B99D8133B97}" dt="2018-12-14T00:41:57.994" v="172" actId="113"/>
        <pc:sldMkLst>
          <pc:docMk/>
          <pc:sldMk cId="4166323939" sldId="336"/>
        </pc:sldMkLst>
        <pc:spChg chg="mod">
          <ac:chgData name="Schreckenberg, Kate" userId="8b45ddae-23f1-407e-8d90-04d8d4e05fa6" providerId="ADAL" clId="{837C0E7C-8A2B-438A-BA95-8B99D8133B97}" dt="2018-12-14T00:41:57.994" v="172" actId="113"/>
          <ac:spMkLst>
            <pc:docMk/>
            <pc:sldMk cId="4166323939" sldId="336"/>
            <ac:spMk id="241" creationId="{00000000-0000-0000-0000-000000000000}"/>
          </ac:spMkLst>
        </pc:spChg>
      </pc:sldChg>
      <pc:sldChg chg="modSp">
        <pc:chgData name="Schreckenberg, Kate" userId="8b45ddae-23f1-407e-8d90-04d8d4e05fa6" providerId="ADAL" clId="{837C0E7C-8A2B-438A-BA95-8B99D8133B97}" dt="2018-12-14T00:42:39.070" v="182" actId="6549"/>
        <pc:sldMkLst>
          <pc:docMk/>
          <pc:sldMk cId="1867916588" sldId="337"/>
        </pc:sldMkLst>
        <pc:spChg chg="mod">
          <ac:chgData name="Schreckenberg, Kate" userId="8b45ddae-23f1-407e-8d90-04d8d4e05fa6" providerId="ADAL" clId="{837C0E7C-8A2B-438A-BA95-8B99D8133B97}" dt="2018-12-14T00:42:39.070" v="182" actId="6549"/>
          <ac:spMkLst>
            <pc:docMk/>
            <pc:sldMk cId="1867916588" sldId="337"/>
            <ac:spMk id="254" creationId="{00000000-0000-0000-0000-000000000000}"/>
          </ac:spMkLst>
        </pc:spChg>
      </pc:sldChg>
      <pc:sldChg chg="modSp">
        <pc:chgData name="Schreckenberg, Kate" userId="8b45ddae-23f1-407e-8d90-04d8d4e05fa6" providerId="ADAL" clId="{837C0E7C-8A2B-438A-BA95-8B99D8133B97}" dt="2018-12-14T00:21:28.211" v="37" actId="27636"/>
        <pc:sldMkLst>
          <pc:docMk/>
          <pc:sldMk cId="1060678055" sldId="340"/>
        </pc:sldMkLst>
        <pc:spChg chg="mod">
          <ac:chgData name="Schreckenberg, Kate" userId="8b45ddae-23f1-407e-8d90-04d8d4e05fa6" providerId="ADAL" clId="{837C0E7C-8A2B-438A-BA95-8B99D8133B97}" dt="2018-12-14T00:21:28.211" v="37" actId="27636"/>
          <ac:spMkLst>
            <pc:docMk/>
            <pc:sldMk cId="1060678055" sldId="340"/>
            <ac:spMk id="9" creationId="{42D3BB34-78C6-FE43-A381-5523D81B804F}"/>
          </ac:spMkLst>
        </pc:spChg>
        <pc:spChg chg="mod">
          <ac:chgData name="Schreckenberg, Kate" userId="8b45ddae-23f1-407e-8d90-04d8d4e05fa6" providerId="ADAL" clId="{837C0E7C-8A2B-438A-BA95-8B99D8133B97}" dt="2018-12-14T00:21:05.896" v="35" actId="6549"/>
          <ac:spMkLst>
            <pc:docMk/>
            <pc:sldMk cId="1060678055" sldId="340"/>
            <ac:spMk id="12" creationId="{50636799-7EA5-5947-A18B-B398E4EF1B93}"/>
          </ac:spMkLst>
        </pc:spChg>
        <pc:spChg chg="mod">
          <ac:chgData name="Schreckenberg, Kate" userId="8b45ddae-23f1-407e-8d90-04d8d4e05fa6" providerId="ADAL" clId="{837C0E7C-8A2B-438A-BA95-8B99D8133B97}" dt="2018-12-14T00:20:25.844" v="7" actId="6549"/>
          <ac:spMkLst>
            <pc:docMk/>
            <pc:sldMk cId="1060678055" sldId="340"/>
            <ac:spMk id="19" creationId="{9DF52B22-2531-004F-84F2-D729972C0B15}"/>
          </ac:spMkLst>
        </pc:spChg>
      </pc:sldChg>
      <pc:sldChg chg="modNotesTx">
        <pc:chgData name="Schreckenberg, Kate" userId="8b45ddae-23f1-407e-8d90-04d8d4e05fa6" providerId="ADAL" clId="{837C0E7C-8A2B-438A-BA95-8B99D8133B97}" dt="2018-12-14T00:29:57.408" v="94" actId="790"/>
        <pc:sldMkLst>
          <pc:docMk/>
          <pc:sldMk cId="3042502412"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60002-C563-4F85-8CFA-98ABA8CD3F92}" type="datetimeFigureOut">
              <a:rPr lang="en-GB" smtClean="0"/>
              <a:pPr/>
              <a:t>14/12/2018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A95A3-2213-498C-B97C-85F90BBB09BE}" type="slidenum">
              <a:rPr lang="en-GB" smtClean="0"/>
              <a:pPr/>
              <a:t>‹#›</a:t>
            </a:fld>
            <a:endParaRPr lang="en-GB"/>
          </a:p>
        </p:txBody>
      </p:sp>
    </p:spTree>
    <p:extLst>
      <p:ext uri="{BB962C8B-B14F-4D97-AF65-F5344CB8AC3E}">
        <p14:creationId xmlns:p14="http://schemas.microsoft.com/office/powerpoint/2010/main" val="406767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6A055-F74D-284E-8E9F-F2FBD7D246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6733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En général, les méthodes utilisées pour produire des modèles de services écosystémiques peuvent être divisées en deux :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Celles qui sont basées sur au moins certaines données primaires venant de la zone d’étude. Elles sont appelées </a:t>
            </a:r>
            <a:r>
              <a:rPr lang="fr-FR" sz="1200" b="1" kern="1200" dirty="0">
                <a:solidFill>
                  <a:schemeClr val="tx1"/>
                </a:solidFill>
                <a:effectLst/>
                <a:latin typeface="Arial" panose="020B0604020202020204" pitchFamily="34" charset="0"/>
                <a:ea typeface="+mn-ea"/>
                <a:cs typeface="Arial" panose="020B0604020202020204" pitchFamily="34" charset="0"/>
              </a:rPr>
              <a:t>modèles basés sur les processus</a:t>
            </a:r>
            <a:r>
              <a:rPr lang="fr-FR" sz="1200" kern="1200" dirty="0">
                <a:solidFill>
                  <a:schemeClr val="tx1"/>
                </a:solidFill>
                <a:effectLst/>
                <a:latin typeface="Arial" panose="020B0604020202020204" pitchFamily="34" charset="0"/>
                <a:ea typeface="+mn-ea"/>
                <a:cs typeface="Arial" panose="020B0604020202020204" pitchFamily="34" charset="0"/>
              </a:rPr>
              <a:t> et peuvent être déduites à partir d’un échantillonnage représentatif à travers toute la zone d’étude et/ou surfaces modélisés basées sur des données primaires.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r>
              <a:rPr lang="fr-FR" sz="1200" kern="1200" dirty="0">
                <a:solidFill>
                  <a:schemeClr val="tx1"/>
                </a:solidFill>
                <a:effectLst/>
                <a:latin typeface="Arial" panose="020B0604020202020204" pitchFamily="34" charset="0"/>
                <a:ea typeface="+mn-ea"/>
                <a:cs typeface="Arial" panose="020B0604020202020204" pitchFamily="34" charset="0"/>
              </a:rPr>
              <a:t>Celles qui ne sont pas basées sur des données primaires. Celles-ci dépendent sur des proxys et des connaissances préalables pour développer des surfaces modélisés. Ils sont alors appelés ; </a:t>
            </a:r>
            <a:r>
              <a:rPr lang="fr-FR" sz="1200" b="1" kern="1200" dirty="0">
                <a:solidFill>
                  <a:schemeClr val="tx1"/>
                </a:solidFill>
                <a:effectLst/>
                <a:latin typeface="Arial" panose="020B0604020202020204" pitchFamily="34" charset="0"/>
                <a:ea typeface="+mn-ea"/>
                <a:cs typeface="Arial" panose="020B0604020202020204" pitchFamily="34" charset="0"/>
              </a:rPr>
              <a:t>Modèles basés sur des proxys </a:t>
            </a:r>
            <a:r>
              <a:rPr lang="fr-FR" sz="1200" kern="1200" dirty="0">
                <a:solidFill>
                  <a:schemeClr val="tx1"/>
                </a:solidFill>
                <a:effectLst/>
                <a:latin typeface="Arial" panose="020B0604020202020204" pitchFamily="34" charset="0"/>
                <a:ea typeface="+mn-ea"/>
                <a:cs typeface="Arial" panose="020B0604020202020204" pitchFamily="34" charset="0"/>
              </a:rPr>
              <a:t>(</a:t>
            </a:r>
            <a:r>
              <a:rPr lang="fr-FR" sz="1200" kern="1200" dirty="0" err="1">
                <a:solidFill>
                  <a:schemeClr val="tx1"/>
                </a:solidFill>
                <a:effectLst/>
                <a:latin typeface="Arial" panose="020B0604020202020204" pitchFamily="34" charset="0"/>
                <a:ea typeface="+mn-ea"/>
                <a:cs typeface="Arial" panose="020B0604020202020204" pitchFamily="34" charset="0"/>
              </a:rPr>
              <a:t>Eigenbrod</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i="1" kern="1200" dirty="0">
                <a:solidFill>
                  <a:schemeClr val="tx1"/>
                </a:solidFill>
                <a:effectLst/>
                <a:latin typeface="Arial" panose="020B0604020202020204" pitchFamily="34" charset="0"/>
                <a:ea typeface="+mn-ea"/>
                <a:cs typeface="Arial" panose="020B0604020202020204" pitchFamily="34" charset="0"/>
              </a:rPr>
              <a:t>et al.</a:t>
            </a:r>
            <a:r>
              <a:rPr lang="fr-FR" sz="1200" kern="1200" dirty="0">
                <a:solidFill>
                  <a:schemeClr val="tx1"/>
                </a:solidFill>
                <a:effectLst/>
                <a:latin typeface="Arial" panose="020B0604020202020204" pitchFamily="34" charset="0"/>
                <a:ea typeface="+mn-ea"/>
                <a:cs typeface="Arial" panose="020B0604020202020204" pitchFamily="34" charset="0"/>
              </a:rPr>
              <a:t> 2010).</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6A055-F74D-284E-8E9F-F2FBD7D246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4960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modèles qui visent à produire un cadre pour évaluer, cartographier et estimer la valeur des services écosystémiques spécifiques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Utilisés pour modéliser les processus écologiques (et certains processus sociaux) et peut intégrer des évaluations économiques.</a:t>
            </a:r>
            <a:endParaRPr lang="en-GB"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ZA" dirty="0"/>
          </a:p>
          <a:p>
            <a:pPr marL="0" indent="0">
              <a:buFont typeface="Arial" panose="020B0604020202020204" pitchFamily="34" charset="0"/>
              <a:buNone/>
            </a:pPr>
            <a:r>
              <a:rPr lang="fr-FR" i="1" noProof="0" dirty="0"/>
              <a:t>[</a:t>
            </a:r>
            <a:r>
              <a:rPr lang="fr-FR" b="1" i="1" noProof="0" dirty="0"/>
              <a:t>Exercice en classe</a:t>
            </a:r>
          </a:p>
          <a:p>
            <a:pPr marL="0" indent="0">
              <a:buFont typeface="Arial" panose="020B0604020202020204" pitchFamily="34" charset="0"/>
              <a:buNone/>
            </a:pPr>
            <a:r>
              <a:rPr lang="fr-FR" i="1" noProof="0" dirty="0"/>
              <a:t>Avant d’aller à</a:t>
            </a:r>
            <a:r>
              <a:rPr lang="fr-FR" i="1" baseline="0" noProof="0" dirty="0"/>
              <a:t> la diapo suivante, demandez aux étudiants d’imaginer qu’ils sont le gestionnaire d’une région très large constituée de terrains en pente et d’une rivière dans le bas fonds. Malheureusement, beaucoup de sédiments sont entraînés par l’érosion vers la rivière, causant un problème pour un barrage hydroélectrique en aval. Demandez aux étudiants de discuter et réfléchir aux informations dont ils auraient besoin pour minimiser la sédimentation. Quelques réponses sont dans le texte de la diapo</a:t>
            </a:r>
            <a:r>
              <a:rPr lang="fr-FR" i="1" noProof="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6A055-F74D-284E-8E9F-F2FBD7D246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01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Le modèle « </a:t>
            </a:r>
            <a:r>
              <a:rPr lang="fr-FR" sz="1200" i="1" kern="1200" dirty="0" err="1">
                <a:solidFill>
                  <a:schemeClr val="tx1"/>
                </a:solidFill>
                <a:effectLst/>
                <a:latin typeface="+mn-lt"/>
                <a:ea typeface="+mn-ea"/>
                <a:cs typeface="+mn-cs"/>
              </a:rPr>
              <a:t>InVest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Sediment</a:t>
            </a:r>
            <a:r>
              <a:rPr lang="fr-FR" sz="1200" i="1" kern="1200" dirty="0">
                <a:solidFill>
                  <a:schemeClr val="tx1"/>
                </a:solidFill>
                <a:effectLst/>
                <a:latin typeface="+mn-lt"/>
                <a:ea typeface="+mn-ea"/>
                <a:cs typeface="+mn-cs"/>
              </a:rPr>
              <a:t> </a:t>
            </a:r>
            <a:r>
              <a:rPr lang="fr-FR" sz="1200" i="1" kern="1200" dirty="0" err="1">
                <a:solidFill>
                  <a:schemeClr val="tx1"/>
                </a:solidFill>
                <a:effectLst/>
                <a:latin typeface="+mn-lt"/>
                <a:ea typeface="+mn-ea"/>
                <a:cs typeface="+mn-cs"/>
              </a:rPr>
              <a:t>Retention</a:t>
            </a:r>
            <a:r>
              <a:rPr lang="fr-FR" sz="1200" kern="1200" dirty="0">
                <a:solidFill>
                  <a:schemeClr val="tx1"/>
                </a:solidFill>
                <a:effectLst/>
                <a:latin typeface="+mn-lt"/>
                <a:ea typeface="+mn-ea"/>
                <a:cs typeface="+mn-cs"/>
              </a:rPr>
              <a:t> » (Rétention de sédiment) donne à l’utilisateur un outil pour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Calculer la perte annuelle moyenne de sol dans chaque parcelle de terrain,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Déterminer quelle partie de ce sol pourrait arriver à un point d’intérêt particulier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Estimer la capacité de chaque parcelle de retenir des sédiments, et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Evaluer le coût de l’enlèvement des sédiments accumulés chaque année.</a:t>
            </a:r>
            <a:endParaRPr lang="en-US"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modèle considère des déterminants biophysiques de capacité de rétention de sol importants dont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types d’utilisation et de couverture du sol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propriétés du sol (érodabilité)</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Modèle numérique d’élévation (pente)</a:t>
            </a:r>
          </a:p>
          <a:p>
            <a:pPr marL="171450" lvl="0" indent="-171450">
              <a:buFont typeface="Arial" panose="020B0604020202020204" pitchFamily="34" charset="0"/>
              <a:buChar char="•"/>
            </a:pPr>
            <a:r>
              <a:rPr lang="fr-FR" sz="1100" kern="1200" dirty="0">
                <a:solidFill>
                  <a:schemeClr val="tx1"/>
                </a:solidFill>
                <a:effectLst/>
                <a:latin typeface="+mn-lt"/>
                <a:ea typeface="+mn-ea"/>
                <a:cs typeface="+mn-cs"/>
              </a:rPr>
              <a:t>Données sur les précipitations et le climat</a:t>
            </a:r>
          </a:p>
          <a:p>
            <a:pPr marL="0" lvl="0" indent="0">
              <a:buFontTx/>
              <a:buNone/>
            </a:pPr>
            <a:r>
              <a:rPr lang="fr-FR" sz="1200" kern="1200" dirty="0">
                <a:solidFill>
                  <a:schemeClr val="tx1"/>
                </a:solidFill>
                <a:effectLst/>
                <a:latin typeface="+mn-lt"/>
                <a:ea typeface="+mn-ea"/>
                <a:cs typeface="+mn-cs"/>
              </a:rPr>
              <a:t>Ceux-ci sont modélisés du niveau sous bassin versant au bassin versant.</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13</a:t>
            </a:fld>
            <a:endParaRPr lang="en-US"/>
          </a:p>
        </p:txBody>
      </p:sp>
    </p:spTree>
    <p:extLst>
      <p:ext uri="{BB962C8B-B14F-4D97-AF65-F5344CB8AC3E}">
        <p14:creationId xmlns:p14="http://schemas.microsoft.com/office/powerpoint/2010/main" val="419150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 modèle ‘rétention de sédiment’ est basé sur l’équation universelle sur la perte de sol (Universal </a:t>
            </a:r>
            <a:r>
              <a:rPr lang="fr-FR" sz="1200" kern="1200" dirty="0" err="1">
                <a:solidFill>
                  <a:schemeClr val="tx1"/>
                </a:solidFill>
                <a:effectLst/>
                <a:latin typeface="Arial" panose="020B0604020202020204" pitchFamily="34" charset="0"/>
                <a:ea typeface="+mn-ea"/>
                <a:cs typeface="Arial" panose="020B0604020202020204" pitchFamily="34" charset="0"/>
              </a:rPr>
              <a:t>Soil</a:t>
            </a:r>
            <a:r>
              <a:rPr lang="fr-FR" sz="1200" kern="1200" dirty="0">
                <a:solidFill>
                  <a:schemeClr val="tx1"/>
                </a:solidFill>
                <a:effectLst/>
                <a:latin typeface="Arial" panose="020B0604020202020204" pitchFamily="34" charset="0"/>
                <a:ea typeface="+mn-ea"/>
                <a:cs typeface="Arial" panose="020B0604020202020204" pitchFamily="34" charset="0"/>
              </a:rPr>
              <a:t> </a:t>
            </a:r>
            <a:r>
              <a:rPr lang="fr-FR" sz="1200" kern="1200" dirty="0" err="1">
                <a:solidFill>
                  <a:schemeClr val="tx1"/>
                </a:solidFill>
                <a:effectLst/>
                <a:latin typeface="Arial" panose="020B0604020202020204" pitchFamily="34" charset="0"/>
                <a:ea typeface="+mn-ea"/>
                <a:cs typeface="Arial" panose="020B0604020202020204" pitchFamily="34" charset="0"/>
              </a:rPr>
              <a:t>Loss</a:t>
            </a:r>
            <a:r>
              <a:rPr lang="fr-FR" sz="1200" kern="1200" dirty="0">
                <a:solidFill>
                  <a:schemeClr val="tx1"/>
                </a:solidFill>
                <a:effectLst/>
                <a:latin typeface="Arial" panose="020B0604020202020204" pitchFamily="34" charset="0"/>
                <a:ea typeface="+mn-ea"/>
                <a:cs typeface="Arial" panose="020B0604020202020204" pitchFamily="34" charset="0"/>
              </a:rPr>
              <a:t> Equation- USLE) </a:t>
            </a:r>
            <a:r>
              <a:rPr lang="fr-FR" sz="1200" i="1" kern="1200" dirty="0">
                <a:solidFill>
                  <a:schemeClr val="tx1"/>
                </a:solidFill>
                <a:effectLst/>
                <a:latin typeface="Arial" panose="020B0604020202020204" pitchFamily="34" charset="0"/>
                <a:ea typeface="+mn-ea"/>
                <a:cs typeface="Arial" panose="020B0604020202020204" pitchFamily="34" charset="0"/>
              </a:rPr>
              <a:t>[voir diapo suivante] </a:t>
            </a:r>
            <a:r>
              <a:rPr lang="fr-FR" sz="1200" kern="1200" dirty="0">
                <a:solidFill>
                  <a:schemeClr val="tx1"/>
                </a:solidFill>
                <a:effectLst/>
                <a:latin typeface="Arial" panose="020B0604020202020204" pitchFamily="34" charset="0"/>
                <a:ea typeface="+mn-ea"/>
                <a:cs typeface="Arial" panose="020B0604020202020204" pitchFamily="34" charset="0"/>
              </a:rPr>
              <a:t>qui donne la base sur l’étape biophysique.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 diagramme représente les premiers quatre facteurs dans l’équation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Erosivité par rapport à la pluie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Erodibilité du sol, et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Longueur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Facteur d’inclinaison (pente)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Cette partie du modèle explique deux relations clés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Dans les zones à forte intensité des pluies, il y a une forte chance que les particules du sol se détachent et sont transportées par ruissellement.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Dans les zones où le sol a une proportion élevée de sable, l’érodibilité est élevée, ce qui veut dire que les particules du sol se détachent facilement du sol et sont transporté par ruissellement superficiel.</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14</a:t>
            </a:fld>
            <a:endParaRPr lang="en-US"/>
          </a:p>
        </p:txBody>
      </p:sp>
    </p:spTree>
    <p:extLst>
      <p:ext uri="{BB962C8B-B14F-4D97-AF65-F5344CB8AC3E}">
        <p14:creationId xmlns:p14="http://schemas.microsoft.com/office/powerpoint/2010/main" val="271798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Nous avons noté dans la diapo précédente qu’USLE donne la base de l’étape biophysique du modèle de rétention de sédiment </a:t>
            </a:r>
            <a:r>
              <a:rPr lang="fr-FR" sz="1200" kern="1200" dirty="0" err="1">
                <a:solidFill>
                  <a:schemeClr val="tx1"/>
                </a:solidFill>
                <a:effectLst/>
                <a:latin typeface="Arial" panose="020B0604020202020204" pitchFamily="34" charset="0"/>
                <a:ea typeface="+mn-ea"/>
                <a:cs typeface="Arial" panose="020B0604020202020204" pitchFamily="34" charset="0"/>
              </a:rPr>
              <a:t>InVEST</a:t>
            </a:r>
            <a:r>
              <a:rPr lang="fr-FR" sz="1200" kern="1200" dirty="0">
                <a:solidFill>
                  <a:schemeClr val="tx1"/>
                </a:solidFill>
                <a:effectLst/>
                <a:latin typeface="Arial" panose="020B0604020202020204" pitchFamily="34" charset="0"/>
                <a:ea typeface="+mn-ea"/>
                <a:cs typeface="Arial" panose="020B0604020202020204" pitchFamily="34" charset="0"/>
              </a:rPr>
              <a: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facteur longueur de pente (LS) est la distance entre l’origine du ruissellement superficiel et l’endroit du dépôt ou d’accumulation, en suivant le chemin d’écoulement.</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Il reflète la relation indirecte entre la pente et la gestion des terres (terrassement, fossés, zones tampons, barrières)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 facteur LS est essentiellement la distance qu’une goutte de pluie/sédiment parcourt jusqu’à ce que son énergie se dissipe.</a:t>
            </a:r>
            <a:endParaRPr lang="en-GB" sz="12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15</a:t>
            </a:fld>
            <a:endParaRPr lang="en-US"/>
          </a:p>
        </p:txBody>
      </p:sp>
    </p:spTree>
    <p:extLst>
      <p:ext uri="{BB962C8B-B14F-4D97-AF65-F5344CB8AC3E}">
        <p14:creationId xmlns:p14="http://schemas.microsoft.com/office/powerpoint/2010/main" val="407386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Le modèle donne l’option de considérer deux services associés à la rétention de sédiments sur le paysage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L’amélioration de la qualité de l’eau : quand on considère l’amélioration de la qualité de l’eau, il peut y avoir une quantité annuelle autorisée de charge sédimentaire pour le plan d’eau en question (comme dans le modèle de purification d'eau pour les nutriments). Cette charge annuelle peut être spécifiée par des standards nationaux ou locaux sur l’eau potable.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Sédimentation évitées des réservoirs. </a:t>
            </a:r>
            <a:endParaRPr lang="en-GB"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16</a:t>
            </a:fld>
            <a:endParaRPr lang="en-US"/>
          </a:p>
        </p:txBody>
      </p:sp>
    </p:spTree>
    <p:extLst>
      <p:ext uri="{BB962C8B-B14F-4D97-AF65-F5344CB8AC3E}">
        <p14:creationId xmlns:p14="http://schemas.microsoft.com/office/powerpoint/2010/main" val="167981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Dans les cas où il y a manque de données, des proxys (ex. estimations d’un service pour un type de couverture de sol particulier) sont souvent utilisés pour cartographier et modéliser les services écosystémiques.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De tels modèles basés sur les proxys constituent l’approche la plus simple pour la modélisation/pour représenter un service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Ils sont souvent basés sur des cartes d’occupation du sol matricielles numériques grâce à la grande disponibilité de telles données. Les exemples comprennent ‘le transfert de valeur spatiale’ (Troy et Wilson 2006), connu également comme ‘transfert de bénéfices’ (Plummer 2009), où une valeur monétaire pour un service écosystémique est assignée à chaque classe d’occupation du sol sur la base d’estimations provenant d’études antérieures.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Un certain nombre d’études ont incorporé des connaissances existantes sur les relations de causalités tirées d’ensembles de données existantes dans des couches proxy. Par exemple,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Chan </a:t>
            </a:r>
            <a:r>
              <a:rPr lang="fr-FR" sz="1200" i="1" kern="1200" dirty="0">
                <a:solidFill>
                  <a:schemeClr val="tx1"/>
                </a:solidFill>
                <a:effectLst/>
                <a:latin typeface="+mn-lt"/>
                <a:ea typeface="+mn-ea"/>
                <a:cs typeface="+mn-cs"/>
              </a:rPr>
              <a:t>et al.</a:t>
            </a:r>
            <a:r>
              <a:rPr lang="fr-FR" sz="1200" kern="1200" dirty="0">
                <a:solidFill>
                  <a:schemeClr val="tx1"/>
                </a:solidFill>
                <a:effectLst/>
                <a:latin typeface="+mn-lt"/>
                <a:ea typeface="+mn-ea"/>
                <a:cs typeface="+mn-cs"/>
              </a:rPr>
              <a:t> (2006) ont pondéré l’utilisation des terres par sa proximité des agglomérations humaines quand ils ont cartographié la répartition des contrôles des crues et les services de récréations rurales.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Troy et Wilson (2006) ont subdivisé certaines classes de couvertures des terres pour tenir compte de la proximité des agglomérations (ex. plage vs. plage près des habitations).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kern="1200" dirty="0" err="1">
                <a:solidFill>
                  <a:schemeClr val="tx1"/>
                </a:solidFill>
                <a:effectLst/>
                <a:latin typeface="+mn-lt"/>
                <a:ea typeface="+mn-ea"/>
                <a:cs typeface="+mn-cs"/>
              </a:rPr>
              <a:t>Egoh</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a:t>
            </a:r>
            <a:r>
              <a:rPr lang="fr-FR" sz="1200" kern="1200" dirty="0">
                <a:solidFill>
                  <a:schemeClr val="tx1"/>
                </a:solidFill>
                <a:effectLst/>
                <a:latin typeface="+mn-lt"/>
                <a:ea typeface="+mn-ea"/>
                <a:cs typeface="+mn-cs"/>
              </a:rPr>
              <a:t> (2008) ont combiné des cartes de potentiel érosif du sol et de la couverture végétale pour créer une carte de rétention du sol pour l’Afrique du Sud.</a:t>
            </a:r>
            <a:endParaRPr lang="en-GB"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17</a:t>
            </a:fld>
            <a:endParaRPr lang="en-US"/>
          </a:p>
        </p:txBody>
      </p:sp>
    </p:spTree>
    <p:extLst>
      <p:ext uri="{BB962C8B-B14F-4D97-AF65-F5344CB8AC3E}">
        <p14:creationId xmlns:p14="http://schemas.microsoft.com/office/powerpoint/2010/main" val="4245375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Cette étude de cas est basée dans la ville de Cape Town en Afrique du Sud qui est un site de concentration globale (</a:t>
            </a:r>
            <a:r>
              <a:rPr lang="fr-FR" sz="1200" i="1" kern="1200" dirty="0">
                <a:solidFill>
                  <a:schemeClr val="tx1"/>
                </a:solidFill>
                <a:effectLst/>
                <a:latin typeface="Arial" panose="020B0604020202020204" pitchFamily="34" charset="0"/>
                <a:ea typeface="+mn-ea"/>
                <a:cs typeface="Arial" panose="020B0604020202020204" pitchFamily="34" charset="0"/>
              </a:rPr>
              <a:t>hotspot)</a:t>
            </a:r>
            <a:r>
              <a:rPr lang="fr-FR" sz="1200" kern="1200" dirty="0">
                <a:solidFill>
                  <a:schemeClr val="tx1"/>
                </a:solidFill>
                <a:effectLst/>
                <a:latin typeface="Arial" panose="020B0604020202020204" pitchFamily="34" charset="0"/>
                <a:ea typeface="+mn-ea"/>
                <a:cs typeface="Arial" panose="020B0604020202020204" pitchFamily="34" charset="0"/>
              </a:rPr>
              <a:t> de biodiversité reconnu mondialement mais qui est confronté à plusieurs utilisations concurrentes du sol. La ville souffre d’un budget très restreint et vise à établir les liens entre les services écosystémiques et la conservation de la biodiversité dans la zone municipale. La diapo suivante va discuter le processus et le résultat de l’étude qui a été commanditée pour éclairer les décisions ci-dessus.</a:t>
            </a:r>
            <a:endParaRPr lang="en-GB"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18</a:t>
            </a:fld>
            <a:endParaRPr lang="en-US"/>
          </a:p>
        </p:txBody>
      </p:sp>
    </p:spTree>
    <p:extLst>
      <p:ext uri="{BB962C8B-B14F-4D97-AF65-F5344CB8AC3E}">
        <p14:creationId xmlns:p14="http://schemas.microsoft.com/office/powerpoint/2010/main" val="2158006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Cette étude visait à modéliser les services écosystémiques à Cape Town en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Développant et testant une méthode d’évaluation simple et rapide de service écosystémique pour déterminer la contribution de la végétation naturelle à la provision de service écosystémique.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L’étude a ainsi pris une approche à deux volets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Evaluation du changement de l’utilisation et la couverture du sol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scénarii passé, présent et futur sont modélisés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Des données proxy disponibles à quantifier</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Avis d’expert pour identifier les effets de la transition de classe de sol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Contributions potentielles en services de l’accès aux rémanents/résidus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Evaluation de la distance sur la base de points (la distance utilise une valeur proxy pour les 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200" i="1" kern="1200" dirty="0">
                <a:solidFill>
                  <a:schemeClr val="tx1"/>
                </a:solidFill>
                <a:effectLst/>
                <a:latin typeface="Arial" panose="020B0604020202020204" pitchFamily="34" charset="0"/>
                <a:ea typeface="+mn-ea"/>
                <a:cs typeface="Arial" panose="020B0604020202020204" pitchFamily="34" charset="0"/>
              </a:rPr>
              <a:t>[se référer à la diapo et à l’article pour une méthodologie détaillée]</a:t>
            </a:r>
            <a:endParaRPr kumimoji="0" lang="en-US" sz="12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19</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20</a:t>
            </a:fld>
            <a:endParaRPr lang="en-US"/>
          </a:p>
        </p:txBody>
      </p:sp>
    </p:spTree>
    <p:extLst>
      <p:ext uri="{BB962C8B-B14F-4D97-AF65-F5344CB8AC3E}">
        <p14:creationId xmlns:p14="http://schemas.microsoft.com/office/powerpoint/2010/main" val="28747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Dans les modules précédents, nous avons vu comment les écosystèmes et les services écosystémiques sont liés à diverses composantes de bien-être et comment celles-ci sont affectées positivement ou négativement. Nous avons vu aussi comment les humains s’engagent dans diverses activités pour améliorer la qualité des écosystèmes et des services écosystémiques, conduisant souvent à un impact négatif sur les écosystèmes et par conséquent sur la qualité des services.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Ici, nous voudrions nous pencher sur comment nous pouvons cartographier les liens entre les services écosystémiques, et les bénéfices visés et les bénéficiaires humains ; les écosystèmes spécifiques qui sont touchés par les activités humaines et le processus de cartographie des impacts futurs possibles basés sur les données et informations historiques et présentes.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Nous allons commencer par examiner les modèles : un modèle </a:t>
            </a:r>
            <a:r>
              <a:rPr lang="fr-FR" sz="1200" b="1" kern="1200" dirty="0">
                <a:solidFill>
                  <a:schemeClr val="tx1"/>
                </a:solidFill>
                <a:effectLst/>
                <a:latin typeface="Arial" panose="020B0604020202020204" pitchFamily="34" charset="0"/>
                <a:ea typeface="+mn-ea"/>
                <a:cs typeface="Arial" panose="020B0604020202020204" pitchFamily="34" charset="0"/>
              </a:rPr>
              <a:t>n’est pas le monde réel </a:t>
            </a:r>
            <a:r>
              <a:rPr lang="fr-FR" sz="1200" kern="1200" dirty="0">
                <a:solidFill>
                  <a:schemeClr val="tx1"/>
                </a:solidFill>
                <a:effectLst/>
                <a:latin typeface="Arial" panose="020B0604020202020204" pitchFamily="34" charset="0"/>
                <a:ea typeface="+mn-ea"/>
                <a:cs typeface="Arial" panose="020B0604020202020204" pitchFamily="34" charset="0"/>
              </a:rPr>
              <a:t>mais seulement une construction humaine pour nous aider à mieux comprendre les systèmes du monde réel.</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En étudiant les services écosystémiques, les modèles offrent une plateforme utile parce qu’ils ….</a:t>
            </a:r>
            <a:r>
              <a:rPr lang="fr-FR" sz="1200" i="1" kern="1200" dirty="0">
                <a:solidFill>
                  <a:schemeClr val="tx1"/>
                </a:solidFill>
                <a:effectLst/>
                <a:latin typeface="Arial" panose="020B0604020202020204" pitchFamily="34" charset="0"/>
                <a:ea typeface="+mn-ea"/>
                <a:cs typeface="Arial" panose="020B0604020202020204" pitchFamily="34" charset="0"/>
              </a:rPr>
              <a:t>[se référer à la diapo]</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En général, tous les modèles ont une entrée d’information, un processeur d’information et une sortie en termes de résultats attendus. Ceci peut être qualifié de modèle conceptuel …</a:t>
            </a:r>
            <a:r>
              <a:rPr lang="fr-FR" sz="1200" i="1" kern="1200" dirty="0">
                <a:solidFill>
                  <a:schemeClr val="tx1"/>
                </a:solidFill>
                <a:effectLst/>
                <a:latin typeface="Arial" panose="020B0604020202020204" pitchFamily="34" charset="0"/>
                <a:ea typeface="+mn-ea"/>
                <a:cs typeface="Arial" panose="020B0604020202020204" pitchFamily="34" charset="0"/>
              </a:rPr>
              <a:t>[voir diapo suivante]</a:t>
            </a:r>
            <a:endParaRPr lang="en-GB"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6A055-F74D-284E-8E9F-F2FBD7D246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9928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21</a:t>
            </a:fld>
            <a:endParaRPr lang="en-US"/>
          </a:p>
        </p:txBody>
      </p:sp>
    </p:spTree>
    <p:extLst>
      <p:ext uri="{BB962C8B-B14F-4D97-AF65-F5344CB8AC3E}">
        <p14:creationId xmlns:p14="http://schemas.microsoft.com/office/powerpoint/2010/main" val="8667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1"/>
                </a:solidFill>
                <a:cs typeface="Times New Roman" panose="02020603050405020304" pitchFamily="18" charset="0"/>
              </a:rPr>
              <a:t>Utilisation du sol</a:t>
            </a:r>
            <a:r>
              <a:rPr lang="en-GB" sz="1200" baseline="0" dirty="0">
                <a:solidFill>
                  <a:schemeClr val="accent1"/>
                </a:solidFill>
                <a:cs typeface="Times New Roman" panose="02020603050405020304" pitchFamily="18" charset="0"/>
              </a:rPr>
              <a:t> </a:t>
            </a:r>
            <a:r>
              <a:rPr lang="en-GB" sz="1200" baseline="0" dirty="0" err="1">
                <a:solidFill>
                  <a:schemeClr val="accent1"/>
                </a:solidFill>
                <a:cs typeface="Times New Roman" panose="02020603050405020304" pitchFamily="18" charset="0"/>
              </a:rPr>
              <a:t>dans</a:t>
            </a:r>
            <a:r>
              <a:rPr lang="en-GB" sz="1200" baseline="0" dirty="0">
                <a:solidFill>
                  <a:schemeClr val="accent1"/>
                </a:solidFill>
                <a:cs typeface="Times New Roman" panose="02020603050405020304" pitchFamily="18" charset="0"/>
              </a:rPr>
              <a:t> le passé</a:t>
            </a:r>
            <a:r>
              <a:rPr lang="en-US" dirty="0"/>
              <a:t> = </a:t>
            </a:r>
            <a:r>
              <a:rPr lang="en-US" dirty="0" err="1"/>
              <a:t>basée</a:t>
            </a:r>
            <a:r>
              <a:rPr lang="en-US" dirty="0"/>
              <a:t> </a:t>
            </a:r>
            <a:r>
              <a:rPr lang="en-US" dirty="0" err="1"/>
              <a:t>sur</a:t>
            </a:r>
            <a:r>
              <a:rPr lang="en-US" dirty="0"/>
              <a:t> </a:t>
            </a:r>
            <a:r>
              <a:rPr lang="en-US" dirty="0" err="1"/>
              <a:t>différentes</a:t>
            </a:r>
            <a:r>
              <a:rPr lang="en-US" dirty="0"/>
              <a:t> </a:t>
            </a:r>
            <a:r>
              <a:rPr lang="en-US" dirty="0" err="1"/>
              <a:t>cartes</a:t>
            </a:r>
            <a:r>
              <a:rPr lang="en-US" dirty="0"/>
              <a:t>, pour </a:t>
            </a:r>
            <a:r>
              <a:rPr lang="en-US" dirty="0" err="1"/>
              <a:t>représenter</a:t>
            </a:r>
            <a:r>
              <a:rPr lang="en-US" baseline="0" dirty="0"/>
              <a:t> la </a:t>
            </a:r>
            <a:r>
              <a:rPr lang="en-US" baseline="0" dirty="0" err="1"/>
              <a:t>végétation</a:t>
            </a:r>
            <a:r>
              <a:rPr lang="en-US" baseline="0" dirty="0"/>
              <a:t> </a:t>
            </a:r>
            <a:r>
              <a:rPr lang="en-US" baseline="0" dirty="0" err="1"/>
              <a:t>avant</a:t>
            </a:r>
            <a:r>
              <a:rPr lang="en-US" baseline="0" dirty="0"/>
              <a:t> </a:t>
            </a:r>
            <a:r>
              <a:rPr lang="en-US" baseline="0" dirty="0" err="1"/>
              <a:t>l’implantation</a:t>
            </a:r>
            <a:endParaRPr lang="en-US" dirty="0"/>
          </a:p>
          <a:p>
            <a:r>
              <a:rPr lang="en-GB" sz="1200" dirty="0">
                <a:solidFill>
                  <a:schemeClr val="accent1"/>
                </a:solidFill>
                <a:cs typeface="Times New Roman" panose="02020603050405020304" pitchFamily="18" charset="0"/>
              </a:rPr>
              <a:t>Utilisation du sol</a:t>
            </a:r>
            <a:r>
              <a:rPr lang="en-GB" sz="1200" baseline="0" dirty="0">
                <a:solidFill>
                  <a:schemeClr val="accent1"/>
                </a:solidFill>
                <a:cs typeface="Times New Roman" panose="02020603050405020304" pitchFamily="18" charset="0"/>
              </a:rPr>
              <a:t> </a:t>
            </a:r>
            <a:r>
              <a:rPr lang="en-GB" sz="1200" baseline="0" dirty="0" err="1">
                <a:solidFill>
                  <a:schemeClr val="accent1"/>
                </a:solidFill>
                <a:cs typeface="Times New Roman" panose="02020603050405020304" pitchFamily="18" charset="0"/>
              </a:rPr>
              <a:t>dans</a:t>
            </a:r>
            <a:r>
              <a:rPr lang="en-GB" sz="1200" baseline="0" dirty="0">
                <a:solidFill>
                  <a:schemeClr val="accent1"/>
                </a:solidFill>
                <a:cs typeface="Times New Roman" panose="02020603050405020304" pitchFamily="18" charset="0"/>
              </a:rPr>
              <a:t> le </a:t>
            </a:r>
            <a:r>
              <a:rPr lang="en-GB" sz="1200" baseline="0" dirty="0" err="1">
                <a:solidFill>
                  <a:schemeClr val="accent1"/>
                </a:solidFill>
                <a:cs typeface="Times New Roman" panose="02020603050405020304" pitchFamily="18" charset="0"/>
              </a:rPr>
              <a:t>futur</a:t>
            </a:r>
            <a:r>
              <a:rPr lang="en-US" dirty="0"/>
              <a:t> = </a:t>
            </a:r>
            <a:r>
              <a:rPr lang="en-US" dirty="0" err="1"/>
              <a:t>considère</a:t>
            </a:r>
            <a:r>
              <a:rPr lang="en-US" dirty="0"/>
              <a:t> </a:t>
            </a:r>
            <a:r>
              <a:rPr lang="en-US" dirty="0" err="1"/>
              <a:t>que</a:t>
            </a:r>
            <a:r>
              <a:rPr lang="en-US" dirty="0"/>
              <a:t> </a:t>
            </a:r>
            <a:r>
              <a:rPr lang="en-US" dirty="0" err="1"/>
              <a:t>toute</a:t>
            </a:r>
            <a:r>
              <a:rPr lang="en-US" dirty="0"/>
              <a:t> </a:t>
            </a:r>
            <a:r>
              <a:rPr lang="en-US" dirty="0" err="1"/>
              <a:t>végétation</a:t>
            </a:r>
            <a:r>
              <a:rPr lang="en-US" dirty="0"/>
              <a:t> </a:t>
            </a:r>
            <a:r>
              <a:rPr lang="en-US" dirty="0" err="1"/>
              <a:t>actuelle</a:t>
            </a:r>
            <a:r>
              <a:rPr lang="en-US" dirty="0"/>
              <a:t> non </a:t>
            </a:r>
            <a:r>
              <a:rPr lang="en-US" dirty="0" err="1"/>
              <a:t>formellement</a:t>
            </a:r>
            <a:r>
              <a:rPr lang="en-US" dirty="0"/>
              <a:t> protégée</a:t>
            </a:r>
            <a:r>
              <a:rPr lang="en-US" baseline="0" dirty="0"/>
              <a:t> sera </a:t>
            </a:r>
            <a:r>
              <a:rPr lang="en-US" baseline="0" dirty="0" err="1"/>
              <a:t>convertie</a:t>
            </a:r>
            <a:r>
              <a:rPr lang="en-US" baseline="0" dirty="0"/>
              <a:t> en habitations</a:t>
            </a:r>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22</a:t>
            </a:fld>
            <a:endParaRPr lang="en-US"/>
          </a:p>
        </p:txBody>
      </p:sp>
    </p:spTree>
    <p:extLst>
      <p:ext uri="{BB962C8B-B14F-4D97-AF65-F5344CB8AC3E}">
        <p14:creationId xmlns:p14="http://schemas.microsoft.com/office/powerpoint/2010/main" val="3003393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23</a:t>
            </a:fld>
            <a:endParaRPr lang="en-US"/>
          </a:p>
        </p:txBody>
      </p:sp>
    </p:spTree>
    <p:extLst>
      <p:ext uri="{BB962C8B-B14F-4D97-AF65-F5344CB8AC3E}">
        <p14:creationId xmlns:p14="http://schemas.microsoft.com/office/powerpoint/2010/main" val="3313887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kern="1200" dirty="0">
                <a:solidFill>
                  <a:schemeClr val="tx1"/>
                </a:solidFill>
                <a:effectLst/>
                <a:latin typeface="Arial" panose="020B0604020202020204" pitchFamily="34" charset="0"/>
                <a:ea typeface="+mn-ea"/>
                <a:cs typeface="Arial" panose="020B0604020202020204" pitchFamily="34" charset="0"/>
              </a:rPr>
              <a:t>Les scores ont varié sur une échelle de 0 à 10 où 0 représentait l’absence de service et 10 un service potentiel maximum.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24</a:t>
            </a:fld>
            <a:endParaRPr lang="en-US"/>
          </a:p>
        </p:txBody>
      </p:sp>
    </p:spTree>
    <p:extLst>
      <p:ext uri="{BB962C8B-B14F-4D97-AF65-F5344CB8AC3E}">
        <p14:creationId xmlns:p14="http://schemas.microsoft.com/office/powerpoint/2010/main" val="215125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Basées</a:t>
            </a:r>
            <a:r>
              <a:rPr lang="fr-FR" baseline="0" noProof="0" dirty="0"/>
              <a:t> sur des scores donnés par les experts, ces cartes montrent la valeur de différentes parties de la ville pour la rétention de sol et le débit de l’eau de ruissellement. </a:t>
            </a:r>
            <a:endParaRPr lang="fr-FR" noProof="0"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25</a:t>
            </a:fld>
            <a:endParaRPr lang="en-US"/>
          </a:p>
        </p:txBody>
      </p:sp>
    </p:spTree>
    <p:extLst>
      <p:ext uri="{BB962C8B-B14F-4D97-AF65-F5344CB8AC3E}">
        <p14:creationId xmlns:p14="http://schemas.microsoft.com/office/powerpoint/2010/main" val="2831535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Le diagramme en radar montre les</a:t>
            </a:r>
            <a:r>
              <a:rPr lang="fr-FR" baseline="0" noProof="0" dirty="0"/>
              <a:t> différents niveaux (en pourcentage) de SE fournis dans trois scenarii :</a:t>
            </a:r>
            <a:endParaRPr lang="fr-FR" noProof="0" dirty="0"/>
          </a:p>
          <a:p>
            <a:pPr marL="171450" indent="-171450">
              <a:buFont typeface="Arial" panose="020B0604020202020204" pitchFamily="34" charset="0"/>
              <a:buChar char="•"/>
            </a:pPr>
            <a:r>
              <a:rPr lang="fr-FR" noProof="0" dirty="0"/>
              <a:t>Potentiel, cad la végétation originelle qui aurait été</a:t>
            </a:r>
            <a:r>
              <a:rPr lang="fr-FR" baseline="0" noProof="0" dirty="0"/>
              <a:t> présente dans le passé</a:t>
            </a:r>
            <a:endParaRPr lang="fr-FR" noProof="0" dirty="0"/>
          </a:p>
          <a:p>
            <a:pPr marL="171450" indent="-171450">
              <a:buFont typeface="Arial" panose="020B0604020202020204" pitchFamily="34" charset="0"/>
              <a:buChar char="•"/>
            </a:pPr>
            <a:r>
              <a:rPr lang="fr-FR" noProof="0" dirty="0"/>
              <a:t>Végétation actuelle</a:t>
            </a:r>
          </a:p>
          <a:p>
            <a:pPr marL="171450" indent="-171450">
              <a:buFont typeface="Arial" panose="020B0604020202020204" pitchFamily="34" charset="0"/>
              <a:buChar char="•"/>
            </a:pPr>
            <a:r>
              <a:rPr lang="fr-FR" noProof="0" dirty="0"/>
              <a:t>Végétation future, en</a:t>
            </a:r>
            <a:r>
              <a:rPr lang="fr-FR" baseline="0" noProof="0" dirty="0"/>
              <a:t> supposant que toutes les zones non formellement protégées actuellement auront été converties en habitations formelles</a:t>
            </a:r>
          </a:p>
          <a:p>
            <a:pPr marL="171450" indent="-171450">
              <a:buFont typeface="Arial" panose="020B0604020202020204" pitchFamily="34" charset="0"/>
              <a:buNone/>
            </a:pPr>
            <a:r>
              <a:rPr lang="fr-FR" baseline="0" noProof="0" dirty="0"/>
              <a:t>Notez les grands changements passé et futur dans le pâturage et la capacité agronomique du sol </a:t>
            </a:r>
            <a:r>
              <a:rPr lang="fr-FR" noProof="0" dirty="0"/>
              <a:t>– en concordance avec le déplacement de la plupart de l’agriculture et de</a:t>
            </a:r>
            <a:r>
              <a:rPr lang="fr-FR" baseline="0" noProof="0" dirty="0"/>
              <a:t> l’élevage </a:t>
            </a:r>
            <a:r>
              <a:rPr lang="fr-FR" noProof="0" dirty="0"/>
              <a:t>en dehors</a:t>
            </a:r>
            <a:r>
              <a:rPr lang="fr-FR" baseline="0" noProof="0" dirty="0"/>
              <a:t> de la ville</a:t>
            </a:r>
            <a:r>
              <a:rPr lang="en-GB"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36A055-F74D-284E-8E9F-F2FBD7D246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53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Ces cartes montrent la proximité de la</a:t>
            </a:r>
            <a:r>
              <a:rPr lang="fr-FR" baseline="0" noProof="0" dirty="0"/>
              <a:t> végétation naturelle rémanente des écoles (à gauche) et des sites agricoles (à droite)</a:t>
            </a:r>
            <a:r>
              <a:rPr lang="fr-FR" noProof="0" dirty="0"/>
              <a:t>.</a:t>
            </a:r>
          </a:p>
          <a:p>
            <a:pPr marL="171450" indent="-171450">
              <a:buFont typeface="Arial" panose="020B0604020202020204" pitchFamily="34" charset="0"/>
              <a:buChar char="•"/>
            </a:pPr>
            <a:r>
              <a:rPr lang="fr-FR" noProof="0" dirty="0"/>
              <a:t>Il</a:t>
            </a:r>
            <a:r>
              <a:rPr lang="fr-FR" baseline="0" noProof="0" dirty="0"/>
              <a:t> y a très peut de rémanents dans la distance de marche (fixée à 1km) des écoles</a:t>
            </a:r>
            <a:r>
              <a:rPr lang="fr-FR" noProof="0" dirty="0"/>
              <a:t>. Ceci signifie une diminution des opportunités, pour les écoles des</a:t>
            </a:r>
            <a:r>
              <a:rPr lang="fr-FR" baseline="0" noProof="0" dirty="0"/>
              <a:t> basses terres, d’avoir accès à des espaces naturels et aux services culturels y afférents</a:t>
            </a:r>
            <a:r>
              <a:rPr lang="fr-FR" sz="1200" b="0" i="0" u="none" strike="noStrike" kern="1200" baseline="0" noProof="0" dirty="0">
                <a:solidFill>
                  <a:schemeClr val="tx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noProof="0" dirty="0"/>
              <a:t>La majorité des rémanents sont à 10km des terrains agricoles et sont pour cette raison une source importante de pollinisation</a:t>
            </a:r>
            <a:r>
              <a:rPr lang="fr-FR" baseline="0" noProof="0" dirty="0"/>
              <a:t> </a:t>
            </a:r>
            <a:r>
              <a:rPr lang="fr-FR" noProof="0" dirty="0"/>
              <a:t>(des</a:t>
            </a:r>
            <a:r>
              <a:rPr lang="fr-FR" baseline="0" noProof="0" dirty="0"/>
              <a:t> abeilles peuvent voler jusqu’à 10km</a:t>
            </a:r>
            <a:r>
              <a:rPr lang="fr-FR" noProof="0" dirty="0"/>
              <a:t>).</a:t>
            </a:r>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27</a:t>
            </a:fld>
            <a:endParaRPr lang="en-US"/>
          </a:p>
        </p:txBody>
      </p:sp>
    </p:spTree>
    <p:extLst>
      <p:ext uri="{BB962C8B-B14F-4D97-AF65-F5344CB8AC3E}">
        <p14:creationId xmlns:p14="http://schemas.microsoft.com/office/powerpoint/2010/main" val="624908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Arial" panose="020B0604020202020204" pitchFamily="34" charset="0"/>
                <a:ea typeface="+mn-ea"/>
                <a:cs typeface="Arial" panose="020B0604020202020204" pitchFamily="34" charset="0"/>
              </a:rPr>
              <a:t>L’étude montre que</a:t>
            </a:r>
            <a:r>
              <a:rPr lang="fr-FR" sz="1200" kern="1200" baseline="0" dirty="0">
                <a:solidFill>
                  <a:schemeClr val="tx1"/>
                </a:solidFill>
                <a:effectLst/>
                <a:latin typeface="Arial" panose="020B0604020202020204" pitchFamily="34" charset="0"/>
                <a:ea typeface="+mn-ea"/>
                <a:cs typeface="Arial" panose="020B0604020202020204" pitchFamily="34" charset="0"/>
              </a:rPr>
              <a:t> les végétations rémanentes sont d’une importance variable pour différents services </a:t>
            </a:r>
            <a:r>
              <a:rPr lang="fr-FR" sz="1200" kern="1200" baseline="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baseline="0" dirty="0">
                <a:solidFill>
                  <a:schemeClr val="tx1"/>
                </a:solidFill>
                <a:effectLst/>
                <a:latin typeface="Arial" panose="020B0604020202020204" pitchFamily="34" charset="0"/>
                <a:ea typeface="+mn-ea"/>
                <a:cs typeface="Arial" panose="020B0604020202020204" pitchFamily="34" charset="0"/>
              </a:rPr>
              <a:t> :</a:t>
            </a:r>
          </a:p>
          <a:p>
            <a:pPr marL="342900" indent="-342900" algn="l" defTabSz="914400" rtl="0" eaLnBrk="1" latinLnBrk="0" hangingPunct="1">
              <a:buFont typeface="Arial" panose="020B0604020202020204" pitchFamily="34" charset="0"/>
              <a:buChar char="•"/>
            </a:pPr>
            <a:r>
              <a:rPr lang="fr-FR" sz="2400" kern="1200" dirty="0">
                <a:solidFill>
                  <a:schemeClr val="tx1"/>
                </a:solidFill>
                <a:latin typeface="Cambria" panose="02040503050406030204" pitchFamily="18" charset="0"/>
                <a:ea typeface="+mn-ea"/>
                <a:cs typeface="+mn-cs"/>
              </a:rPr>
              <a:t>Les services d’approvisionnement, comme le pâturage, la production d’eau et la production agricole sont largement fournis en dehors de la ville</a:t>
            </a:r>
          </a:p>
          <a:p>
            <a:pPr marL="342900" indent="-342900" algn="l" defTabSz="914400" rtl="0" eaLnBrk="1" latinLnBrk="0" hangingPunct="1">
              <a:buFont typeface="Arial" panose="020B0604020202020204" pitchFamily="34" charset="0"/>
              <a:buChar char="•"/>
            </a:pPr>
            <a:r>
              <a:rPr lang="fr-FR" sz="2400" kern="1200" dirty="0">
                <a:solidFill>
                  <a:schemeClr val="tx1"/>
                </a:solidFill>
                <a:latin typeface="Cambria" panose="02040503050406030204" pitchFamily="18" charset="0"/>
                <a:ea typeface="+mn-ea"/>
                <a:cs typeface="+mn-cs"/>
              </a:rPr>
              <a:t>Les services de régulation peuvent être délivrés in situ, mais le pouvoir tampon est réduit ; l’atténuation des inondations et la protection côtière sont compromises.</a:t>
            </a:r>
            <a:endParaRPr lang="en-US" sz="2400" kern="1200" dirty="0">
              <a:solidFill>
                <a:schemeClr val="tx1"/>
              </a:solidFill>
              <a:latin typeface="Cambria" panose="02040503050406030204" pitchFamily="18" charset="0"/>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kern="1200" dirty="0">
                <a:solidFill>
                  <a:schemeClr val="tx1"/>
                </a:solidFill>
                <a:latin typeface="Cambria" panose="02040503050406030204" pitchFamily="18" charset="0"/>
                <a:ea typeface="+mn-ea"/>
                <a:cs typeface="+mn-cs"/>
              </a:rPr>
              <a:t>Les services culturels sont importants – mais il y a forte perte de services sur les bas-fonds - des opportunités de gagnants-gagnants avec les services de régulation</a:t>
            </a:r>
            <a:endParaRPr lang="en-US" sz="2400" kern="1200" dirty="0">
              <a:solidFill>
                <a:schemeClr val="tx1"/>
              </a:solidFill>
              <a:latin typeface="Cambria" panose="02040503050406030204" pitchFamily="18" charset="0"/>
              <a:ea typeface="+mn-ea"/>
              <a:cs typeface="+mn-cs"/>
            </a:endParaRPr>
          </a:p>
          <a:p>
            <a:r>
              <a:rPr lang="fr-FR" sz="1200" kern="1200" dirty="0">
                <a:solidFill>
                  <a:schemeClr val="tx1"/>
                </a:solidFill>
                <a:effectLst/>
                <a:latin typeface="Arial" panose="020B0604020202020204" pitchFamily="34" charset="0"/>
                <a:ea typeface="+mn-ea"/>
                <a:cs typeface="Arial" panose="020B0604020202020204" pitchFamily="34" charset="0"/>
              </a:rPr>
              <a:t>L’évaluation des services </a:t>
            </a:r>
            <a:r>
              <a:rPr lang="fr-FR" sz="1200" kern="1200" dirty="0" err="1">
                <a:solidFill>
                  <a:schemeClr val="tx1"/>
                </a:solidFill>
                <a:effectLst/>
                <a:latin typeface="Arial" panose="020B0604020202020204" pitchFamily="34" charset="0"/>
                <a:ea typeface="+mn-ea"/>
                <a:cs typeface="Arial" panose="020B0604020202020204" pitchFamily="34" charset="0"/>
              </a:rPr>
              <a:t>écosystémiques</a:t>
            </a:r>
            <a:r>
              <a:rPr lang="fr-FR" sz="1200" kern="1200" dirty="0">
                <a:solidFill>
                  <a:schemeClr val="tx1"/>
                </a:solidFill>
                <a:effectLst/>
                <a:latin typeface="Arial" panose="020B0604020202020204" pitchFamily="34" charset="0"/>
                <a:ea typeface="+mn-ea"/>
                <a:cs typeface="Arial" panose="020B0604020202020204" pitchFamily="34" charset="0"/>
              </a:rPr>
              <a:t> renseignent</a:t>
            </a:r>
            <a:r>
              <a:rPr lang="fr-FR" sz="1200" kern="1200" baseline="0" dirty="0">
                <a:solidFill>
                  <a:schemeClr val="tx1"/>
                </a:solidFill>
                <a:effectLst/>
                <a:latin typeface="Arial" panose="020B0604020202020204" pitchFamily="34" charset="0"/>
                <a:ea typeface="+mn-ea"/>
                <a:cs typeface="Arial" panose="020B0604020202020204" pitchFamily="34" charset="0"/>
              </a:rPr>
              <a:t> les a</a:t>
            </a:r>
            <a:r>
              <a:rPr lang="fr-FR" sz="1200" kern="1200" dirty="0">
                <a:solidFill>
                  <a:schemeClr val="tx1"/>
                </a:solidFill>
                <a:effectLst/>
                <a:latin typeface="Arial" panose="020B0604020202020204" pitchFamily="34" charset="0"/>
                <a:ea typeface="+mn-ea"/>
                <a:cs typeface="Arial" panose="020B0604020202020204" pitchFamily="34" charset="0"/>
              </a:rPr>
              <a:t>rguments pour la conservation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342900" indent="-342900" algn="l" defTabSz="914400" rtl="0" eaLnBrk="1" latinLnBrk="0" hangingPunct="1">
              <a:buFont typeface="Arial" panose="020B0604020202020204" pitchFamily="34" charset="0"/>
              <a:buChar char="•"/>
            </a:pPr>
            <a:r>
              <a:rPr lang="fr-FR" sz="2400" kern="1200" dirty="0">
                <a:solidFill>
                  <a:schemeClr val="tx1"/>
                </a:solidFill>
                <a:latin typeface="Cambria" panose="02040503050406030204" pitchFamily="18" charset="0"/>
                <a:ea typeface="+mn-ea"/>
                <a:cs typeface="+mn-cs"/>
              </a:rPr>
              <a:t>Met en exergue la valeur d’une approche à services multiples (il est bon de ratisser large)</a:t>
            </a:r>
            <a:endParaRPr lang="en-US" sz="2400" kern="1200" dirty="0">
              <a:solidFill>
                <a:schemeClr val="tx1"/>
              </a:solidFill>
              <a:latin typeface="Cambria" panose="02040503050406030204" pitchFamily="18" charset="0"/>
              <a:ea typeface="+mn-ea"/>
              <a:cs typeface="+mn-cs"/>
            </a:endParaRPr>
          </a:p>
          <a:p>
            <a:pPr marL="342900" indent="-342900" algn="l" defTabSz="914400" rtl="0" eaLnBrk="1" latinLnBrk="0" hangingPunct="1">
              <a:buFont typeface="Arial" panose="020B0604020202020204" pitchFamily="34" charset="0"/>
              <a:buChar char="•"/>
            </a:pPr>
            <a:r>
              <a:rPr lang="fr-FR" sz="2400" kern="1200" dirty="0">
                <a:solidFill>
                  <a:schemeClr val="tx1"/>
                </a:solidFill>
                <a:latin typeface="Cambria" panose="02040503050406030204" pitchFamily="18" charset="0"/>
                <a:ea typeface="+mn-ea"/>
                <a:cs typeface="+mn-cs"/>
              </a:rPr>
              <a:t>Cependant</a:t>
            </a:r>
            <a:r>
              <a:rPr lang="fr-FR" sz="1200" kern="1200" dirty="0">
                <a:solidFill>
                  <a:schemeClr val="tx1"/>
                </a:solidFill>
                <a:effectLst/>
                <a:latin typeface="Arial" panose="020B0604020202020204" pitchFamily="34" charset="0"/>
                <a:ea typeface="+mn-ea"/>
                <a:cs typeface="Arial" panose="020B0604020202020204" pitchFamily="34" charset="0"/>
              </a:rPr>
              <a:t>, compte tenue de la haute valeur de la biodiversité de la végétation de Cape </a:t>
            </a:r>
            <a:r>
              <a:rPr lang="fr-FR" sz="1200" kern="1200" dirty="0" err="1">
                <a:solidFill>
                  <a:schemeClr val="tx1"/>
                </a:solidFill>
                <a:effectLst/>
                <a:latin typeface="Arial" panose="020B0604020202020204" pitchFamily="34" charset="0"/>
                <a:ea typeface="+mn-ea"/>
                <a:cs typeface="Arial" panose="020B0604020202020204" pitchFamily="34" charset="0"/>
              </a:rPr>
              <a:t>Town</a:t>
            </a:r>
            <a:r>
              <a:rPr lang="fr-FR" sz="1200" kern="1200" dirty="0">
                <a:solidFill>
                  <a:schemeClr val="tx1"/>
                </a:solidFill>
                <a:effectLst/>
                <a:latin typeface="Arial" panose="020B0604020202020204" pitchFamily="34" charset="0"/>
                <a:ea typeface="+mn-ea"/>
                <a:cs typeface="Arial" panose="020B0604020202020204" pitchFamily="34" charset="0"/>
              </a:rPr>
              <a:t>, il ne serait pas adéquat</a:t>
            </a:r>
            <a:r>
              <a:rPr lang="fr-FR" sz="1200" kern="1200" baseline="0" dirty="0">
                <a:solidFill>
                  <a:schemeClr val="tx1"/>
                </a:solidFill>
                <a:effectLst/>
                <a:latin typeface="Arial" panose="020B0604020202020204" pitchFamily="34" charset="0"/>
                <a:ea typeface="+mn-ea"/>
                <a:cs typeface="Arial" panose="020B0604020202020204" pitchFamily="34" charset="0"/>
              </a:rPr>
              <a:t> de choisir les zones de conservation en se reposant sur les valeurs élevées des SE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fr-FR" sz="1200" kern="1200" dirty="0">
                <a:solidFill>
                  <a:schemeClr val="tx1"/>
                </a:solidFill>
                <a:effectLst/>
                <a:latin typeface="Arial" panose="020B0604020202020204" pitchFamily="34" charset="0"/>
                <a:ea typeface="+mn-ea"/>
                <a:cs typeface="Arial" panose="020B0604020202020204" pitchFamily="34" charset="0"/>
              </a:rPr>
              <a:t>Valeur d’un outil d’évaluation simple et rapide</a:t>
            </a:r>
            <a:r>
              <a:rPr lang="en-US" sz="1200" kern="1200" dirty="0">
                <a:solidFill>
                  <a:schemeClr val="tx1"/>
                </a:solidFill>
                <a:effectLst/>
                <a:latin typeface="Arial" panose="020B0604020202020204" pitchFamily="34" charset="0"/>
                <a:ea typeface="+mn-ea"/>
                <a:cs typeface="Arial" panose="020B0604020202020204" pitchFamily="34" charset="0"/>
              </a:rPr>
              <a:t>-</a:t>
            </a:r>
            <a:r>
              <a:rPr lang="fr-FR" sz="1200" kern="1200" dirty="0">
                <a:solidFill>
                  <a:schemeClr val="tx1"/>
                </a:solidFill>
                <a:effectLst/>
                <a:latin typeface="Arial" panose="020B0604020202020204" pitchFamily="34" charset="0"/>
                <a:ea typeface="+mn-ea"/>
                <a:cs typeface="Arial" panose="020B0604020202020204" pitchFamily="34" charset="0"/>
              </a:rPr>
              <a:t>Pas de formation requise, rapide déduction du statu quo, peut orienter des investigations détaillées, production rapide d’un scénario</a:t>
            </a:r>
            <a:endParaRPr lang="en-GB"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28</a:t>
            </a:fld>
            <a:endParaRPr lang="en-US"/>
          </a:p>
        </p:txBody>
      </p:sp>
    </p:spTree>
    <p:extLst>
      <p:ext uri="{BB962C8B-B14F-4D97-AF65-F5344CB8AC3E}">
        <p14:creationId xmlns:p14="http://schemas.microsoft.com/office/powerpoint/2010/main" val="3665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err="1">
                <a:solidFill>
                  <a:schemeClr val="tx1"/>
                </a:solidFill>
                <a:latin typeface="Arial" panose="020B0604020202020204" pitchFamily="34" charset="0"/>
                <a:ea typeface="Arial"/>
                <a:cs typeface="Arial" panose="020B0604020202020204" pitchFamily="34" charset="0"/>
                <a:sym typeface="Arial"/>
              </a:rPr>
              <a:t>Références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dirty="0" err="1">
                <a:solidFill>
                  <a:schemeClr val="tx1"/>
                </a:solidFill>
                <a:latin typeface="Arial" panose="020B0604020202020204" pitchFamily="34" charset="0"/>
                <a:ea typeface="Arial"/>
                <a:cs typeface="Arial" panose="020B0604020202020204" pitchFamily="34" charset="0"/>
                <a:sym typeface="Arial"/>
              </a:rPr>
              <a:t>citées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dirty="0" err="1">
                <a:solidFill>
                  <a:schemeClr val="tx1"/>
                </a:solidFill>
                <a:latin typeface="Arial" panose="020B0604020202020204" pitchFamily="34" charset="0"/>
                <a:ea typeface="Arial"/>
                <a:cs typeface="Arial" panose="020B0604020202020204" pitchFamily="34" charset="0"/>
                <a:sym typeface="Arial"/>
              </a:rPr>
              <a:t>dans</a:t>
            </a:r>
            <a:r>
              <a:rPr lang="en-GB" sz="1200" dirty="0">
                <a:solidFill>
                  <a:schemeClr val="tx1"/>
                </a:solidFill>
                <a:latin typeface="Arial" panose="020B0604020202020204" pitchFamily="34" charset="0"/>
                <a:ea typeface="Arial"/>
                <a:cs typeface="Arial" panose="020B0604020202020204" pitchFamily="34" charset="0"/>
                <a:sym typeface="Arial"/>
              </a:rPr>
              <a:t> les note-</a:t>
            </a:r>
            <a:r>
              <a:rPr lang="en-GB" sz="1200" dirty="0" err="1">
                <a:solidFill>
                  <a:schemeClr val="tx1"/>
                </a:solidFill>
                <a:latin typeface="Arial" panose="020B0604020202020204" pitchFamily="34" charset="0"/>
                <a:ea typeface="Arial"/>
                <a:cs typeface="Arial" panose="020B0604020202020204" pitchFamily="34" charset="0"/>
                <a:sym typeface="Arial"/>
              </a:rPr>
              <a:t>présentateur</a:t>
            </a:r>
            <a:r>
              <a:rPr lang="en-GB" sz="1200" baseline="0" dirty="0">
                <a:solidFill>
                  <a:schemeClr val="tx1"/>
                </a:solidFill>
                <a:latin typeface="Arial" panose="020B0604020202020204" pitchFamily="34" charset="0"/>
                <a:ea typeface="Arial"/>
                <a:cs typeface="Arial" panose="020B0604020202020204" pitchFamily="34" charset="0"/>
                <a:sym typeface="Arial"/>
              </a:rPr>
              <a:t> :</a:t>
            </a:r>
            <a:endParaRPr lang="en-GB" sz="1200" dirty="0">
              <a:solidFill>
                <a:schemeClr val="tx1"/>
              </a:solidFill>
              <a:latin typeface="Arial" panose="020B0604020202020204" pitchFamily="34" charset="0"/>
              <a:ea typeface="Arial"/>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err="1">
                <a:solidFill>
                  <a:schemeClr val="accent1"/>
                </a:solidFill>
                <a:cs typeface="Times New Roman" panose="02020603050405020304" pitchFamily="18" charset="0"/>
              </a:rPr>
              <a:t>Eigenbrod</a:t>
            </a:r>
            <a:r>
              <a:rPr lang="en-GB" sz="1200" dirty="0">
                <a:solidFill>
                  <a:schemeClr val="accent1"/>
                </a:solidFill>
                <a:cs typeface="Times New Roman" panose="02020603050405020304" pitchFamily="18" charset="0"/>
              </a:rPr>
              <a:t>, F. </a:t>
            </a:r>
            <a:r>
              <a:rPr lang="en-GB" sz="1200" i="1" dirty="0">
                <a:solidFill>
                  <a:schemeClr val="accent1"/>
                </a:solidFill>
                <a:cs typeface="Times New Roman" panose="02020603050405020304" pitchFamily="18" charset="0"/>
              </a:rPr>
              <a:t>et al</a:t>
            </a:r>
            <a:r>
              <a:rPr lang="en-GB" sz="1200" dirty="0">
                <a:solidFill>
                  <a:schemeClr val="accent1"/>
                </a:solidFill>
                <a:cs typeface="Times New Roman" panose="02020603050405020304" pitchFamily="18" charset="0"/>
              </a:rPr>
              <a:t>. (2010) The impact of proxy‐based methods on mapping the distribution of ecosystem services. </a:t>
            </a:r>
            <a:r>
              <a:rPr lang="en-GB" sz="1200" i="1" dirty="0">
                <a:solidFill>
                  <a:schemeClr val="accent1"/>
                </a:solidFill>
                <a:cs typeface="Times New Roman" panose="02020603050405020304" pitchFamily="18" charset="0"/>
              </a:rPr>
              <a:t>Journal of Applied Ecology,</a:t>
            </a:r>
            <a:r>
              <a:rPr lang="en-GB" sz="1200" dirty="0">
                <a:solidFill>
                  <a:schemeClr val="accent1"/>
                </a:solidFill>
                <a:cs typeface="Times New Roman" panose="02020603050405020304" pitchFamily="18" charset="0"/>
              </a:rPr>
              <a:t> </a:t>
            </a:r>
            <a:r>
              <a:rPr lang="en-GB" sz="1200" b="1" dirty="0">
                <a:solidFill>
                  <a:schemeClr val="accent1"/>
                </a:solidFill>
                <a:cs typeface="Times New Roman" panose="02020603050405020304" pitchFamily="18" charset="0"/>
              </a:rPr>
              <a:t>47</a:t>
            </a:r>
            <a:r>
              <a:rPr lang="en-GB" sz="1200" b="0" dirty="0">
                <a:solidFill>
                  <a:schemeClr val="accent1"/>
                </a:solidFill>
                <a:cs typeface="Times New Roman" panose="02020603050405020304" pitchFamily="18" charset="0"/>
              </a:rPr>
              <a:t>:</a:t>
            </a:r>
            <a:r>
              <a:rPr lang="en-GB" sz="1200" b="1" dirty="0">
                <a:solidFill>
                  <a:schemeClr val="accent1"/>
                </a:solidFill>
                <a:cs typeface="Times New Roman" panose="02020603050405020304" pitchFamily="18" charset="0"/>
              </a:rPr>
              <a:t> </a:t>
            </a:r>
            <a:r>
              <a:rPr lang="en-GB" sz="1200" dirty="0">
                <a:solidFill>
                  <a:schemeClr val="accent1"/>
                </a:solidFill>
                <a:cs typeface="Times New Roman" panose="02020603050405020304" pitchFamily="18" charset="0"/>
              </a:rPr>
              <a:t>377-385.</a:t>
            </a:r>
            <a:endParaRPr lang="en-GB" dirty="0">
              <a:solidFill>
                <a:schemeClr val="tx1"/>
              </a:solidFill>
              <a:latin typeface="Arial" panose="020B0604020202020204" pitchFamily="34" charset="0"/>
              <a:cs typeface="Arial" panose="020B0604020202020204" pitchFamily="34" charset="0"/>
            </a:endParaRPr>
          </a:p>
          <a:p>
            <a:pPr>
              <a:lnSpc>
                <a:spcPct val="100000"/>
              </a:lnSpc>
              <a:spcBef>
                <a:spcPts val="0"/>
              </a:spcBef>
              <a:buClr>
                <a:schemeClr val="accent1">
                  <a:lumMod val="50000"/>
                </a:schemeClr>
              </a:buClr>
            </a:pPr>
            <a:endParaRPr lang="en-GB" sz="1200" dirty="0">
              <a:solidFill>
                <a:schemeClr val="tx1"/>
              </a:solidFill>
              <a:latin typeface="Arial" panose="020B0604020202020204" pitchFamily="34" charset="0"/>
              <a:cs typeface="Arial" panose="020B0604020202020204" pitchFamily="34" charset="0"/>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44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i="1" dirty="0">
              <a:latin typeface="Arial" panose="020B0604020202020204" pitchFamily="34" charset="0"/>
              <a:cs typeface="Arial" panose="020B0604020202020204" pitchFamily="34" charset="0"/>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pPr marL="0" marR="0" lvl="0" indent="0" algn="r" rtl="0">
                <a:spcBef>
                  <a:spcPts val="0"/>
                </a:spcBef>
                <a:spcAft>
                  <a:spcPts val="0"/>
                </a:spcAft>
                <a:buNone/>
              </a:pPr>
              <a:t>30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5951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Généralement, un modèle conceptuel est une représentation externe créée par les chercheurs, les enseignants, les ingénieurs, etc. qui facilite la compréhension ou l’enseignement des systèmes ou la traduction de situations dans le monde.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fr-FR" sz="1200" kern="1200" dirty="0">
                <a:solidFill>
                  <a:schemeClr val="tx1"/>
                </a:solidFill>
                <a:effectLst/>
                <a:latin typeface="Arial" panose="020B0604020202020204" pitchFamily="34" charset="0"/>
                <a:ea typeface="+mn-ea"/>
                <a:cs typeface="Arial" panose="020B0604020202020204" pitchFamily="34" charset="0"/>
              </a:rPr>
              <a:t>Spécifiquement, les modèles sont considérés </a:t>
            </a:r>
            <a:r>
              <a:rPr lang="fr-FR" sz="1200" i="1" kern="1200" dirty="0">
                <a:solidFill>
                  <a:schemeClr val="tx1"/>
                </a:solidFill>
                <a:effectLst/>
                <a:latin typeface="Arial" panose="020B0604020202020204" pitchFamily="34" charset="0"/>
                <a:ea typeface="+mn-ea"/>
                <a:cs typeface="Arial" panose="020B0604020202020204" pitchFamily="34" charset="0"/>
              </a:rPr>
              <a:t>:….[voir diapo, points 1 à 3]</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Les modèles conceptuels peuvent être représentés comme des formulations mathématiques, des analogies, ou comme des artéfacts matériaux</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4</a:t>
            </a:fld>
            <a:endParaRPr lang="en-US"/>
          </a:p>
        </p:txBody>
      </p:sp>
    </p:spTree>
    <p:extLst>
      <p:ext uri="{BB962C8B-B14F-4D97-AF65-F5344CB8AC3E}">
        <p14:creationId xmlns:p14="http://schemas.microsoft.com/office/powerpoint/2010/main" val="160062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5</a:t>
            </a:fld>
            <a:endParaRPr lang="en-US"/>
          </a:p>
        </p:txBody>
      </p:sp>
    </p:spTree>
    <p:extLst>
      <p:ext uri="{BB962C8B-B14F-4D97-AF65-F5344CB8AC3E}">
        <p14:creationId xmlns:p14="http://schemas.microsoft.com/office/powerpoint/2010/main" val="222113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[Cet exercice sert à encourager les étudiants à penser d’une manière holistique en mettant en exergue </a:t>
            </a:r>
            <a:r>
              <a:rPr lang="fr-FR" sz="1200" b="1" i="1" kern="1200" dirty="0">
                <a:solidFill>
                  <a:schemeClr val="tx1"/>
                </a:solidFill>
                <a:effectLst/>
                <a:latin typeface="+mn-lt"/>
                <a:ea typeface="+mn-ea"/>
                <a:cs typeface="+mn-cs"/>
              </a:rPr>
              <a:t>la relation organique ou fonctionnelle entre les parties et l’ensemble</a:t>
            </a:r>
            <a:r>
              <a:rPr lang="fr-FR"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fr-FR" sz="1200" i="1" kern="1200" dirty="0">
                <a:solidFill>
                  <a:schemeClr val="tx1"/>
                </a:solidFill>
                <a:effectLst/>
                <a:latin typeface="+mn-lt"/>
                <a:ea typeface="+mn-ea"/>
                <a:cs typeface="+mn-cs"/>
              </a:rPr>
              <a:t>Les éléments à observer dans les modèles nouvellement créés et le processus de création du modèle :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Souvent, les modèles reflètent le point de vue du modélisateur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Certains modèles sont plutôt spécifiques- un seul détail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Certains modèles sont plutôt généraux/abstraits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Le langage de modélisation peut varier- naturel, image, chant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Difficile si vous n’êtes pas familier avec la situation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Tout le monde dans le groupe n’apporte pas la même contribution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i="1" kern="1200" dirty="0">
                <a:solidFill>
                  <a:schemeClr val="tx1"/>
                </a:solidFill>
                <a:effectLst/>
                <a:latin typeface="+mn-lt"/>
                <a:ea typeface="+mn-ea"/>
                <a:cs typeface="+mn-cs"/>
              </a:rPr>
              <a:t>Est-ce que quelqu’un a mené la discussion ?]</a:t>
            </a:r>
          </a:p>
          <a:p>
            <a:pPr marL="171450" indent="-171450">
              <a:buFont typeface="Arial" panose="020B0604020202020204" pitchFamily="34" charset="0"/>
              <a:buNone/>
            </a:pPr>
            <a:r>
              <a:rPr lang="en-US" altLang="en-US" i="1" dirty="0">
                <a:latin typeface="Arial" panose="020B0604020202020204" pitchFamily="34" charset="0"/>
                <a:cs typeface="Arial" panose="020B0604020202020204" pitchFamily="34" charset="0"/>
              </a:rPr>
              <a:t>NB. </a:t>
            </a:r>
            <a:r>
              <a:rPr lang="fr-FR" altLang="en-US" i="1" noProof="0" dirty="0">
                <a:latin typeface="Arial" panose="020B0604020202020204" pitchFamily="34" charset="0"/>
                <a:cs typeface="Arial" panose="020B0604020202020204" pitchFamily="34" charset="0"/>
              </a:rPr>
              <a:t>Si les étudiants</a:t>
            </a:r>
            <a:r>
              <a:rPr lang="fr-FR" altLang="en-US" i="1" baseline="0" noProof="0" dirty="0">
                <a:latin typeface="Arial" panose="020B0604020202020204" pitchFamily="34" charset="0"/>
                <a:cs typeface="Arial" panose="020B0604020202020204" pitchFamily="34" charset="0"/>
              </a:rPr>
              <a:t> ont besoin d’aide pour réfléchir à un thème, vous pourriez suggérer : les stocks de poisson, la santé du bétail, le prix d’un produit agricole particulier sur le marché, le  risque de feux sauvages</a:t>
            </a:r>
            <a:r>
              <a:rPr lang="fr-FR" altLang="en-US" i="1" noProof="0" dirty="0">
                <a:latin typeface="Arial" panose="020B0604020202020204" pitchFamily="34" charset="0"/>
                <a:cs typeface="Arial" panose="020B0604020202020204" pitchFamily="34" charset="0"/>
              </a:rPr>
              <a:t>, le risque de braconnage</a:t>
            </a:r>
            <a:r>
              <a:rPr lang="en-US" altLang="en-US" i="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D536A055-F74D-284E-8E9F-F2FBD7D2465E}" type="slidenum">
              <a:rPr lang="en-US" smtClean="0"/>
              <a:pPr/>
              <a:t>6</a:t>
            </a:fld>
            <a:endParaRPr lang="en-US"/>
          </a:p>
        </p:txBody>
      </p:sp>
    </p:spTree>
    <p:extLst>
      <p:ext uri="{BB962C8B-B14F-4D97-AF65-F5344CB8AC3E}">
        <p14:creationId xmlns:p14="http://schemas.microsoft.com/office/powerpoint/2010/main" val="394125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7</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améliorer notre compréhension sur comment un changement dans les écosystèmes affecte la production de services écosystémiques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Comment cela est à son tour lié dans la perspective de comprendre les flux des bénéfices et du bien-être humain</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établir un lien entre les mesures sur le terrain et les services écosystémiques plus larges- extrapoler à de grandes régions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Fournir des informations sur les services écosystémiques dans les zones à données limitées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Permettre d’explorer des scénarii futurs et les politiques y afférentes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fr-FR" sz="1200" kern="1200" dirty="0">
                <a:solidFill>
                  <a:schemeClr val="tx1"/>
                </a:solidFill>
                <a:effectLst/>
                <a:latin typeface="Arial" panose="020B0604020202020204" pitchFamily="34" charset="0"/>
                <a:ea typeface="+mn-ea"/>
                <a:cs typeface="Arial" panose="020B0604020202020204" pitchFamily="34" charset="0"/>
              </a:rPr>
              <a:t>Pour prioriser les allocations de ressources</a:t>
            </a:r>
            <a:endParaRPr lang="en-GB"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8</a:t>
            </a:fld>
            <a:endParaRPr lang="en-US"/>
          </a:p>
        </p:txBody>
      </p:sp>
    </p:spTree>
    <p:extLst>
      <p:ext uri="{BB962C8B-B14F-4D97-AF65-F5344CB8AC3E}">
        <p14:creationId xmlns:p14="http://schemas.microsoft.com/office/powerpoint/2010/main" val="129372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fr-FR" sz="1200" kern="1200" dirty="0">
                <a:solidFill>
                  <a:schemeClr val="tx1"/>
                </a:solidFill>
                <a:effectLst/>
                <a:latin typeface="+mn-lt"/>
                <a:ea typeface="+mn-ea"/>
                <a:cs typeface="+mn-cs"/>
              </a:rPr>
              <a:t>Les relations spatiales possibles entre les unités de services écosystémiques </a:t>
            </a:r>
            <a:r>
              <a:rPr lang="fr-FR" sz="1200" b="1" kern="1200" dirty="0">
                <a:solidFill>
                  <a:schemeClr val="tx1"/>
                </a:solidFill>
                <a:effectLst/>
                <a:latin typeface="+mn-lt"/>
                <a:ea typeface="+mn-ea"/>
                <a:cs typeface="+mn-cs"/>
              </a:rPr>
              <a:t>(ES dans le diagramme)</a:t>
            </a:r>
            <a:r>
              <a:rPr lang="fr-FR" sz="1200" kern="1200" dirty="0">
                <a:solidFill>
                  <a:schemeClr val="tx1"/>
                </a:solidFill>
                <a:effectLst/>
                <a:latin typeface="+mn-lt"/>
                <a:ea typeface="+mn-ea"/>
                <a:cs typeface="+mn-cs"/>
              </a:rPr>
              <a:t> et les unités de bénéfices </a:t>
            </a:r>
            <a:r>
              <a:rPr lang="fr-FR" sz="1200" b="1" kern="1200" dirty="0">
                <a:solidFill>
                  <a:schemeClr val="tx1"/>
                </a:solidFill>
                <a:effectLst/>
                <a:latin typeface="+mn-lt"/>
                <a:ea typeface="+mn-ea"/>
                <a:cs typeface="+mn-cs"/>
              </a:rPr>
              <a:t>(B)</a:t>
            </a:r>
            <a:r>
              <a:rPr lang="fr-FR" sz="1200" b="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Case 1</a:t>
            </a:r>
            <a:r>
              <a:rPr lang="fr-FR" sz="1200" kern="1200" dirty="0">
                <a:solidFill>
                  <a:schemeClr val="tx1"/>
                </a:solidFill>
                <a:effectLst/>
                <a:latin typeface="+mn-lt"/>
                <a:ea typeface="+mn-ea"/>
                <a:cs typeface="+mn-cs"/>
              </a:rPr>
              <a:t> : les productions de service et de bénéfice se passe dans un même endroit (ex. formation de sol, production de matières premières)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Case 2 </a:t>
            </a:r>
            <a:r>
              <a:rPr lang="fr-FR" sz="1200" kern="1200" dirty="0">
                <a:solidFill>
                  <a:schemeClr val="tx1"/>
                </a:solidFill>
                <a:effectLst/>
                <a:latin typeface="+mn-lt"/>
                <a:ea typeface="+mn-ea"/>
                <a:cs typeface="+mn-cs"/>
              </a:rPr>
              <a:t>: Le service est produit dans toutes les directions et bénéficie au paysage environnant (ex. pollinisation, séquestration de carbone)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cases 3 et 4 démontrent les services qui ont des bénéfices dans des directions spécifiques.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Case 3</a:t>
            </a:r>
            <a:r>
              <a:rPr lang="fr-FR" sz="1200" kern="1200" dirty="0">
                <a:solidFill>
                  <a:schemeClr val="tx1"/>
                </a:solidFill>
                <a:effectLst/>
                <a:latin typeface="+mn-lt"/>
                <a:ea typeface="+mn-ea"/>
                <a:cs typeface="+mn-cs"/>
              </a:rPr>
              <a:t> : les unités situées en bas de pente bénéficient des services produits en haut de pente, par ex. les services de régulation des eaux par les pentes en forêts</a:t>
            </a:r>
            <a:endParaRPr lang="en-US" sz="1200" b="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Case 4 </a:t>
            </a:r>
            <a:r>
              <a:rPr lang="fr-FR" sz="1200" kern="1200" dirty="0">
                <a:solidFill>
                  <a:schemeClr val="tx1"/>
                </a:solidFill>
                <a:effectLst/>
                <a:latin typeface="+mn-lt"/>
                <a:ea typeface="+mn-ea"/>
                <a:cs typeface="+mn-cs"/>
              </a:rPr>
              <a:t>: l’unité de production de service pourrait être des zones humides côtières offrant une protection du littoral contre les tempêtes et les inondations (Fisher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2009)</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9</a:t>
            </a:fld>
            <a:endParaRPr lang="en-US"/>
          </a:p>
        </p:txBody>
      </p:sp>
    </p:spTree>
    <p:extLst>
      <p:ext uri="{BB962C8B-B14F-4D97-AF65-F5344CB8AC3E}">
        <p14:creationId xmlns:p14="http://schemas.microsoft.com/office/powerpoint/2010/main" val="1195954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Comparez les deux modèles en termes de: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Données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Précision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Utilité</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Application</a:t>
            </a:r>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10</a:t>
            </a:fld>
            <a:endParaRPr lang="en-US"/>
          </a:p>
        </p:txBody>
      </p:sp>
    </p:spTree>
    <p:extLst>
      <p:ext uri="{BB962C8B-B14F-4D97-AF65-F5344CB8AC3E}">
        <p14:creationId xmlns:p14="http://schemas.microsoft.com/office/powerpoint/2010/main" val="547148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alpha val="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02" b="2272"/>
          <a:stretch/>
        </p:blipFill>
        <p:spPr>
          <a:xfrm>
            <a:off x="-24466" y="-1"/>
            <a:ext cx="9207785" cy="611654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7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08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908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069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13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6741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159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49285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5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6888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675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8099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espa.ac.uk/files/espa/18_Guide_Ecosystem_Services_web_Feb8.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regonexplorer.info/content/multiple-facets-ecosystem-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94483"/>
            <a:ext cx="8217568" cy="1466199"/>
          </a:xfrm>
        </p:spPr>
        <p:txBody>
          <a:bodyPr/>
          <a:lstStyle/>
          <a:p>
            <a:r>
              <a:rPr lang="fr-FR" dirty="0"/>
              <a:t>Modélisation et cartographie des services écosystémique</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err="1"/>
              <a:t>Thème</a:t>
            </a:r>
            <a:r>
              <a:rPr lang="en-US" dirty="0"/>
              <a:t> 09</a:t>
            </a: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3827-33E6-7249-98C7-0C881FB59532}"/>
              </a:ext>
            </a:extLst>
          </p:cNvPr>
          <p:cNvSpPr>
            <a:spLocks noGrp="1"/>
          </p:cNvSpPr>
          <p:nvPr>
            <p:ph type="title"/>
          </p:nvPr>
        </p:nvSpPr>
        <p:spPr>
          <a:xfrm>
            <a:off x="628650" y="84666"/>
            <a:ext cx="7886700" cy="1325563"/>
          </a:xfrm>
        </p:spPr>
        <p:txBody>
          <a:bodyPr>
            <a:normAutofit fontScale="90000"/>
          </a:bodyPr>
          <a:lstStyle/>
          <a:p>
            <a:r>
              <a:rPr lang="fr-FR" sz="3200" dirty="0"/>
              <a:t>Modéliser les services écosystémiques- Niveaux de complexité</a:t>
            </a:r>
            <a:endParaRPr lang="en-US" sz="3200" dirty="0"/>
          </a:p>
        </p:txBody>
      </p:sp>
      <p:pic>
        <p:nvPicPr>
          <p:cNvPr id="5" name="Content Placeholder 4">
            <a:extLst>
              <a:ext uri="{FF2B5EF4-FFF2-40B4-BE49-F238E27FC236}">
                <a16:creationId xmlns:a16="http://schemas.microsoft.com/office/drawing/2014/main" id="{407EB16B-06E2-B547-AB0B-A884A4AC2A3D}"/>
              </a:ext>
            </a:extLst>
          </p:cNvPr>
          <p:cNvPicPr>
            <a:picLocks noGrp="1" noChangeAspect="1"/>
          </p:cNvPicPr>
          <p:nvPr>
            <p:ph idx="1"/>
          </p:nvPr>
        </p:nvPicPr>
        <p:blipFill>
          <a:blip r:embed="rId3"/>
          <a:stretch>
            <a:fillRect/>
          </a:stretch>
        </p:blipFill>
        <p:spPr>
          <a:xfrm>
            <a:off x="1949449" y="1410229"/>
            <a:ext cx="4971971" cy="2594883"/>
          </a:xfrm>
        </p:spPr>
      </p:pic>
      <p:sp>
        <p:nvSpPr>
          <p:cNvPr id="6" name="Rectangle 5">
            <a:extLst>
              <a:ext uri="{FF2B5EF4-FFF2-40B4-BE49-F238E27FC236}">
                <a16:creationId xmlns:a16="http://schemas.microsoft.com/office/drawing/2014/main" id="{C3BAA787-0D67-4D48-A0BC-8723B8C76D7E}"/>
              </a:ext>
            </a:extLst>
          </p:cNvPr>
          <p:cNvSpPr/>
          <p:nvPr/>
        </p:nvSpPr>
        <p:spPr>
          <a:xfrm>
            <a:off x="395536" y="4097291"/>
            <a:ext cx="8424936" cy="1938992"/>
          </a:xfrm>
          <a:prstGeom prst="rect">
            <a:avLst/>
          </a:prstGeom>
        </p:spPr>
        <p:txBody>
          <a:bodyPr wrap="square">
            <a:spAutoFit/>
          </a:bodyPr>
          <a:lstStyle/>
          <a:p>
            <a:pPr marL="174625" indent="-174625">
              <a:spcAft>
                <a:spcPts val="600"/>
              </a:spcAft>
              <a:tabLst>
                <a:tab pos="5834063" algn="l"/>
              </a:tabLst>
            </a:pPr>
            <a:r>
              <a:rPr lang="fr-FR" sz="2000" b="1" dirty="0">
                <a:solidFill>
                  <a:schemeClr val="accent1">
                    <a:lumMod val="75000"/>
                  </a:schemeClr>
                </a:solidFill>
                <a:cs typeface="Arial" pitchFamily="34" charset="0"/>
              </a:rPr>
              <a:t>Modèles simples 	Modèles complexes</a:t>
            </a:r>
          </a:p>
          <a:p>
            <a:pPr marL="174625" indent="-174625">
              <a:spcAft>
                <a:spcPts val="600"/>
              </a:spcAft>
              <a:tabLst>
                <a:tab pos="5834063" algn="l"/>
              </a:tabLst>
            </a:pPr>
            <a:r>
              <a:rPr lang="fr-FR" sz="2000" b="1" i="1" dirty="0">
                <a:solidFill>
                  <a:schemeClr val="accent1">
                    <a:lumMod val="75000"/>
                  </a:schemeClr>
                </a:solidFill>
                <a:cs typeface="Arial" pitchFamily="34" charset="0"/>
              </a:rPr>
              <a:t>Moins de données </a:t>
            </a:r>
            <a:r>
              <a:rPr lang="fr-FR" sz="2000" i="1" dirty="0">
                <a:solidFill>
                  <a:schemeClr val="accent1">
                    <a:lumMod val="75000"/>
                  </a:schemeClr>
                </a:solidFill>
                <a:cs typeface="Arial" pitchFamily="34" charset="0"/>
              </a:rPr>
              <a:t>(type, résolution, fréquence, </a:t>
            </a:r>
            <a:r>
              <a:rPr lang="fr-FR" sz="2000" i="1" dirty="0" err="1">
                <a:solidFill>
                  <a:schemeClr val="accent1">
                    <a:lumMod val="75000"/>
                  </a:schemeClr>
                </a:solidFill>
                <a:cs typeface="Arial" pitchFamily="34" charset="0"/>
              </a:rPr>
              <a:t>etc</a:t>
            </a:r>
            <a:r>
              <a:rPr lang="fr-FR" sz="2000" i="1" dirty="0">
                <a:solidFill>
                  <a:schemeClr val="accent1">
                    <a:lumMod val="75000"/>
                  </a:schemeClr>
                </a:solidFill>
                <a:cs typeface="Arial" pitchFamily="34" charset="0"/>
              </a:rPr>
              <a:t>) </a:t>
            </a:r>
            <a:r>
              <a:rPr lang="fr-FR" sz="2000" b="1" i="1" dirty="0">
                <a:solidFill>
                  <a:schemeClr val="accent1">
                    <a:lumMod val="75000"/>
                  </a:schemeClr>
                </a:solidFill>
                <a:cs typeface="Arial" pitchFamily="34" charset="0"/>
              </a:rPr>
              <a:t>Plus de données</a:t>
            </a:r>
          </a:p>
          <a:p>
            <a:pPr marL="174625" indent="-174625">
              <a:spcAft>
                <a:spcPts val="600"/>
              </a:spcAft>
              <a:tabLst>
                <a:tab pos="5834063" algn="l"/>
              </a:tabLst>
            </a:pPr>
            <a:r>
              <a:rPr lang="fr-FR" sz="2000" b="1" i="1" dirty="0">
                <a:solidFill>
                  <a:schemeClr val="accent1">
                    <a:lumMod val="75000"/>
                  </a:schemeClr>
                </a:solidFill>
                <a:cs typeface="Arial" pitchFamily="34" charset="0"/>
              </a:rPr>
              <a:t>Moins précis   </a:t>
            </a:r>
            <a:r>
              <a:rPr lang="fr-FR" sz="2000" i="1" dirty="0">
                <a:solidFill>
                  <a:schemeClr val="accent1">
                    <a:lumMod val="75000"/>
                  </a:schemeClr>
                </a:solidFill>
                <a:cs typeface="Arial" pitchFamily="34" charset="0"/>
              </a:rPr>
              <a:t>(prédictions, représentation, </a:t>
            </a:r>
            <a:r>
              <a:rPr lang="fr-FR" sz="2000" i="1" dirty="0" err="1">
                <a:solidFill>
                  <a:schemeClr val="accent1">
                    <a:lumMod val="75000"/>
                  </a:schemeClr>
                </a:solidFill>
                <a:cs typeface="Arial" pitchFamily="34" charset="0"/>
              </a:rPr>
              <a:t>etc</a:t>
            </a:r>
            <a:r>
              <a:rPr lang="fr-FR" sz="2000" i="1" dirty="0">
                <a:solidFill>
                  <a:schemeClr val="accent1">
                    <a:lumMod val="75000"/>
                  </a:schemeClr>
                </a:solidFill>
                <a:cs typeface="Arial" pitchFamily="34" charset="0"/>
              </a:rPr>
              <a:t>) </a:t>
            </a:r>
            <a:r>
              <a:rPr lang="fr-FR" sz="2000" b="1" i="1" dirty="0">
                <a:solidFill>
                  <a:schemeClr val="accent1">
                    <a:lumMod val="75000"/>
                  </a:schemeClr>
                </a:solidFill>
                <a:cs typeface="Arial" pitchFamily="34" charset="0"/>
              </a:rPr>
              <a:t>	Plus précis</a:t>
            </a:r>
          </a:p>
          <a:p>
            <a:pPr marL="174625" indent="-174625">
              <a:spcAft>
                <a:spcPts val="600"/>
              </a:spcAft>
              <a:tabLst>
                <a:tab pos="5834063" algn="l"/>
              </a:tabLst>
            </a:pPr>
            <a:r>
              <a:rPr lang="fr-FR" sz="2000" b="1" i="1" dirty="0">
                <a:solidFill>
                  <a:schemeClr val="accent1">
                    <a:lumMod val="75000"/>
                  </a:schemeClr>
                </a:solidFill>
                <a:cs typeface="Arial" pitchFamily="34" charset="0"/>
              </a:rPr>
              <a:t>Moins d’utilité   </a:t>
            </a:r>
            <a:r>
              <a:rPr lang="fr-FR" sz="2000" i="1" dirty="0">
                <a:solidFill>
                  <a:schemeClr val="accent1">
                    <a:lumMod val="75000"/>
                  </a:schemeClr>
                </a:solidFill>
                <a:cs typeface="Arial" pitchFamily="34" charset="0"/>
              </a:rPr>
              <a:t>(scenarii/</a:t>
            </a:r>
            <a:r>
              <a:rPr lang="fr-FR" sz="2000" i="1" dirty="0" err="1">
                <a:solidFill>
                  <a:schemeClr val="accent1">
                    <a:lumMod val="75000"/>
                  </a:schemeClr>
                </a:solidFill>
                <a:cs typeface="Arial" pitchFamily="34" charset="0"/>
              </a:rPr>
              <a:t>évaluaiton</a:t>
            </a:r>
            <a:r>
              <a:rPr lang="fr-FR" sz="2000" i="1" dirty="0">
                <a:solidFill>
                  <a:schemeClr val="accent1">
                    <a:lumMod val="75000"/>
                  </a:schemeClr>
                </a:solidFill>
                <a:cs typeface="Arial" pitchFamily="34" charset="0"/>
              </a:rPr>
              <a:t> d’une politique, </a:t>
            </a:r>
            <a:r>
              <a:rPr lang="fr-FR" sz="2000" i="1" dirty="0" err="1">
                <a:solidFill>
                  <a:schemeClr val="accent1">
                    <a:lumMod val="75000"/>
                  </a:schemeClr>
                </a:solidFill>
                <a:cs typeface="Arial" pitchFamily="34" charset="0"/>
              </a:rPr>
              <a:t>etc</a:t>
            </a:r>
            <a:r>
              <a:rPr lang="fr-FR" sz="2000" i="1" dirty="0">
                <a:solidFill>
                  <a:schemeClr val="accent1">
                    <a:lumMod val="75000"/>
                  </a:schemeClr>
                </a:solidFill>
                <a:cs typeface="Arial" pitchFamily="34" charset="0"/>
              </a:rPr>
              <a:t>)  </a:t>
            </a:r>
            <a:r>
              <a:rPr lang="fr-FR" sz="2000" b="1" i="1" dirty="0">
                <a:solidFill>
                  <a:schemeClr val="accent1">
                    <a:lumMod val="75000"/>
                  </a:schemeClr>
                </a:solidFill>
                <a:cs typeface="Arial" pitchFamily="34" charset="0"/>
              </a:rPr>
              <a:t>Plus d’utilité</a:t>
            </a:r>
          </a:p>
          <a:p>
            <a:pPr marL="174625" indent="-174625">
              <a:spcAft>
                <a:spcPts val="600"/>
              </a:spcAft>
              <a:tabLst>
                <a:tab pos="5834063" algn="l"/>
              </a:tabLst>
            </a:pPr>
            <a:r>
              <a:rPr lang="fr-FR" sz="2000" b="1" i="1" dirty="0">
                <a:solidFill>
                  <a:schemeClr val="accent1">
                    <a:lumMod val="75000"/>
                  </a:schemeClr>
                </a:solidFill>
                <a:cs typeface="Arial" pitchFamily="34" charset="0"/>
              </a:rPr>
              <a:t>Utilisation plus facile </a:t>
            </a:r>
            <a:r>
              <a:rPr lang="fr-FR" sz="2000" i="1" dirty="0">
                <a:solidFill>
                  <a:schemeClr val="accent1">
                    <a:lumMod val="75000"/>
                  </a:schemeClr>
                </a:solidFill>
                <a:cs typeface="Arial" pitchFamily="34" charset="0"/>
              </a:rPr>
              <a:t>(formation, logiciel, </a:t>
            </a:r>
            <a:r>
              <a:rPr lang="fr-FR" sz="2000" i="1" dirty="0" err="1">
                <a:solidFill>
                  <a:schemeClr val="accent1">
                    <a:lumMod val="75000"/>
                  </a:schemeClr>
                </a:solidFill>
                <a:cs typeface="Arial" pitchFamily="34" charset="0"/>
              </a:rPr>
              <a:t>etc</a:t>
            </a:r>
            <a:r>
              <a:rPr lang="fr-FR" sz="2000" i="1" dirty="0">
                <a:solidFill>
                  <a:schemeClr val="accent1">
                    <a:lumMod val="75000"/>
                  </a:schemeClr>
                </a:solidFill>
                <a:cs typeface="Arial" pitchFamily="34" charset="0"/>
              </a:rPr>
              <a:t>) </a:t>
            </a:r>
            <a:r>
              <a:rPr lang="fr-FR" sz="2000" b="1" i="1" dirty="0">
                <a:solidFill>
                  <a:schemeClr val="accent1">
                    <a:lumMod val="75000"/>
                  </a:schemeClr>
                </a:solidFill>
                <a:cs typeface="Arial" pitchFamily="34" charset="0"/>
              </a:rPr>
              <a:t>Utilisation moins facile</a:t>
            </a:r>
          </a:p>
        </p:txBody>
      </p:sp>
      <p:sp>
        <p:nvSpPr>
          <p:cNvPr id="7" name="Left-Right Arrow 6">
            <a:extLst>
              <a:ext uri="{FF2B5EF4-FFF2-40B4-BE49-F238E27FC236}">
                <a16:creationId xmlns:a16="http://schemas.microsoft.com/office/drawing/2014/main" id="{2B3301DD-C6AF-124D-A0AF-2900D11C76BD}"/>
              </a:ext>
            </a:extLst>
          </p:cNvPr>
          <p:cNvSpPr/>
          <p:nvPr/>
        </p:nvSpPr>
        <p:spPr>
          <a:xfrm>
            <a:off x="2743200" y="4242392"/>
            <a:ext cx="347409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552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351712" cy="2852737"/>
          </a:xfrm>
        </p:spPr>
        <p:txBody>
          <a:bodyPr>
            <a:normAutofit/>
          </a:bodyPr>
          <a:lstStyle/>
          <a:p>
            <a:pPr>
              <a:lnSpc>
                <a:spcPct val="100000"/>
              </a:lnSpc>
            </a:pPr>
            <a:r>
              <a:rPr lang="fr-FR" dirty="0"/>
              <a:t>Modèles basés sur les processus et des approches plus simples basées sur des proxys </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53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18531"/>
            <a:ext cx="6851650" cy="1325563"/>
          </a:xfrm>
        </p:spPr>
        <p:txBody>
          <a:bodyPr>
            <a:normAutofit/>
          </a:bodyPr>
          <a:lstStyle/>
          <a:p>
            <a:pPr>
              <a:lnSpc>
                <a:spcPct val="100000"/>
              </a:lnSpc>
            </a:pPr>
            <a:r>
              <a:rPr lang="fr-FR" sz="3200" dirty="0"/>
              <a:t>Modèles basés sur les processus</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439951"/>
            <a:ext cx="8274718" cy="4791516"/>
          </a:xfrm>
        </p:spPr>
        <p:txBody>
          <a:bodyPr>
            <a:normAutofit/>
          </a:bodyPr>
          <a:lstStyle/>
          <a:p>
            <a:pPr lvl="0">
              <a:buClr>
                <a:schemeClr val="tx2"/>
              </a:buClr>
            </a:pPr>
            <a:r>
              <a:rPr lang="fr-FR" dirty="0"/>
              <a:t>Modèles qui visent à produire un cadre pour</a:t>
            </a:r>
            <a:endParaRPr lang="en-US" dirty="0"/>
          </a:p>
          <a:p>
            <a:pPr lvl="1">
              <a:buClr>
                <a:schemeClr val="tx2"/>
              </a:buClr>
            </a:pPr>
            <a:r>
              <a:rPr lang="fr-FR" dirty="0"/>
              <a:t>Evaluer</a:t>
            </a:r>
            <a:endParaRPr lang="en-US" dirty="0"/>
          </a:p>
          <a:p>
            <a:pPr lvl="1">
              <a:buClr>
                <a:schemeClr val="tx2"/>
              </a:buClr>
            </a:pPr>
            <a:r>
              <a:rPr lang="fr-FR" dirty="0"/>
              <a:t>Cartographier</a:t>
            </a:r>
            <a:endParaRPr lang="en-US" dirty="0"/>
          </a:p>
          <a:p>
            <a:pPr lvl="1">
              <a:buClr>
                <a:schemeClr val="tx2"/>
              </a:buClr>
            </a:pPr>
            <a:r>
              <a:rPr lang="fr-FR" dirty="0"/>
              <a:t>Evaluer des services écosystémiques spécifiques</a:t>
            </a:r>
            <a:endParaRPr lang="en-US" dirty="0"/>
          </a:p>
          <a:p>
            <a:pPr lvl="1">
              <a:buClr>
                <a:schemeClr val="tx2"/>
              </a:buClr>
            </a:pPr>
            <a:endParaRPr lang="en-ZA" sz="1000" dirty="0"/>
          </a:p>
          <a:p>
            <a:pPr lvl="0">
              <a:buClr>
                <a:schemeClr val="tx2"/>
              </a:buClr>
            </a:pPr>
            <a:r>
              <a:rPr lang="fr-FR" dirty="0"/>
              <a:t>Souvent utilisés pour la modélisation des :</a:t>
            </a:r>
            <a:endParaRPr lang="en-US" dirty="0"/>
          </a:p>
          <a:p>
            <a:pPr lvl="1">
              <a:buClr>
                <a:schemeClr val="tx2"/>
              </a:buClr>
            </a:pPr>
            <a:r>
              <a:rPr lang="nl-NL" dirty="0"/>
              <a:t>Processus écologiques</a:t>
            </a:r>
            <a:endParaRPr lang="en-US" dirty="0"/>
          </a:p>
          <a:p>
            <a:pPr lvl="1">
              <a:buClr>
                <a:schemeClr val="tx2"/>
              </a:buClr>
            </a:pPr>
            <a:r>
              <a:rPr lang="nl-NL" dirty="0"/>
              <a:t>Processus sociaux</a:t>
            </a:r>
            <a:endParaRPr lang="en-US" dirty="0"/>
          </a:p>
          <a:p>
            <a:pPr lvl="1">
              <a:buClr>
                <a:schemeClr val="tx2"/>
              </a:buClr>
            </a:pPr>
            <a:r>
              <a:rPr lang="nl-NL" dirty="0"/>
              <a:t>Processus  économiques</a:t>
            </a:r>
            <a:endParaRPr lang="en-GB"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97869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1C0C20-1E33-D34A-A787-F9FB397C47C1}"/>
              </a:ext>
            </a:extLst>
          </p:cNvPr>
          <p:cNvPicPr>
            <a:picLocks noChangeAspect="1"/>
          </p:cNvPicPr>
          <p:nvPr/>
        </p:nvPicPr>
        <p:blipFill>
          <a:blip r:embed="rId3"/>
          <a:stretch>
            <a:fillRect/>
          </a:stretch>
        </p:blipFill>
        <p:spPr>
          <a:xfrm>
            <a:off x="317499" y="1482362"/>
            <a:ext cx="1193800" cy="1028700"/>
          </a:xfrm>
          <a:prstGeom prst="rect">
            <a:avLst/>
          </a:prstGeom>
        </p:spPr>
      </p:pic>
      <p:pic>
        <p:nvPicPr>
          <p:cNvPr id="6" name="Picture 5">
            <a:extLst>
              <a:ext uri="{FF2B5EF4-FFF2-40B4-BE49-F238E27FC236}">
                <a16:creationId xmlns:a16="http://schemas.microsoft.com/office/drawing/2014/main" id="{28E72049-1B2E-DD4F-B365-63BBF3F9BBC9}"/>
              </a:ext>
            </a:extLst>
          </p:cNvPr>
          <p:cNvPicPr>
            <a:picLocks noChangeAspect="1"/>
          </p:cNvPicPr>
          <p:nvPr/>
        </p:nvPicPr>
        <p:blipFill>
          <a:blip r:embed="rId4"/>
          <a:stretch>
            <a:fillRect/>
          </a:stretch>
        </p:blipFill>
        <p:spPr>
          <a:xfrm>
            <a:off x="317499" y="2627241"/>
            <a:ext cx="1193800" cy="1028700"/>
          </a:xfrm>
          <a:prstGeom prst="rect">
            <a:avLst/>
          </a:prstGeom>
        </p:spPr>
      </p:pic>
      <p:pic>
        <p:nvPicPr>
          <p:cNvPr id="7" name="Picture 6">
            <a:extLst>
              <a:ext uri="{FF2B5EF4-FFF2-40B4-BE49-F238E27FC236}">
                <a16:creationId xmlns:a16="http://schemas.microsoft.com/office/drawing/2014/main" id="{11F18F50-2CA8-F548-859D-616AAD47C3EF}"/>
              </a:ext>
            </a:extLst>
          </p:cNvPr>
          <p:cNvPicPr>
            <a:picLocks noChangeAspect="1"/>
          </p:cNvPicPr>
          <p:nvPr/>
        </p:nvPicPr>
        <p:blipFill>
          <a:blip r:embed="rId5"/>
          <a:stretch>
            <a:fillRect/>
          </a:stretch>
        </p:blipFill>
        <p:spPr>
          <a:xfrm>
            <a:off x="317499" y="3772120"/>
            <a:ext cx="1193800" cy="1028700"/>
          </a:xfrm>
          <a:prstGeom prst="rect">
            <a:avLst/>
          </a:prstGeom>
        </p:spPr>
      </p:pic>
      <p:pic>
        <p:nvPicPr>
          <p:cNvPr id="8" name="Picture 7">
            <a:extLst>
              <a:ext uri="{FF2B5EF4-FFF2-40B4-BE49-F238E27FC236}">
                <a16:creationId xmlns:a16="http://schemas.microsoft.com/office/drawing/2014/main" id="{CB8F0CB3-27B0-2849-A627-835F57A6B110}"/>
              </a:ext>
            </a:extLst>
          </p:cNvPr>
          <p:cNvPicPr>
            <a:picLocks noChangeAspect="1"/>
          </p:cNvPicPr>
          <p:nvPr/>
        </p:nvPicPr>
        <p:blipFill>
          <a:blip r:embed="rId6"/>
          <a:stretch>
            <a:fillRect/>
          </a:stretch>
        </p:blipFill>
        <p:spPr>
          <a:xfrm>
            <a:off x="317499" y="4916999"/>
            <a:ext cx="1193800" cy="1028700"/>
          </a:xfrm>
          <a:prstGeom prst="rect">
            <a:avLst/>
          </a:prstGeom>
        </p:spPr>
      </p:pic>
      <p:sp>
        <p:nvSpPr>
          <p:cNvPr id="9" name="Content Placeholder 2">
            <a:extLst>
              <a:ext uri="{FF2B5EF4-FFF2-40B4-BE49-F238E27FC236}">
                <a16:creationId xmlns:a16="http://schemas.microsoft.com/office/drawing/2014/main" id="{42D3BB34-78C6-FE43-A381-5523D81B804F}"/>
              </a:ext>
            </a:extLst>
          </p:cNvPr>
          <p:cNvSpPr txBox="1">
            <a:spLocks/>
          </p:cNvSpPr>
          <p:nvPr/>
        </p:nvSpPr>
        <p:spPr>
          <a:xfrm>
            <a:off x="1625600" y="1477084"/>
            <a:ext cx="3318934" cy="1184716"/>
          </a:xfrm>
          <a:prstGeom prst="rect">
            <a:avLst/>
          </a:prstGeom>
        </p:spPr>
        <p:txBody>
          <a:bodyPr>
            <a:normAutofit fontScale="85000" lnSpcReduction="20000"/>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400" b="1" dirty="0">
                <a:solidFill>
                  <a:schemeClr val="accent1"/>
                </a:solidFill>
                <a:cs typeface="Times New Roman" panose="02020603050405020304" pitchFamily="18" charset="0"/>
              </a:rPr>
              <a:t>Utilisation du sol/occupation du sol</a:t>
            </a:r>
            <a:br>
              <a:rPr lang="en-GB" sz="2000" b="1"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 </a:t>
            </a:r>
            <a:r>
              <a:rPr lang="en-GB" sz="1800" dirty="0" err="1">
                <a:solidFill>
                  <a:schemeClr val="accent1"/>
                </a:solidFill>
                <a:cs typeface="Times New Roman" panose="02020603050405020304" pitchFamily="18" charset="0"/>
              </a:rPr>
              <a:t>facteurs</a:t>
            </a:r>
            <a:r>
              <a:rPr lang="en-GB" sz="1800" dirty="0">
                <a:solidFill>
                  <a:schemeClr val="accent1"/>
                </a:solidFill>
                <a:cs typeface="Times New Roman" panose="02020603050405020304" pitchFamily="18" charset="0"/>
              </a:rPr>
              <a:t> </a:t>
            </a:r>
            <a:r>
              <a:rPr lang="en-GB" sz="1800" dirty="0" err="1">
                <a:solidFill>
                  <a:schemeClr val="accent1"/>
                </a:solidFill>
                <a:cs typeface="Times New Roman" panose="02020603050405020304" pitchFamily="18" charset="0"/>
              </a:rPr>
              <a:t>associés</a:t>
            </a:r>
            <a:r>
              <a:rPr lang="en-GB" sz="1800" dirty="0">
                <a:solidFill>
                  <a:schemeClr val="accent1"/>
                </a:solidFill>
                <a:cs typeface="Times New Roman" panose="02020603050405020304" pitchFamily="18" charset="0"/>
              </a:rPr>
              <a:t> </a:t>
            </a:r>
            <a:r>
              <a:rPr lang="en-GB" sz="1800" dirty="0" err="1">
                <a:solidFill>
                  <a:schemeClr val="accent1"/>
                </a:solidFill>
                <a:cs typeface="Times New Roman" panose="02020603050405020304" pitchFamily="18" charset="0"/>
              </a:rPr>
              <a:t>affectant</a:t>
            </a:r>
            <a:r>
              <a:rPr lang="en-GB" sz="1800" dirty="0">
                <a:solidFill>
                  <a:schemeClr val="accent1"/>
                </a:solidFill>
                <a:cs typeface="Times New Roman" panose="02020603050405020304" pitchFamily="18" charset="0"/>
              </a:rPr>
              <a:t> la </a:t>
            </a:r>
            <a:r>
              <a:rPr lang="en-GB" sz="1800" dirty="0" err="1">
                <a:solidFill>
                  <a:schemeClr val="accent1"/>
                </a:solidFill>
                <a:cs typeface="Times New Roman" panose="02020603050405020304" pitchFamily="18" charset="0"/>
              </a:rPr>
              <a:t>perte</a:t>
            </a:r>
            <a:r>
              <a:rPr lang="en-GB" sz="1800" dirty="0">
                <a:solidFill>
                  <a:schemeClr val="accent1"/>
                </a:solidFill>
                <a:cs typeface="Times New Roman" panose="02020603050405020304" pitchFamily="18" charset="0"/>
              </a:rPr>
              <a:t> de sol et la </a:t>
            </a:r>
            <a:r>
              <a:rPr lang="en-GB" sz="1800" dirty="0" err="1">
                <a:solidFill>
                  <a:schemeClr val="accent1"/>
                </a:solidFill>
                <a:cs typeface="Times New Roman" panose="02020603050405020304" pitchFamily="18" charset="0"/>
              </a:rPr>
              <a:t>rétention</a:t>
            </a:r>
            <a:endParaRPr lang="en-GB" sz="1800" dirty="0">
              <a:solidFill>
                <a:schemeClr val="accent1"/>
              </a:solidFill>
              <a:cs typeface="Times New Roman" panose="02020603050405020304" pitchFamily="18" charset="0"/>
            </a:endParaRPr>
          </a:p>
        </p:txBody>
      </p:sp>
      <p:sp>
        <p:nvSpPr>
          <p:cNvPr id="10" name="Content Placeholder 2">
            <a:extLst>
              <a:ext uri="{FF2B5EF4-FFF2-40B4-BE49-F238E27FC236}">
                <a16:creationId xmlns:a16="http://schemas.microsoft.com/office/drawing/2014/main" id="{43FF51FF-3276-9442-A94A-360FBA88241C}"/>
              </a:ext>
            </a:extLst>
          </p:cNvPr>
          <p:cNvSpPr txBox="1">
            <a:spLocks/>
          </p:cNvSpPr>
          <p:nvPr/>
        </p:nvSpPr>
        <p:spPr>
          <a:xfrm>
            <a:off x="1625600" y="2725635"/>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err="1">
                <a:solidFill>
                  <a:schemeClr val="accent1"/>
                </a:solidFill>
                <a:cs typeface="Times New Roman" panose="02020603050405020304" pitchFamily="18" charset="0"/>
              </a:rPr>
              <a:t>Pente</a:t>
            </a:r>
            <a:endParaRPr lang="en-GB" sz="1800" dirty="0">
              <a:solidFill>
                <a:schemeClr val="accent1"/>
              </a:solidFill>
              <a:cs typeface="Times New Roman" panose="02020603050405020304" pitchFamily="18" charset="0"/>
            </a:endParaRPr>
          </a:p>
        </p:txBody>
      </p:sp>
      <p:sp>
        <p:nvSpPr>
          <p:cNvPr id="11" name="Content Placeholder 2">
            <a:extLst>
              <a:ext uri="{FF2B5EF4-FFF2-40B4-BE49-F238E27FC236}">
                <a16:creationId xmlns:a16="http://schemas.microsoft.com/office/drawing/2014/main" id="{DC2D878D-4659-554D-B9D3-5C96725BF9A9}"/>
              </a:ext>
            </a:extLst>
          </p:cNvPr>
          <p:cNvSpPr txBox="1">
            <a:spLocks/>
          </p:cNvSpPr>
          <p:nvPr/>
        </p:nvSpPr>
        <p:spPr>
          <a:xfrm>
            <a:off x="1625600" y="3852020"/>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err="1">
                <a:solidFill>
                  <a:schemeClr val="accent1"/>
                </a:solidFill>
                <a:cs typeface="Times New Roman" panose="02020603050405020304" pitchFamily="18" charset="0"/>
              </a:rPr>
              <a:t>Erosivité</a:t>
            </a:r>
            <a:r>
              <a:rPr lang="en-GB" sz="2000" b="1" dirty="0">
                <a:solidFill>
                  <a:schemeClr val="accent1"/>
                </a:solidFill>
                <a:cs typeface="Times New Roman" panose="02020603050405020304" pitchFamily="18" charset="0"/>
              </a:rPr>
              <a:t> de la </a:t>
            </a:r>
            <a:r>
              <a:rPr lang="en-GB" sz="2000" b="1" dirty="0" err="1">
                <a:solidFill>
                  <a:schemeClr val="accent1"/>
                </a:solidFill>
                <a:cs typeface="Times New Roman" panose="02020603050405020304" pitchFamily="18" charset="0"/>
              </a:rPr>
              <a:t>puie</a:t>
            </a:r>
            <a:endParaRPr lang="en-GB" sz="1800" dirty="0">
              <a:solidFill>
                <a:schemeClr val="accent1"/>
              </a:solidFill>
              <a:cs typeface="Times New Roman" panose="02020603050405020304" pitchFamily="18" charset="0"/>
            </a:endParaRPr>
          </a:p>
        </p:txBody>
      </p:sp>
      <p:sp>
        <p:nvSpPr>
          <p:cNvPr id="12" name="Content Placeholder 2">
            <a:extLst>
              <a:ext uri="{FF2B5EF4-FFF2-40B4-BE49-F238E27FC236}">
                <a16:creationId xmlns:a16="http://schemas.microsoft.com/office/drawing/2014/main" id="{50636799-7EA5-5947-A18B-B398E4EF1B93}"/>
              </a:ext>
            </a:extLst>
          </p:cNvPr>
          <p:cNvSpPr txBox="1">
            <a:spLocks/>
          </p:cNvSpPr>
          <p:nvPr/>
        </p:nvSpPr>
        <p:spPr>
          <a:xfrm>
            <a:off x="1625600" y="4978087"/>
            <a:ext cx="3318934"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err="1">
                <a:solidFill>
                  <a:schemeClr val="accent1"/>
                </a:solidFill>
                <a:cs typeface="Times New Roman" panose="02020603050405020304" pitchFamily="18" charset="0"/>
              </a:rPr>
              <a:t>Erodabilité</a:t>
            </a:r>
            <a:r>
              <a:rPr lang="en-GB" sz="2000" b="1" dirty="0">
                <a:solidFill>
                  <a:schemeClr val="accent1"/>
                </a:solidFill>
                <a:cs typeface="Times New Roman" panose="02020603050405020304" pitchFamily="18" charset="0"/>
              </a:rPr>
              <a:t> du sol</a:t>
            </a:r>
            <a:endParaRPr lang="en-GB" sz="1800" dirty="0">
              <a:solidFill>
                <a:schemeClr val="accent1"/>
              </a:solidFill>
              <a:cs typeface="Times New Roman" panose="02020603050405020304" pitchFamily="18" charset="0"/>
            </a:endParaRPr>
          </a:p>
        </p:txBody>
      </p:sp>
      <p:pic>
        <p:nvPicPr>
          <p:cNvPr id="13" name="Picture 12">
            <a:extLst>
              <a:ext uri="{FF2B5EF4-FFF2-40B4-BE49-F238E27FC236}">
                <a16:creationId xmlns:a16="http://schemas.microsoft.com/office/drawing/2014/main" id="{4FEA922F-9698-B347-95FA-A980FCF1F5F2}"/>
              </a:ext>
            </a:extLst>
          </p:cNvPr>
          <p:cNvPicPr>
            <a:picLocks noChangeAspect="1"/>
          </p:cNvPicPr>
          <p:nvPr/>
        </p:nvPicPr>
        <p:blipFill>
          <a:blip r:embed="rId7"/>
          <a:stretch>
            <a:fillRect/>
          </a:stretch>
        </p:blipFill>
        <p:spPr>
          <a:xfrm>
            <a:off x="5058835" y="1482362"/>
            <a:ext cx="1193800" cy="1028700"/>
          </a:xfrm>
          <a:prstGeom prst="rect">
            <a:avLst/>
          </a:prstGeom>
        </p:spPr>
      </p:pic>
      <p:pic>
        <p:nvPicPr>
          <p:cNvPr id="14" name="Picture 13">
            <a:extLst>
              <a:ext uri="{FF2B5EF4-FFF2-40B4-BE49-F238E27FC236}">
                <a16:creationId xmlns:a16="http://schemas.microsoft.com/office/drawing/2014/main" id="{9DD36ED3-7053-9849-B347-FFCF5F987140}"/>
              </a:ext>
            </a:extLst>
          </p:cNvPr>
          <p:cNvPicPr>
            <a:picLocks noChangeAspect="1"/>
          </p:cNvPicPr>
          <p:nvPr/>
        </p:nvPicPr>
        <p:blipFill>
          <a:blip r:embed="rId8"/>
          <a:stretch>
            <a:fillRect/>
          </a:stretch>
        </p:blipFill>
        <p:spPr>
          <a:xfrm>
            <a:off x="5058835" y="2627241"/>
            <a:ext cx="1193800" cy="1028700"/>
          </a:xfrm>
          <a:prstGeom prst="rect">
            <a:avLst/>
          </a:prstGeom>
        </p:spPr>
      </p:pic>
      <p:sp>
        <p:nvSpPr>
          <p:cNvPr id="15" name="Content Placeholder 2">
            <a:extLst>
              <a:ext uri="{FF2B5EF4-FFF2-40B4-BE49-F238E27FC236}">
                <a16:creationId xmlns:a16="http://schemas.microsoft.com/office/drawing/2014/main" id="{A6E4A061-9C47-B348-B195-E5E234D0A8EE}"/>
              </a:ext>
            </a:extLst>
          </p:cNvPr>
          <p:cNvSpPr txBox="1">
            <a:spLocks/>
          </p:cNvSpPr>
          <p:nvPr/>
        </p:nvSpPr>
        <p:spPr>
          <a:xfrm>
            <a:off x="6366936" y="1591100"/>
            <a:ext cx="1625596" cy="49169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err="1">
                <a:solidFill>
                  <a:schemeClr val="accent1"/>
                </a:solidFill>
                <a:cs typeface="Times New Roman" panose="02020603050405020304" pitchFamily="18" charset="0"/>
              </a:rPr>
              <a:t>Ruisseau</a:t>
            </a:r>
            <a:endParaRPr lang="en-GB" sz="1800" dirty="0">
              <a:solidFill>
                <a:schemeClr val="accent1"/>
              </a:solidFill>
              <a:cs typeface="Times New Roman" panose="02020603050405020304" pitchFamily="18" charset="0"/>
            </a:endParaRPr>
          </a:p>
        </p:txBody>
      </p:sp>
      <p:sp>
        <p:nvSpPr>
          <p:cNvPr id="16" name="Content Placeholder 2">
            <a:extLst>
              <a:ext uri="{FF2B5EF4-FFF2-40B4-BE49-F238E27FC236}">
                <a16:creationId xmlns:a16="http://schemas.microsoft.com/office/drawing/2014/main" id="{8674C50E-7E80-F540-949A-122A79546C2E}"/>
              </a:ext>
            </a:extLst>
          </p:cNvPr>
          <p:cNvSpPr txBox="1">
            <a:spLocks/>
          </p:cNvSpPr>
          <p:nvPr/>
        </p:nvSpPr>
        <p:spPr>
          <a:xfrm>
            <a:off x="6366936" y="2717485"/>
            <a:ext cx="2125134" cy="491698"/>
          </a:xfrm>
          <a:prstGeom prst="rect">
            <a:avLst/>
          </a:prstGeom>
        </p:spPr>
        <p:txBody>
          <a:bodyPr>
            <a:normAutofit fontScale="92500"/>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000" b="1" dirty="0" err="1">
                <a:solidFill>
                  <a:schemeClr val="accent1"/>
                </a:solidFill>
                <a:cs typeface="Times New Roman" panose="02020603050405020304" pitchFamily="18" charset="0"/>
              </a:rPr>
              <a:t>Bassin</a:t>
            </a:r>
            <a:r>
              <a:rPr lang="en-GB" sz="2000" b="1" dirty="0">
                <a:solidFill>
                  <a:schemeClr val="accent1"/>
                </a:solidFill>
                <a:cs typeface="Times New Roman" panose="02020603050405020304" pitchFamily="18" charset="0"/>
              </a:rPr>
              <a:t> versants</a:t>
            </a:r>
            <a:endParaRPr lang="en-GB" sz="1800" dirty="0">
              <a:solidFill>
                <a:schemeClr val="accent1"/>
              </a:solidFill>
              <a:cs typeface="Times New Roman" panose="02020603050405020304" pitchFamily="18" charset="0"/>
            </a:endParaRPr>
          </a:p>
        </p:txBody>
      </p:sp>
      <p:pic>
        <p:nvPicPr>
          <p:cNvPr id="17" name="Picture 16">
            <a:extLst>
              <a:ext uri="{FF2B5EF4-FFF2-40B4-BE49-F238E27FC236}">
                <a16:creationId xmlns:a16="http://schemas.microsoft.com/office/drawing/2014/main" id="{B44264CA-0165-2540-9AFA-524CF14EFB14}"/>
              </a:ext>
            </a:extLst>
          </p:cNvPr>
          <p:cNvPicPr>
            <a:picLocks noChangeAspect="1"/>
          </p:cNvPicPr>
          <p:nvPr/>
        </p:nvPicPr>
        <p:blipFill>
          <a:blip r:embed="rId7"/>
          <a:stretch>
            <a:fillRect/>
          </a:stretch>
        </p:blipFill>
        <p:spPr>
          <a:xfrm>
            <a:off x="5058835" y="3772120"/>
            <a:ext cx="1193800" cy="1028700"/>
          </a:xfrm>
          <a:prstGeom prst="rect">
            <a:avLst/>
          </a:prstGeom>
        </p:spPr>
      </p:pic>
      <p:sp>
        <p:nvSpPr>
          <p:cNvPr id="19" name="Content Placeholder 2">
            <a:extLst>
              <a:ext uri="{FF2B5EF4-FFF2-40B4-BE49-F238E27FC236}">
                <a16:creationId xmlns:a16="http://schemas.microsoft.com/office/drawing/2014/main" id="{9DF52B22-2531-004F-84F2-D729972C0B15}"/>
              </a:ext>
            </a:extLst>
          </p:cNvPr>
          <p:cNvSpPr txBox="1">
            <a:spLocks/>
          </p:cNvSpPr>
          <p:nvPr/>
        </p:nvSpPr>
        <p:spPr>
          <a:xfrm>
            <a:off x="6366936" y="3620316"/>
            <a:ext cx="2777064" cy="1184716"/>
          </a:xfrm>
          <a:prstGeom prst="rect">
            <a:avLst/>
          </a:prstGeom>
        </p:spPr>
        <p:txBody>
          <a:bodyPr>
            <a:normAutofit fontScale="85000" lnSpcReduction="20000"/>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2200" b="1" dirty="0" err="1">
                <a:solidFill>
                  <a:schemeClr val="accent1"/>
                </a:solidFill>
                <a:cs typeface="Times New Roman" panose="02020603050405020304" pitchFamily="18" charset="0"/>
              </a:rPr>
              <a:t>Valeur</a:t>
            </a:r>
            <a:r>
              <a:rPr lang="en-GB" sz="2200" b="1" dirty="0">
                <a:solidFill>
                  <a:schemeClr val="accent1"/>
                </a:solidFill>
                <a:cs typeface="Times New Roman" panose="02020603050405020304" pitchFamily="18" charset="0"/>
              </a:rPr>
              <a:t> </a:t>
            </a:r>
            <a:r>
              <a:rPr lang="en-GB" sz="2200" b="1" dirty="0" err="1">
                <a:solidFill>
                  <a:schemeClr val="accent1"/>
                </a:solidFill>
                <a:cs typeface="Times New Roman" panose="02020603050405020304" pitchFamily="18" charset="0"/>
              </a:rPr>
              <a:t>limite</a:t>
            </a:r>
            <a:r>
              <a:rPr lang="en-GB" sz="2200" b="1" dirty="0">
                <a:solidFill>
                  <a:schemeClr val="accent1"/>
                </a:solidFill>
                <a:cs typeface="Times New Roman" panose="02020603050405020304" pitchFamily="18" charset="0"/>
              </a:rPr>
              <a:t> de </a:t>
            </a:r>
            <a:r>
              <a:rPr lang="en-GB" sz="2200" b="1" dirty="0" err="1">
                <a:solidFill>
                  <a:schemeClr val="accent1"/>
                </a:solidFill>
                <a:cs typeface="Times New Roman" panose="02020603050405020304" pitchFamily="18" charset="0"/>
              </a:rPr>
              <a:t>sédiments</a:t>
            </a:r>
            <a:br>
              <a:rPr lang="en-GB" sz="2000" b="1"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(des reservoirs </a:t>
            </a:r>
            <a:r>
              <a:rPr lang="en-GB" sz="1800" dirty="0" err="1">
                <a:solidFill>
                  <a:schemeClr val="accent1"/>
                </a:solidFill>
                <a:cs typeface="Times New Roman" panose="02020603050405020304" pitchFamily="18" charset="0"/>
              </a:rPr>
              <a:t>ou</a:t>
            </a:r>
            <a:r>
              <a:rPr lang="en-GB" sz="1800" dirty="0">
                <a:solidFill>
                  <a:schemeClr val="accent1"/>
                </a:solidFill>
                <a:cs typeface="Times New Roman" panose="02020603050405020304" pitchFamily="18" charset="0"/>
              </a:rPr>
              <a:t> exigences en </a:t>
            </a:r>
            <a:r>
              <a:rPr lang="en-GB" sz="1800" dirty="0" err="1">
                <a:solidFill>
                  <a:schemeClr val="accent1"/>
                </a:solidFill>
                <a:cs typeface="Times New Roman" panose="02020603050405020304" pitchFamily="18" charset="0"/>
              </a:rPr>
              <a:t>qualité</a:t>
            </a:r>
            <a:r>
              <a:rPr lang="en-GB" sz="1800" dirty="0">
                <a:solidFill>
                  <a:schemeClr val="accent1"/>
                </a:solidFill>
                <a:cs typeface="Times New Roman" panose="02020603050405020304" pitchFamily="18" charset="0"/>
              </a:rPr>
              <a:t> de </a:t>
            </a:r>
            <a:r>
              <a:rPr lang="en-GB" sz="1800" dirty="0" err="1">
                <a:solidFill>
                  <a:schemeClr val="accent1"/>
                </a:solidFill>
                <a:cs typeface="Times New Roman" panose="02020603050405020304" pitchFamily="18" charset="0"/>
              </a:rPr>
              <a:t>l’eau</a:t>
            </a:r>
            <a:r>
              <a:rPr lang="en-GB" sz="1800" dirty="0">
                <a:solidFill>
                  <a:schemeClr val="accent1"/>
                </a:solidFill>
                <a:cs typeface="Times New Roman" panose="02020603050405020304" pitchFamily="18" charset="0"/>
              </a:rPr>
              <a:t>)</a:t>
            </a:r>
          </a:p>
        </p:txBody>
      </p:sp>
      <p:sp>
        <p:nvSpPr>
          <p:cNvPr id="20" name="TextBox 19">
            <a:extLst>
              <a:ext uri="{FF2B5EF4-FFF2-40B4-BE49-F238E27FC236}">
                <a16:creationId xmlns:a16="http://schemas.microsoft.com/office/drawing/2014/main" id="{CEC89A7C-5E20-4F45-AC2E-1D073E8E03AA}"/>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pic>
        <p:nvPicPr>
          <p:cNvPr id="18" name="Picture 17">
            <a:extLst>
              <a:ext uri="{FF2B5EF4-FFF2-40B4-BE49-F238E27FC236}">
                <a16:creationId xmlns:a16="http://schemas.microsoft.com/office/drawing/2014/main" id="{5A2F3FE3-C880-48F0-83B4-407E9D085F7C}"/>
              </a:ext>
            </a:extLst>
          </p:cNvPr>
          <p:cNvPicPr>
            <a:picLocks noChangeAspect="1"/>
          </p:cNvPicPr>
          <p:nvPr/>
        </p:nvPicPr>
        <p:blipFill>
          <a:blip r:embed="rId9"/>
          <a:stretch>
            <a:fillRect/>
          </a:stretch>
        </p:blipFill>
        <p:spPr>
          <a:xfrm>
            <a:off x="12700" y="49383"/>
            <a:ext cx="9131300" cy="992533"/>
          </a:xfrm>
          <a:prstGeom prst="rect">
            <a:avLst/>
          </a:prstGeom>
        </p:spPr>
      </p:pic>
      <p:sp>
        <p:nvSpPr>
          <p:cNvPr id="21" name="Title 1">
            <a:extLst>
              <a:ext uri="{FF2B5EF4-FFF2-40B4-BE49-F238E27FC236}">
                <a16:creationId xmlns:a16="http://schemas.microsoft.com/office/drawing/2014/main" id="{ACDEB80F-C433-4BC5-BC4A-4A9642143A0D}"/>
              </a:ext>
            </a:extLst>
          </p:cNvPr>
          <p:cNvSpPr txBox="1">
            <a:spLocks/>
          </p:cNvSpPr>
          <p:nvPr/>
        </p:nvSpPr>
        <p:spPr>
          <a:xfrm>
            <a:off x="317499" y="1009155"/>
            <a:ext cx="3975100" cy="569699"/>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a:lstStyle>
          <a:p>
            <a:pPr>
              <a:lnSpc>
                <a:spcPct val="100000"/>
              </a:lnSpc>
            </a:pPr>
            <a:r>
              <a:rPr lang="en-GB" sz="3200" dirty="0" err="1">
                <a:cs typeface="Times New Roman" panose="02020603050405020304" pitchFamily="18" charset="0"/>
              </a:rPr>
              <a:t>Apports</a:t>
            </a:r>
            <a:r>
              <a:rPr lang="en-GB" sz="3200" dirty="0">
                <a:cs typeface="Times New Roman" panose="02020603050405020304" pitchFamily="18" charset="0"/>
              </a:rPr>
              <a:t> </a:t>
            </a:r>
            <a:r>
              <a:rPr lang="en-GB" sz="3200" dirty="0" err="1">
                <a:cs typeface="Times New Roman" panose="02020603050405020304" pitchFamily="18" charset="0"/>
              </a:rPr>
              <a:t>biophysiques</a:t>
            </a:r>
            <a:endParaRPr lang="en-US" sz="3200" dirty="0"/>
          </a:p>
        </p:txBody>
      </p:sp>
    </p:spTree>
    <p:extLst>
      <p:ext uri="{BB962C8B-B14F-4D97-AF65-F5344CB8AC3E}">
        <p14:creationId xmlns:p14="http://schemas.microsoft.com/office/powerpoint/2010/main" val="106067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B75781-44FD-3648-99C2-FB0489EB17C9}"/>
              </a:ext>
            </a:extLst>
          </p:cNvPr>
          <p:cNvPicPr>
            <a:picLocks noChangeAspect="1"/>
          </p:cNvPicPr>
          <p:nvPr/>
        </p:nvPicPr>
        <p:blipFill rotWithShape="1">
          <a:blip r:embed="rId3"/>
          <a:srcRect l="291"/>
          <a:stretch/>
        </p:blipFill>
        <p:spPr>
          <a:xfrm>
            <a:off x="455044" y="50800"/>
            <a:ext cx="8478522" cy="6045200"/>
          </a:xfrm>
          <a:prstGeom prst="rect">
            <a:avLst/>
          </a:prstGeom>
        </p:spPr>
      </p:pic>
      <p:sp>
        <p:nvSpPr>
          <p:cNvPr id="5" name="TextBox 4">
            <a:extLst>
              <a:ext uri="{FF2B5EF4-FFF2-40B4-BE49-F238E27FC236}">
                <a16:creationId xmlns:a16="http://schemas.microsoft.com/office/drawing/2014/main" id="{D1AA829A-E18D-E541-9450-BD152B85EBB6}"/>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spTree>
    <p:extLst>
      <p:ext uri="{BB962C8B-B14F-4D97-AF65-F5344CB8AC3E}">
        <p14:creationId xmlns:p14="http://schemas.microsoft.com/office/powerpoint/2010/main" val="975713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B9BA4-E41C-5E4D-8820-B959AD90B2EB}"/>
              </a:ext>
            </a:extLst>
          </p:cNvPr>
          <p:cNvPicPr>
            <a:picLocks noChangeAspect="1"/>
          </p:cNvPicPr>
          <p:nvPr/>
        </p:nvPicPr>
        <p:blipFill>
          <a:blip r:embed="rId3"/>
          <a:stretch>
            <a:fillRect/>
          </a:stretch>
        </p:blipFill>
        <p:spPr>
          <a:xfrm>
            <a:off x="0" y="50798"/>
            <a:ext cx="9131300" cy="992533"/>
          </a:xfrm>
          <a:prstGeom prst="rect">
            <a:avLst/>
          </a:prstGeom>
        </p:spPr>
      </p:pic>
      <p:sp>
        <p:nvSpPr>
          <p:cNvPr id="20" name="TextBox 19">
            <a:extLst>
              <a:ext uri="{FF2B5EF4-FFF2-40B4-BE49-F238E27FC236}">
                <a16:creationId xmlns:a16="http://schemas.microsoft.com/office/drawing/2014/main" id="{CEC89A7C-5E20-4F45-AC2E-1D073E8E03AA}"/>
              </a:ext>
            </a:extLst>
          </p:cNvPr>
          <p:cNvSpPr txBox="1"/>
          <p:nvPr/>
        </p:nvSpPr>
        <p:spPr>
          <a:xfrm>
            <a:off x="6910649" y="5810748"/>
            <a:ext cx="2097888" cy="200055"/>
          </a:xfrm>
          <a:prstGeom prst="rect">
            <a:avLst/>
          </a:prstGeom>
          <a:noFill/>
        </p:spPr>
        <p:txBody>
          <a:bodyPr wrap="square" rtlCol="0">
            <a:spAutoFit/>
          </a:bodyPr>
          <a:lstStyle/>
          <a:p>
            <a:pPr algn="r"/>
            <a:r>
              <a:rPr lang="en-US" sz="700" dirty="0">
                <a:solidFill>
                  <a:srgbClr val="000000">
                    <a:alpha val="70000"/>
                  </a:srgbClr>
                </a:solidFill>
              </a:rPr>
              <a:t>© Natural Capital Project 2013</a:t>
            </a:r>
            <a:endParaRPr lang="en-GB" sz="700" dirty="0">
              <a:solidFill>
                <a:srgbClr val="000000">
                  <a:alpha val="70000"/>
                </a:srgbClr>
              </a:solidFill>
            </a:endParaRPr>
          </a:p>
        </p:txBody>
      </p:sp>
      <p:pic>
        <p:nvPicPr>
          <p:cNvPr id="4" name="Picture 3">
            <a:extLst>
              <a:ext uri="{FF2B5EF4-FFF2-40B4-BE49-F238E27FC236}">
                <a16:creationId xmlns:a16="http://schemas.microsoft.com/office/drawing/2014/main" id="{60C15D8B-2C55-0C48-BD3E-194E8A6027A5}"/>
              </a:ext>
            </a:extLst>
          </p:cNvPr>
          <p:cNvPicPr>
            <a:picLocks noChangeAspect="1"/>
          </p:cNvPicPr>
          <p:nvPr/>
        </p:nvPicPr>
        <p:blipFill rotWithShape="1">
          <a:blip r:embed="rId4"/>
          <a:srcRect t="22780" b="4792"/>
          <a:stretch/>
        </p:blipFill>
        <p:spPr>
          <a:xfrm>
            <a:off x="298450" y="1168399"/>
            <a:ext cx="8204200" cy="4470401"/>
          </a:xfrm>
          <a:prstGeom prst="rect">
            <a:avLst/>
          </a:prstGeom>
        </p:spPr>
      </p:pic>
    </p:spTree>
    <p:extLst>
      <p:ext uri="{BB962C8B-B14F-4D97-AF65-F5344CB8AC3E}">
        <p14:creationId xmlns:p14="http://schemas.microsoft.com/office/powerpoint/2010/main" val="134199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FC63B3-7CE8-C94E-A43D-93BDE0C8526C}"/>
              </a:ext>
            </a:extLst>
          </p:cNvPr>
          <p:cNvPicPr>
            <a:picLocks noGrp="1" noChangeAspect="1"/>
          </p:cNvPicPr>
          <p:nvPr>
            <p:ph idx="1"/>
          </p:nvPr>
        </p:nvPicPr>
        <p:blipFill>
          <a:blip r:embed="rId3"/>
          <a:stretch>
            <a:fillRect/>
          </a:stretch>
        </p:blipFill>
        <p:spPr>
          <a:xfrm>
            <a:off x="914400" y="1088353"/>
            <a:ext cx="7120908" cy="4929859"/>
          </a:xfrm>
        </p:spPr>
      </p:pic>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385011" y="1"/>
            <a:ext cx="8600853" cy="1130300"/>
          </a:xfrm>
        </p:spPr>
        <p:txBody>
          <a:bodyPr>
            <a:normAutofit fontScale="90000"/>
          </a:bodyPr>
          <a:lstStyle/>
          <a:p>
            <a:r>
              <a:rPr lang="fr-FR" sz="3200" dirty="0"/>
              <a:t>Bénéfices nationaux de la rétention par la couverture du sol (exemple de l'Afrique du Sud)</a:t>
            </a:r>
            <a:endParaRPr lang="en-GB" sz="3200" dirty="0"/>
          </a:p>
        </p:txBody>
      </p:sp>
      <p:pic>
        <p:nvPicPr>
          <p:cNvPr id="6" name="Picture 5">
            <a:extLst>
              <a:ext uri="{FF2B5EF4-FFF2-40B4-BE49-F238E27FC236}">
                <a16:creationId xmlns:a16="http://schemas.microsoft.com/office/drawing/2014/main" id="{75ACD903-1261-8C44-B87D-3FC99D53E875}"/>
              </a:ext>
            </a:extLst>
          </p:cNvPr>
          <p:cNvPicPr>
            <a:picLocks noChangeAspect="1"/>
          </p:cNvPicPr>
          <p:nvPr/>
        </p:nvPicPr>
        <p:blipFill>
          <a:blip r:embed="rId4"/>
          <a:stretch>
            <a:fillRect/>
          </a:stretch>
        </p:blipFill>
        <p:spPr>
          <a:xfrm>
            <a:off x="8127726" y="5350475"/>
            <a:ext cx="858139" cy="606459"/>
          </a:xfrm>
          <a:prstGeom prst="rect">
            <a:avLst/>
          </a:prstGeom>
        </p:spPr>
      </p:pic>
    </p:spTree>
    <p:extLst>
      <p:ext uri="{BB962C8B-B14F-4D97-AF65-F5344CB8AC3E}">
        <p14:creationId xmlns:p14="http://schemas.microsoft.com/office/powerpoint/2010/main" val="36243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60325"/>
            <a:ext cx="7886700" cy="1325563"/>
          </a:xfrm>
        </p:spPr>
        <p:txBody>
          <a:bodyPr>
            <a:normAutofit/>
          </a:bodyPr>
          <a:lstStyle/>
          <a:p>
            <a:pPr>
              <a:lnSpc>
                <a:spcPct val="100000"/>
              </a:lnSpc>
            </a:pPr>
            <a:r>
              <a:rPr lang="fr-FR" sz="3200" dirty="0"/>
              <a:t>Modèles basés sur des proxy</a:t>
            </a:r>
            <a:endParaRPr lang="en-GB" sz="32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49" y="1281300"/>
            <a:ext cx="8515351" cy="4769877"/>
          </a:xfrm>
        </p:spPr>
        <p:txBody>
          <a:bodyPr>
            <a:normAutofit fontScale="85000" lnSpcReduction="20000"/>
          </a:bodyPr>
          <a:lstStyle/>
          <a:p>
            <a:pPr lvl="0">
              <a:buClr>
                <a:srgbClr val="C3D600"/>
              </a:buClr>
            </a:pPr>
            <a:r>
              <a:rPr lang="fr-FR" dirty="0"/>
              <a:t>L’approche la plus simple pour modéliser ou représenter un service</a:t>
            </a:r>
            <a:endParaRPr lang="en-US" dirty="0"/>
          </a:p>
          <a:p>
            <a:pPr lvl="0">
              <a:buClr>
                <a:srgbClr val="C3D600"/>
              </a:buClr>
            </a:pPr>
            <a:r>
              <a:rPr lang="fr-FR" dirty="0"/>
              <a:t>Plus facilement disponibles que les cartes basées sur les données primaires</a:t>
            </a:r>
            <a:endParaRPr lang="en-US" dirty="0"/>
          </a:p>
          <a:p>
            <a:pPr lvl="1"/>
            <a:r>
              <a:rPr lang="fr-FR" dirty="0"/>
              <a:t>Souvent basées sur des cartes d’occupation du sol matricielles numériques</a:t>
            </a:r>
            <a:endParaRPr lang="en-US" dirty="0"/>
          </a:p>
          <a:p>
            <a:pPr lvl="2"/>
            <a:r>
              <a:rPr lang="fr-FR" dirty="0"/>
              <a:t>Transfert de valeur spatiale </a:t>
            </a:r>
            <a:r>
              <a:rPr lang="en-GB" dirty="0"/>
              <a:t>(‘</a:t>
            </a:r>
            <a:r>
              <a:rPr lang="en-GB" i="1" dirty="0"/>
              <a:t>spatial value transfer’</a:t>
            </a:r>
            <a:r>
              <a:rPr lang="en-GB" dirty="0"/>
              <a:t>, Troy et Wilson 2006)/ </a:t>
            </a:r>
            <a:r>
              <a:rPr lang="fr-FR" dirty="0"/>
              <a:t>transfert de bénéfices </a:t>
            </a:r>
            <a:r>
              <a:rPr lang="en-GB" dirty="0"/>
              <a:t>(‘</a:t>
            </a:r>
            <a:r>
              <a:rPr lang="en-GB" i="1" dirty="0"/>
              <a:t>benefits transfer’</a:t>
            </a:r>
            <a:r>
              <a:rPr lang="en-GB" dirty="0"/>
              <a:t>, Plummer 2009)</a:t>
            </a:r>
            <a:endParaRPr lang="en-US" dirty="0"/>
          </a:p>
          <a:p>
            <a:pPr lvl="1"/>
            <a:r>
              <a:rPr lang="fr-FR" dirty="0"/>
              <a:t>Peuvent intégrer des connaissances existantes tirées de séries multiples de données :</a:t>
            </a:r>
            <a:endParaRPr lang="en-US" dirty="0"/>
          </a:p>
          <a:p>
            <a:pPr lvl="2"/>
            <a:r>
              <a:rPr lang="fr-FR" dirty="0"/>
              <a:t>Cartographier la distribution des contrôles des crues et les services de récréation rurale (Chan </a:t>
            </a:r>
            <a:r>
              <a:rPr lang="fr-FR" i="1" dirty="0"/>
              <a:t>et al. </a:t>
            </a:r>
            <a:r>
              <a:rPr lang="fr-FR" dirty="0"/>
              <a:t>2006)</a:t>
            </a:r>
            <a:endParaRPr lang="en-US" dirty="0"/>
          </a:p>
          <a:p>
            <a:pPr lvl="2"/>
            <a:r>
              <a:rPr lang="fr-FR" dirty="0"/>
              <a:t>Représenter la proximité aux habitations près des plans d’eau (Troy and Wilson 2006)</a:t>
            </a:r>
            <a:endParaRPr lang="en-US" dirty="0"/>
          </a:p>
          <a:p>
            <a:pPr lvl="2"/>
            <a:r>
              <a:rPr lang="fr-FR" dirty="0"/>
              <a:t>Rétention de sol en Afrique du Sud (</a:t>
            </a:r>
            <a:r>
              <a:rPr lang="fr-FR" dirty="0" err="1"/>
              <a:t>Egoh</a:t>
            </a:r>
            <a:r>
              <a:rPr lang="fr-FR" dirty="0"/>
              <a:t> </a:t>
            </a:r>
            <a:r>
              <a:rPr lang="fr-FR" i="1" dirty="0"/>
              <a:t>et al. </a:t>
            </a:r>
            <a:r>
              <a:rPr lang="fr-FR" dirty="0"/>
              <a:t>2008)</a:t>
            </a:r>
            <a:endParaRPr lang="en-ZA" dirty="0"/>
          </a:p>
        </p:txBody>
      </p:sp>
    </p:spTree>
    <p:extLst>
      <p:ext uri="{BB962C8B-B14F-4D97-AF65-F5344CB8AC3E}">
        <p14:creationId xmlns:p14="http://schemas.microsoft.com/office/powerpoint/2010/main" val="158114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75E53-CC3C-EB4C-B999-E4A90CD61A40}"/>
              </a:ext>
            </a:extLst>
          </p:cNvPr>
          <p:cNvSpPr>
            <a:spLocks noGrp="1"/>
          </p:cNvSpPr>
          <p:nvPr>
            <p:ph type="title"/>
          </p:nvPr>
        </p:nvSpPr>
        <p:spPr>
          <a:xfrm>
            <a:off x="623888" y="1709739"/>
            <a:ext cx="8159165" cy="2852737"/>
          </a:xfrm>
        </p:spPr>
        <p:txBody>
          <a:bodyPr>
            <a:normAutofit/>
          </a:bodyPr>
          <a:lstStyle/>
          <a:p>
            <a:r>
              <a:rPr lang="fr-FR" dirty="0"/>
              <a:t>Modéliser et cartographier les services écosystémiques en pratique</a:t>
            </a:r>
            <a:endParaRPr lang="en-US" dirty="0"/>
          </a:p>
        </p:txBody>
      </p:sp>
      <p:sp>
        <p:nvSpPr>
          <p:cNvPr id="5" name="Text Placeholder 4">
            <a:extLst>
              <a:ext uri="{FF2B5EF4-FFF2-40B4-BE49-F238E27FC236}">
                <a16:creationId xmlns:a16="http://schemas.microsoft.com/office/drawing/2014/main" id="{1E3B7C6D-505B-DD4F-A64F-BD9B10E8F592}"/>
              </a:ext>
            </a:extLst>
          </p:cNvPr>
          <p:cNvSpPr>
            <a:spLocks noGrp="1"/>
          </p:cNvSpPr>
          <p:nvPr>
            <p:ph type="body" idx="1"/>
          </p:nvPr>
        </p:nvSpPr>
        <p:spPr/>
        <p:txBody>
          <a:bodyPr/>
          <a:lstStyle/>
          <a:p>
            <a:r>
              <a:rPr lang="fr-FR" dirty="0"/>
              <a:t>Etude de cas de </a:t>
            </a:r>
            <a:r>
              <a:rPr lang="en-GB" dirty="0"/>
              <a:t>Cape Town</a:t>
            </a:r>
          </a:p>
        </p:txBody>
      </p:sp>
    </p:spTree>
    <p:extLst>
      <p:ext uri="{BB962C8B-B14F-4D97-AF65-F5344CB8AC3E}">
        <p14:creationId xmlns:p14="http://schemas.microsoft.com/office/powerpoint/2010/main" val="245641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r>
              <a:rPr lang="fr-FR" sz="3200" dirty="0"/>
              <a:t>Etude de cas : Modéliser les services </a:t>
            </a:r>
            <a:r>
              <a:rPr lang="fr-FR" sz="3200" dirty="0" err="1"/>
              <a:t>écosystémiques</a:t>
            </a:r>
            <a:r>
              <a:rPr lang="fr-FR" sz="3200" dirty="0"/>
              <a:t> à Cape Town</a:t>
            </a:r>
            <a:br>
              <a:rPr lang="en-US" sz="3200" b="0" dirty="0"/>
            </a:br>
            <a:r>
              <a:rPr lang="en-GB" sz="2400" b="0" dirty="0"/>
              <a:t>(O’Farrell </a:t>
            </a:r>
            <a:r>
              <a:rPr lang="en-GB" sz="2400" b="0" i="1" dirty="0"/>
              <a:t>et al.</a:t>
            </a:r>
            <a:r>
              <a:rPr lang="en-GB" sz="2400" b="0" dirty="0"/>
              <a:t> 2012)</a:t>
            </a:r>
            <a:endParaRPr lang="en-GB"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456208"/>
            <a:ext cx="8082646" cy="4586246"/>
          </a:xfrm>
        </p:spPr>
        <p:txBody>
          <a:bodyPr>
            <a:normAutofit/>
          </a:bodyPr>
          <a:lstStyle/>
          <a:p>
            <a:pPr lvl="0"/>
            <a:r>
              <a:rPr lang="fr-FR" dirty="0"/>
              <a:t>Objectif :</a:t>
            </a:r>
            <a:endParaRPr lang="en-US" dirty="0"/>
          </a:p>
          <a:p>
            <a:pPr lvl="1"/>
            <a:r>
              <a:rPr lang="fr-FR" dirty="0"/>
              <a:t>Fournir des informations, aux planificateurs et aux gestionnaires de la biodiversité, sur la valeur des espaces naturels verts en termes de production de SE</a:t>
            </a:r>
          </a:p>
          <a:p>
            <a:pPr lvl="0"/>
            <a:r>
              <a:rPr lang="fr-FR" dirty="0"/>
              <a:t>Méthode</a:t>
            </a:r>
            <a:endParaRPr lang="en-US" dirty="0"/>
          </a:p>
          <a:p>
            <a:pPr lvl="1"/>
            <a:r>
              <a:rPr lang="fr-FR" dirty="0"/>
              <a:t>Evaluation du changement de l’utilisation et la couverture du sol</a:t>
            </a:r>
            <a:endParaRPr lang="en-US" dirty="0"/>
          </a:p>
          <a:p>
            <a:pPr lvl="1"/>
            <a:r>
              <a:rPr lang="fr-FR" dirty="0"/>
              <a:t>Contributions potentielles en services de l’accès aux rémanents ?</a:t>
            </a:r>
            <a:endParaRPr lang="en-GB"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23919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212727"/>
            <a:ext cx="7886700" cy="1325563"/>
          </a:xfrm>
        </p:spPr>
        <p:txBody>
          <a:bodyPr>
            <a:normAutofit/>
          </a:bodyPr>
          <a:lstStyle/>
          <a:p>
            <a:r>
              <a:rPr lang="fr-FR" sz="3200" dirty="0"/>
              <a:t>Objectifs d’apprentissage</a:t>
            </a:r>
            <a:endParaRPr lang="en-US" sz="3200"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538290"/>
            <a:ext cx="8162059" cy="4571565"/>
          </a:xfrm>
        </p:spPr>
        <p:txBody>
          <a:bodyPr>
            <a:noAutofit/>
          </a:bodyPr>
          <a:lstStyle/>
          <a:p>
            <a:pPr lvl="0">
              <a:lnSpc>
                <a:spcPct val="114000"/>
              </a:lnSpc>
              <a:spcBef>
                <a:spcPts val="600"/>
              </a:spcBef>
              <a:buClr>
                <a:schemeClr val="tx2"/>
              </a:buClr>
            </a:pPr>
            <a:r>
              <a:rPr lang="fr-FR" sz="2400" dirty="0"/>
              <a:t>Expliquer pourquoi la modélisation joue un rôle clé dans la cartographie et l’évaluation des services écosystémiques</a:t>
            </a:r>
            <a:endParaRPr lang="en-US" sz="2400" dirty="0"/>
          </a:p>
          <a:p>
            <a:pPr lvl="0">
              <a:lnSpc>
                <a:spcPct val="114000"/>
              </a:lnSpc>
              <a:spcBef>
                <a:spcPts val="600"/>
              </a:spcBef>
              <a:buClr>
                <a:schemeClr val="tx2"/>
              </a:buClr>
            </a:pPr>
            <a:r>
              <a:rPr lang="fr-FR" sz="2400" dirty="0"/>
              <a:t>Comparer et contraster les différents modèles utilisés dans la cartographie et l’évaluation des services écosystémiques (modèles processuels vs à base de proxy/variables de substitution)</a:t>
            </a:r>
            <a:endParaRPr lang="en-US" sz="2400" dirty="0"/>
          </a:p>
          <a:p>
            <a:pPr lvl="0">
              <a:lnSpc>
                <a:spcPct val="114000"/>
              </a:lnSpc>
              <a:spcBef>
                <a:spcPts val="600"/>
              </a:spcBef>
              <a:buClr>
                <a:schemeClr val="tx2"/>
              </a:buClr>
            </a:pPr>
            <a:r>
              <a:rPr lang="fr-FR" sz="2400" dirty="0"/>
              <a:t>Développer, analyser et évaluer la performance de modèles d’écosystèmes simples en utilisant un logiciel de modélisation approprié </a:t>
            </a:r>
            <a:endParaRPr lang="en-US" sz="2400" dirty="0"/>
          </a:p>
        </p:txBody>
      </p:sp>
    </p:spTree>
    <p:extLst>
      <p:ext uri="{BB962C8B-B14F-4D97-AF65-F5344CB8AC3E}">
        <p14:creationId xmlns:p14="http://schemas.microsoft.com/office/powerpoint/2010/main" val="343676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ZA"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rotWithShape="1">
          <a:blip r:embed="rId3"/>
          <a:srcRect t="3781"/>
          <a:stretch/>
        </p:blipFill>
        <p:spPr>
          <a:xfrm>
            <a:off x="838627" y="1179095"/>
            <a:ext cx="3555572" cy="4816900"/>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rotWithShape="1">
          <a:blip r:embed="rId4"/>
          <a:srcRect t="4075"/>
          <a:stretch/>
        </p:blipFill>
        <p:spPr>
          <a:xfrm>
            <a:off x="4627866" y="1186798"/>
            <a:ext cx="3427762" cy="4816900"/>
          </a:xfrm>
          <a:prstGeom prst="rect">
            <a:avLst/>
          </a:prstGeom>
          <a:ln>
            <a:solidFill>
              <a:schemeClr val="accent3"/>
            </a:solidFill>
          </a:ln>
        </p:spPr>
      </p:pic>
      <p:sp>
        <p:nvSpPr>
          <p:cNvPr id="5" name="TextBox 4">
            <a:extLst>
              <a:ext uri="{FF2B5EF4-FFF2-40B4-BE49-F238E27FC236}">
                <a16:creationId xmlns:a16="http://schemas.microsoft.com/office/drawing/2014/main" id="{3127875D-CAFA-4037-82E4-D954C7EB92F2}"/>
              </a:ext>
            </a:extLst>
          </p:cNvPr>
          <p:cNvSpPr txBox="1"/>
          <p:nvPr/>
        </p:nvSpPr>
        <p:spPr>
          <a:xfrm>
            <a:off x="1088372" y="1186798"/>
            <a:ext cx="2521844" cy="307777"/>
          </a:xfrm>
          <a:prstGeom prst="rect">
            <a:avLst/>
          </a:prstGeom>
          <a:noFill/>
        </p:spPr>
        <p:txBody>
          <a:bodyPr wrap="none" rtlCol="0">
            <a:spAutoFit/>
          </a:bodyPr>
          <a:lstStyle/>
          <a:p>
            <a:r>
              <a:rPr lang="en-ZA" sz="1400" dirty="0"/>
              <a:t>Retention en sol (tonne /km)</a:t>
            </a:r>
          </a:p>
        </p:txBody>
      </p:sp>
      <p:sp>
        <p:nvSpPr>
          <p:cNvPr id="6" name="TextBox 5">
            <a:extLst>
              <a:ext uri="{FF2B5EF4-FFF2-40B4-BE49-F238E27FC236}">
                <a16:creationId xmlns:a16="http://schemas.microsoft.com/office/drawing/2014/main" id="{79808DA4-4FA0-462C-8BEA-D60EEA269829}"/>
              </a:ext>
            </a:extLst>
          </p:cNvPr>
          <p:cNvSpPr txBox="1"/>
          <p:nvPr/>
        </p:nvSpPr>
        <p:spPr>
          <a:xfrm>
            <a:off x="4627866" y="1179095"/>
            <a:ext cx="3301139" cy="307777"/>
          </a:xfrm>
          <a:prstGeom prst="rect">
            <a:avLst/>
          </a:prstGeom>
          <a:noFill/>
        </p:spPr>
        <p:txBody>
          <a:bodyPr wrap="square" rtlCol="0">
            <a:spAutoFit/>
          </a:bodyPr>
          <a:lstStyle/>
          <a:p>
            <a:r>
              <a:rPr lang="en-ZA" sz="1400" dirty="0" err="1"/>
              <a:t>Débit</a:t>
            </a:r>
            <a:r>
              <a:rPr lang="en-ZA" sz="1400" dirty="0"/>
              <a:t> de </a:t>
            </a:r>
            <a:r>
              <a:rPr lang="en-ZA" sz="1400" dirty="0" err="1"/>
              <a:t>l’eau</a:t>
            </a:r>
            <a:r>
              <a:rPr lang="en-ZA" sz="1400" dirty="0"/>
              <a:t> de </a:t>
            </a:r>
            <a:r>
              <a:rPr lang="en-ZA" sz="1400" dirty="0" err="1"/>
              <a:t>ruissellement</a:t>
            </a:r>
            <a:r>
              <a:rPr lang="en-ZA" sz="1400" dirty="0"/>
              <a:t>  (l/sec)</a:t>
            </a:r>
          </a:p>
        </p:txBody>
      </p:sp>
    </p:spTree>
    <p:extLst>
      <p:ext uri="{BB962C8B-B14F-4D97-AF65-F5344CB8AC3E}">
        <p14:creationId xmlns:p14="http://schemas.microsoft.com/office/powerpoint/2010/main" val="237489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ZA"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85619" y="989837"/>
            <a:ext cx="3461588" cy="5006158"/>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627866" y="964733"/>
            <a:ext cx="3462034" cy="5006802"/>
          </a:xfrm>
          <a:prstGeom prst="rect">
            <a:avLst/>
          </a:prstGeom>
          <a:ln>
            <a:solidFill>
              <a:schemeClr val="accent3"/>
            </a:solidFill>
          </a:ln>
        </p:spPr>
      </p:pic>
    </p:spTree>
    <p:extLst>
      <p:ext uri="{BB962C8B-B14F-4D97-AF65-F5344CB8AC3E}">
        <p14:creationId xmlns:p14="http://schemas.microsoft.com/office/powerpoint/2010/main" val="285939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US"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7835408" y="1531705"/>
            <a:ext cx="1071530" cy="3345096"/>
          </a:xfrm>
          <a:ln>
            <a:no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52" y="1582686"/>
            <a:ext cx="2333581" cy="3287603"/>
          </a:xfrm>
          <a:prstGeom prst="rect">
            <a:avLst/>
          </a:prstGeom>
          <a:ln>
            <a:solidFill>
              <a:schemeClr val="accent3"/>
            </a:solidFill>
          </a:ln>
        </p:spPr>
      </p:pic>
      <p:sp>
        <p:nvSpPr>
          <p:cNvPr id="5" name="Content Placeholder 2">
            <a:extLst>
              <a:ext uri="{FF2B5EF4-FFF2-40B4-BE49-F238E27FC236}">
                <a16:creationId xmlns:a16="http://schemas.microsoft.com/office/drawing/2014/main" id="{568617DF-FEA2-1749-BA87-B21FB7545260}"/>
              </a:ext>
            </a:extLst>
          </p:cNvPr>
          <p:cNvSpPr txBox="1">
            <a:spLocks/>
          </p:cNvSpPr>
          <p:nvPr/>
        </p:nvSpPr>
        <p:spPr>
          <a:xfrm>
            <a:off x="211554" y="4843217"/>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Utilisation du sol </a:t>
            </a:r>
            <a:r>
              <a:rPr lang="en-GB" sz="1800" dirty="0" err="1">
                <a:solidFill>
                  <a:schemeClr val="accent1"/>
                </a:solidFill>
                <a:cs typeface="Times New Roman" panose="02020603050405020304" pitchFamily="18" charset="0"/>
              </a:rPr>
              <a:t>dans</a:t>
            </a:r>
            <a:r>
              <a:rPr lang="en-GB" sz="1800" dirty="0">
                <a:solidFill>
                  <a:schemeClr val="accent1"/>
                </a:solidFill>
                <a:cs typeface="Times New Roman" panose="02020603050405020304" pitchFamily="18" charset="0"/>
              </a:rPr>
              <a:t> le passé</a:t>
            </a:r>
          </a:p>
        </p:txBody>
      </p:sp>
      <p:pic>
        <p:nvPicPr>
          <p:cNvPr id="6" name="Content Placeholder 6">
            <a:extLst>
              <a:ext uri="{FF2B5EF4-FFF2-40B4-BE49-F238E27FC236}">
                <a16:creationId xmlns:a16="http://schemas.microsoft.com/office/drawing/2014/main" id="{C2D7B209-76D6-0E46-8B3D-E6B480AA508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53148" y="1597872"/>
            <a:ext cx="2343369" cy="3273924"/>
          </a:xfrm>
          <a:prstGeom prst="rect">
            <a:avLst/>
          </a:prstGeom>
          <a:ln>
            <a:solidFill>
              <a:schemeClr val="accent3"/>
            </a:solidFill>
          </a:ln>
        </p:spPr>
      </p:pic>
      <p:pic>
        <p:nvPicPr>
          <p:cNvPr id="9"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774" y="1616552"/>
            <a:ext cx="2227996" cy="3260249"/>
          </a:xfrm>
          <a:prstGeom prst="rect">
            <a:avLst/>
          </a:prstGeom>
          <a:ln>
            <a:solidFill>
              <a:schemeClr val="accent3"/>
            </a:solidFill>
          </a:ln>
        </p:spPr>
      </p:pic>
      <p:sp>
        <p:nvSpPr>
          <p:cNvPr id="10" name="Content Placeholder 2">
            <a:extLst>
              <a:ext uri="{FF2B5EF4-FFF2-40B4-BE49-F238E27FC236}">
                <a16:creationId xmlns:a16="http://schemas.microsoft.com/office/drawing/2014/main" id="{568617DF-FEA2-1749-BA87-B21FB7545260}"/>
              </a:ext>
            </a:extLst>
          </p:cNvPr>
          <p:cNvSpPr txBox="1">
            <a:spLocks/>
          </p:cNvSpPr>
          <p:nvPr/>
        </p:nvSpPr>
        <p:spPr>
          <a:xfrm>
            <a:off x="2751550" y="4843220"/>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Utilisation du sol au </a:t>
            </a:r>
            <a:r>
              <a:rPr lang="en-GB" sz="1800" dirty="0" err="1">
                <a:solidFill>
                  <a:schemeClr val="accent1"/>
                </a:solidFill>
                <a:cs typeface="Times New Roman" panose="02020603050405020304" pitchFamily="18" charset="0"/>
              </a:rPr>
              <a:t>présent</a:t>
            </a:r>
            <a:endParaRPr lang="en-GB" sz="1800" dirty="0">
              <a:solidFill>
                <a:schemeClr val="accent1"/>
              </a:solidFill>
              <a:cs typeface="Times New Roman" panose="02020603050405020304" pitchFamily="18" charset="0"/>
            </a:endParaRPr>
          </a:p>
        </p:txBody>
      </p:sp>
      <p:sp>
        <p:nvSpPr>
          <p:cNvPr id="11" name="Content Placeholder 2">
            <a:extLst>
              <a:ext uri="{FF2B5EF4-FFF2-40B4-BE49-F238E27FC236}">
                <a16:creationId xmlns:a16="http://schemas.microsoft.com/office/drawing/2014/main" id="{568617DF-FEA2-1749-BA87-B21FB7545260}"/>
              </a:ext>
            </a:extLst>
          </p:cNvPr>
          <p:cNvSpPr txBox="1">
            <a:spLocks/>
          </p:cNvSpPr>
          <p:nvPr/>
        </p:nvSpPr>
        <p:spPr>
          <a:xfrm>
            <a:off x="5308436" y="4843223"/>
            <a:ext cx="2267438" cy="1184716"/>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en-GB" sz="1800" dirty="0">
                <a:solidFill>
                  <a:schemeClr val="accent1"/>
                </a:solidFill>
                <a:cs typeface="Times New Roman" panose="02020603050405020304" pitchFamily="18" charset="0"/>
              </a:rPr>
              <a:t>Utilisation du sol </a:t>
            </a:r>
            <a:r>
              <a:rPr lang="en-GB" sz="1800" dirty="0" err="1">
                <a:solidFill>
                  <a:schemeClr val="accent1"/>
                </a:solidFill>
                <a:cs typeface="Times New Roman" panose="02020603050405020304" pitchFamily="18" charset="0"/>
              </a:rPr>
              <a:t>dans</a:t>
            </a:r>
            <a:r>
              <a:rPr lang="en-GB" sz="1800" dirty="0">
                <a:solidFill>
                  <a:schemeClr val="accent1"/>
                </a:solidFill>
                <a:cs typeface="Times New Roman" panose="02020603050405020304" pitchFamily="18" charset="0"/>
              </a:rPr>
              <a:t> le </a:t>
            </a:r>
            <a:r>
              <a:rPr lang="en-GB" sz="1800" dirty="0" err="1">
                <a:solidFill>
                  <a:schemeClr val="accent1"/>
                </a:solidFill>
                <a:cs typeface="Times New Roman" panose="02020603050405020304" pitchFamily="18" charset="0"/>
              </a:rPr>
              <a:t>futur</a:t>
            </a:r>
            <a:endParaRPr lang="en-GB" sz="1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7832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US"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55639" y="1033549"/>
            <a:ext cx="2887808" cy="4088931"/>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5063314" y="1014464"/>
            <a:ext cx="2888180" cy="4077430"/>
          </a:xfrm>
          <a:prstGeom prst="rect">
            <a:avLst/>
          </a:prstGeom>
          <a:ln>
            <a:solidFill>
              <a:schemeClr val="accent3"/>
            </a:solidFill>
          </a:ln>
        </p:spPr>
      </p:pic>
      <p:sp>
        <p:nvSpPr>
          <p:cNvPr id="5" name="Right Arrow 4">
            <a:extLst>
              <a:ext uri="{FF2B5EF4-FFF2-40B4-BE49-F238E27FC236}">
                <a16:creationId xmlns:a16="http://schemas.microsoft.com/office/drawing/2014/main" id="{FE181CFA-613A-D046-8A6F-5C8E56CEA20F}"/>
              </a:ext>
            </a:extLst>
          </p:cNvPr>
          <p:cNvSpPr/>
          <p:nvPr/>
        </p:nvSpPr>
        <p:spPr>
          <a:xfrm>
            <a:off x="4048506" y="3029600"/>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Content Placeholder 2">
            <a:extLst>
              <a:ext uri="{FF2B5EF4-FFF2-40B4-BE49-F238E27FC236}">
                <a16:creationId xmlns:a16="http://schemas.microsoft.com/office/drawing/2014/main" id="{EC4F9F64-7296-8F47-9AD9-1F9948BF4D10}"/>
              </a:ext>
            </a:extLst>
          </p:cNvPr>
          <p:cNvSpPr txBox="1">
            <a:spLocks/>
          </p:cNvSpPr>
          <p:nvPr/>
        </p:nvSpPr>
        <p:spPr>
          <a:xfrm>
            <a:off x="744809" y="5226188"/>
            <a:ext cx="2998637" cy="410008"/>
          </a:xfrm>
          <a:prstGeom prst="rect">
            <a:avLst/>
          </a:prstGeom>
        </p:spPr>
        <p:txBody>
          <a:bodyPr>
            <a:norm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1800" dirty="0">
                <a:solidFill>
                  <a:schemeClr val="accent1"/>
                </a:solidFill>
                <a:cs typeface="Times New Roman" panose="02020603050405020304" pitchFamily="18" charset="0"/>
              </a:rPr>
              <a:t>types de </a:t>
            </a:r>
            <a:r>
              <a:rPr lang="en-GB" sz="1800" dirty="0" err="1">
                <a:solidFill>
                  <a:schemeClr val="accent1"/>
                </a:solidFill>
                <a:cs typeface="Times New Roman" panose="02020603050405020304" pitchFamily="18" charset="0"/>
              </a:rPr>
              <a:t>végétation</a:t>
            </a:r>
            <a:endParaRPr lang="en-GB" sz="1800" dirty="0">
              <a:solidFill>
                <a:schemeClr val="accent1"/>
              </a:solidFill>
              <a:cs typeface="Times New Roman" panose="02020603050405020304" pitchFamily="18" charset="0"/>
            </a:endParaRPr>
          </a:p>
        </p:txBody>
      </p:sp>
      <p:sp>
        <p:nvSpPr>
          <p:cNvPr id="9" name="Content Placeholder 2">
            <a:extLst>
              <a:ext uri="{FF2B5EF4-FFF2-40B4-BE49-F238E27FC236}">
                <a16:creationId xmlns:a16="http://schemas.microsoft.com/office/drawing/2014/main" id="{8FE1013C-000B-A141-85AE-006CAEBD903F}"/>
              </a:ext>
            </a:extLst>
          </p:cNvPr>
          <p:cNvSpPr txBox="1">
            <a:spLocks/>
          </p:cNvSpPr>
          <p:nvPr/>
        </p:nvSpPr>
        <p:spPr>
          <a:xfrm>
            <a:off x="4695378" y="5226188"/>
            <a:ext cx="3926108" cy="782726"/>
          </a:xfrm>
          <a:prstGeom prst="rect">
            <a:avLst/>
          </a:prstGeom>
        </p:spPr>
        <p:txBody>
          <a:bodyPr>
            <a:noAutofit/>
          </a:bodyPr>
          <a:lst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fr-FR" sz="1800" dirty="0">
                <a:solidFill>
                  <a:schemeClr val="accent1"/>
                </a:solidFill>
                <a:cs typeface="Times New Roman" panose="02020603050405020304" pitchFamily="18" charset="0"/>
              </a:rPr>
              <a:t>Types de végétation avec des valeurs/mesures/proxys pour les </a:t>
            </a:r>
            <a:r>
              <a:rPr lang="en-GB" sz="1800" dirty="0">
                <a:solidFill>
                  <a:schemeClr val="accent1"/>
                </a:solidFill>
                <a:cs typeface="Times New Roman" panose="02020603050405020304" pitchFamily="18" charset="0"/>
              </a:rPr>
              <a:t>SE</a:t>
            </a:r>
          </a:p>
          <a:p>
            <a:pPr marL="0" indent="0" algn="ctr">
              <a:lnSpc>
                <a:spcPct val="120000"/>
              </a:lnSpc>
              <a:spcBef>
                <a:spcPts val="0"/>
              </a:spcBef>
              <a:buNone/>
            </a:pPr>
            <a:endParaRPr lang="en-GB" sz="18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3715488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50" y="59960"/>
            <a:ext cx="7886700" cy="1136079"/>
          </a:xfrm>
        </p:spPr>
        <p:txBody>
          <a:bodyPr>
            <a:noAutofit/>
          </a:bodyPr>
          <a:lstStyle/>
          <a:p>
            <a:r>
              <a:rPr lang="fr-FR" sz="2800" dirty="0"/>
              <a:t>Notation des SE pour différentes classes d’utilisation du sol basée sur l’avis d’experts</a:t>
            </a:r>
            <a:endParaRPr lang="en-ZA" sz="2800" dirty="0"/>
          </a:p>
        </p:txBody>
      </p:sp>
      <p:graphicFrame>
        <p:nvGraphicFramePr>
          <p:cNvPr id="4" name="Table 3">
            <a:extLst>
              <a:ext uri="{FF2B5EF4-FFF2-40B4-BE49-F238E27FC236}">
                <a16:creationId xmlns:a16="http://schemas.microsoft.com/office/drawing/2014/main" id="{8B221CBA-1630-2C45-BE70-0EFAB4E88AA1}"/>
              </a:ext>
            </a:extLst>
          </p:cNvPr>
          <p:cNvGraphicFramePr>
            <a:graphicFrameLocks noGrp="1"/>
          </p:cNvGraphicFramePr>
          <p:nvPr>
            <p:extLst/>
          </p:nvPr>
        </p:nvGraphicFramePr>
        <p:xfrm>
          <a:off x="767211" y="1196039"/>
          <a:ext cx="7222548" cy="4800029"/>
        </p:xfrm>
        <a:graphic>
          <a:graphicData uri="http://schemas.openxmlformats.org/drawingml/2006/table">
            <a:tbl>
              <a:tblPr/>
              <a:tblGrid>
                <a:gridCol w="2106846">
                  <a:extLst>
                    <a:ext uri="{9D8B030D-6E8A-4147-A177-3AD203B41FA5}">
                      <a16:colId xmlns:a16="http://schemas.microsoft.com/office/drawing/2014/main" val="2027134939"/>
                    </a:ext>
                  </a:extLst>
                </a:gridCol>
                <a:gridCol w="511478">
                  <a:extLst>
                    <a:ext uri="{9D8B030D-6E8A-4147-A177-3AD203B41FA5}">
                      <a16:colId xmlns:a16="http://schemas.microsoft.com/office/drawing/2014/main" val="3166129569"/>
                    </a:ext>
                  </a:extLst>
                </a:gridCol>
                <a:gridCol w="511478">
                  <a:extLst>
                    <a:ext uri="{9D8B030D-6E8A-4147-A177-3AD203B41FA5}">
                      <a16:colId xmlns:a16="http://schemas.microsoft.com/office/drawing/2014/main" val="234206953"/>
                    </a:ext>
                  </a:extLst>
                </a:gridCol>
                <a:gridCol w="511478">
                  <a:extLst>
                    <a:ext uri="{9D8B030D-6E8A-4147-A177-3AD203B41FA5}">
                      <a16:colId xmlns:a16="http://schemas.microsoft.com/office/drawing/2014/main" val="2670132305"/>
                    </a:ext>
                  </a:extLst>
                </a:gridCol>
                <a:gridCol w="511478">
                  <a:extLst>
                    <a:ext uri="{9D8B030D-6E8A-4147-A177-3AD203B41FA5}">
                      <a16:colId xmlns:a16="http://schemas.microsoft.com/office/drawing/2014/main" val="4256248138"/>
                    </a:ext>
                  </a:extLst>
                </a:gridCol>
                <a:gridCol w="511478">
                  <a:extLst>
                    <a:ext uri="{9D8B030D-6E8A-4147-A177-3AD203B41FA5}">
                      <a16:colId xmlns:a16="http://schemas.microsoft.com/office/drawing/2014/main" val="3993517376"/>
                    </a:ext>
                  </a:extLst>
                </a:gridCol>
                <a:gridCol w="512400">
                  <a:extLst>
                    <a:ext uri="{9D8B030D-6E8A-4147-A177-3AD203B41FA5}">
                      <a16:colId xmlns:a16="http://schemas.microsoft.com/office/drawing/2014/main" val="694397469"/>
                    </a:ext>
                  </a:extLst>
                </a:gridCol>
                <a:gridCol w="511478">
                  <a:extLst>
                    <a:ext uri="{9D8B030D-6E8A-4147-A177-3AD203B41FA5}">
                      <a16:colId xmlns:a16="http://schemas.microsoft.com/office/drawing/2014/main" val="2840186070"/>
                    </a:ext>
                  </a:extLst>
                </a:gridCol>
                <a:gridCol w="511478">
                  <a:extLst>
                    <a:ext uri="{9D8B030D-6E8A-4147-A177-3AD203B41FA5}">
                      <a16:colId xmlns:a16="http://schemas.microsoft.com/office/drawing/2014/main" val="2289084749"/>
                    </a:ext>
                  </a:extLst>
                </a:gridCol>
                <a:gridCol w="511478">
                  <a:extLst>
                    <a:ext uri="{9D8B030D-6E8A-4147-A177-3AD203B41FA5}">
                      <a16:colId xmlns:a16="http://schemas.microsoft.com/office/drawing/2014/main" val="3993553830"/>
                    </a:ext>
                  </a:extLst>
                </a:gridCol>
                <a:gridCol w="511478">
                  <a:extLst>
                    <a:ext uri="{9D8B030D-6E8A-4147-A177-3AD203B41FA5}">
                      <a16:colId xmlns:a16="http://schemas.microsoft.com/office/drawing/2014/main" val="3212875012"/>
                    </a:ext>
                  </a:extLst>
                </a:gridCol>
              </a:tblGrid>
              <a:tr h="2231053">
                <a:tc>
                  <a:txBody>
                    <a:bodyPr/>
                    <a:lstStyle/>
                    <a:p>
                      <a:pPr>
                        <a:lnSpc>
                          <a:spcPct val="115000"/>
                        </a:lnSpc>
                        <a:spcAft>
                          <a:spcPts val="0"/>
                        </a:spcAft>
                      </a:pPr>
                      <a:r>
                        <a:rPr lang="en-US" sz="1100" dirty="0">
                          <a:solidFill>
                            <a:srgbClr val="000000"/>
                          </a:solidFill>
                          <a:latin typeface="+mn-lt"/>
                          <a:ea typeface="Times New Roman"/>
                        </a:rPr>
                        <a:t> Ecosystem service</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good condition</a:t>
                      </a:r>
                    </a:p>
                    <a:p>
                      <a:pPr>
                        <a:lnSpc>
                          <a:spcPct val="115000"/>
                        </a:lnSpc>
                        <a:spcAft>
                          <a:spcPts val="0"/>
                        </a:spcAft>
                      </a:pPr>
                      <a:r>
                        <a:rPr lang="en-US" sz="1100" dirty="0">
                          <a:solidFill>
                            <a:srgbClr val="000000"/>
                          </a:solidFill>
                          <a:latin typeface="+mn-lt"/>
                          <a:ea typeface="Times New Roman"/>
                        </a:rPr>
                        <a:t> (High)</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average</a:t>
                      </a:r>
                    </a:p>
                    <a:p>
                      <a:pPr>
                        <a:lnSpc>
                          <a:spcPct val="115000"/>
                        </a:lnSpc>
                        <a:spcAft>
                          <a:spcPts val="0"/>
                        </a:spcAft>
                      </a:pPr>
                      <a:r>
                        <a:rPr lang="en-US" sz="1100" dirty="0">
                          <a:solidFill>
                            <a:srgbClr val="000000"/>
                          </a:solidFill>
                          <a:latin typeface="+mn-lt"/>
                          <a:ea typeface="Times New Roman"/>
                        </a:rPr>
                        <a:t> condition (Medium)</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Natural vegetation poor condition</a:t>
                      </a:r>
                    </a:p>
                    <a:p>
                      <a:pPr>
                        <a:lnSpc>
                          <a:spcPct val="115000"/>
                        </a:lnSpc>
                        <a:spcAft>
                          <a:spcPts val="0"/>
                        </a:spcAft>
                      </a:pPr>
                      <a:r>
                        <a:rPr lang="en-US" sz="1100" dirty="0">
                          <a:solidFill>
                            <a:srgbClr val="000000"/>
                          </a:solidFill>
                          <a:latin typeface="+mn-lt"/>
                          <a:ea typeface="Times New Roman"/>
                        </a:rPr>
                        <a:t> (Poor)</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Cultivated</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Forest Plantations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industrial)</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(Formal housing)</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(Informal housing) </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Urban / Built-up (smallholdings)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dirty="0">
                          <a:solidFill>
                            <a:srgbClr val="000000"/>
                          </a:solidFill>
                          <a:latin typeface="+mn-lt"/>
                          <a:ea typeface="Times New Roman"/>
                        </a:rPr>
                        <a:t> Mines &amp; Quarries</a:t>
                      </a:r>
                      <a:endParaRPr lang="en-ZA" sz="1100" dirty="0">
                        <a:latin typeface="+mn-lt"/>
                        <a:ea typeface="Times New Roman"/>
                      </a:endParaRPr>
                    </a:p>
                  </a:txBody>
                  <a:tcPr marL="56007" marR="56007" marT="0" marB="0" vert="vert27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7609664"/>
                  </a:ext>
                </a:extLst>
              </a:tr>
              <a:tr h="278882">
                <a:tc>
                  <a:txBody>
                    <a:bodyPr/>
                    <a:lstStyle/>
                    <a:p>
                      <a:pPr>
                        <a:lnSpc>
                          <a:spcPct val="115000"/>
                        </a:lnSpc>
                        <a:spcAft>
                          <a:spcPts val="0"/>
                        </a:spcAft>
                      </a:pPr>
                      <a:r>
                        <a:rPr lang="en-US" sz="1200" dirty="0">
                          <a:solidFill>
                            <a:srgbClr val="000000"/>
                          </a:solidFill>
                          <a:latin typeface="+mn-lt"/>
                          <a:ea typeface="Times New Roman"/>
                        </a:rPr>
                        <a:t>Land capability</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139013291"/>
                  </a:ext>
                </a:extLst>
              </a:tr>
              <a:tr h="278882">
                <a:tc>
                  <a:txBody>
                    <a:bodyPr/>
                    <a:lstStyle/>
                    <a:p>
                      <a:pPr>
                        <a:lnSpc>
                          <a:spcPct val="115000"/>
                        </a:lnSpc>
                        <a:spcAft>
                          <a:spcPts val="0"/>
                        </a:spcAft>
                      </a:pPr>
                      <a:r>
                        <a:rPr lang="en-US" sz="1200" dirty="0">
                          <a:solidFill>
                            <a:srgbClr val="000000"/>
                          </a:solidFill>
                          <a:latin typeface="+mn-lt"/>
                          <a:ea typeface="Times New Roman"/>
                        </a:rPr>
                        <a:t>Grazing</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980887034"/>
                  </a:ext>
                </a:extLst>
              </a:tr>
              <a:tr h="278882">
                <a:tc>
                  <a:txBody>
                    <a:bodyPr/>
                    <a:lstStyle/>
                    <a:p>
                      <a:pPr>
                        <a:lnSpc>
                          <a:spcPct val="115000"/>
                        </a:lnSpc>
                        <a:spcAft>
                          <a:spcPts val="0"/>
                        </a:spcAft>
                      </a:pPr>
                      <a:r>
                        <a:rPr lang="en-US" sz="1200" dirty="0">
                          <a:solidFill>
                            <a:srgbClr val="000000"/>
                          </a:solidFill>
                          <a:latin typeface="+mn-lt"/>
                          <a:ea typeface="Times New Roman"/>
                        </a:rPr>
                        <a:t>Flood mitigation</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2534143152"/>
                  </a:ext>
                </a:extLst>
              </a:tr>
              <a:tr h="278882">
                <a:tc>
                  <a:txBody>
                    <a:bodyPr/>
                    <a:lstStyle/>
                    <a:p>
                      <a:pPr>
                        <a:lnSpc>
                          <a:spcPct val="115000"/>
                        </a:lnSpc>
                        <a:spcAft>
                          <a:spcPts val="0"/>
                        </a:spcAft>
                      </a:pPr>
                      <a:r>
                        <a:rPr lang="en-US" sz="1200" dirty="0">
                          <a:solidFill>
                            <a:srgbClr val="000000"/>
                          </a:solidFill>
                          <a:latin typeface="+mn-lt"/>
                          <a:ea typeface="Times New Roman"/>
                        </a:rPr>
                        <a:t>Soil retention</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extLst>
                  <a:ext uri="{0D108BD9-81ED-4DB2-BD59-A6C34878D82A}">
                    <a16:rowId xmlns:a16="http://schemas.microsoft.com/office/drawing/2014/main" val="426824590"/>
                  </a:ext>
                </a:extLst>
              </a:tr>
              <a:tr h="278882">
                <a:tc>
                  <a:txBody>
                    <a:bodyPr/>
                    <a:lstStyle/>
                    <a:p>
                      <a:pPr>
                        <a:lnSpc>
                          <a:spcPct val="115000"/>
                        </a:lnSpc>
                        <a:spcAft>
                          <a:spcPts val="0"/>
                        </a:spcAft>
                      </a:pPr>
                      <a:r>
                        <a:rPr lang="en-US" sz="1200">
                          <a:solidFill>
                            <a:srgbClr val="000000"/>
                          </a:solidFill>
                          <a:latin typeface="+mn-lt"/>
                          <a:ea typeface="Times New Roman"/>
                        </a:rPr>
                        <a:t>Critical infiltration</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8</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2238914054"/>
                  </a:ext>
                </a:extLst>
              </a:tr>
              <a:tr h="278882">
                <a:tc>
                  <a:txBody>
                    <a:bodyPr/>
                    <a:lstStyle/>
                    <a:p>
                      <a:pPr>
                        <a:lnSpc>
                          <a:spcPct val="115000"/>
                        </a:lnSpc>
                        <a:spcAft>
                          <a:spcPts val="0"/>
                        </a:spcAft>
                      </a:pPr>
                      <a:r>
                        <a:rPr lang="en-US" sz="1200">
                          <a:solidFill>
                            <a:srgbClr val="000000"/>
                          </a:solidFill>
                          <a:latin typeface="+mn-lt"/>
                          <a:ea typeface="Times New Roman"/>
                        </a:rPr>
                        <a:t>Coastal zone protection</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8</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2</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5</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3</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0</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393784027"/>
                  </a:ext>
                </a:extLst>
              </a:tr>
              <a:tr h="337920">
                <a:tc>
                  <a:txBody>
                    <a:bodyPr/>
                    <a:lstStyle/>
                    <a:p>
                      <a:pPr>
                        <a:lnSpc>
                          <a:spcPct val="115000"/>
                        </a:lnSpc>
                        <a:spcAft>
                          <a:spcPts val="0"/>
                        </a:spcAft>
                      </a:pPr>
                      <a:r>
                        <a:rPr lang="en-US" sz="1200">
                          <a:solidFill>
                            <a:srgbClr val="000000"/>
                          </a:solidFill>
                          <a:latin typeface="+mn-lt"/>
                          <a:ea typeface="Times New Roman"/>
                        </a:rPr>
                        <a:t>Groundwater recharge</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9</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7</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4</a:t>
                      </a:r>
                      <a:endParaRPr lang="en-ZA" sz="120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6</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bg1"/>
                    </a:solidFill>
                  </a:tcPr>
                </a:tc>
                <a:extLst>
                  <a:ext uri="{0D108BD9-81ED-4DB2-BD59-A6C34878D82A}">
                    <a16:rowId xmlns:a16="http://schemas.microsoft.com/office/drawing/2014/main" val="1977342137"/>
                  </a:ext>
                </a:extLst>
              </a:tr>
              <a:tr h="278882">
                <a:tc>
                  <a:txBody>
                    <a:bodyPr/>
                    <a:lstStyle/>
                    <a:p>
                      <a:pPr>
                        <a:lnSpc>
                          <a:spcPct val="115000"/>
                        </a:lnSpc>
                        <a:spcAft>
                          <a:spcPts val="0"/>
                        </a:spcAft>
                      </a:pPr>
                      <a:r>
                        <a:rPr lang="en-US" sz="1200" dirty="0">
                          <a:solidFill>
                            <a:srgbClr val="000000"/>
                          </a:solidFill>
                          <a:latin typeface="+mn-lt"/>
                          <a:ea typeface="Times New Roman"/>
                        </a:rPr>
                        <a:t>Ground water yield</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10</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2</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6</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4</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a:noFill/>
                    </a:lnB>
                    <a:solidFill>
                      <a:schemeClr val="accent4"/>
                    </a:solidFill>
                  </a:tcPr>
                </a:tc>
                <a:extLst>
                  <a:ext uri="{0D108BD9-81ED-4DB2-BD59-A6C34878D82A}">
                    <a16:rowId xmlns:a16="http://schemas.microsoft.com/office/drawing/2014/main" val="3987775402"/>
                  </a:ext>
                </a:extLst>
              </a:tr>
              <a:tr h="278882">
                <a:tc>
                  <a:txBody>
                    <a:bodyPr/>
                    <a:lstStyle/>
                    <a:p>
                      <a:pPr>
                        <a:lnSpc>
                          <a:spcPct val="115000"/>
                        </a:lnSpc>
                        <a:spcAft>
                          <a:spcPts val="0"/>
                        </a:spcAft>
                      </a:pPr>
                      <a:r>
                        <a:rPr lang="en-US" sz="1200">
                          <a:solidFill>
                            <a:srgbClr val="000000"/>
                          </a:solidFill>
                          <a:latin typeface="+mn-lt"/>
                          <a:ea typeface="Times New Roman"/>
                        </a:rPr>
                        <a:t>Ground water quality</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10</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6</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9</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a:solidFill>
                            <a:srgbClr val="000000"/>
                          </a:solidFill>
                          <a:latin typeface="+mn-lt"/>
                          <a:ea typeface="Times New Roman"/>
                        </a:rPr>
                        <a:t>4</a:t>
                      </a:r>
                      <a:endParaRPr lang="en-ZA" sz="120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7</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200" dirty="0">
                          <a:solidFill>
                            <a:srgbClr val="000000"/>
                          </a:solidFill>
                          <a:latin typeface="+mn-lt"/>
                          <a:ea typeface="Times New Roman"/>
                        </a:rPr>
                        <a:t>5</a:t>
                      </a:r>
                      <a:endParaRPr lang="en-ZA" sz="1200" dirty="0">
                        <a:latin typeface="+mn-lt"/>
                        <a:ea typeface="Times New Roman"/>
                      </a:endParaRPr>
                    </a:p>
                  </a:txBody>
                  <a:tcPr marL="56007" marR="56007"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990822"/>
                  </a:ext>
                </a:extLst>
              </a:tr>
            </a:tbl>
          </a:graphicData>
        </a:graphic>
      </p:graphicFrame>
    </p:spTree>
    <p:extLst>
      <p:ext uri="{BB962C8B-B14F-4D97-AF65-F5344CB8AC3E}">
        <p14:creationId xmlns:p14="http://schemas.microsoft.com/office/powerpoint/2010/main" val="3644970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ZA"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779489" y="908270"/>
            <a:ext cx="3567718" cy="5019961"/>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521722" y="908270"/>
            <a:ext cx="3537980" cy="5012138"/>
          </a:xfrm>
          <a:prstGeom prst="rect">
            <a:avLst/>
          </a:prstGeom>
          <a:ln>
            <a:solidFill>
              <a:schemeClr val="accent3"/>
            </a:solidFill>
          </a:ln>
        </p:spPr>
      </p:pic>
    </p:spTree>
    <p:extLst>
      <p:ext uri="{BB962C8B-B14F-4D97-AF65-F5344CB8AC3E}">
        <p14:creationId xmlns:p14="http://schemas.microsoft.com/office/powerpoint/2010/main" val="304250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49" y="21479"/>
            <a:ext cx="8515351" cy="1069227"/>
          </a:xfrm>
        </p:spPr>
        <p:txBody>
          <a:bodyPr>
            <a:normAutofit/>
          </a:bodyPr>
          <a:lstStyle/>
          <a:p>
            <a:r>
              <a:rPr lang="fr-FR" sz="3200" dirty="0"/>
              <a:t>Les services de provision et de régulation</a:t>
            </a:r>
            <a:endParaRPr lang="en-US" sz="3200" dirty="0"/>
          </a:p>
        </p:txBody>
      </p:sp>
      <p:pic>
        <p:nvPicPr>
          <p:cNvPr id="4" name="Content Placeholder 3" descr="Picture26.png"/>
          <p:cNvPicPr>
            <a:picLocks noGrp="1" noChangeAspect="1"/>
          </p:cNvPicPr>
          <p:nvPr>
            <p:ph idx="1"/>
          </p:nvPr>
        </p:nvPicPr>
        <p:blipFill>
          <a:blip r:embed="rId3">
            <a:extLst>
              <a:ext uri="{28A0092B-C50C-407E-A947-70E740481C1C}">
                <a14:useLocalDpi xmlns:a14="http://schemas.microsoft.com/office/drawing/2010/main" val="0"/>
              </a:ext>
            </a:extLst>
          </a:blip>
          <a:srcRect t="-6363" b="-6363"/>
          <a:stretch>
            <a:fillRect/>
          </a:stretch>
        </p:blipFill>
        <p:spPr>
          <a:xfrm>
            <a:off x="494178" y="1299555"/>
            <a:ext cx="8244417" cy="4548702"/>
          </a:xfrm>
        </p:spPr>
      </p:pic>
    </p:spTree>
    <p:extLst>
      <p:ext uri="{BB962C8B-B14F-4D97-AF65-F5344CB8AC3E}">
        <p14:creationId xmlns:p14="http://schemas.microsoft.com/office/powerpoint/2010/main" val="191303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118532" y="50800"/>
            <a:ext cx="9025468" cy="948268"/>
          </a:xfrm>
        </p:spPr>
        <p:txBody>
          <a:bodyPr>
            <a:normAutofit/>
          </a:bodyPr>
          <a:lstStyle/>
          <a:p>
            <a:r>
              <a:rPr lang="fr-FR" sz="2200" dirty="0"/>
              <a:t>Evaluer les services écosystémiques dans la ville de Cape Town</a:t>
            </a:r>
            <a:endParaRPr lang="en-ZA" sz="2200" dirty="0"/>
          </a:p>
        </p:txBody>
      </p:sp>
      <p:pic>
        <p:nvPicPr>
          <p:cNvPr id="7" name="Content Placeholder 6">
            <a:extLst>
              <a:ext uri="{FF2B5EF4-FFF2-40B4-BE49-F238E27FC236}">
                <a16:creationId xmlns:a16="http://schemas.microsoft.com/office/drawing/2014/main" id="{49D0FC4B-D932-E447-A7DF-97C09DB315BC}"/>
              </a:ext>
            </a:extLst>
          </p:cNvPr>
          <p:cNvPicPr>
            <a:picLocks noGrp="1" noChangeAspect="1"/>
          </p:cNvPicPr>
          <p:nvPr>
            <p:ph idx="1"/>
          </p:nvPr>
        </p:nvPicPr>
        <p:blipFill>
          <a:blip r:embed="rId3"/>
          <a:stretch>
            <a:fillRect/>
          </a:stretch>
        </p:blipFill>
        <p:spPr>
          <a:xfrm>
            <a:off x="838627" y="982135"/>
            <a:ext cx="3555572" cy="5021563"/>
          </a:xfrm>
          <a:ln>
            <a:solidFill>
              <a:schemeClr val="accent3"/>
            </a:solidFill>
          </a:ln>
        </p:spPr>
      </p:pic>
      <p:pic>
        <p:nvPicPr>
          <p:cNvPr id="8" name="Content Placeholder 6">
            <a:extLst>
              <a:ext uri="{FF2B5EF4-FFF2-40B4-BE49-F238E27FC236}">
                <a16:creationId xmlns:a16="http://schemas.microsoft.com/office/drawing/2014/main" id="{C2D7B209-76D6-0E46-8B3D-E6B480AA5081}"/>
              </a:ext>
            </a:extLst>
          </p:cNvPr>
          <p:cNvPicPr>
            <a:picLocks noChangeAspect="1"/>
          </p:cNvPicPr>
          <p:nvPr/>
        </p:nvPicPr>
        <p:blipFill>
          <a:blip r:embed="rId4"/>
          <a:stretch>
            <a:fillRect/>
          </a:stretch>
        </p:blipFill>
        <p:spPr>
          <a:xfrm>
            <a:off x="4991313" y="982136"/>
            <a:ext cx="3555572" cy="5021561"/>
          </a:xfrm>
          <a:prstGeom prst="rect">
            <a:avLst/>
          </a:prstGeom>
          <a:ln>
            <a:solidFill>
              <a:schemeClr val="accent3"/>
            </a:solidFill>
          </a:ln>
        </p:spPr>
      </p:pic>
    </p:spTree>
    <p:extLst>
      <p:ext uri="{BB962C8B-B14F-4D97-AF65-F5344CB8AC3E}">
        <p14:creationId xmlns:p14="http://schemas.microsoft.com/office/powerpoint/2010/main" val="217150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C02D-1861-7B44-9998-1D7C03EAC4C1}"/>
              </a:ext>
            </a:extLst>
          </p:cNvPr>
          <p:cNvSpPr>
            <a:spLocks noGrp="1"/>
          </p:cNvSpPr>
          <p:nvPr>
            <p:ph type="title"/>
          </p:nvPr>
        </p:nvSpPr>
        <p:spPr>
          <a:xfrm>
            <a:off x="628649" y="365126"/>
            <a:ext cx="8515351" cy="1325563"/>
          </a:xfrm>
        </p:spPr>
        <p:txBody>
          <a:bodyPr>
            <a:noAutofit/>
          </a:bodyPr>
          <a:lstStyle/>
          <a:p>
            <a:r>
              <a:rPr lang="fr-FR" sz="3200" dirty="0"/>
              <a:t>Cape </a:t>
            </a:r>
            <a:r>
              <a:rPr lang="fr-FR" sz="3200" dirty="0" err="1"/>
              <a:t>Town</a:t>
            </a:r>
            <a:r>
              <a:rPr lang="fr-FR" sz="3200" dirty="0"/>
              <a:t> : quelques conclusions à propos des approches simples à l’évaluation des services écosystémiques</a:t>
            </a:r>
            <a:endParaRPr lang="en-US" sz="3200" dirty="0"/>
          </a:p>
        </p:txBody>
      </p:sp>
      <p:sp>
        <p:nvSpPr>
          <p:cNvPr id="3" name="Content Placeholder 2">
            <a:extLst>
              <a:ext uri="{FF2B5EF4-FFF2-40B4-BE49-F238E27FC236}">
                <a16:creationId xmlns:a16="http://schemas.microsoft.com/office/drawing/2014/main" id="{D41C2961-66F3-8D42-B26E-2D15EE4138B9}"/>
              </a:ext>
            </a:extLst>
          </p:cNvPr>
          <p:cNvSpPr>
            <a:spLocks noGrp="1"/>
          </p:cNvSpPr>
          <p:nvPr>
            <p:ph idx="1"/>
          </p:nvPr>
        </p:nvSpPr>
        <p:spPr>
          <a:xfrm>
            <a:off x="628650" y="1825625"/>
            <a:ext cx="7886700" cy="4168775"/>
          </a:xfrm>
        </p:spPr>
        <p:txBody>
          <a:bodyPr>
            <a:normAutofit fontScale="92500" lnSpcReduction="10000"/>
          </a:bodyPr>
          <a:lstStyle/>
          <a:p>
            <a:pPr lvl="0">
              <a:buClr>
                <a:schemeClr val="tx2"/>
              </a:buClr>
            </a:pPr>
            <a:r>
              <a:rPr lang="fr-FR" dirty="0"/>
              <a:t>L’importance de la végétation naturelle rémanente pour les services </a:t>
            </a:r>
            <a:r>
              <a:rPr lang="fr-FR" dirty="0" err="1"/>
              <a:t>écosystémiques</a:t>
            </a:r>
            <a:endParaRPr lang="en-US" dirty="0"/>
          </a:p>
          <a:p>
            <a:pPr lvl="1">
              <a:buClr>
                <a:schemeClr val="tx2"/>
              </a:buClr>
            </a:pPr>
            <a:r>
              <a:rPr lang="fr-FR" dirty="0"/>
              <a:t>Provision – déclin de l’importance</a:t>
            </a:r>
            <a:endParaRPr lang="en-US" dirty="0"/>
          </a:p>
          <a:p>
            <a:pPr lvl="1">
              <a:buClr>
                <a:schemeClr val="tx2"/>
              </a:buClr>
            </a:pPr>
            <a:r>
              <a:rPr lang="fr-FR" dirty="0"/>
              <a:t>Régulation – très important mais en train d’être érodée</a:t>
            </a:r>
            <a:endParaRPr lang="en-US" dirty="0"/>
          </a:p>
          <a:p>
            <a:pPr lvl="1">
              <a:buClr>
                <a:schemeClr val="tx2"/>
              </a:buClr>
            </a:pPr>
            <a:r>
              <a:rPr lang="fr-FR" dirty="0"/>
              <a:t>Culturel – potentiel pour un plus grande importance</a:t>
            </a:r>
            <a:endParaRPr lang="en-US" dirty="0"/>
          </a:p>
          <a:p>
            <a:pPr lvl="0">
              <a:buClr>
                <a:schemeClr val="tx2"/>
              </a:buClr>
            </a:pPr>
            <a:r>
              <a:rPr lang="fr-FR" dirty="0"/>
              <a:t>Arguments pour la conservation</a:t>
            </a:r>
            <a:endParaRPr lang="en-US" dirty="0"/>
          </a:p>
          <a:p>
            <a:pPr lvl="0">
              <a:buClr>
                <a:schemeClr val="tx2"/>
              </a:buClr>
            </a:pPr>
            <a:r>
              <a:rPr lang="fr-FR" dirty="0"/>
              <a:t>Valeur d’un outil d’évaluation rapide simple</a:t>
            </a:r>
            <a:endParaRPr lang="en-US" dirty="0"/>
          </a:p>
          <a:p>
            <a:pPr>
              <a:buClr>
                <a:schemeClr val="tx2"/>
              </a:buClr>
            </a:pPr>
            <a:r>
              <a:rPr lang="fr-FR" dirty="0"/>
              <a:t>« Introduction à » un outil et amorcer  le dialogue entre les départements</a:t>
            </a:r>
            <a:endParaRPr lang="en-US" dirty="0"/>
          </a:p>
        </p:txBody>
      </p:sp>
    </p:spTree>
    <p:extLst>
      <p:ext uri="{BB962C8B-B14F-4D97-AF65-F5344CB8AC3E}">
        <p14:creationId xmlns:p14="http://schemas.microsoft.com/office/powerpoint/2010/main" val="16356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86561"/>
            <a:ext cx="7886700" cy="762673"/>
          </a:xfrm>
          <a:prstGeom prst="rect">
            <a:avLst/>
          </a:prstGeom>
          <a:noFill/>
          <a:ln>
            <a:noFill/>
          </a:ln>
        </p:spPr>
        <p:txBody>
          <a:bodyPr spcFirstLastPara="1" wrap="square" lIns="91425" tIns="45700" rIns="91425" bIns="45700" anchor="ctr" anchorCtr="0">
            <a:noAutofit/>
          </a:bodyPr>
          <a:lstStyle/>
          <a:p>
            <a:pPr lvl="0">
              <a:spcBef>
                <a:spcPts val="0"/>
              </a:spcBef>
              <a:buClr>
                <a:schemeClr val="accent1"/>
              </a:buClr>
              <a:buSzPts val="3200"/>
            </a:pPr>
            <a:r>
              <a:rPr lang="en-GB" sz="3200" dirty="0" err="1"/>
              <a:t>Références</a:t>
            </a:r>
            <a:endParaRPr dirty="0"/>
          </a:p>
        </p:txBody>
      </p:sp>
      <p:sp>
        <p:nvSpPr>
          <p:cNvPr id="241" name="Shape 241"/>
          <p:cNvSpPr txBox="1"/>
          <p:nvPr/>
        </p:nvSpPr>
        <p:spPr>
          <a:xfrm>
            <a:off x="659130" y="982252"/>
            <a:ext cx="8009164" cy="4954523"/>
          </a:xfrm>
          <a:prstGeom prst="rect">
            <a:avLst/>
          </a:prstGeom>
          <a:noFill/>
          <a:ln>
            <a:noFill/>
          </a:ln>
        </p:spPr>
        <p:txBody>
          <a:bodyPr spcFirstLastPara="1" wrap="square" lIns="91425" tIns="45700" rIns="91425" bIns="45700" anchor="t" anchorCtr="0">
            <a:noAutofit/>
          </a:bodyPr>
          <a:lstStyle/>
          <a:p>
            <a:pPr>
              <a:lnSpc>
                <a:spcPct val="120000"/>
              </a:lnSpc>
            </a:pPr>
            <a:r>
              <a:rPr lang="fr-FR" sz="1200" b="1" dirty="0">
                <a:solidFill>
                  <a:schemeClr val="accent1"/>
                </a:solidFill>
                <a:cs typeface="Times New Roman" panose="02020603050405020304" pitchFamily="18" charset="0"/>
              </a:rPr>
              <a:t>Lectures essentielles</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Bagstad</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K.J.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et al</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(2013) Spatial dynamics of ecosystem service flows: a comprehensive approach to quantifying actual services</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Ecosystem Services</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4</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117-125.</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Chan, K.M.A.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et al</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(2006) Conservation planning for ecosystem services. </a:t>
            </a:r>
            <a:r>
              <a:rPr kumimoji="0" lang="en-GB" sz="1200" b="0" i="1"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Plos</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Biology</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4</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2138-2152.</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O’Farrell, P.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et al</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(2012) Insights and opportunities offered by a rapid ecosystem service assessment in promoting a conservation agenda in an urban biodiversity hotspot.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Ecology and Society</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17</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27.</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Plummer, M.L. (2009) Assessing beneﬁt transfer for the valuation of ecosystem services.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Frontiers in Ecology and the Environment</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7</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38-45.</a:t>
            </a:r>
          </a:p>
          <a:p>
            <a:pPr marL="0" marR="0" lvl="0" indent="0" algn="l" defTabSz="914400" rtl="0" eaLnBrk="1" fontAlgn="auto" latinLnBrk="0" hangingPunct="1">
              <a:lnSpc>
                <a:spcPct val="100000"/>
              </a:lnSpc>
              <a:spcBef>
                <a:spcPts val="600"/>
              </a:spcBef>
              <a:spcAft>
                <a:spcPts val="0"/>
              </a:spcAft>
              <a:buClr>
                <a:srgbClr val="C3D600"/>
              </a:buClr>
              <a:buSzPts val="1200"/>
              <a:buFontTx/>
              <a:buNone/>
              <a:tabLst/>
              <a:defRPr/>
            </a:pPr>
            <a:endPar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endParaRPr>
          </a:p>
          <a:p>
            <a:pPr>
              <a:lnSpc>
                <a:spcPct val="120000"/>
              </a:lnSpc>
            </a:pPr>
            <a:r>
              <a:rPr lang="fr-FR" sz="1200" b="1" dirty="0">
                <a:solidFill>
                  <a:schemeClr val="accent1"/>
                </a:solidFill>
                <a:cs typeface="Times New Roman" panose="02020603050405020304" pitchFamily="18" charset="0"/>
              </a:rPr>
              <a:t>Autres lectures</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Egoh</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B.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et al</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(2008) Mapping ecosystem services for planning and management.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Agriculture Ecosystems and Environment</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127</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135-140.</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Fisher, B., Turner, R.K. and </a:t>
            </a: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Morling</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P. (2009) Defining and classifying ecosystem services for decision making.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Ecological Economics</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68</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643-653.</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Greca</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I.M. and Moreira, M.A. (2000) Mental models, conceptual models, and modelling.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Int. J. Sci. Educ.</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22</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(1): 1-11.</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Tallis</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H.T.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et al</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(2011) </a:t>
            </a:r>
            <a:r>
              <a:rPr kumimoji="0" lang="en-GB" sz="1200" b="0" i="0" u="none" strike="noStrike" kern="1200" cap="none" spc="0" normalizeH="0" baseline="0" noProof="0" dirty="0" err="1">
                <a:ln>
                  <a:noFill/>
                </a:ln>
                <a:solidFill>
                  <a:srgbClr val="004C96"/>
                </a:solidFill>
                <a:effectLst/>
                <a:uLnTx/>
                <a:uFillTx/>
                <a:latin typeface="Arial"/>
                <a:ea typeface="+mn-ea"/>
                <a:cs typeface="Times New Roman" panose="02020603050405020304" pitchFamily="18" charset="0"/>
              </a:rPr>
              <a:t>InVEST</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2.1 beta user’s guide. the natural capital project. </a:t>
            </a:r>
          </a:p>
          <a:p>
            <a:pPr marL="228600" marR="0" lvl="0" indent="-228600" algn="l" defTabSz="914400" rtl="0" eaLnBrk="1" fontAlgn="auto" latinLnBrk="0" hangingPunct="1">
              <a:lnSpc>
                <a:spcPct val="100000"/>
              </a:lnSpc>
              <a:spcBef>
                <a:spcPts val="600"/>
              </a:spcBef>
              <a:spcAft>
                <a:spcPts val="0"/>
              </a:spcAft>
              <a:buClr>
                <a:srgbClr val="C3D600"/>
              </a:buClr>
              <a:buSzPts val="1200"/>
              <a:buFont typeface="Arial"/>
              <a:buChar char="•"/>
              <a:tabLst/>
              <a:defRPr/>
            </a:pP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Troy, A. et Wilson, M.A. (2006) Mapping ecosystem services: practical challenges and opportunities in linking GIS and value transfer. </a:t>
            </a:r>
            <a:r>
              <a:rPr kumimoji="0" lang="en-GB" sz="1200" b="0" i="1"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Ecological Economics</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60</a:t>
            </a:r>
            <a:r>
              <a:rPr kumimoji="0" lang="en-GB" sz="120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a:t>
            </a:r>
            <a:r>
              <a:rPr kumimoji="0" lang="en-GB" sz="1200" b="1"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 </a:t>
            </a:r>
            <a:r>
              <a:rPr kumimoji="0" lang="en-GB" sz="1200" b="0" i="0" u="none" strike="noStrike" kern="1200" cap="none" spc="0" normalizeH="0" baseline="0" noProof="0" dirty="0">
                <a:ln>
                  <a:noFill/>
                </a:ln>
                <a:solidFill>
                  <a:srgbClr val="004C96"/>
                </a:solidFill>
                <a:effectLst/>
                <a:uLnTx/>
                <a:uFillTx/>
                <a:latin typeface="Arial"/>
                <a:ea typeface="+mn-ea"/>
                <a:cs typeface="Times New Roman" panose="02020603050405020304" pitchFamily="18" charset="0"/>
              </a:rPr>
              <a:t>435-449</a:t>
            </a:r>
          </a:p>
        </p:txBody>
      </p:sp>
    </p:spTree>
    <p:extLst>
      <p:ext uri="{BB962C8B-B14F-4D97-AF65-F5344CB8AC3E}">
        <p14:creationId xmlns:p14="http://schemas.microsoft.com/office/powerpoint/2010/main" val="416632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196175"/>
            <a:ext cx="8210550" cy="1325563"/>
          </a:xfrm>
        </p:spPr>
        <p:txBody>
          <a:bodyPr>
            <a:normAutofit/>
          </a:bodyPr>
          <a:lstStyle/>
          <a:p>
            <a:r>
              <a:rPr lang="fr-FR" sz="3200" dirty="0"/>
              <a:t>Qu’est-ce que les modèles de services écosystémiques?</a:t>
            </a:r>
            <a:endParaRPr lang="en-US" sz="3200"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552312"/>
            <a:ext cx="8210550" cy="4079561"/>
          </a:xfrm>
        </p:spPr>
        <p:txBody>
          <a:bodyPr>
            <a:normAutofit fontScale="92500"/>
          </a:bodyPr>
          <a:lstStyle/>
          <a:p>
            <a:r>
              <a:rPr lang="fr-FR" dirty="0"/>
              <a:t>Des représentations simplifiées de la réalité</a:t>
            </a:r>
          </a:p>
          <a:p>
            <a:r>
              <a:rPr lang="fr-FR" dirty="0"/>
              <a:t>Représentent les processus dans l’écosystème qui aboutissent à des services</a:t>
            </a:r>
          </a:p>
          <a:p>
            <a:r>
              <a:rPr lang="fr-FR" dirty="0"/>
              <a:t>Peuvent être conceptuels ou numériques</a:t>
            </a:r>
          </a:p>
          <a:p>
            <a:r>
              <a:rPr lang="fr-FR" dirty="0"/>
              <a:t>Souvent orientés vers la spatialisation</a:t>
            </a:r>
          </a:p>
          <a:p>
            <a:r>
              <a:rPr lang="fr-FR" dirty="0"/>
              <a:t>Les processus peuvent être traduits par des ensembles d’équations ou des variables proxy, ou simplement identifiés comme positifs ou négatifs</a:t>
            </a:r>
          </a:p>
        </p:txBody>
      </p:sp>
    </p:spTree>
    <p:extLst>
      <p:ext uri="{BB962C8B-B14F-4D97-AF65-F5344CB8AC3E}">
        <p14:creationId xmlns:p14="http://schemas.microsoft.com/office/powerpoint/2010/main" val="118044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11609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err="1">
                <a:solidFill>
                  <a:schemeClr val="accent1"/>
                </a:solidFill>
                <a:latin typeface="Arial"/>
                <a:ea typeface="Arial"/>
                <a:cs typeface="Arial"/>
                <a:sym typeface="Arial"/>
              </a:rPr>
              <a:t>Exercice</a:t>
            </a:r>
            <a:r>
              <a:rPr lang="en-GB" sz="3200" b="1" i="0" u="none" strike="noStrike" cap="none" dirty="0">
                <a:solidFill>
                  <a:schemeClr val="accent1"/>
                </a:solidFill>
                <a:latin typeface="Arial"/>
                <a:ea typeface="Arial"/>
                <a:cs typeface="Arial"/>
                <a:sym typeface="Arial"/>
              </a:rPr>
              <a:t> de </a:t>
            </a:r>
            <a:r>
              <a:rPr lang="en-GB" sz="3200" b="1" i="0" u="none" strike="noStrike" cap="none" dirty="0" err="1">
                <a:solidFill>
                  <a:schemeClr val="accent1"/>
                </a:solidFill>
                <a:latin typeface="Arial"/>
                <a:ea typeface="Arial"/>
                <a:cs typeface="Arial"/>
                <a:sym typeface="Arial"/>
              </a:rPr>
              <a:t>classe</a:t>
            </a:r>
            <a:r>
              <a:rPr lang="en-GB" sz="3200" b="1" i="0" u="none" strike="noStrike" cap="none" dirty="0">
                <a:solidFill>
                  <a:schemeClr val="accent1"/>
                </a:solidFill>
                <a:latin typeface="Arial"/>
                <a:ea typeface="Arial"/>
                <a:cs typeface="Arial"/>
                <a:sym typeface="Arial"/>
              </a:rPr>
              <a:t> pour plus de discussions</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628650" y="1131869"/>
            <a:ext cx="8098255" cy="4507521"/>
          </a:xfrm>
          <a:prstGeom prst="rect">
            <a:avLst/>
          </a:prstGeom>
          <a:noFill/>
          <a:ln>
            <a:noFill/>
          </a:ln>
        </p:spPr>
        <p:txBody>
          <a:bodyPr spcFirstLastPara="1" wrap="square" lIns="91425" tIns="45700" rIns="91425" bIns="45700" anchor="t" anchorCtr="0">
            <a:noAutofit/>
          </a:bodyPr>
          <a:lstStyle/>
          <a:p>
            <a:r>
              <a:rPr lang="en-GB" sz="2400" dirty="0" err="1"/>
              <a:t>Identifiez</a:t>
            </a:r>
            <a:r>
              <a:rPr lang="en-GB" sz="2400" dirty="0"/>
              <a:t> </a:t>
            </a:r>
            <a:r>
              <a:rPr lang="en-GB" sz="2400" dirty="0" err="1"/>
              <a:t>une</a:t>
            </a:r>
            <a:r>
              <a:rPr lang="en-GB" sz="2400" dirty="0"/>
              <a:t> situation </a:t>
            </a:r>
            <a:r>
              <a:rPr lang="en-GB" sz="2400" dirty="0" err="1"/>
              <a:t>dans</a:t>
            </a:r>
            <a:r>
              <a:rPr lang="en-GB" sz="2400" dirty="0"/>
              <a:t> </a:t>
            </a:r>
            <a:r>
              <a:rPr lang="en-GB" sz="2400" dirty="0" err="1"/>
              <a:t>votre</a:t>
            </a:r>
            <a:r>
              <a:rPr lang="en-GB" sz="2400" dirty="0"/>
              <a:t> pays, </a:t>
            </a:r>
            <a:r>
              <a:rPr lang="en-GB" sz="2400" dirty="0" err="1"/>
              <a:t>ville</a:t>
            </a:r>
            <a:r>
              <a:rPr lang="en-GB" sz="2400" dirty="0"/>
              <a:t> </a:t>
            </a:r>
            <a:r>
              <a:rPr lang="en-GB" sz="2400" dirty="0" err="1"/>
              <a:t>ou</a:t>
            </a:r>
            <a:r>
              <a:rPr lang="en-GB" sz="2400" dirty="0"/>
              <a:t> </a:t>
            </a:r>
            <a:r>
              <a:rPr lang="en-GB" sz="2400" dirty="0" err="1"/>
              <a:t>région</a:t>
            </a:r>
            <a:r>
              <a:rPr lang="en-GB" sz="2400" dirty="0"/>
              <a:t>, </a:t>
            </a:r>
            <a:r>
              <a:rPr lang="en-GB" sz="2400" dirty="0" err="1"/>
              <a:t>où</a:t>
            </a:r>
            <a:r>
              <a:rPr lang="en-GB" sz="2400" dirty="0"/>
              <a:t> les </a:t>
            </a:r>
            <a:r>
              <a:rPr lang="en-GB" sz="2400" dirty="0" err="1"/>
              <a:t>décideurs</a:t>
            </a:r>
            <a:r>
              <a:rPr lang="en-GB" sz="2400" dirty="0"/>
              <a:t> </a:t>
            </a:r>
            <a:r>
              <a:rPr lang="en-GB" sz="2400" dirty="0" err="1"/>
              <a:t>pourraient</a:t>
            </a:r>
            <a:r>
              <a:rPr lang="en-GB" sz="2400" dirty="0"/>
              <a:t> </a:t>
            </a:r>
            <a:r>
              <a:rPr lang="en-GB" sz="2400" dirty="0" err="1"/>
              <a:t>avoir</a:t>
            </a:r>
            <a:r>
              <a:rPr lang="en-GB" sz="2400" dirty="0"/>
              <a:t> </a:t>
            </a:r>
            <a:r>
              <a:rPr lang="en-GB" sz="2400" dirty="0" err="1"/>
              <a:t>besoin</a:t>
            </a:r>
            <a:r>
              <a:rPr lang="en-GB" sz="2400" dirty="0"/>
              <a:t> </a:t>
            </a:r>
            <a:r>
              <a:rPr lang="en-GB" sz="2400" dirty="0" err="1"/>
              <a:t>d’informations</a:t>
            </a:r>
            <a:r>
              <a:rPr lang="en-GB" sz="2400" dirty="0"/>
              <a:t> </a:t>
            </a:r>
            <a:r>
              <a:rPr lang="en-GB" sz="2400" dirty="0" err="1"/>
              <a:t>sur</a:t>
            </a:r>
            <a:r>
              <a:rPr lang="en-GB" sz="2400" dirty="0"/>
              <a:t> un ensemble </a:t>
            </a:r>
            <a:r>
              <a:rPr lang="en-GB" sz="2400" dirty="0" err="1"/>
              <a:t>spécifique</a:t>
            </a:r>
            <a:r>
              <a:rPr lang="en-GB" sz="2400" dirty="0"/>
              <a:t> de SE. En </a:t>
            </a:r>
            <a:r>
              <a:rPr lang="en-GB" sz="2400" dirty="0" err="1"/>
              <a:t>vous</a:t>
            </a:r>
            <a:r>
              <a:rPr lang="en-GB" sz="2400" dirty="0"/>
              <a:t> </a:t>
            </a:r>
            <a:r>
              <a:rPr lang="en-GB" sz="2400" dirty="0" err="1"/>
              <a:t>appuyant</a:t>
            </a:r>
            <a:r>
              <a:rPr lang="en-GB" sz="2400" dirty="0"/>
              <a:t> sur </a:t>
            </a:r>
            <a:r>
              <a:rPr lang="en-GB" sz="2400" dirty="0" err="1"/>
              <a:t>votre</a:t>
            </a:r>
            <a:r>
              <a:rPr lang="en-GB" sz="2400" dirty="0"/>
              <a:t> </a:t>
            </a:r>
            <a:r>
              <a:rPr lang="en-GB" sz="2400" dirty="0" err="1"/>
              <a:t>connaissance</a:t>
            </a:r>
            <a:r>
              <a:rPr lang="en-GB" sz="2400" dirty="0"/>
              <a:t> des </a:t>
            </a:r>
            <a:r>
              <a:rPr lang="en-GB" sz="2400" dirty="0" err="1"/>
              <a:t>données</a:t>
            </a:r>
            <a:r>
              <a:rPr lang="en-GB" sz="2400" dirty="0"/>
              <a:t> </a:t>
            </a:r>
            <a:r>
              <a:rPr lang="en-GB" sz="2400" dirty="0" err="1"/>
              <a:t>potentiellement</a:t>
            </a:r>
            <a:r>
              <a:rPr lang="en-GB" sz="2400" dirty="0"/>
              <a:t> </a:t>
            </a:r>
            <a:r>
              <a:rPr lang="en-GB" sz="2400" dirty="0" err="1"/>
              <a:t>disponibles</a:t>
            </a:r>
            <a:r>
              <a:rPr lang="en-GB" sz="2400" dirty="0"/>
              <a:t>, </a:t>
            </a:r>
            <a:r>
              <a:rPr lang="en-GB" sz="2400" dirty="0" err="1"/>
              <a:t>effectuez</a:t>
            </a:r>
            <a:r>
              <a:rPr lang="en-GB" sz="2400" dirty="0"/>
              <a:t> les 5 </a:t>
            </a:r>
            <a:r>
              <a:rPr lang="en-GB" sz="2400" dirty="0" err="1"/>
              <a:t>étapes</a:t>
            </a:r>
            <a:r>
              <a:rPr lang="en-GB" sz="2400" dirty="0"/>
              <a:t> dans Bullock et Ding (2018) et </a:t>
            </a:r>
            <a:r>
              <a:rPr lang="en-GB" sz="2400" dirty="0" err="1"/>
              <a:t>décidez</a:t>
            </a:r>
            <a:r>
              <a:rPr lang="en-GB" sz="2400" dirty="0"/>
              <a:t> </a:t>
            </a:r>
            <a:r>
              <a:rPr lang="en-GB" sz="2400" dirty="0" err="1"/>
              <a:t>quel</a:t>
            </a:r>
            <a:r>
              <a:rPr lang="en-GB" sz="2400" dirty="0"/>
              <a:t> </a:t>
            </a:r>
            <a:r>
              <a:rPr lang="en-GB" sz="2400" dirty="0" err="1"/>
              <a:t>modèle</a:t>
            </a:r>
            <a:r>
              <a:rPr lang="en-GB" sz="2400" dirty="0"/>
              <a:t> de SE </a:t>
            </a:r>
            <a:r>
              <a:rPr lang="en-GB" sz="2400" dirty="0" err="1"/>
              <a:t>serait</a:t>
            </a:r>
            <a:r>
              <a:rPr lang="en-GB" sz="2400" dirty="0"/>
              <a:t> le plus utile pour les </a:t>
            </a:r>
            <a:r>
              <a:rPr lang="en-GB" sz="2400" dirty="0" err="1"/>
              <a:t>décideurs</a:t>
            </a:r>
            <a:r>
              <a:rPr lang="en-GB" sz="2400" dirty="0"/>
              <a:t>. </a:t>
            </a:r>
          </a:p>
          <a:p>
            <a:r>
              <a:rPr lang="en-GB" sz="2400" dirty="0"/>
              <a:t>Bullock, J.M. et Ding, H. (2018) A guide to select ecosystem service models for decision-making. WRI, CEH and ESPA. Available at: </a:t>
            </a:r>
            <a:endParaRPr lang="en-GB" sz="2400" dirty="0">
              <a:hlinkClick r:id="rId3"/>
            </a:endParaRPr>
          </a:p>
          <a:p>
            <a:pPr lvl="1"/>
            <a:r>
              <a:rPr lang="en-GB" dirty="0">
                <a:hlinkClick r:id="rId3"/>
              </a:rPr>
              <a:t>https://www.espa.ac.uk/files/espa/18_Guide_Ecosystem_Services_web_Feb8.pdf</a:t>
            </a:r>
            <a:r>
              <a:rPr lang="en-GB" dirty="0"/>
              <a:t> </a:t>
            </a:r>
          </a:p>
          <a:p>
            <a:pPr lvl="1"/>
            <a:r>
              <a:rPr lang="en-GB" b="1" dirty="0">
                <a:solidFill>
                  <a:schemeClr val="accent1"/>
                </a:solidFill>
                <a:latin typeface="Arial"/>
                <a:ea typeface="Arial"/>
                <a:cs typeface="Arial"/>
                <a:sym typeface="Arial"/>
              </a:rPr>
              <a:t> </a:t>
            </a:r>
          </a:p>
        </p:txBody>
      </p:sp>
    </p:spTree>
    <p:extLst>
      <p:ext uri="{BB962C8B-B14F-4D97-AF65-F5344CB8AC3E}">
        <p14:creationId xmlns:p14="http://schemas.microsoft.com/office/powerpoint/2010/main" val="186791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25818"/>
            <a:ext cx="8210550" cy="721260"/>
          </a:xfrm>
        </p:spPr>
        <p:txBody>
          <a:bodyPr>
            <a:normAutofit/>
          </a:bodyPr>
          <a:lstStyle/>
          <a:p>
            <a:r>
              <a:rPr lang="fr-FR" sz="3200" dirty="0"/>
              <a:t>Qu’est-ce qu’un modèle conceptuel?</a:t>
            </a:r>
            <a:endParaRPr lang="en-US" sz="3200" dirty="0"/>
          </a:p>
        </p:txBody>
      </p:sp>
      <p:sp>
        <p:nvSpPr>
          <p:cNvPr id="4" name="Content Placeholder 3">
            <a:extLst>
              <a:ext uri="{FF2B5EF4-FFF2-40B4-BE49-F238E27FC236}">
                <a16:creationId xmlns:a16="http://schemas.microsoft.com/office/drawing/2014/main" id="{FCE32170-B7F4-8340-833F-2A2A3B0F0C70}"/>
              </a:ext>
            </a:extLst>
          </p:cNvPr>
          <p:cNvSpPr>
            <a:spLocks noGrp="1"/>
          </p:cNvSpPr>
          <p:nvPr>
            <p:ph idx="1"/>
          </p:nvPr>
        </p:nvSpPr>
        <p:spPr>
          <a:xfrm>
            <a:off x="628650" y="1317626"/>
            <a:ext cx="7886700" cy="4351338"/>
          </a:xfrm>
        </p:spPr>
        <p:txBody>
          <a:bodyPr>
            <a:normAutofit lnSpcReduction="10000"/>
          </a:bodyPr>
          <a:lstStyle/>
          <a:p>
            <a:pPr marL="0" indent="0">
              <a:buNone/>
            </a:pPr>
            <a:r>
              <a:rPr lang="fr-FR" i="1" dirty="0">
                <a:ea typeface="ＭＳ Ｐゴシック" panose="020B0600070205080204" pitchFamily="34" charset="-128"/>
              </a:rPr>
              <a:t>«…des représentations précises et complètes qui sont cohérentes avec les connaissances scientifiquement reconnues » </a:t>
            </a:r>
            <a:r>
              <a:rPr lang="en-GB" altLang="en-US" sz="2000" kern="0" dirty="0">
                <a:solidFill>
                  <a:schemeClr val="accent1"/>
                </a:solidFill>
                <a:cs typeface="Times New Roman" panose="02020603050405020304" pitchFamily="18" charset="0"/>
              </a:rPr>
              <a:t>(</a:t>
            </a:r>
            <a:r>
              <a:rPr lang="en-GB" altLang="en-US" sz="2000" kern="0" dirty="0" err="1">
                <a:solidFill>
                  <a:schemeClr val="accent1"/>
                </a:solidFill>
                <a:cs typeface="Times New Roman" panose="02020603050405020304" pitchFamily="18" charset="0"/>
              </a:rPr>
              <a:t>Greca</a:t>
            </a:r>
            <a:r>
              <a:rPr lang="en-GB" altLang="en-US" sz="2000" kern="0" dirty="0">
                <a:solidFill>
                  <a:schemeClr val="accent1"/>
                </a:solidFill>
                <a:cs typeface="Times New Roman" panose="02020603050405020304" pitchFamily="18" charset="0"/>
              </a:rPr>
              <a:t> et Moreira, 2000)</a:t>
            </a:r>
            <a:endParaRPr lang="en-GB" altLang="en-US" sz="2400" kern="0" dirty="0">
              <a:solidFill>
                <a:schemeClr val="accent1"/>
              </a:solidFill>
              <a:cs typeface="Times New Roman" panose="02020603050405020304" pitchFamily="18" charset="0"/>
            </a:endParaRPr>
          </a:p>
          <a:p>
            <a:pPr lvl="0"/>
            <a:r>
              <a:rPr lang="fr-FR" dirty="0"/>
              <a:t>un modèle mental sur comment les choses fonctionnent dans notre environnement</a:t>
            </a:r>
            <a:endParaRPr lang="en-US" dirty="0"/>
          </a:p>
          <a:p>
            <a:pPr lvl="0"/>
            <a:r>
              <a:rPr lang="fr-FR" dirty="0"/>
              <a:t>basé sur les informations reçues des données scientifiques et des observations</a:t>
            </a:r>
            <a:endParaRPr lang="en-US" dirty="0"/>
          </a:p>
          <a:p>
            <a:r>
              <a:rPr lang="fr-FR" dirty="0"/>
              <a:t>un outil important de diagnostic largement utilisé en météorologie</a:t>
            </a:r>
            <a:endParaRPr lang="en-US" altLang="ja-JP" dirty="0"/>
          </a:p>
        </p:txBody>
      </p:sp>
    </p:spTree>
    <p:extLst>
      <p:ext uri="{BB962C8B-B14F-4D97-AF65-F5344CB8AC3E}">
        <p14:creationId xmlns:p14="http://schemas.microsoft.com/office/powerpoint/2010/main" val="136914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77260"/>
            <a:ext cx="8210550" cy="1325563"/>
          </a:xfrm>
        </p:spPr>
        <p:txBody>
          <a:bodyPr>
            <a:normAutofit/>
          </a:bodyPr>
          <a:lstStyle/>
          <a:p>
            <a:r>
              <a:rPr lang="fr-FR" sz="3200" dirty="0"/>
              <a:t>Modèle conceptuel pour comprendre les services écosystémiques</a:t>
            </a:r>
            <a:endParaRPr lang="en-GB" sz="3200" dirty="0"/>
          </a:p>
        </p:txBody>
      </p:sp>
      <p:pic>
        <p:nvPicPr>
          <p:cNvPr id="5" name="Content Placeholder 4">
            <a:extLst>
              <a:ext uri="{FF2B5EF4-FFF2-40B4-BE49-F238E27FC236}">
                <a16:creationId xmlns:a16="http://schemas.microsoft.com/office/drawing/2014/main" id="{E528353C-F952-5346-B736-CF437E8BD9C7}"/>
              </a:ext>
            </a:extLst>
          </p:cNvPr>
          <p:cNvPicPr>
            <a:picLocks noGrp="1" noChangeAspect="1"/>
          </p:cNvPicPr>
          <p:nvPr>
            <p:ph idx="1"/>
          </p:nvPr>
        </p:nvPicPr>
        <p:blipFill>
          <a:blip r:embed="rId3"/>
          <a:stretch>
            <a:fillRect/>
          </a:stretch>
        </p:blipFill>
        <p:spPr>
          <a:xfrm>
            <a:off x="1212113" y="1205539"/>
            <a:ext cx="6763487" cy="4754994"/>
          </a:xfrm>
        </p:spPr>
      </p:pic>
    </p:spTree>
    <p:extLst>
      <p:ext uri="{BB962C8B-B14F-4D97-AF65-F5344CB8AC3E}">
        <p14:creationId xmlns:p14="http://schemas.microsoft.com/office/powerpoint/2010/main" val="275126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B829-FE24-2140-BF3B-12A7A8D9DA22}"/>
              </a:ext>
            </a:extLst>
          </p:cNvPr>
          <p:cNvSpPr>
            <a:spLocks noGrp="1"/>
          </p:cNvSpPr>
          <p:nvPr>
            <p:ph type="title"/>
          </p:nvPr>
        </p:nvSpPr>
        <p:spPr>
          <a:xfrm>
            <a:off x="628650" y="314326"/>
            <a:ext cx="8210550" cy="1325563"/>
          </a:xfrm>
        </p:spPr>
        <p:txBody>
          <a:bodyPr>
            <a:normAutofit/>
          </a:bodyPr>
          <a:lstStyle/>
          <a:p>
            <a:r>
              <a:rPr lang="fr-FR" sz="3200" dirty="0"/>
              <a:t>Exercice: Imaginer un modèle conceptuel</a:t>
            </a:r>
            <a:endParaRPr lang="en-GB" sz="3200" dirty="0"/>
          </a:p>
        </p:txBody>
      </p:sp>
      <p:sp>
        <p:nvSpPr>
          <p:cNvPr id="3" name="Content Placeholder 2">
            <a:extLst>
              <a:ext uri="{FF2B5EF4-FFF2-40B4-BE49-F238E27FC236}">
                <a16:creationId xmlns:a16="http://schemas.microsoft.com/office/drawing/2014/main" id="{A402123F-0DA7-C746-A9A7-E0A395FF41D7}"/>
              </a:ext>
            </a:extLst>
          </p:cNvPr>
          <p:cNvSpPr>
            <a:spLocks noGrp="1"/>
          </p:cNvSpPr>
          <p:nvPr>
            <p:ph idx="1"/>
          </p:nvPr>
        </p:nvSpPr>
        <p:spPr>
          <a:xfrm>
            <a:off x="628650" y="1774825"/>
            <a:ext cx="8210550" cy="3419475"/>
          </a:xfrm>
        </p:spPr>
        <p:txBody>
          <a:bodyPr>
            <a:normAutofit/>
          </a:bodyPr>
          <a:lstStyle/>
          <a:p>
            <a:r>
              <a:rPr lang="fr-FR" dirty="0"/>
              <a:t>Travailler en groupe de 3 ou 4 et proposer des modèles conceptuels pour un sujet qui vous intéresse (veillez à ce que chacun contribue)</a:t>
            </a:r>
            <a:endParaRPr lang="en-GB" dirty="0"/>
          </a:p>
        </p:txBody>
      </p:sp>
    </p:spTree>
    <p:extLst>
      <p:ext uri="{BB962C8B-B14F-4D97-AF65-F5344CB8AC3E}">
        <p14:creationId xmlns:p14="http://schemas.microsoft.com/office/powerpoint/2010/main" val="249345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Considérations lors d’une modélisation pour cartographier les services écosystémiques</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B4C4FA-CFFF-4E4D-A37F-3970D1AC032F}"/>
              </a:ext>
            </a:extLst>
          </p:cNvPr>
          <p:cNvSpPr>
            <a:spLocks noGrp="1"/>
          </p:cNvSpPr>
          <p:nvPr>
            <p:ph sz="half" idx="1"/>
          </p:nvPr>
        </p:nvSpPr>
        <p:spPr>
          <a:xfrm>
            <a:off x="381511" y="1594022"/>
            <a:ext cx="4017494" cy="4479874"/>
          </a:xfrm>
        </p:spPr>
        <p:txBody>
          <a:bodyPr>
            <a:normAutofit/>
          </a:bodyPr>
          <a:lstStyle/>
          <a:p>
            <a:pPr marL="457200" lvl="0" indent="-457200">
              <a:buClr>
                <a:schemeClr val="accent6"/>
              </a:buClr>
            </a:pPr>
            <a:r>
              <a:rPr lang="nl-NL" sz="2200" dirty="0">
                <a:ea typeface="ＭＳ Ｐゴシック" panose="020B0600070205080204" pitchFamily="34" charset="-128"/>
              </a:rPr>
              <a:t>Changement dans les SE</a:t>
            </a:r>
            <a:endParaRPr lang="en-US" sz="2200" dirty="0">
              <a:ea typeface="ＭＳ Ｐゴシック" panose="020B0600070205080204" pitchFamily="34" charset="-128"/>
            </a:endParaRPr>
          </a:p>
          <a:p>
            <a:pPr marL="457200" lvl="0" indent="-457200">
              <a:buClr>
                <a:schemeClr val="accent6"/>
              </a:buClr>
            </a:pPr>
            <a:r>
              <a:rPr lang="fr-FR" sz="2200" dirty="0">
                <a:ea typeface="ＭＳ Ｐゴシック" panose="020B0600070205080204" pitchFamily="34" charset="-128"/>
              </a:rPr>
              <a:t>Flux de bénéfices et de bien-être humain</a:t>
            </a:r>
            <a:endParaRPr lang="en-US" sz="2200" dirty="0">
              <a:ea typeface="ＭＳ Ｐゴシック" panose="020B0600070205080204" pitchFamily="34" charset="-128"/>
            </a:endParaRPr>
          </a:p>
          <a:p>
            <a:pPr marL="457200" lvl="0" indent="-457200">
              <a:buClr>
                <a:schemeClr val="accent6"/>
              </a:buClr>
            </a:pPr>
            <a:r>
              <a:rPr lang="nl-NL" sz="2200" dirty="0">
                <a:ea typeface="ＭＳ Ｐゴシック" panose="020B0600070205080204" pitchFamily="34" charset="-128"/>
              </a:rPr>
              <a:t>Extrapolation à de vastes régions</a:t>
            </a:r>
            <a:endParaRPr lang="en-US" sz="2200" dirty="0">
              <a:ea typeface="ＭＳ Ｐゴシック" panose="020B0600070205080204" pitchFamily="34" charset="-128"/>
            </a:endParaRPr>
          </a:p>
          <a:p>
            <a:pPr marL="457200" lvl="0" indent="-457200">
              <a:buClr>
                <a:schemeClr val="accent6"/>
              </a:buClr>
            </a:pPr>
            <a:r>
              <a:rPr lang="nl-NL" sz="2200" dirty="0">
                <a:ea typeface="ＭＳ Ｐゴシック" panose="020B0600070205080204" pitchFamily="34" charset="-128"/>
              </a:rPr>
              <a:t>Données limitées</a:t>
            </a:r>
            <a:endParaRPr lang="en-US" sz="2200" dirty="0">
              <a:ea typeface="ＭＳ Ｐゴシック" panose="020B0600070205080204" pitchFamily="34" charset="-128"/>
            </a:endParaRPr>
          </a:p>
          <a:p>
            <a:pPr marL="457200" lvl="0" indent="-457200">
              <a:buClr>
                <a:schemeClr val="accent6"/>
              </a:buClr>
            </a:pPr>
            <a:r>
              <a:rPr lang="nl-NL" sz="2200" dirty="0">
                <a:ea typeface="ＭＳ Ｐゴシック" panose="020B0600070205080204" pitchFamily="34" charset="-128"/>
              </a:rPr>
              <a:t>Scénarii et politiques futurs</a:t>
            </a:r>
            <a:endParaRPr lang="en-US" sz="2200" dirty="0">
              <a:ea typeface="ＭＳ Ｐゴシック" panose="020B0600070205080204" pitchFamily="34" charset="-128"/>
            </a:endParaRPr>
          </a:p>
          <a:p>
            <a:pPr marL="457200" indent="-457200">
              <a:buClr>
                <a:schemeClr val="accent6"/>
              </a:buClr>
            </a:pPr>
            <a:r>
              <a:rPr lang="nl-NL" sz="2200" dirty="0">
                <a:ea typeface="ＭＳ Ｐゴシック" panose="020B0600070205080204" pitchFamily="34" charset="-128"/>
              </a:rPr>
              <a:t>Allocations des ressources</a:t>
            </a:r>
            <a:endParaRPr lang="en-GB" sz="2200" dirty="0">
              <a:ea typeface="ＭＳ Ｐゴシック" panose="020B0600070205080204" pitchFamily="34" charset="-128"/>
            </a:endParaRPr>
          </a:p>
        </p:txBody>
      </p:sp>
      <p:sp>
        <p:nvSpPr>
          <p:cNvPr id="3" name="Title 2">
            <a:extLst>
              <a:ext uri="{FF2B5EF4-FFF2-40B4-BE49-F238E27FC236}">
                <a16:creationId xmlns:a16="http://schemas.microsoft.com/office/drawing/2014/main" id="{9075C427-4247-5749-9DB6-2AC23CEA2F8A}"/>
              </a:ext>
            </a:extLst>
          </p:cNvPr>
          <p:cNvSpPr>
            <a:spLocks noGrp="1"/>
          </p:cNvSpPr>
          <p:nvPr>
            <p:ph type="title" idx="4294967295"/>
          </p:nvPr>
        </p:nvSpPr>
        <p:spPr>
          <a:xfrm>
            <a:off x="432481" y="225425"/>
            <a:ext cx="8575595" cy="1240174"/>
          </a:xfrm>
        </p:spPr>
        <p:txBody>
          <a:bodyPr>
            <a:normAutofit fontScale="90000"/>
          </a:bodyPr>
          <a:lstStyle/>
          <a:p>
            <a:r>
              <a:rPr lang="fr-FR" sz="3200" dirty="0"/>
              <a:t>Pourquoi créons-nous des modèles pour cartographier les services écosystémiques?</a:t>
            </a:r>
            <a:endParaRPr lang="en-GB" sz="3200" dirty="0">
              <a:ea typeface="ＭＳ Ｐゴシック" panose="020B0600070205080204" pitchFamily="34" charset="-128"/>
            </a:endParaRPr>
          </a:p>
        </p:txBody>
      </p:sp>
      <p:pic>
        <p:nvPicPr>
          <p:cNvPr id="6" name="Content Placeholder 5">
            <a:extLst>
              <a:ext uri="{FF2B5EF4-FFF2-40B4-BE49-F238E27FC236}">
                <a16:creationId xmlns:a16="http://schemas.microsoft.com/office/drawing/2014/main" id="{E44F3A7F-7887-0A45-ACB0-94BE2A4737F6}"/>
              </a:ext>
            </a:extLst>
          </p:cNvPr>
          <p:cNvPicPr>
            <a:picLocks noGrp="1" noChangeAspect="1"/>
          </p:cNvPicPr>
          <p:nvPr>
            <p:ph sz="half" idx="2"/>
          </p:nvPr>
        </p:nvPicPr>
        <p:blipFill>
          <a:blip r:embed="rId3"/>
          <a:stretch>
            <a:fillRect/>
          </a:stretch>
        </p:blipFill>
        <p:spPr>
          <a:xfrm>
            <a:off x="4720277" y="1465486"/>
            <a:ext cx="3983455" cy="4479874"/>
          </a:xfrm>
        </p:spPr>
      </p:pic>
    </p:spTree>
    <p:extLst>
      <p:ext uri="{BB962C8B-B14F-4D97-AF65-F5344CB8AC3E}">
        <p14:creationId xmlns:p14="http://schemas.microsoft.com/office/powerpoint/2010/main" val="1204405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FB5673-62EC-7548-91A5-489CE4565F5F}"/>
              </a:ext>
            </a:extLst>
          </p:cNvPr>
          <p:cNvSpPr>
            <a:spLocks noGrp="1"/>
          </p:cNvSpPr>
          <p:nvPr>
            <p:ph type="title"/>
          </p:nvPr>
        </p:nvSpPr>
        <p:spPr>
          <a:xfrm>
            <a:off x="628650" y="67732"/>
            <a:ext cx="7886700" cy="1325563"/>
          </a:xfrm>
        </p:spPr>
        <p:txBody>
          <a:bodyPr>
            <a:normAutofit fontScale="90000"/>
          </a:bodyPr>
          <a:lstStyle/>
          <a:p>
            <a:r>
              <a:rPr lang="fr-FR" dirty="0"/>
              <a:t>Comprendre le flux spatial des bénéfices </a:t>
            </a:r>
            <a:r>
              <a:rPr lang="en-US" sz="2700" b="0" dirty="0"/>
              <a:t>(Fisher </a:t>
            </a:r>
            <a:r>
              <a:rPr lang="en-US" sz="2700" b="0" i="1" dirty="0"/>
              <a:t>et al. </a:t>
            </a:r>
            <a:r>
              <a:rPr lang="en-US" sz="2700" b="0" dirty="0"/>
              <a:t>2009; </a:t>
            </a:r>
            <a:r>
              <a:rPr lang="en-US" sz="2700" b="0" dirty="0" err="1"/>
              <a:t>Bagstad</a:t>
            </a:r>
            <a:r>
              <a:rPr lang="en-US" sz="2700" b="0" dirty="0"/>
              <a:t> </a:t>
            </a:r>
            <a:r>
              <a:rPr lang="en-US" sz="2700" b="0" i="1" dirty="0"/>
              <a:t>et al</a:t>
            </a:r>
            <a:r>
              <a:rPr lang="en-US" sz="2700" b="0" dirty="0"/>
              <a:t>. 2013)</a:t>
            </a:r>
            <a:endParaRPr lang="en-US" b="0" dirty="0"/>
          </a:p>
        </p:txBody>
      </p:sp>
      <p:pic>
        <p:nvPicPr>
          <p:cNvPr id="3" name="Content Placeholder 2">
            <a:extLst>
              <a:ext uri="{FF2B5EF4-FFF2-40B4-BE49-F238E27FC236}">
                <a16:creationId xmlns:a16="http://schemas.microsoft.com/office/drawing/2014/main" id="{2563D294-6434-5F48-B473-F22F2576ACB2}"/>
              </a:ext>
            </a:extLst>
          </p:cNvPr>
          <p:cNvPicPr>
            <a:picLocks noGrp="1" noChangeAspect="1"/>
          </p:cNvPicPr>
          <p:nvPr>
            <p:ph idx="1"/>
          </p:nvPr>
        </p:nvPicPr>
        <p:blipFill>
          <a:blip r:embed="rId3"/>
          <a:stretch>
            <a:fillRect/>
          </a:stretch>
        </p:blipFill>
        <p:spPr>
          <a:xfrm>
            <a:off x="1591733" y="1427161"/>
            <a:ext cx="6045200" cy="4399710"/>
          </a:xfrm>
        </p:spPr>
      </p:pic>
      <p:sp>
        <p:nvSpPr>
          <p:cNvPr id="5" name="TextBox 4">
            <a:extLst>
              <a:ext uri="{FF2B5EF4-FFF2-40B4-BE49-F238E27FC236}">
                <a16:creationId xmlns:a16="http://schemas.microsoft.com/office/drawing/2014/main" id="{CEC89A7C-5E20-4F45-AC2E-1D073E8E03AA}"/>
              </a:ext>
            </a:extLst>
          </p:cNvPr>
          <p:cNvSpPr txBox="1"/>
          <p:nvPr/>
        </p:nvSpPr>
        <p:spPr>
          <a:xfrm>
            <a:off x="2698750" y="5867898"/>
            <a:ext cx="6309787" cy="200055"/>
          </a:xfrm>
          <a:prstGeom prst="rect">
            <a:avLst/>
          </a:prstGeom>
          <a:noFill/>
        </p:spPr>
        <p:txBody>
          <a:bodyPr wrap="square" rtlCol="0">
            <a:spAutoFit/>
          </a:bodyPr>
          <a:lstStyle/>
          <a:p>
            <a:pPr algn="r"/>
            <a:r>
              <a:rPr lang="en-US" sz="700" dirty="0">
                <a:solidFill>
                  <a:srgbClr val="000000">
                    <a:alpha val="70000"/>
                  </a:srgbClr>
                </a:solidFill>
              </a:rPr>
              <a:t>Christopher, T. (2012) © Institute for Natural Resources (</a:t>
            </a:r>
            <a:r>
              <a:rPr lang="en-US" sz="700" dirty="0">
                <a:solidFill>
                  <a:srgbClr val="000000">
                    <a:alpha val="70000"/>
                  </a:srgbClr>
                </a:solidFill>
                <a:hlinkClick r:id="rId4"/>
              </a:rPr>
              <a:t>http://oregonexplorer.info/content/multiple-facets-ecosystem-services</a:t>
            </a:r>
            <a:r>
              <a:rPr lang="en-US" sz="700" dirty="0">
                <a:solidFill>
                  <a:srgbClr val="000000">
                    <a:alpha val="70000"/>
                  </a:srgbClr>
                </a:solidFill>
              </a:rPr>
              <a:t>)</a:t>
            </a:r>
            <a:endParaRPr lang="en-GB" sz="700" dirty="0">
              <a:solidFill>
                <a:srgbClr val="000000">
                  <a:alpha val="70000"/>
                </a:srgbClr>
              </a:solidFill>
            </a:endParaRPr>
          </a:p>
        </p:txBody>
      </p:sp>
    </p:spTree>
    <p:extLst>
      <p:ext uri="{BB962C8B-B14F-4D97-AF65-F5344CB8AC3E}">
        <p14:creationId xmlns:p14="http://schemas.microsoft.com/office/powerpoint/2010/main" val="200392239"/>
      </p:ext>
    </p:extLst>
  </p:cSld>
  <p:clrMapOvr>
    <a:masterClrMapping/>
  </p:clrMapOvr>
</p:sld>
</file>

<file path=ppt/theme/theme1.xml><?xml version="1.0" encoding="utf-8"?>
<a:theme xmlns:a="http://schemas.openxmlformats.org/drawingml/2006/main" name="1_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2082</TotalTime>
  <Words>2939</Words>
  <Application>Microsoft Office PowerPoint</Application>
  <PresentationFormat>On-screen Show (4:3)</PresentationFormat>
  <Paragraphs>370</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PGothic</vt:lpstr>
      <vt:lpstr>Arial</vt:lpstr>
      <vt:lpstr>Calibri</vt:lpstr>
      <vt:lpstr>Cambria</vt:lpstr>
      <vt:lpstr>Courier New</vt:lpstr>
      <vt:lpstr>LucidaGrande</vt:lpstr>
      <vt:lpstr>Times New Roman</vt:lpstr>
      <vt:lpstr>1_Office Theme</vt:lpstr>
      <vt:lpstr>Modélisation et cartographie des services écosystémique</vt:lpstr>
      <vt:lpstr>Objectifs d’apprentissage</vt:lpstr>
      <vt:lpstr>Qu’est-ce que les modèles de services écosystémiques?</vt:lpstr>
      <vt:lpstr>Qu’est-ce qu’un modèle conceptuel?</vt:lpstr>
      <vt:lpstr>Modèle conceptuel pour comprendre les services écosystémiques</vt:lpstr>
      <vt:lpstr>Exercice: Imaginer un modèle conceptuel</vt:lpstr>
      <vt:lpstr>Considérations lors d’une modélisation pour cartographier les services écosystémiques</vt:lpstr>
      <vt:lpstr>Pourquoi créons-nous des modèles pour cartographier les services écosystémiques?</vt:lpstr>
      <vt:lpstr>Comprendre le flux spatial des bénéfices (Fisher et al. 2009; Bagstad et al. 2013)</vt:lpstr>
      <vt:lpstr>Modéliser les services écosystémiques- Niveaux de complexité</vt:lpstr>
      <vt:lpstr>Modèles basés sur les processus et des approches plus simples basées sur des proxys </vt:lpstr>
      <vt:lpstr>Modèles basés sur les processus</vt:lpstr>
      <vt:lpstr>PowerPoint Presentation</vt:lpstr>
      <vt:lpstr>PowerPoint Presentation</vt:lpstr>
      <vt:lpstr>PowerPoint Presentation</vt:lpstr>
      <vt:lpstr>Bénéfices nationaux de la rétention par la couverture du sol (exemple de l'Afrique du Sud)</vt:lpstr>
      <vt:lpstr>Modèles basés sur des proxy</vt:lpstr>
      <vt:lpstr>Modéliser et cartographier les services écosystémiques en pratique</vt:lpstr>
      <vt:lpstr>Etude de cas : Modéliser les services écosystémiques à Cape Town (O’Farrell et al. 2012)</vt:lpstr>
      <vt:lpstr>Evaluer les services écosystémiques dans la ville de Cape Town</vt:lpstr>
      <vt:lpstr>Evaluer les services écosystémiques dans la ville de Cape Town</vt:lpstr>
      <vt:lpstr>Evaluer les services écosystémiques dans la ville de Cape Town</vt:lpstr>
      <vt:lpstr>Evaluer les services écosystémiques dans la ville de Cape Town</vt:lpstr>
      <vt:lpstr>Notation des SE pour différentes classes d’utilisation du sol basée sur l’avis d’experts</vt:lpstr>
      <vt:lpstr>Evaluer les services écosystémiques dans la ville de Cape Town</vt:lpstr>
      <vt:lpstr>Les services de provision et de régulation</vt:lpstr>
      <vt:lpstr>Evaluer les services écosystémiques dans la ville de Cape Town</vt:lpstr>
      <vt:lpstr>Cape Town : quelques conclusions à propos des approches simples à l’évaluation des services écosystémiques</vt:lpstr>
      <vt:lpstr>Références</vt:lpstr>
      <vt:lpstr>Exercice de classe pour plus de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168</cp:revision>
  <dcterms:created xsi:type="dcterms:W3CDTF">2017-06-01T13:54:47Z</dcterms:created>
  <dcterms:modified xsi:type="dcterms:W3CDTF">2018-12-14T00:42:47Z</dcterms:modified>
</cp:coreProperties>
</file>