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7" r:id="rId2"/>
    <p:sldId id="284" r:id="rId3"/>
    <p:sldId id="258" r:id="rId4"/>
    <p:sldId id="260" r:id="rId5"/>
    <p:sldId id="285" r:id="rId6"/>
    <p:sldId id="262" r:id="rId7"/>
    <p:sldId id="286" r:id="rId8"/>
    <p:sldId id="287" r:id="rId9"/>
    <p:sldId id="266" r:id="rId10"/>
    <p:sldId id="268" r:id="rId11"/>
    <p:sldId id="288" r:id="rId12"/>
    <p:sldId id="265" r:id="rId13"/>
    <p:sldId id="289" r:id="rId14"/>
    <p:sldId id="269" r:id="rId15"/>
    <p:sldId id="290" r:id="rId16"/>
    <p:sldId id="291" r:id="rId17"/>
    <p:sldId id="292" r:id="rId18"/>
    <p:sldId id="293" r:id="rId19"/>
    <p:sldId id="294" r:id="rId20"/>
    <p:sldId id="295" r:id="rId21"/>
    <p:sldId id="273" r:id="rId22"/>
    <p:sldId id="296" r:id="rId23"/>
    <p:sldId id="276" r:id="rId24"/>
    <p:sldId id="279" r:id="rId25"/>
    <p:sldId id="281" r:id="rId26"/>
    <p:sldId id="297"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E9626-A643-42A1-9788-18A98D055C88}" v="148" dt="2018-12-14T08:36:40.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94249" autoAdjust="0"/>
  </p:normalViewPr>
  <p:slideViewPr>
    <p:cSldViewPr snapToGrid="0">
      <p:cViewPr varScale="1">
        <p:scale>
          <a:sx n="68" d="100"/>
          <a:sy n="68" d="100"/>
        </p:scale>
        <p:origin x="11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FE721C82-8EA0-4AA5-8481-7CF6230270F5}"/>
    <pc:docChg chg="undo custSel addSld delSld modSld sldOrd">
      <pc:chgData name="Schreckenberg, Kate" userId="8b45ddae-23f1-407e-8d90-04d8d4e05fa6" providerId="ADAL" clId="{FE721C82-8EA0-4AA5-8481-7CF6230270F5}" dt="2018-12-14T00:06:02.626" v="978"/>
      <pc:docMkLst>
        <pc:docMk/>
      </pc:docMkLst>
      <pc:sldChg chg="modNotesTx">
        <pc:chgData name="Schreckenberg, Kate" userId="8b45ddae-23f1-407e-8d90-04d8d4e05fa6" providerId="ADAL" clId="{FE721C82-8EA0-4AA5-8481-7CF6230270F5}" dt="2018-12-13T21:50:26.161" v="2" actId="6549"/>
        <pc:sldMkLst>
          <pc:docMk/>
          <pc:sldMk cId="1547254516" sldId="262"/>
        </pc:sldMkLst>
      </pc:sldChg>
      <pc:sldChg chg="modSp">
        <pc:chgData name="Schreckenberg, Kate" userId="8b45ddae-23f1-407e-8d90-04d8d4e05fa6" providerId="ADAL" clId="{FE721C82-8EA0-4AA5-8481-7CF6230270F5}" dt="2018-12-13T22:20:01.606" v="300" actId="1076"/>
        <pc:sldMkLst>
          <pc:docMk/>
          <pc:sldMk cId="1820783014" sldId="265"/>
        </pc:sldMkLst>
        <pc:spChg chg="mod">
          <ac:chgData name="Schreckenberg, Kate" userId="8b45ddae-23f1-407e-8d90-04d8d4e05fa6" providerId="ADAL" clId="{FE721C82-8EA0-4AA5-8481-7CF6230270F5}" dt="2018-12-13T22:15:15.135" v="256" actId="6549"/>
          <ac:spMkLst>
            <pc:docMk/>
            <pc:sldMk cId="1820783014" sldId="265"/>
            <ac:spMk id="7" creationId="{00000000-0000-0000-0000-000000000000}"/>
          </ac:spMkLst>
        </pc:spChg>
        <pc:graphicFrameChg chg="mod modGraphic">
          <ac:chgData name="Schreckenberg, Kate" userId="8b45ddae-23f1-407e-8d90-04d8d4e05fa6" providerId="ADAL" clId="{FE721C82-8EA0-4AA5-8481-7CF6230270F5}" dt="2018-12-13T22:20:01.606" v="300" actId="1076"/>
          <ac:graphicFrameMkLst>
            <pc:docMk/>
            <pc:sldMk cId="1820783014" sldId="265"/>
            <ac:graphicFrameMk id="4" creationId="{7C1FFCB5-D292-7D41-B630-3C417A99F501}"/>
          </ac:graphicFrameMkLst>
        </pc:graphicFrameChg>
      </pc:sldChg>
      <pc:sldChg chg="modSp">
        <pc:chgData name="Schreckenberg, Kate" userId="8b45ddae-23f1-407e-8d90-04d8d4e05fa6" providerId="ADAL" clId="{FE721C82-8EA0-4AA5-8481-7CF6230270F5}" dt="2018-12-13T22:11:01.153" v="251" actId="1076"/>
        <pc:sldMkLst>
          <pc:docMk/>
          <pc:sldMk cId="4043390310" sldId="266"/>
        </pc:sldMkLst>
        <pc:spChg chg="mod">
          <ac:chgData name="Schreckenberg, Kate" userId="8b45ddae-23f1-407e-8d90-04d8d4e05fa6" providerId="ADAL" clId="{FE721C82-8EA0-4AA5-8481-7CF6230270F5}" dt="2018-12-13T22:11:01.153" v="251" actId="1076"/>
          <ac:spMkLst>
            <pc:docMk/>
            <pc:sldMk cId="4043390310" sldId="266"/>
            <ac:spMk id="6" creationId="{22257EDC-CD3B-BE49-A488-F2579519C022}"/>
          </ac:spMkLst>
        </pc:spChg>
      </pc:sldChg>
      <pc:sldChg chg="modNotesTx">
        <pc:chgData name="Schreckenberg, Kate" userId="8b45ddae-23f1-407e-8d90-04d8d4e05fa6" providerId="ADAL" clId="{FE721C82-8EA0-4AA5-8481-7CF6230270F5}" dt="2018-12-13T22:12:09.326" v="252" actId="6549"/>
        <pc:sldMkLst>
          <pc:docMk/>
          <pc:sldMk cId="3978690308" sldId="268"/>
        </pc:sldMkLst>
      </pc:sldChg>
      <pc:sldChg chg="modNotesTx">
        <pc:chgData name="Schreckenberg, Kate" userId="8b45ddae-23f1-407e-8d90-04d8d4e05fa6" providerId="ADAL" clId="{FE721C82-8EA0-4AA5-8481-7CF6230270F5}" dt="2018-12-13T22:26:32.075" v="395" actId="6549"/>
        <pc:sldMkLst>
          <pc:docMk/>
          <pc:sldMk cId="2505350755" sldId="269"/>
        </pc:sldMkLst>
      </pc:sldChg>
      <pc:sldChg chg="modNotesTx">
        <pc:chgData name="Schreckenberg, Kate" userId="8b45ddae-23f1-407e-8d90-04d8d4e05fa6" providerId="ADAL" clId="{FE721C82-8EA0-4AA5-8481-7CF6230270F5}" dt="2018-12-13T23:37:53.587" v="620" actId="6549"/>
        <pc:sldMkLst>
          <pc:docMk/>
          <pc:sldMk cId="2239197081" sldId="273"/>
        </pc:sldMkLst>
      </pc:sldChg>
      <pc:sldChg chg="modSp modNotesTx">
        <pc:chgData name="Schreckenberg, Kate" userId="8b45ddae-23f1-407e-8d90-04d8d4e05fa6" providerId="ADAL" clId="{FE721C82-8EA0-4AA5-8481-7CF6230270F5}" dt="2018-12-13T23:41:54.944" v="643" actId="6549"/>
        <pc:sldMkLst>
          <pc:docMk/>
          <pc:sldMk cId="3225243328" sldId="276"/>
        </pc:sldMkLst>
        <pc:picChg chg="mod">
          <ac:chgData name="Schreckenberg, Kate" userId="8b45ddae-23f1-407e-8d90-04d8d4e05fa6" providerId="ADAL" clId="{FE721C82-8EA0-4AA5-8481-7CF6230270F5}" dt="2018-12-13T23:39:13.218" v="623" actId="1076"/>
          <ac:picMkLst>
            <pc:docMk/>
            <pc:sldMk cId="3225243328" sldId="276"/>
            <ac:picMk id="12" creationId="{00000000-0000-0000-0000-000000000000}"/>
          </ac:picMkLst>
        </pc:picChg>
      </pc:sldChg>
      <pc:sldChg chg="addSp delSp modSp modNotesTx">
        <pc:chgData name="Schreckenberg, Kate" userId="8b45ddae-23f1-407e-8d90-04d8d4e05fa6" providerId="ADAL" clId="{FE721C82-8EA0-4AA5-8481-7CF6230270F5}" dt="2018-12-13T23:55:04.798" v="895" actId="6549"/>
        <pc:sldMkLst>
          <pc:docMk/>
          <pc:sldMk cId="2494927383" sldId="279"/>
        </pc:sldMkLst>
        <pc:spChg chg="mod">
          <ac:chgData name="Schreckenberg, Kate" userId="8b45ddae-23f1-407e-8d90-04d8d4e05fa6" providerId="ADAL" clId="{FE721C82-8EA0-4AA5-8481-7CF6230270F5}" dt="2018-12-13T23:52:01.025" v="881" actId="6549"/>
          <ac:spMkLst>
            <pc:docMk/>
            <pc:sldMk cId="2494927383" sldId="279"/>
            <ac:spMk id="2" creationId="{0832E985-29B1-574D-9686-CC59B40F2B18}"/>
          </ac:spMkLst>
        </pc:spChg>
        <pc:spChg chg="add del mod">
          <ac:chgData name="Schreckenberg, Kate" userId="8b45ddae-23f1-407e-8d90-04d8d4e05fa6" providerId="ADAL" clId="{FE721C82-8EA0-4AA5-8481-7CF6230270F5}" dt="2018-12-13T23:51:15.324" v="685" actId="478"/>
          <ac:spMkLst>
            <pc:docMk/>
            <pc:sldMk cId="2494927383" sldId="279"/>
            <ac:spMk id="3" creationId="{5ED0C766-B111-D748-8500-83002DA07CC8}"/>
          </ac:spMkLst>
        </pc:spChg>
        <pc:spChg chg="add del mod">
          <ac:chgData name="Schreckenberg, Kate" userId="8b45ddae-23f1-407e-8d90-04d8d4e05fa6" providerId="ADAL" clId="{FE721C82-8EA0-4AA5-8481-7CF6230270F5}" dt="2018-12-13T23:51:47.676" v="878" actId="478"/>
          <ac:spMkLst>
            <pc:docMk/>
            <pc:sldMk cId="2494927383" sldId="279"/>
            <ac:spMk id="4" creationId="{7452D75F-738D-445A-8BDB-D24F84A9A734}"/>
          </ac:spMkLst>
        </pc:spChg>
        <pc:spChg chg="add del mod">
          <ac:chgData name="Schreckenberg, Kate" userId="8b45ddae-23f1-407e-8d90-04d8d4e05fa6" providerId="ADAL" clId="{FE721C82-8EA0-4AA5-8481-7CF6230270F5}" dt="2018-12-13T23:51:15.324" v="685" actId="478"/>
          <ac:spMkLst>
            <pc:docMk/>
            <pc:sldMk cId="2494927383" sldId="279"/>
            <ac:spMk id="6" creationId="{D1A2141B-87D5-403F-A500-1323E661E8F9}"/>
          </ac:spMkLst>
        </pc:spChg>
      </pc:sldChg>
      <pc:sldChg chg="addSp delSp modSp modNotesTx">
        <pc:chgData name="Schreckenberg, Kate" userId="8b45ddae-23f1-407e-8d90-04d8d4e05fa6" providerId="ADAL" clId="{FE721C82-8EA0-4AA5-8481-7CF6230270F5}" dt="2018-12-14T00:06:02.626" v="978"/>
        <pc:sldMkLst>
          <pc:docMk/>
          <pc:sldMk cId="3521682658" sldId="281"/>
        </pc:sldMkLst>
        <pc:spChg chg="mod">
          <ac:chgData name="Schreckenberg, Kate" userId="8b45ddae-23f1-407e-8d90-04d8d4e05fa6" providerId="ADAL" clId="{FE721C82-8EA0-4AA5-8481-7CF6230270F5}" dt="2018-12-14T00:06:02.626" v="978"/>
          <ac:spMkLst>
            <pc:docMk/>
            <pc:sldMk cId="3521682658" sldId="281"/>
            <ac:spMk id="2" creationId="{0832E985-29B1-574D-9686-CC59B40F2B18}"/>
          </ac:spMkLst>
        </pc:spChg>
        <pc:spChg chg="mod">
          <ac:chgData name="Schreckenberg, Kate" userId="8b45ddae-23f1-407e-8d90-04d8d4e05fa6" providerId="ADAL" clId="{FE721C82-8EA0-4AA5-8481-7CF6230270F5}" dt="2018-12-14T00:00:09.497" v="916"/>
          <ac:spMkLst>
            <pc:docMk/>
            <pc:sldMk cId="3521682658" sldId="281"/>
            <ac:spMk id="3" creationId="{5ED0C766-B111-D748-8500-83002DA07CC8}"/>
          </ac:spMkLst>
        </pc:spChg>
        <pc:spChg chg="add del">
          <ac:chgData name="Schreckenberg, Kate" userId="8b45ddae-23f1-407e-8d90-04d8d4e05fa6" providerId="ADAL" clId="{FE721C82-8EA0-4AA5-8481-7CF6230270F5}" dt="2018-12-13T23:57:38.617" v="897"/>
          <ac:spMkLst>
            <pc:docMk/>
            <pc:sldMk cId="3521682658" sldId="281"/>
            <ac:spMk id="4" creationId="{9B56E924-8998-4BE9-B808-124299BB0664}"/>
          </ac:spMkLst>
        </pc:spChg>
        <pc:spChg chg="add del">
          <ac:chgData name="Schreckenberg, Kate" userId="8b45ddae-23f1-407e-8d90-04d8d4e05fa6" providerId="ADAL" clId="{FE721C82-8EA0-4AA5-8481-7CF6230270F5}" dt="2018-12-14T00:05:51.183" v="973"/>
          <ac:spMkLst>
            <pc:docMk/>
            <pc:sldMk cId="3521682658" sldId="281"/>
            <ac:spMk id="5" creationId="{7BEF634D-729E-4060-A1E1-9C2A716DAD4B}"/>
          </ac:spMkLst>
        </pc:spChg>
        <pc:spChg chg="add del">
          <ac:chgData name="Schreckenberg, Kate" userId="8b45ddae-23f1-407e-8d90-04d8d4e05fa6" providerId="ADAL" clId="{FE721C82-8EA0-4AA5-8481-7CF6230270F5}" dt="2018-12-14T00:06:02.610" v="977"/>
          <ac:spMkLst>
            <pc:docMk/>
            <pc:sldMk cId="3521682658" sldId="281"/>
            <ac:spMk id="6" creationId="{2C65A3AA-13E3-41D7-8410-AF920660AFF3}"/>
          </ac:spMkLst>
        </pc:spChg>
      </pc:sldChg>
      <pc:sldChg chg="modSp">
        <pc:chgData name="Schreckenberg, Kate" userId="8b45ddae-23f1-407e-8d90-04d8d4e05fa6" providerId="ADAL" clId="{FE721C82-8EA0-4AA5-8481-7CF6230270F5}" dt="2018-12-13T21:48:24.820" v="1" actId="20577"/>
        <pc:sldMkLst>
          <pc:docMk/>
          <pc:sldMk cId="2666134385" sldId="285"/>
        </pc:sldMkLst>
        <pc:spChg chg="mod">
          <ac:chgData name="Schreckenberg, Kate" userId="8b45ddae-23f1-407e-8d90-04d8d4e05fa6" providerId="ADAL" clId="{FE721C82-8EA0-4AA5-8481-7CF6230270F5}" dt="2018-12-13T21:48:24.820" v="1" actId="20577"/>
          <ac:spMkLst>
            <pc:docMk/>
            <pc:sldMk cId="2666134385" sldId="285"/>
            <ac:spMk id="4" creationId="{00000000-0000-0000-0000-000000000000}"/>
          </ac:spMkLst>
        </pc:spChg>
      </pc:sldChg>
      <pc:sldChg chg="addSp delSp modSp">
        <pc:chgData name="Schreckenberg, Kate" userId="8b45ddae-23f1-407e-8d90-04d8d4e05fa6" providerId="ADAL" clId="{FE721C82-8EA0-4AA5-8481-7CF6230270F5}" dt="2018-12-13T22:10:28.059" v="248" actId="6549"/>
        <pc:sldMkLst>
          <pc:docMk/>
          <pc:sldMk cId="2459074044" sldId="286"/>
        </pc:sldMkLst>
        <pc:spChg chg="add mod">
          <ac:chgData name="Schreckenberg, Kate" userId="8b45ddae-23f1-407e-8d90-04d8d4e05fa6" providerId="ADAL" clId="{FE721C82-8EA0-4AA5-8481-7CF6230270F5}" dt="2018-12-13T22:09:27.024" v="234" actId="164"/>
          <ac:spMkLst>
            <pc:docMk/>
            <pc:sldMk cId="2459074044" sldId="286"/>
            <ac:spMk id="4" creationId="{E3705C43-2F8D-40B8-B4C6-83A34B2167D2}"/>
          </ac:spMkLst>
        </pc:spChg>
        <pc:spChg chg="add mod">
          <ac:chgData name="Schreckenberg, Kate" userId="8b45ddae-23f1-407e-8d90-04d8d4e05fa6" providerId="ADAL" clId="{FE721C82-8EA0-4AA5-8481-7CF6230270F5}" dt="2018-12-13T22:09:27.024" v="234" actId="164"/>
          <ac:spMkLst>
            <pc:docMk/>
            <pc:sldMk cId="2459074044" sldId="286"/>
            <ac:spMk id="8" creationId="{30A0743A-7076-4BB4-9A1A-E421F79AF6A1}"/>
          </ac:spMkLst>
        </pc:spChg>
        <pc:spChg chg="add mod ord">
          <ac:chgData name="Schreckenberg, Kate" userId="8b45ddae-23f1-407e-8d90-04d8d4e05fa6" providerId="ADAL" clId="{FE721C82-8EA0-4AA5-8481-7CF6230270F5}" dt="2018-12-13T22:10:28.059" v="248" actId="6549"/>
          <ac:spMkLst>
            <pc:docMk/>
            <pc:sldMk cId="2459074044" sldId="286"/>
            <ac:spMk id="9" creationId="{9E3897E1-C552-4EE8-AB9F-D7D061C0967A}"/>
          </ac:spMkLst>
        </pc:spChg>
        <pc:spChg chg="add mod ord">
          <ac:chgData name="Schreckenberg, Kate" userId="8b45ddae-23f1-407e-8d90-04d8d4e05fa6" providerId="ADAL" clId="{FE721C82-8EA0-4AA5-8481-7CF6230270F5}" dt="2018-12-13T22:09:27.024" v="234" actId="164"/>
          <ac:spMkLst>
            <pc:docMk/>
            <pc:sldMk cId="2459074044" sldId="286"/>
            <ac:spMk id="10" creationId="{010224D3-0241-4391-820B-FB5C5D214776}"/>
          </ac:spMkLst>
        </pc:spChg>
        <pc:spChg chg="add mod">
          <ac:chgData name="Schreckenberg, Kate" userId="8b45ddae-23f1-407e-8d90-04d8d4e05fa6" providerId="ADAL" clId="{FE721C82-8EA0-4AA5-8481-7CF6230270F5}" dt="2018-12-13T22:09:27.024" v="234" actId="164"/>
          <ac:spMkLst>
            <pc:docMk/>
            <pc:sldMk cId="2459074044" sldId="286"/>
            <ac:spMk id="11" creationId="{B421617D-9090-4231-96E4-AFF4B6531858}"/>
          </ac:spMkLst>
        </pc:spChg>
        <pc:spChg chg="add mod">
          <ac:chgData name="Schreckenberg, Kate" userId="8b45ddae-23f1-407e-8d90-04d8d4e05fa6" providerId="ADAL" clId="{FE721C82-8EA0-4AA5-8481-7CF6230270F5}" dt="2018-12-13T22:09:27.024" v="234" actId="164"/>
          <ac:spMkLst>
            <pc:docMk/>
            <pc:sldMk cId="2459074044" sldId="286"/>
            <ac:spMk id="12" creationId="{9AA91E71-9980-4139-81A6-3034F48AB819}"/>
          </ac:spMkLst>
        </pc:spChg>
        <pc:spChg chg="add mod">
          <ac:chgData name="Schreckenberg, Kate" userId="8b45ddae-23f1-407e-8d90-04d8d4e05fa6" providerId="ADAL" clId="{FE721C82-8EA0-4AA5-8481-7CF6230270F5}" dt="2018-12-13T22:09:27.024" v="234" actId="164"/>
          <ac:spMkLst>
            <pc:docMk/>
            <pc:sldMk cId="2459074044" sldId="286"/>
            <ac:spMk id="13" creationId="{DEE515A8-6A57-42C8-B062-EEB0B02F88ED}"/>
          </ac:spMkLst>
        </pc:spChg>
        <pc:spChg chg="add mod">
          <ac:chgData name="Schreckenberg, Kate" userId="8b45ddae-23f1-407e-8d90-04d8d4e05fa6" providerId="ADAL" clId="{FE721C82-8EA0-4AA5-8481-7CF6230270F5}" dt="2018-12-13T22:09:27.024" v="234" actId="164"/>
          <ac:spMkLst>
            <pc:docMk/>
            <pc:sldMk cId="2459074044" sldId="286"/>
            <ac:spMk id="14" creationId="{563B015E-0791-4C1D-8444-7E76F7E0DE5A}"/>
          </ac:spMkLst>
        </pc:spChg>
        <pc:spChg chg="add del mod">
          <ac:chgData name="Schreckenberg, Kate" userId="8b45ddae-23f1-407e-8d90-04d8d4e05fa6" providerId="ADAL" clId="{FE721C82-8EA0-4AA5-8481-7CF6230270F5}" dt="2018-12-13T22:04:32.779" v="206" actId="478"/>
          <ac:spMkLst>
            <pc:docMk/>
            <pc:sldMk cId="2459074044" sldId="286"/>
            <ac:spMk id="16" creationId="{507134AA-7A54-4683-A000-592E71C38485}"/>
          </ac:spMkLst>
        </pc:spChg>
        <pc:grpChg chg="add mod">
          <ac:chgData name="Schreckenberg, Kate" userId="8b45ddae-23f1-407e-8d90-04d8d4e05fa6" providerId="ADAL" clId="{FE721C82-8EA0-4AA5-8481-7CF6230270F5}" dt="2018-12-13T22:09:27.024" v="234" actId="164"/>
          <ac:grpSpMkLst>
            <pc:docMk/>
            <pc:sldMk cId="2459074044" sldId="286"/>
            <ac:grpSpMk id="17" creationId="{1A5F0368-31C8-44BA-B497-407B042D9851}"/>
          </ac:grpSpMkLst>
        </pc:grpChg>
        <pc:picChg chg="del mod">
          <ac:chgData name="Schreckenberg, Kate" userId="8b45ddae-23f1-407e-8d90-04d8d4e05fa6" providerId="ADAL" clId="{FE721C82-8EA0-4AA5-8481-7CF6230270F5}" dt="2018-12-13T22:03:59.692" v="202" actId="478"/>
          <ac:picMkLst>
            <pc:docMk/>
            <pc:sldMk cId="2459074044" sldId="286"/>
            <ac:picMk id="2" creationId="{00000000-0000-0000-0000-000000000000}"/>
          </ac:picMkLst>
        </pc:picChg>
        <pc:picChg chg="add del mod">
          <ac:chgData name="Schreckenberg, Kate" userId="8b45ddae-23f1-407e-8d90-04d8d4e05fa6" providerId="ADAL" clId="{FE721C82-8EA0-4AA5-8481-7CF6230270F5}" dt="2018-12-13T22:08:47.430" v="233" actId="478"/>
          <ac:picMkLst>
            <pc:docMk/>
            <pc:sldMk cId="2459074044" sldId="286"/>
            <ac:picMk id="3" creationId="{292770D7-B139-4EB8-BB72-E255E6399456}"/>
          </ac:picMkLst>
        </pc:picChg>
      </pc:sldChg>
      <pc:sldChg chg="modSp">
        <pc:chgData name="Schreckenberg, Kate" userId="8b45ddae-23f1-407e-8d90-04d8d4e05fa6" providerId="ADAL" clId="{FE721C82-8EA0-4AA5-8481-7CF6230270F5}" dt="2018-12-13T22:10:07.599" v="244" actId="6549"/>
        <pc:sldMkLst>
          <pc:docMk/>
          <pc:sldMk cId="3422740716" sldId="287"/>
        </pc:sldMkLst>
        <pc:spChg chg="mod">
          <ac:chgData name="Schreckenberg, Kate" userId="8b45ddae-23f1-407e-8d90-04d8d4e05fa6" providerId="ADAL" clId="{FE721C82-8EA0-4AA5-8481-7CF6230270F5}" dt="2018-12-13T22:10:07.599" v="244" actId="6549"/>
          <ac:spMkLst>
            <pc:docMk/>
            <pc:sldMk cId="3422740716" sldId="287"/>
            <ac:spMk id="3" creationId="{5C4AC7A3-7F98-984A-B577-139A4CA35FDA}"/>
          </ac:spMkLst>
        </pc:spChg>
      </pc:sldChg>
      <pc:sldChg chg="modNotesTx">
        <pc:chgData name="Schreckenberg, Kate" userId="8b45ddae-23f1-407e-8d90-04d8d4e05fa6" providerId="ADAL" clId="{FE721C82-8EA0-4AA5-8481-7CF6230270F5}" dt="2018-12-13T22:37:38.792" v="396" actId="6549"/>
        <pc:sldMkLst>
          <pc:docMk/>
          <pc:sldMk cId="3023768066" sldId="290"/>
        </pc:sldMkLst>
      </pc:sldChg>
      <pc:sldChg chg="modNotesTx">
        <pc:chgData name="Schreckenberg, Kate" userId="8b45ddae-23f1-407e-8d90-04d8d4e05fa6" providerId="ADAL" clId="{FE721C82-8EA0-4AA5-8481-7CF6230270F5}" dt="2018-12-13T22:38:45.729" v="397" actId="20577"/>
        <pc:sldMkLst>
          <pc:docMk/>
          <pc:sldMk cId="3042640966" sldId="291"/>
        </pc:sldMkLst>
      </pc:sldChg>
      <pc:sldChg chg="modNotesTx">
        <pc:chgData name="Schreckenberg, Kate" userId="8b45ddae-23f1-407e-8d90-04d8d4e05fa6" providerId="ADAL" clId="{FE721C82-8EA0-4AA5-8481-7CF6230270F5}" dt="2018-12-13T23:18:49.838" v="512" actId="20577"/>
        <pc:sldMkLst>
          <pc:docMk/>
          <pc:sldMk cId="26040702" sldId="293"/>
        </pc:sldMkLst>
      </pc:sldChg>
      <pc:sldChg chg="modNotesTx">
        <pc:chgData name="Schreckenberg, Kate" userId="8b45ddae-23f1-407e-8d90-04d8d4e05fa6" providerId="ADAL" clId="{FE721C82-8EA0-4AA5-8481-7CF6230270F5}" dt="2018-12-13T23:08:34.369" v="451" actId="6549"/>
        <pc:sldMkLst>
          <pc:docMk/>
          <pc:sldMk cId="1159823739" sldId="294"/>
        </pc:sldMkLst>
      </pc:sldChg>
      <pc:sldChg chg="modSp modAnim modNotesTx">
        <pc:chgData name="Schreckenberg, Kate" userId="8b45ddae-23f1-407e-8d90-04d8d4e05fa6" providerId="ADAL" clId="{FE721C82-8EA0-4AA5-8481-7CF6230270F5}" dt="2018-12-13T23:26:32.289" v="537" actId="20577"/>
        <pc:sldMkLst>
          <pc:docMk/>
          <pc:sldMk cId="1423631325" sldId="295"/>
        </pc:sldMkLst>
        <pc:spChg chg="mod">
          <ac:chgData name="Schreckenberg, Kate" userId="8b45ddae-23f1-407e-8d90-04d8d4e05fa6" providerId="ADAL" clId="{FE721C82-8EA0-4AA5-8481-7CF6230270F5}" dt="2018-12-13T23:22:21.547" v="530" actId="20577"/>
          <ac:spMkLst>
            <pc:docMk/>
            <pc:sldMk cId="1423631325" sldId="295"/>
            <ac:spMk id="2" creationId="{114F6978-EA3E-8C44-B7E8-41C4AA4FBA9A}"/>
          </ac:spMkLst>
        </pc:spChg>
        <pc:spChg chg="mod">
          <ac:chgData name="Schreckenberg, Kate" userId="8b45ddae-23f1-407e-8d90-04d8d4e05fa6" providerId="ADAL" clId="{FE721C82-8EA0-4AA5-8481-7CF6230270F5}" dt="2018-12-13T23:22:09.067" v="518"/>
          <ac:spMkLst>
            <pc:docMk/>
            <pc:sldMk cId="1423631325" sldId="295"/>
            <ac:spMk id="20" creationId="{43BBC9A7-4CED-3F43-B1E5-23801AA14ABB}"/>
          </ac:spMkLst>
        </pc:spChg>
        <pc:picChg chg="mod">
          <ac:chgData name="Schreckenberg, Kate" userId="8b45ddae-23f1-407e-8d90-04d8d4e05fa6" providerId="ADAL" clId="{FE721C82-8EA0-4AA5-8481-7CF6230270F5}" dt="2018-12-13T23:22:56.403" v="531" actId="1076"/>
          <ac:picMkLst>
            <pc:docMk/>
            <pc:sldMk cId="1423631325" sldId="295"/>
            <ac:picMk id="16" creationId="{1115491C-0AE4-064E-9ACB-D42D549298B6}"/>
          </ac:picMkLst>
        </pc:picChg>
      </pc:sldChg>
      <pc:sldChg chg="modSp">
        <pc:chgData name="Schreckenberg, Kate" userId="8b45ddae-23f1-407e-8d90-04d8d4e05fa6" providerId="ADAL" clId="{FE721C82-8EA0-4AA5-8481-7CF6230270F5}" dt="2018-12-14T00:04:34.734" v="971" actId="6549"/>
        <pc:sldMkLst>
          <pc:docMk/>
          <pc:sldMk cId="3338365784" sldId="297"/>
        </pc:sldMkLst>
        <pc:spChg chg="mod">
          <ac:chgData name="Schreckenberg, Kate" userId="8b45ddae-23f1-407e-8d90-04d8d4e05fa6" providerId="ADAL" clId="{FE721C82-8EA0-4AA5-8481-7CF6230270F5}" dt="2018-12-14T00:03:20.132" v="920"/>
          <ac:spMkLst>
            <pc:docMk/>
            <pc:sldMk cId="3338365784" sldId="297"/>
            <ac:spMk id="240" creationId="{00000000-0000-0000-0000-000000000000}"/>
          </ac:spMkLst>
        </pc:spChg>
        <pc:spChg chg="mod">
          <ac:chgData name="Schreckenberg, Kate" userId="8b45ddae-23f1-407e-8d90-04d8d4e05fa6" providerId="ADAL" clId="{FE721C82-8EA0-4AA5-8481-7CF6230270F5}" dt="2018-12-14T00:04:34.734" v="971" actId="6549"/>
          <ac:spMkLst>
            <pc:docMk/>
            <pc:sldMk cId="3338365784" sldId="297"/>
            <ac:spMk id="241" creationId="{00000000-0000-0000-0000-000000000000}"/>
          </ac:spMkLst>
        </pc:spChg>
      </pc:sldChg>
      <pc:sldChg chg="del">
        <pc:chgData name="Schreckenberg, Kate" userId="8b45ddae-23f1-407e-8d90-04d8d4e05fa6" providerId="ADAL" clId="{FE721C82-8EA0-4AA5-8481-7CF6230270F5}" dt="2018-12-14T00:01:54.878" v="919" actId="2696"/>
        <pc:sldMkLst>
          <pc:docMk/>
          <pc:sldMk cId="1867916588" sldId="298"/>
        </pc:sldMkLst>
      </pc:sldChg>
      <pc:sldChg chg="add">
        <pc:chgData name="Schreckenberg, Kate" userId="8b45ddae-23f1-407e-8d90-04d8d4e05fa6" providerId="ADAL" clId="{FE721C82-8EA0-4AA5-8481-7CF6230270F5}" dt="2018-12-14T00:01:49.938" v="918"/>
        <pc:sldMkLst>
          <pc:docMk/>
          <pc:sldMk cId="2644745662" sldId="299"/>
        </pc:sldMkLst>
      </pc:sldChg>
      <pc:sldChg chg="addSp modSp add del ord">
        <pc:chgData name="Schreckenberg, Kate" userId="8b45ddae-23f1-407e-8d90-04d8d4e05fa6" providerId="ADAL" clId="{FE721C82-8EA0-4AA5-8481-7CF6230270F5}" dt="2018-12-13T23:52:37.123" v="883" actId="2696"/>
        <pc:sldMkLst>
          <pc:docMk/>
          <pc:sldMk cId="3019742037" sldId="299"/>
        </pc:sldMkLst>
        <pc:spChg chg="mod">
          <ac:chgData name="Schreckenberg, Kate" userId="8b45ddae-23f1-407e-8d90-04d8d4e05fa6" providerId="ADAL" clId="{FE721C82-8EA0-4AA5-8481-7CF6230270F5}" dt="2018-12-13T23:46:25.643" v="652" actId="6549"/>
          <ac:spMkLst>
            <pc:docMk/>
            <pc:sldMk cId="3019742037" sldId="299"/>
            <ac:spMk id="2" creationId="{0832E985-29B1-574D-9686-CC59B40F2B18}"/>
          </ac:spMkLst>
        </pc:spChg>
        <pc:spChg chg="add">
          <ac:chgData name="Schreckenberg, Kate" userId="8b45ddae-23f1-407e-8d90-04d8d4e05fa6" providerId="ADAL" clId="{FE721C82-8EA0-4AA5-8481-7CF6230270F5}" dt="2018-12-13T23:49:01.217" v="668"/>
          <ac:spMkLst>
            <pc:docMk/>
            <pc:sldMk cId="3019742037" sldId="299"/>
            <ac:spMk id="4" creationId="{A28CE6B2-2DCB-44EA-84A7-CF3F2CC3A1DC}"/>
          </ac:spMkLst>
        </pc:spChg>
      </pc:sldChg>
      <pc:sldChg chg="modSp add del">
        <pc:chgData name="Schreckenberg, Kate" userId="8b45ddae-23f1-407e-8d90-04d8d4e05fa6" providerId="ADAL" clId="{FE721C82-8EA0-4AA5-8481-7CF6230270F5}" dt="2018-12-13T22:20:06.354" v="301" actId="2696"/>
        <pc:sldMkLst>
          <pc:docMk/>
          <pc:sldMk cId="4066340013" sldId="328"/>
        </pc:sldMkLst>
        <pc:graphicFrameChg chg="modGraphic">
          <ac:chgData name="Schreckenberg, Kate" userId="8b45ddae-23f1-407e-8d90-04d8d4e05fa6" providerId="ADAL" clId="{FE721C82-8EA0-4AA5-8481-7CF6230270F5}" dt="2018-12-13T22:18:45.095" v="280" actId="14734"/>
          <ac:graphicFrameMkLst>
            <pc:docMk/>
            <pc:sldMk cId="4066340013" sldId="328"/>
            <ac:graphicFrameMk id="4" creationId="{505C5DD4-AA42-A340-8EAA-3ECB578CDF86}"/>
          </ac:graphicFrameMkLst>
        </pc:graphicFrameChg>
      </pc:sldChg>
    </pc:docChg>
  </pc:docChgLst>
  <pc:docChgLst>
    <pc:chgData name="Schreckenberg, Kate" userId="8b45ddae-23f1-407e-8d90-04d8d4e05fa6" providerId="ADAL" clId="{3B0E9626-A643-42A1-9788-18A98D055C88}"/>
    <pc:docChg chg="custSel addSld delSld modSld">
      <pc:chgData name="Schreckenberg, Kate" userId="8b45ddae-23f1-407e-8d90-04d8d4e05fa6" providerId="ADAL" clId="{3B0E9626-A643-42A1-9788-18A98D055C88}" dt="2018-12-14T08:37:16.410" v="29" actId="27636"/>
      <pc:docMkLst>
        <pc:docMk/>
      </pc:docMkLst>
      <pc:sldChg chg="del">
        <pc:chgData name="Schreckenberg, Kate" userId="8b45ddae-23f1-407e-8d90-04d8d4e05fa6" providerId="ADAL" clId="{3B0E9626-A643-42A1-9788-18A98D055C88}" dt="2018-12-14T08:37:10.144" v="27" actId="2696"/>
        <pc:sldMkLst>
          <pc:docMk/>
          <pc:sldMk cId="2644745662" sldId="299"/>
        </pc:sldMkLst>
      </pc:sldChg>
      <pc:sldChg chg="modSp add">
        <pc:chgData name="Schreckenberg, Kate" userId="8b45ddae-23f1-407e-8d90-04d8d4e05fa6" providerId="ADAL" clId="{3B0E9626-A643-42A1-9788-18A98D055C88}" dt="2018-12-14T08:37:16.410" v="29" actId="27636"/>
        <pc:sldMkLst>
          <pc:docMk/>
          <pc:sldMk cId="4120556822" sldId="300"/>
        </pc:sldMkLst>
        <pc:spChg chg="mod">
          <ac:chgData name="Schreckenberg, Kate" userId="8b45ddae-23f1-407e-8d90-04d8d4e05fa6" providerId="ADAL" clId="{3B0E9626-A643-42A1-9788-18A98D055C88}" dt="2018-12-14T08:37:01.792" v="26" actId="313"/>
          <ac:spMkLst>
            <pc:docMk/>
            <pc:sldMk cId="4120556822" sldId="300"/>
            <ac:spMk id="2" creationId="{4A45F5F5-13BD-4052-BC32-7204AF56B603}"/>
          </ac:spMkLst>
        </pc:spChg>
        <pc:spChg chg="mod">
          <ac:chgData name="Schreckenberg, Kate" userId="8b45ddae-23f1-407e-8d90-04d8d4e05fa6" providerId="ADAL" clId="{3B0E9626-A643-42A1-9788-18A98D055C88}" dt="2018-12-14T08:37:16.410" v="29" actId="27636"/>
          <ac:spMkLst>
            <pc:docMk/>
            <pc:sldMk cId="4120556822" sldId="300"/>
            <ac:spMk id="3" creationId="{D8C6A92F-DF30-458C-9F98-7577A5883A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88459A-E082-9249-AE8D-4441C5AFA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90B866-BF31-DD42-9D58-1DC5F749B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78997-BE7A-F844-906E-6D200B0AC9FD}" type="datetimeFigureOut">
              <a:rPr lang="en-US" smtClean="0"/>
              <a:t>12/14/2018</a:t>
            </a:fld>
            <a:endParaRPr lang="en-US"/>
          </a:p>
        </p:txBody>
      </p:sp>
      <p:sp>
        <p:nvSpPr>
          <p:cNvPr id="4" name="Footer Placeholder 3">
            <a:extLst>
              <a:ext uri="{FF2B5EF4-FFF2-40B4-BE49-F238E27FC236}">
                <a16:creationId xmlns:a16="http://schemas.microsoft.com/office/drawing/2014/main" id="{D2F4B8A7-8BAC-AC47-BF34-9B6B6745BC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23FC77-F71E-4A47-A331-57E34EB9C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18DBA-1E1D-4249-8054-00FECB2B0623}" type="slidenum">
              <a:rPr lang="en-US" smtClean="0"/>
              <a:t>‹#›</a:t>
            </a:fld>
            <a:endParaRPr lang="en-US"/>
          </a:p>
        </p:txBody>
      </p:sp>
    </p:spTree>
    <p:extLst>
      <p:ext uri="{BB962C8B-B14F-4D97-AF65-F5344CB8AC3E}">
        <p14:creationId xmlns:p14="http://schemas.microsoft.com/office/powerpoint/2010/main" val="331042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knea.unep-wcmc.org/Home/tabid/38/Default.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53718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A ce jour, les principaux SE qui ont été inclus dans les mécanismes PSE sont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Stocks de carbone, ex. par la plantation d’arbres pour séquestrer du carbone, ou des politiques pour réduire les utilisations de terres qui causent des émissions de carbone.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Qualité et quantité d’eau. Ceci peut impliquer des changements dans les systèmes agricoles pour réduire la pollution des eaux, et des activités forestières pour réduire l’envasement dans les bassins versants qui peut affecter les centrales électriques, les irrigateurs etc. en aval. Probablement, le mécanisme le plus connu appliqué à un bassin versant est le système du bassin de versant de New York dans lequel les utilisateurs d’eau de la ville de New York paient les agriculteurs du bassin environnant pour modifier leurs systèmes agricoles afin de maintenir la qualité de l’eau.</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Biodiversité, ex. par les aires protégées.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Beauté du paysage : les espaces naturels offrent une beauté esthétique qui est prisée par la plupart des sociétés humaines. Les pratiques locales d’utilisation des terres peuvent améliorer ou détruire la beauté des paysages, affectant la qualité de la vie locale ainsi que les opportunités pour l’écotourisme. Les entreprises  touristiques, et même les fondations privées, payent les agriculteurs locaux ou autres propriétaires terriens pour préserver ce précieux service environnemental.</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Les SE groupes suscitent un intérêt croissant, ex. les forêts peuvent fournir de la biodiversité, du carbone, peut-être de l’eau, et permettre la recréation. Est-ce qu’on a besoin de différents programmes PSE pour chacun de ces services ou est-ce qu’on peut avoir un seul programme pour couvrir toutes ces activités ?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Problèmes des services groupes : certains services sont rivaux (ex. arbres et eau ou des monocultures à croissance rapide pour le carbone et la biodiversité) tandis que certains sont locaux et d’autres globaux, et intéressent ainsi différents acheteurs.</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La figure de base de Pagiola donne la logique sous-tendant les PSE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les structures politiques actuelles, la valeur des services écosystémiques n’est pas incluse dans les décisions privées, rendant la conservation économiquement inintéressante.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profits personnels de la gestion existante sont supérieurs à la conservation. Mais ils conduisent souvent à des coûts sociaux élevés (externalités)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PSE propose des transferts des coûts/pertes provenant des externalités pour rendre la conservation plus attractive.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338732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Bien que le PSE et le TC semblent très similaires, il y a des différences: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TC et les PSE ont le même point de départ : l’hypothèse que les incitations directes et conditionnelles constituent les moyens les plus efficaces pour changer le comportement.</a:t>
            </a: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Toutefois, bien que beaucoup de mécanismes PES aient comme objectif le développement rural, ils ont eu du mal à mettre en place des mécanismes pour engager les pauvres et atténuer la pauvreté. En revanche, les TC ont avance a grands pas en promouvant la protection sociale et la stabilité de revenu, mais leur impact environnemental a été limité.</a:t>
            </a: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Cette diapo met en exergue les différences entre TC et PSE, mais suggère aussi qu’il y a d’amples possibilités pour développer des programmes hybrides qui bénéficient des complémentarités des modèles. En effet, de tels hybrides sont déjà testés dans les programmes de conservation de Bolsa Floresta (</a:t>
            </a:r>
            <a:r>
              <a:rPr lang="fr-FR" dirty="0"/>
              <a:t>Brésil)</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0" kern="1200" dirty="0">
                <a:solidFill>
                  <a:schemeClr val="tx1"/>
                </a:solidFill>
                <a:effectLst/>
                <a:latin typeface="Arial" panose="020B0604020202020204" pitchFamily="34" charset="0"/>
                <a:ea typeface="+mn-ea"/>
                <a:cs typeface="Arial" panose="020B0604020202020204" pitchFamily="34" charset="0"/>
              </a:rPr>
              <a:t>Watershared (</a:t>
            </a:r>
            <a:r>
              <a:rPr lang="fr-FR" sz="1200" kern="1200" dirty="0">
                <a:solidFill>
                  <a:schemeClr val="tx1"/>
                </a:solidFill>
                <a:effectLst/>
                <a:latin typeface="Arial" panose="020B0604020202020204" pitchFamily="34" charset="0"/>
                <a:ea typeface="+mn-ea"/>
                <a:cs typeface="Arial" panose="020B0604020202020204" pitchFamily="34" charset="0"/>
              </a:rPr>
              <a:t>Bolivie) et Jatka (Bangladesh).</a:t>
            </a:r>
            <a:endParaRPr lang="en-US"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Plusieurs exemples sur les TC/PSE existent comme on en voit au Bangladesh, au Brésil, en Chine, au Costa Rica, en Ouganda, au Kenya et au Mexique (</a:t>
            </a:r>
            <a:r>
              <a:rPr lang="fr-FR" sz="1200" kern="1200" dirty="0" err="1">
                <a:solidFill>
                  <a:schemeClr val="tx1"/>
                </a:solidFill>
                <a:effectLst/>
                <a:latin typeface="Arial" panose="020B0604020202020204" pitchFamily="34" charset="0"/>
                <a:ea typeface="+mn-ea"/>
                <a:cs typeface="Arial" panose="020B0604020202020204" pitchFamily="34" charset="0"/>
              </a:rPr>
              <a:t>Porras</a:t>
            </a:r>
            <a:r>
              <a:rPr lang="fr-FR" sz="1200" kern="1200" dirty="0">
                <a:solidFill>
                  <a:schemeClr val="tx1"/>
                </a:solidFill>
                <a:effectLst/>
                <a:latin typeface="Arial" panose="020B0604020202020204" pitchFamily="34" charset="0"/>
                <a:ea typeface="+mn-ea"/>
                <a:cs typeface="Arial" panose="020B0604020202020204" pitchFamily="34" charset="0"/>
              </a:rPr>
              <a:t> and Asquith 2018).</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 programme de travaux publics environnementaux en Afrique du Sud</a:t>
            </a:r>
            <a:r>
              <a:rPr lang="fr-FR" sz="1200" kern="1200" dirty="0">
                <a:solidFill>
                  <a:schemeClr val="tx1"/>
                </a:solidFill>
                <a:effectLst/>
                <a:latin typeface="Arial" panose="020B0604020202020204" pitchFamily="34" charset="0"/>
                <a:ea typeface="+mn-ea"/>
                <a:cs typeface="Arial" panose="020B0604020202020204" pitchFamily="34" charset="0"/>
              </a:rPr>
              <a:t> : Un transfert conditionnel social basé sur 33M USD/an venant du portefeuille Responsabilité sociale et environnementale du gouvernement central.</a:t>
            </a:r>
            <a:endParaRPr lang="en-US" sz="1200" kern="1200" dirty="0">
              <a:solidFill>
                <a:schemeClr val="tx2"/>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239266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diapos suivantes résument cinq conditions clés qui ont contribué à l'émergence et la r</a:t>
            </a:r>
            <a:r>
              <a:rPr lang="fr-FR" sz="1200" kern="1200" dirty="0">
                <a:solidFill>
                  <a:schemeClr val="tx1"/>
                </a:solidFill>
                <a:effectLst/>
                <a:latin typeface="Arial" panose="020B0604020202020204" pitchFamily="34" charset="0"/>
                <a:ea typeface="+mn-ea"/>
                <a:cs typeface="Arial" panose="020B0604020202020204" pitchFamily="34" charset="0"/>
              </a:rPr>
              <a:t>é</a:t>
            </a:r>
            <a:r>
              <a:rPr lang="fr-FR" dirty="0"/>
              <a:t>ussite des programmes CT et PSE existants. Ils sont tirés de descriptions de la mise en œuvre concrète des PSE (par exemple Asquith et </a:t>
            </a:r>
            <a:r>
              <a:rPr lang="fr-FR" dirty="0" err="1"/>
              <a:t>Wunder</a:t>
            </a:r>
            <a:r>
              <a:rPr lang="fr-FR" dirty="0"/>
              <a:t>, 2008), ainsi que de connaissances pratiques des praticiens CT / PSE et des chercheurs partagés lors d’un atelier international </a:t>
            </a:r>
            <a:r>
              <a:rPr lang="en-US" dirty="0"/>
              <a:t>(Porras </a:t>
            </a:r>
            <a:r>
              <a:rPr lang="en-US" i="1" dirty="0"/>
              <a:t>et al. </a:t>
            </a:r>
            <a:r>
              <a:rPr lang="en-US" dirty="0"/>
              <a:t>2016; Porras </a:t>
            </a:r>
            <a:r>
              <a:rPr lang="en-US" i="1" dirty="0"/>
              <a:t>et al. </a:t>
            </a:r>
            <a:r>
              <a:rPr lang="en-US" dirty="0"/>
              <a:t>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309449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des programmes nationaux, rattacher les contributions a l’allocation des taxes peut constituer une forme plus souple (et souvent plus faisable) distinguant les PSE. Par exemple, au Costa Rica et au Mexique, les allocations sont liées à la des taxes sur le carburant et l’eau et sont inscrites dans la loi nationale.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De grands pays comme la Chine, le Mexique, l’Inde et le Brésil font correspondre les contributions du gouvernement national avec celles des budgets locaux/provinciaux. Ceci peut aider à mobiliser des fonds venant du secteur privé- presque 80% de Bolsa Floresta au Brésil vient de sources privées, qui incluent Coca-Cola, Samsung, </a:t>
            </a:r>
            <a:r>
              <a:rPr lang="fr-FR" sz="1200" kern="1200" dirty="0" err="1">
                <a:solidFill>
                  <a:schemeClr val="tx1"/>
                </a:solidFill>
                <a:effectLst/>
                <a:latin typeface="Arial" panose="020B0604020202020204" pitchFamily="34" charset="0"/>
                <a:ea typeface="+mn-ea"/>
                <a:cs typeface="Arial" panose="020B0604020202020204" pitchFamily="34" charset="0"/>
              </a:rPr>
              <a:t>Abril</a:t>
            </a:r>
            <a:r>
              <a:rPr lang="fr-FR" sz="1200" kern="1200" dirty="0">
                <a:solidFill>
                  <a:schemeClr val="tx1"/>
                </a:solidFill>
                <a:effectLst/>
                <a:latin typeface="Arial" panose="020B0604020202020204" pitchFamily="34" charset="0"/>
                <a:ea typeface="+mn-ea"/>
                <a:cs typeface="Arial" panose="020B0604020202020204" pitchFamily="34" charset="0"/>
              </a:rPr>
              <a:t> Media Group et Marriott International travaillant en tant que projet REDD+ et vendant volontairement des compensations carbones en vente libre (</a:t>
            </a:r>
            <a:r>
              <a:rPr lang="fr-FR" sz="1200" kern="1200" dirty="0" err="1">
                <a:solidFill>
                  <a:schemeClr val="tx1"/>
                </a:solidFill>
                <a:effectLst/>
                <a:latin typeface="Arial" panose="020B0604020202020204" pitchFamily="34" charset="0"/>
                <a:ea typeface="+mn-ea"/>
                <a:cs typeface="Arial" panose="020B0604020202020204" pitchFamily="34" charset="0"/>
              </a:rPr>
              <a:t>Virgilio</a:t>
            </a:r>
            <a:r>
              <a:rPr lang="fr-FR" sz="1200" kern="1200" dirty="0">
                <a:solidFill>
                  <a:schemeClr val="tx1"/>
                </a:solidFill>
                <a:effectLst/>
                <a:latin typeface="Arial" panose="020B0604020202020204" pitchFamily="34" charset="0"/>
                <a:ea typeface="+mn-ea"/>
                <a:cs typeface="Arial" panose="020B0604020202020204" pitchFamily="34" charset="0"/>
              </a:rPr>
              <a:t> Viana pers. </a:t>
            </a:r>
            <a:r>
              <a:rPr lang="fr-FR" sz="1200" kern="1200" dirty="0" err="1">
                <a:solidFill>
                  <a:schemeClr val="tx1"/>
                </a:solidFill>
                <a:effectLst/>
                <a:latin typeface="Arial" panose="020B0604020202020204" pitchFamily="34" charset="0"/>
                <a:ea typeface="+mn-ea"/>
                <a:cs typeface="Arial" panose="020B0604020202020204" pitchFamily="34" charset="0"/>
              </a:rPr>
              <a:t>comm</a:t>
            </a:r>
            <a:r>
              <a:rPr lang="fr-FR" sz="1200"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combinaison de revenus venant des taxes, des contributions volontaires et du financement des bailleurs a été un succès au Costa Rica.</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Des innovations utiles pour gérer ces flux de financements incluent le développement de systèmes de gestion financière sécurisés dont la création de fonds de gestions indépendantes et la diversification du portefeuille d’instruments économiques de capitalisation.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Fondamentalement, le lien avec la protection sociale a augmenté significativement les ressources disponibles pour la gestion de l’environnement. Ceci s’est passé à grande échelle en Afrique du Sud à travers le programme « Travailler pour l’eau ».</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423665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La volonté politique est importante, mais au final, le financement durable déterminera si un programme émerge et atteint une ampleur suffisante.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Travailler sur la durabilité du financement est essentiel si les projets et les programmes doivent passer du stade ponctuel, souvent sous forme de pilote financé par les bailleurs, a un programme doté d’une stabilité financière qui permet la réplication et la mise en échelle.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Les dons et autres formes de financements par les donateurs ont été très utiles pour lancer les projets comme </a:t>
            </a:r>
            <a:r>
              <a:rPr lang="fr-FR" sz="1200" i="1" kern="1200" dirty="0">
                <a:solidFill>
                  <a:schemeClr val="tx1"/>
                </a:solidFill>
                <a:effectLst/>
                <a:latin typeface="Arial" panose="020B0604020202020204" pitchFamily="34" charset="0"/>
                <a:ea typeface="+mn-ea"/>
                <a:cs typeface="Arial" panose="020B0604020202020204" pitchFamily="34" charset="0"/>
              </a:rPr>
              <a:t>Watershared</a:t>
            </a:r>
            <a:r>
              <a:rPr lang="fr-FR" sz="1200" kern="1200" dirty="0">
                <a:solidFill>
                  <a:schemeClr val="tx1"/>
                </a:solidFill>
                <a:effectLst/>
                <a:latin typeface="Arial" panose="020B0604020202020204" pitchFamily="34" charset="0"/>
                <a:ea typeface="+mn-ea"/>
                <a:cs typeface="Arial" panose="020B0604020202020204" pitchFamily="34" charset="0"/>
              </a:rPr>
              <a:t>, et pour couvrir partiellement les coûts d’entrée sur les marchés internationaux du carbone (études techniques, frais d’enregistrement,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Mais il est important d’avoir une stratégie claire pour des revenus continus. Les gouvernements locaux et les utilisateurs de l’eau en Bolivie apportent maintenant 80% des paiements </a:t>
            </a:r>
            <a:r>
              <a:rPr lang="fr-FR" sz="1200" i="1" kern="1200" dirty="0">
                <a:solidFill>
                  <a:schemeClr val="tx1"/>
                </a:solidFill>
                <a:effectLst/>
                <a:latin typeface="Arial" panose="020B0604020202020204" pitchFamily="34" charset="0"/>
                <a:ea typeface="+mn-ea"/>
                <a:cs typeface="Arial" panose="020B0604020202020204" pitchFamily="34" charset="0"/>
              </a:rPr>
              <a:t>Watershared </a:t>
            </a:r>
            <a:r>
              <a:rPr lang="fr-FR" sz="1200" kern="1200" dirty="0">
                <a:solidFill>
                  <a:schemeClr val="tx1"/>
                </a:solidFill>
                <a:effectLst/>
                <a:latin typeface="Arial" panose="020B0604020202020204" pitchFamily="34" charset="0"/>
                <a:ea typeface="+mn-ea"/>
                <a:cs typeface="Arial" panose="020B0604020202020204" pitchFamily="34" charset="0"/>
              </a:rPr>
              <a:t>(Asquith 2016), et les ventes de crédits carbone génèrent des revenus importants au Mexique, en Ouganda et au Kenya.</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354622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conception des mécanismes de PSE pourrait suivre une approche commerciale, basée sur le modèle ‘</a:t>
            </a:r>
            <a:r>
              <a:rPr lang="fr-FR" sz="1200" i="1" kern="1200" dirty="0">
                <a:solidFill>
                  <a:schemeClr val="tx1"/>
                </a:solidFill>
                <a:effectLst/>
                <a:latin typeface="Arial" panose="020B0604020202020204" pitchFamily="34" charset="0"/>
                <a:ea typeface="+mn-ea"/>
                <a:cs typeface="Arial" panose="020B0604020202020204" pitchFamily="34" charset="0"/>
              </a:rPr>
              <a:t>business </a:t>
            </a:r>
            <a:r>
              <a:rPr lang="fr-FR" sz="1200" i="1" kern="1200" dirty="0" err="1">
                <a:solidFill>
                  <a:schemeClr val="tx1"/>
                </a:solidFill>
                <a:effectLst/>
                <a:latin typeface="Arial" panose="020B0604020202020204" pitchFamily="34" charset="0"/>
                <a:ea typeface="+mn-ea"/>
                <a:cs typeface="Arial" panose="020B0604020202020204" pitchFamily="34" charset="0"/>
              </a:rPr>
              <a:t>canvas</a:t>
            </a:r>
            <a:r>
              <a:rPr lang="fr-FR" sz="1200" i="1"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C’est un outil commercial utilisé pour visualiser tous les éléments de base du démarrage d’une entreprise, dont les clients, les débouchés, la proposition de valeur et la finance.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la diapo suivante, nous allons voir le canevas du plan d’affaire pour le programme Bolsa Floresta</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274325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Programme </a:t>
            </a:r>
            <a:r>
              <a:rPr lang="fr-FR" b="1" dirty="0" err="1"/>
              <a:t>Bolsa</a:t>
            </a:r>
            <a:r>
              <a:rPr lang="fr-FR" b="1" dirty="0"/>
              <a:t> </a:t>
            </a:r>
            <a:r>
              <a:rPr lang="fr-FR" b="1" dirty="0" err="1"/>
              <a:t>Floresta</a:t>
            </a:r>
            <a:r>
              <a:rPr lang="fr-FR" b="1" dirty="0"/>
              <a:t> du Brésil (BFP)</a:t>
            </a:r>
            <a:r>
              <a:rPr lang="fr-FR" dirty="0"/>
              <a:t> </a:t>
            </a:r>
          </a:p>
          <a:p>
            <a:r>
              <a:rPr lang="fr-FR" dirty="0"/>
              <a:t>Le BFP est une politique publique instituée par le gouvernement de l'État d'Amazonas, au Brésil, en 2007. Il combine plusieurs sources de financement des secteurs public et privé pour effectuer des transferts au niveau des ménages et des communautés afin de préserver les forêts et d'améliorer le bien-être des populations dans les réserves de développement durable. Il combine des transferts conditionnels et des PSE. Pour participer au programme, certaines conditions sont nécessaires: les participants riverains ne doivent pas déboiser la forêt vierge, ils doivent envoyer leurs enfants à l'école et vivre dans la réserve pendant au moins deux ans.</a:t>
            </a:r>
          </a:p>
          <a:p>
            <a:endParaRPr lang="fr-FR" sz="1200" b="1" kern="1200" dirty="0">
              <a:solidFill>
                <a:schemeClr val="tx1"/>
              </a:solidFill>
              <a:effectLst/>
              <a:latin typeface="Arial" panose="020B0604020202020204" pitchFamily="34" charset="0"/>
              <a:ea typeface="+mn-ea"/>
              <a:cs typeface="Arial" panose="020B0604020202020204" pitchFamily="34" charset="0"/>
            </a:endParaRPr>
          </a:p>
          <a:p>
            <a:r>
              <a:rPr lang="fr-FR" sz="1200" b="1" kern="1200" dirty="0">
                <a:solidFill>
                  <a:schemeClr val="tx1"/>
                </a:solidFill>
                <a:effectLst/>
                <a:latin typeface="Arial" panose="020B0604020202020204" pitchFamily="34" charset="0"/>
                <a:ea typeface="+mn-ea"/>
                <a:cs typeface="Arial" panose="020B0604020202020204" pitchFamily="34" charset="0"/>
              </a:rPr>
              <a:t>Priorisation et ciblage: </a:t>
            </a:r>
            <a:r>
              <a:rPr lang="fr-FR" sz="1200" kern="1200" dirty="0">
                <a:solidFill>
                  <a:schemeClr val="tx1"/>
                </a:solidFill>
                <a:effectLst/>
                <a:latin typeface="Arial" panose="020B0604020202020204" pitchFamily="34" charset="0"/>
                <a:ea typeface="+mn-ea"/>
                <a:cs typeface="Arial" panose="020B0604020202020204" pitchFamily="34" charset="0"/>
              </a:rPr>
              <a:t>La priorisation des zones dans le programme Bolsa Floresta (BFP) a les attributs de référence suivants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Identification des  zones pertinentes sur la base de l’utilisation durable des aires protégées et la présence de fournisseurs potentiels (i.e. les gardes forestières et les communautés riveraines) pour les services environnementaux dans la zone,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Identification des zones critiques en considérant le risque de réduction de la provision.</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fr-FR" sz="1200" b="1" kern="1200" dirty="0">
              <a:solidFill>
                <a:schemeClr val="tx1"/>
              </a:solidFill>
              <a:effectLst/>
              <a:latin typeface="Arial" panose="020B0604020202020204" pitchFamily="34" charset="0"/>
              <a:ea typeface="+mn-ea"/>
              <a:cs typeface="Arial" panose="020B0604020202020204" pitchFamily="34" charset="0"/>
            </a:endParaRPr>
          </a:p>
          <a:p>
            <a:r>
              <a:rPr lang="fr-FR" sz="1200" b="1" kern="1200" dirty="0">
                <a:solidFill>
                  <a:schemeClr val="tx1"/>
                </a:solidFill>
                <a:effectLst/>
                <a:latin typeface="Arial" panose="020B0604020202020204" pitchFamily="34" charset="0"/>
                <a:ea typeface="+mn-ea"/>
                <a:cs typeface="Arial" panose="020B0604020202020204" pitchFamily="34" charset="0"/>
              </a:rPr>
              <a:t>Types de transferts</a:t>
            </a:r>
            <a:r>
              <a:rPr lang="fr-FR" sz="1200" kern="1200" dirty="0">
                <a:solidFill>
                  <a:schemeClr val="tx1"/>
                </a:solidFill>
                <a:effectLst/>
                <a:latin typeface="Arial" panose="020B0604020202020204" pitchFamily="34" charset="0"/>
                <a:ea typeface="+mn-ea"/>
                <a:cs typeface="Arial" panose="020B0604020202020204" pitchFamily="34" charset="0"/>
              </a:rPr>
              <a:t> : </a:t>
            </a:r>
            <a:r>
              <a:rPr lang="fr-FR" sz="1200" b="0" i="0" kern="1200" dirty="0">
                <a:solidFill>
                  <a:schemeClr val="tx1"/>
                </a:solidFill>
                <a:effectLst/>
                <a:latin typeface="+mn-lt"/>
                <a:ea typeface="+mn-ea"/>
                <a:cs typeface="+mn-cs"/>
              </a:rPr>
              <a:t>Cela implique une combinaison de récompenses en espèces directes et d'investissements communautaires dans des activités génératrices de revenus, l'autonomisation sociale et le renforcement des capacités, et des infrastructures sociales. </a:t>
            </a:r>
            <a:r>
              <a:rPr lang="fr-FR" sz="1200" kern="1200" dirty="0">
                <a:solidFill>
                  <a:schemeClr val="tx1"/>
                </a:solidFill>
                <a:effectLst/>
                <a:latin typeface="Arial" panose="020B0604020202020204" pitchFamily="34" charset="0"/>
                <a:ea typeface="+mn-ea"/>
                <a:cs typeface="Arial" panose="020B0604020202020204" pitchFamily="34" charset="0"/>
              </a:rPr>
              <a:t>La structure du BFP a commencé avec 3 composantes considérées fondamentales pour la qualité du revenu : infrastructure communautaire, récompense monétaire, et renforcement de capacité des communautés. Après 2008, après une série d’ateliers et des consultations, le programme a été réorganisé, avec des composantes additionnelles visant à promouvoir un revenu durable, appuyant les organisations de bases et les investissements sociaux (éducation, transport, santé et communication).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fr-FR" sz="1200" kern="1200" dirty="0">
              <a:solidFill>
                <a:schemeClr val="tx1"/>
              </a:solidFill>
              <a:effectLst/>
              <a:latin typeface="Arial" panose="020B0604020202020204" pitchFamily="34" charset="0"/>
              <a:ea typeface="+mn-ea"/>
              <a:cs typeface="Arial" panose="020B0604020202020204" pitchFamily="34" charset="0"/>
            </a:endParaRPr>
          </a:p>
          <a:p>
            <a:r>
              <a:rPr lang="fr-FR" sz="1200" b="1" kern="1200" dirty="0">
                <a:solidFill>
                  <a:schemeClr val="tx1"/>
                </a:solidFill>
                <a:effectLst/>
                <a:latin typeface="Arial" panose="020B0604020202020204" pitchFamily="34" charset="0"/>
                <a:ea typeface="+mn-ea"/>
                <a:cs typeface="Arial" panose="020B0604020202020204" pitchFamily="34" charset="0"/>
              </a:rPr>
              <a:t>La théorie du changement du programme </a:t>
            </a:r>
            <a:r>
              <a:rPr lang="fr-FR" sz="1200" kern="1200" dirty="0">
                <a:solidFill>
                  <a:schemeClr val="tx1"/>
                </a:solidFill>
                <a:effectLst/>
                <a:latin typeface="Arial" panose="020B0604020202020204" pitchFamily="34" charset="0"/>
                <a:ea typeface="+mn-ea"/>
                <a:cs typeface="Arial" panose="020B0604020202020204" pitchFamily="34" charset="0"/>
              </a:rPr>
              <a:t>est fondée sur 4 points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fr-FR" sz="1200" kern="1200" dirty="0">
                <a:solidFill>
                  <a:schemeClr val="tx1"/>
                </a:solidFill>
                <a:effectLst/>
                <a:latin typeface="Arial" panose="020B0604020202020204" pitchFamily="34" charset="0"/>
                <a:ea typeface="+mn-ea"/>
                <a:cs typeface="Arial" panose="020B0604020202020204" pitchFamily="34" charset="0"/>
              </a:rPr>
              <a:t>1)Des résultats intermédiaires qui devront être réalisés par les fournisseurs en termes de changements dans les pratiques,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fr-FR" sz="1200" kern="1200" dirty="0">
                <a:solidFill>
                  <a:schemeClr val="tx1"/>
                </a:solidFill>
                <a:effectLst/>
                <a:latin typeface="Arial" panose="020B0604020202020204" pitchFamily="34" charset="0"/>
                <a:ea typeface="+mn-ea"/>
                <a:cs typeface="Arial" panose="020B0604020202020204" pitchFamily="34" charset="0"/>
              </a:rPr>
              <a:t>2)Des résultats directs attendus des récompenses prévus dans le mécanisme,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fr-FR" sz="1200" kern="1200" dirty="0">
                <a:solidFill>
                  <a:schemeClr val="tx1"/>
                </a:solidFill>
                <a:effectLst/>
                <a:latin typeface="Arial" panose="020B0604020202020204" pitchFamily="34" charset="0"/>
                <a:ea typeface="+mn-ea"/>
                <a:cs typeface="Arial" panose="020B0604020202020204" pitchFamily="34" charset="0"/>
              </a:rPr>
              <a:t>3)Des actions complémentaires a faire par le dirigeant du mécanisme ou les partenaires, et</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4)Des actions complémentaires en dehors de la gouvernabilité du mécanisme.</a:t>
            </a:r>
            <a:endParaRPr lang="en-US"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59972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fr-FR" dirty="0"/>
              <a:t>Les outils et systèmes peuvent inclure différents types de</a:t>
            </a:r>
            <a:r>
              <a:rPr lang="en-GB" altLang="en-US" baseline="0" dirty="0"/>
              <a:t>: </a:t>
            </a:r>
          </a:p>
          <a:p>
            <a:pPr marL="228600" lvl="0" indent="-228600" eaLnBrk="1" hangingPunct="1">
              <a:buFont typeface="Arial" panose="020B0604020202020204" pitchFamily="34" charset="0"/>
              <a:buChar char="•"/>
            </a:pPr>
            <a:r>
              <a:rPr lang="en-GB" altLang="en-US" baseline="0" dirty="0"/>
              <a:t>Prohibition</a:t>
            </a:r>
          </a:p>
          <a:p>
            <a:pPr marL="228600" lvl="0" indent="-228600" eaLnBrk="1" hangingPunct="1">
              <a:buFont typeface="Arial" panose="020B0604020202020204" pitchFamily="34" charset="0"/>
              <a:buChar char="•"/>
            </a:pPr>
            <a:r>
              <a:rPr lang="en-GB" altLang="en-US" baseline="0" dirty="0" err="1"/>
              <a:t>Outils</a:t>
            </a:r>
            <a:r>
              <a:rPr lang="en-GB" altLang="en-US" baseline="0" dirty="0"/>
              <a:t> et institutions</a:t>
            </a:r>
          </a:p>
          <a:p>
            <a:pPr marL="228600" lvl="0" indent="-228600" eaLnBrk="1" hangingPunct="1">
              <a:buFont typeface="Arial" panose="020B0604020202020204" pitchFamily="34" charset="0"/>
              <a:buChar char="•"/>
            </a:pPr>
            <a:r>
              <a:rPr lang="en-GB" altLang="en-US" baseline="0" dirty="0" err="1"/>
              <a:t>Récompenses</a:t>
            </a:r>
            <a:endParaRPr lang="en-GB" altLang="en-US" baseline="0" dirty="0"/>
          </a:p>
          <a:p>
            <a:pPr marL="228600" indent="-228600" eaLnBrk="1" hangingPunct="1"/>
            <a:r>
              <a:rPr lang="fr-FR" dirty="0"/>
              <a:t>Nous pouvons les examiner dans trois études de cas du Costa Rica, d'Amérique du Sud et d'Afrique orientale (Ouganda et Kenya).</a:t>
            </a:r>
          </a:p>
          <a:p>
            <a:pPr marL="0" indent="0" eaLnBrk="1" hangingPunct="1">
              <a:buFontTx/>
              <a:buNone/>
            </a:pPr>
            <a:endParaRPr lang="en-GB" altLang="en-US" dirty="0"/>
          </a:p>
          <a:p>
            <a:r>
              <a:rPr lang="fr-FR" sz="1200" b="1" kern="1200" dirty="0">
                <a:solidFill>
                  <a:schemeClr val="tx1"/>
                </a:solidFill>
                <a:effectLst/>
                <a:latin typeface="+mn-lt"/>
                <a:ea typeface="+mn-ea"/>
                <a:cs typeface="+mn-cs"/>
              </a:rPr>
              <a:t>La base du programme PSE de Costa Rica</a:t>
            </a:r>
            <a:endParaRPr lang="en-US" sz="1200" kern="1200" dirty="0">
              <a:solidFill>
                <a:schemeClr val="tx1"/>
              </a:solidFill>
              <a:effectLst/>
              <a:latin typeface="+mn-lt"/>
              <a:ea typeface="+mn-ea"/>
              <a:cs typeface="+mn-cs"/>
            </a:endParaRPr>
          </a:p>
          <a:p>
            <a:pPr marL="228600" lvl="0" indent="-228600">
              <a:buFont typeface="+mj-lt"/>
              <a:buAutoNum type="arabicParenR"/>
            </a:pPr>
            <a:r>
              <a:rPr lang="fr-FR" sz="1200" kern="1200" dirty="0">
                <a:solidFill>
                  <a:schemeClr val="tx1"/>
                </a:solidFill>
                <a:effectLst/>
                <a:latin typeface="+mn-lt"/>
                <a:ea typeface="+mn-ea"/>
                <a:cs typeface="+mn-cs"/>
              </a:rPr>
              <a:t>La durabilité financière </a:t>
            </a:r>
            <a:r>
              <a:rPr lang="fr-FR" dirty="0"/>
              <a:t>est assurée </a:t>
            </a:r>
            <a:r>
              <a:rPr lang="fr-FR" sz="1200" kern="1200" dirty="0">
                <a:solidFill>
                  <a:schemeClr val="tx1"/>
                </a:solidFill>
                <a:effectLst/>
                <a:latin typeface="+mn-lt"/>
                <a:ea typeface="+mn-ea"/>
                <a:cs typeface="+mn-cs"/>
              </a:rPr>
              <a:t>en tirant des revenus de la taxe sur le carburant; de plus, en autorisant les institutions de gestion à percevoir des paiements des utilisateurs directs (faire des ventes internationales, traiter avec les utilisateurs locaux, etc.).</a:t>
            </a:r>
            <a:endParaRPr lang="en-US" sz="1200" kern="1200" dirty="0">
              <a:solidFill>
                <a:schemeClr val="tx1"/>
              </a:solidFill>
              <a:effectLst/>
              <a:latin typeface="+mn-lt"/>
              <a:ea typeface="+mn-ea"/>
              <a:cs typeface="+mn-cs"/>
            </a:endParaRPr>
          </a:p>
          <a:p>
            <a:pPr marL="228600" lvl="0" indent="-228600">
              <a:buFont typeface="+mj-lt"/>
              <a:buAutoNum type="arabicParenR"/>
            </a:pPr>
            <a:r>
              <a:rPr lang="fr-FR" sz="1200" kern="1200" dirty="0">
                <a:solidFill>
                  <a:schemeClr val="tx1"/>
                </a:solidFill>
                <a:effectLst/>
                <a:latin typeface="+mn-lt"/>
                <a:ea typeface="+mn-ea"/>
                <a:cs typeface="+mn-cs"/>
              </a:rPr>
              <a:t>La création d’un cadre légal. </a:t>
            </a:r>
            <a:r>
              <a:rPr lang="fr-FR" sz="1200" b="0" i="0" kern="1200" dirty="0">
                <a:solidFill>
                  <a:schemeClr val="tx1"/>
                </a:solidFill>
                <a:effectLst/>
                <a:latin typeface="+mn-lt"/>
                <a:ea typeface="+mn-ea"/>
                <a:cs typeface="+mn-cs"/>
              </a:rPr>
              <a:t>La loi forestière 7575 constitue l'épine dorsale du programme de PSE. Elle stipule que les écosystèmes forestiers sont des fournisseurs de protection de la biodiversité, de protection de l'eau, de beauté des paysages et de séquestration du carbone et reconnaît que les propriétaires de forêts devraient être indemnisés pour ces services.</a:t>
            </a:r>
            <a:endParaRPr lang="en-US" sz="1200" kern="1200" dirty="0">
              <a:solidFill>
                <a:schemeClr val="tx1"/>
              </a:solidFill>
              <a:effectLst/>
              <a:latin typeface="+mn-lt"/>
              <a:ea typeface="+mn-ea"/>
              <a:cs typeface="+mn-cs"/>
            </a:endParaRPr>
          </a:p>
          <a:p>
            <a:pPr marL="228600" lvl="0" indent="-228600">
              <a:buFont typeface="+mj-lt"/>
              <a:buAutoNum type="arabicParenR"/>
            </a:pPr>
            <a:r>
              <a:rPr lang="fr-FR" sz="1200" kern="1200" dirty="0">
                <a:solidFill>
                  <a:schemeClr val="tx1"/>
                </a:solidFill>
                <a:effectLst/>
                <a:latin typeface="+mn-lt"/>
                <a:ea typeface="+mn-ea"/>
                <a:cs typeface="+mn-cs"/>
              </a:rPr>
              <a:t>Un cadre institutionnel pour administrer le programme permettant aux groupes financiers et techniques de travailler ensemble.</a:t>
            </a:r>
            <a:endParaRPr lang="en-US" sz="1200" kern="1200" dirty="0">
              <a:solidFill>
                <a:schemeClr val="tx1"/>
              </a:solidFill>
              <a:effectLst/>
              <a:latin typeface="+mn-lt"/>
              <a:ea typeface="+mn-ea"/>
              <a:cs typeface="+mn-cs"/>
            </a:endParaRPr>
          </a:p>
          <a:p>
            <a:pPr marL="228600" lvl="0" indent="-228600">
              <a:buFont typeface="+mj-lt"/>
              <a:buAutoNum type="arabicParenR"/>
            </a:pPr>
            <a:r>
              <a:rPr lang="fr-FR" sz="1200" kern="1200" dirty="0">
                <a:solidFill>
                  <a:schemeClr val="tx1"/>
                </a:solidFill>
                <a:effectLst/>
                <a:latin typeface="+mn-lt"/>
                <a:ea typeface="+mn-ea"/>
                <a:cs typeface="+mn-cs"/>
              </a:rPr>
              <a:t>La volonté politique allant du plus haut au plus bas niveaux- le Programme a ‘survécu’ a plusieurs changements dans l’administration et les parties politiques.</a:t>
            </a:r>
            <a:endParaRPr lang="en-US" sz="1200" kern="1200" dirty="0">
              <a:solidFill>
                <a:schemeClr val="tx1"/>
              </a:solidFill>
              <a:effectLst/>
              <a:latin typeface="+mn-lt"/>
              <a:ea typeface="+mn-ea"/>
              <a:cs typeface="+mn-cs"/>
            </a:endParaRPr>
          </a:p>
          <a:p>
            <a:pPr marL="228600" lvl="0" indent="-228600">
              <a:buFont typeface="+mj-lt"/>
              <a:buAutoNum type="arabicParenR"/>
            </a:pPr>
            <a:r>
              <a:rPr lang="fr-FR" sz="1200" kern="1200" dirty="0">
                <a:solidFill>
                  <a:schemeClr val="tx1"/>
                </a:solidFill>
                <a:effectLst/>
                <a:latin typeface="+mn-lt"/>
                <a:ea typeface="+mn-ea"/>
                <a:cs typeface="+mn-cs"/>
              </a:rPr>
              <a:t>La participation de la société civile a été primordiale dans toutes les étapes, et donne d’important feedback au programme.</a:t>
            </a:r>
            <a:endParaRPr lang="en-US" sz="1200" kern="1200" dirty="0">
              <a:solidFill>
                <a:schemeClr val="tx1"/>
              </a:solidFill>
              <a:effectLst/>
              <a:latin typeface="+mn-lt"/>
              <a:ea typeface="+mn-ea"/>
              <a:cs typeface="+mn-cs"/>
            </a:endParaRPr>
          </a:p>
          <a:p>
            <a:pPr marL="228600" indent="-228600">
              <a:buFont typeface="+mj-lt"/>
              <a:buAutoNum type="arabicParenR"/>
            </a:pPr>
            <a:r>
              <a:rPr lang="fr-FR" sz="1200" kern="1200" dirty="0">
                <a:solidFill>
                  <a:schemeClr val="tx1"/>
                </a:solidFill>
                <a:effectLst/>
                <a:latin typeface="+mn-lt"/>
                <a:ea typeface="+mn-ea"/>
                <a:cs typeface="+mn-cs"/>
              </a:rPr>
              <a:t>La transparence et la crédibilité venant par le suivi, l’administration, les ‘régents’ de la forêt, les audits, le SIG, etc.</a:t>
            </a:r>
          </a:p>
          <a:p>
            <a:pPr marL="228600" indent="-228600">
              <a:buFont typeface="+mj-lt"/>
              <a:buAutoNum type="arabicParenR"/>
            </a:pPr>
            <a:endParaRPr lang="fr-FR" altLang="en-US" sz="1200" kern="1200" dirty="0">
              <a:solidFill>
                <a:schemeClr val="tx1"/>
              </a:solidFill>
              <a:effectLst/>
              <a:latin typeface="+mn-lt"/>
              <a:ea typeface="+mn-ea"/>
              <a:cs typeface="+mn-cs"/>
            </a:endParaRPr>
          </a:p>
          <a:p>
            <a:pPr marL="0" indent="0">
              <a:buFont typeface="+mj-lt"/>
              <a:buNone/>
            </a:pPr>
            <a:r>
              <a:rPr lang="fr-FR" dirty="0"/>
              <a:t>Porras et al. (2013) expliquent comment le système de PSE du Costa Rica a apporté plusieurs modifications pour accroître la participation des petits propriétaires terriens, par exemple: </a:t>
            </a:r>
          </a:p>
          <a:p>
            <a:pPr marL="171450" indent="-171450">
              <a:buFont typeface="Arial" panose="020B0604020202020204" pitchFamily="34" charset="0"/>
              <a:buChar char="•"/>
            </a:pPr>
            <a:r>
              <a:rPr lang="fr-FR" dirty="0"/>
              <a:t>Pondération des demandes des petits propriétaires fonciers plus élevée que les autres </a:t>
            </a:r>
          </a:p>
          <a:p>
            <a:pPr marL="171450" indent="-171450">
              <a:buFont typeface="Arial" panose="020B0604020202020204" pitchFamily="34" charset="0"/>
              <a:buChar char="•"/>
            </a:pPr>
            <a:r>
              <a:rPr lang="fr-FR" dirty="0"/>
              <a:t>Réduire les coûts de transaction pour les petits propriétaires fonciers en fournissant des contrats de groupe et en simplifiant les contrats et le processus de demande </a:t>
            </a:r>
          </a:p>
          <a:p>
            <a:pPr marL="171450" indent="-171450">
              <a:buFont typeface="Arial" panose="020B0604020202020204" pitchFamily="34" charset="0"/>
              <a:buChar char="•"/>
            </a:pPr>
            <a:r>
              <a:rPr lang="fr-FR" dirty="0"/>
              <a:t>Permettre des activités comme l’agroforesterie et le reboisement, en plus de l’accent mis à l’origine sur des activités limitant l’utilisation, telles que la protection des forêts</a:t>
            </a:r>
            <a:endParaRPr lang="fr-FR" altLang="en-US"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363646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419269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Arial" panose="020B0604020202020204" pitchFamily="34" charset="0"/>
                <a:ea typeface="+mn-ea"/>
                <a:cs typeface="Arial" panose="020B0604020202020204" pitchFamily="34" charset="0"/>
              </a:rPr>
              <a:t>Les principes d’un accord </a:t>
            </a:r>
            <a:r>
              <a:rPr lang="fr-FR" sz="1200" b="1" i="1" kern="1200" dirty="0">
                <a:solidFill>
                  <a:schemeClr val="tx1"/>
                </a:solidFill>
                <a:effectLst/>
                <a:latin typeface="Arial" panose="020B0604020202020204" pitchFamily="34" charset="0"/>
                <a:ea typeface="+mn-ea"/>
                <a:cs typeface="Arial" panose="020B0604020202020204" pitchFamily="34" charset="0"/>
              </a:rPr>
              <a:t>Watershared</a:t>
            </a:r>
            <a:endParaRPr lang="en-GB" dirty="0">
              <a:solidFill>
                <a:schemeClr val="tx2"/>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Le Fonds de l’Eau fonctionne comme suit : L’ONG de développement, le gouvernement municipal et la Coopérative d’eau investissent chacun dans le Fonds de l’Eau et y jouent un rôle dans les prises de décision.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Le comité de trois institutions décide annuellement comment l’argent va être dépensé : en paiements annuels, soutien en nature, achats de terrain, ou quoi que ce soit. Ces paiements de compensation sont payés aux propriétaires terriens en amont qui, à leur tour, signent des contrats pour garantir une utilisation des terres et (supposément) la provision de service en eau. </a:t>
            </a: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Résolution de conflit par négociation, pas de prohibitions ou régulation.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Système financièrement soutenable avec des contributions en aval sur le long terme, appuyé par les contributions des ONG/bailleurs.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Récompenses positives en tant que reconnaissances sociales des bénéfices mutuels de la protection en amont. Les activités et zones cibles suivent des directives claires et simples pour comprendre les rapports hydrologiques.</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00487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Projets de compensation de carbone de Plan Vivo au Kenya et en Ouganda </a:t>
            </a:r>
          </a:p>
          <a:p>
            <a:r>
              <a:rPr lang="fr-FR" sz="1200" kern="1200" dirty="0">
                <a:solidFill>
                  <a:schemeClr val="tx1"/>
                </a:solidFill>
                <a:effectLst/>
                <a:latin typeface="Arial" panose="020B0604020202020204" pitchFamily="34" charset="0"/>
                <a:ea typeface="+mn-ea"/>
                <a:cs typeface="Arial" panose="020B0604020202020204" pitchFamily="34" charset="0"/>
              </a:rPr>
              <a:t>N’importe quel arbre qui pousse peut capter du carbone et en réduire les émissions. Mais on a besoin de quelques étapes supplémentaires pour transformer cette action en commodité qui peut être commercialisé sur les marchés carbone. Cette diapo montre comment un projet Plan Vivo de compensation carbone typique, comme ceux en Ouganda et au Kenya, fonctionne. </a:t>
            </a:r>
          </a:p>
          <a:p>
            <a:endParaRPr lang="fr-FR" sz="1200" kern="1200" dirty="0">
              <a:solidFill>
                <a:schemeClr val="tx1"/>
              </a:solidFill>
              <a:effectLst/>
              <a:latin typeface="Arial" panose="020B0604020202020204" pitchFamily="34" charset="0"/>
              <a:ea typeface="+mn-ea"/>
              <a:cs typeface="Arial" panose="020B0604020202020204" pitchFamily="34" charset="0"/>
            </a:endParaRPr>
          </a:p>
          <a:p>
            <a:r>
              <a:rPr lang="fr-FR" dirty="0"/>
              <a:t>1 et 2 : </a:t>
            </a:r>
            <a:r>
              <a:rPr lang="fr-FR" sz="1200" kern="1200" dirty="0">
                <a:solidFill>
                  <a:schemeClr val="tx1"/>
                </a:solidFill>
                <a:effectLst/>
                <a:latin typeface="Arial" panose="020B0604020202020204" pitchFamily="34" charset="0"/>
                <a:ea typeface="+mn-ea"/>
                <a:cs typeface="Arial" panose="020B0604020202020204" pitchFamily="34" charset="0"/>
              </a:rPr>
              <a:t>Un promoteur de projet travaille avec les petits exploitants, les communautés tout en appuyant les organismes à développer une note d’idée de projet (</a:t>
            </a:r>
            <a:r>
              <a:rPr lang="fr-FR" sz="1200" i="1" kern="1200" dirty="0" err="1">
                <a:solidFill>
                  <a:schemeClr val="tx1"/>
                </a:solidFill>
                <a:effectLst/>
                <a:latin typeface="Arial" panose="020B0604020202020204" pitchFamily="34" charset="0"/>
                <a:ea typeface="+mn-ea"/>
                <a:cs typeface="Arial" panose="020B0604020202020204" pitchFamily="34" charset="0"/>
              </a:rPr>
              <a:t>projectidea</a:t>
            </a:r>
            <a:r>
              <a:rPr lang="fr-FR" sz="1200" i="1" kern="1200" dirty="0">
                <a:solidFill>
                  <a:schemeClr val="tx1"/>
                </a:solidFill>
                <a:effectLst/>
                <a:latin typeface="Arial" panose="020B0604020202020204" pitchFamily="34" charset="0"/>
                <a:ea typeface="+mn-ea"/>
                <a:cs typeface="Arial" panose="020B0604020202020204" pitchFamily="34" charset="0"/>
              </a:rPr>
              <a:t> note –PIN</a:t>
            </a:r>
            <a:r>
              <a:rPr lang="fr-FR" sz="1200" kern="1200" dirty="0">
                <a:solidFill>
                  <a:schemeClr val="tx1"/>
                </a:solidFill>
                <a:effectLst/>
                <a:latin typeface="Arial" panose="020B0604020202020204" pitchFamily="34" charset="0"/>
                <a:ea typeface="+mn-ea"/>
                <a:cs typeface="Arial" panose="020B0604020202020204" pitchFamily="34" charset="0"/>
              </a:rPr>
              <a:t>). </a:t>
            </a:r>
            <a:endParaRPr lang="fr-FR" dirty="0"/>
          </a:p>
          <a:p>
            <a:r>
              <a:rPr lang="fr-FR" sz="1200" kern="1200" dirty="0">
                <a:solidFill>
                  <a:schemeClr val="tx1"/>
                </a:solidFill>
                <a:effectLst/>
                <a:latin typeface="Arial" panose="020B0604020202020204" pitchFamily="34" charset="0"/>
                <a:ea typeface="+mn-ea"/>
                <a:cs typeface="Arial" panose="020B0604020202020204" pitchFamily="34" charset="0"/>
              </a:rPr>
              <a:t>3 et 4 : Ceci est soumis au Plan Vivo où il est initialement confronté aux critères d’éligibilité fixés par le standard Plan Vivo. Parmi les aspects essentiels, le standard Plan Vivo met un accent particulier sur le fait que le projet sécurise le la tenure foncière ou les droits sur le carbone pour les communautés participantes, et s’il utilise des espèces natives ou dans ses activités de projet.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5 : Grâce à la soumission de rapports annuels, les projets peuvent démontrer qu'ils respectent leurs objectifs de conception et de surveillance, ce qui conduira à la délivrance de certificats carbone valides.</a:t>
            </a:r>
            <a:r>
              <a:rPr lang="fr-FR" sz="1200" kern="1200" dirty="0">
                <a:solidFill>
                  <a:schemeClr val="tx1"/>
                </a:solidFill>
                <a:effectLst/>
                <a:latin typeface="Arial" panose="020B0604020202020204" pitchFamily="34" charset="0"/>
                <a:ea typeface="+mn-ea"/>
                <a:cs typeface="Arial" panose="020B0604020202020204" pitchFamily="34" charset="0"/>
              </a:rPr>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 : Une évaluation par une tierce partie est effectuée régulièrement pour garantir la validité et la permanence du taux de séquestration de carbone et garantir la bonne répartition des fonds aux communautés dans le cadre d’un partage équitable des </a:t>
            </a:r>
            <a:r>
              <a:rPr lang="fr-FR" sz="1200" kern="1200" dirty="0">
                <a:solidFill>
                  <a:schemeClr val="tx1"/>
                </a:solidFill>
                <a:effectLst/>
                <a:latin typeface="Arial" panose="020B0604020202020204" pitchFamily="34" charset="0"/>
                <a:ea typeface="+mn-ea"/>
                <a:cs typeface="Arial" panose="020B0604020202020204" pitchFamily="34" charset="0"/>
              </a:rPr>
              <a:t>bénéfices </a:t>
            </a:r>
            <a:r>
              <a:rPr lang="fr-FR" dirty="0"/>
              <a:t>qui soit juste et transparent.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7 : Le développeur de projet peut alors vendre ces certificats sur des marchés du carbone volontaires</a:t>
            </a:r>
            <a:endParaRPr lang="fr-FR"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Suite des exemples africains….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Le suivi et évaluation (S&amp;E) est devenu le moyen par lequel les projets démontrent l’existence de compensation carbone et ses </a:t>
            </a:r>
            <a:r>
              <a:rPr lang="fr-FR" sz="1200" kern="1200" dirty="0" err="1">
                <a:solidFill>
                  <a:schemeClr val="tx1"/>
                </a:solidFill>
                <a:effectLst/>
                <a:latin typeface="Arial" panose="020B0604020202020204" pitchFamily="34" charset="0"/>
                <a:ea typeface="+mn-ea"/>
                <a:cs typeface="Arial" panose="020B0604020202020204" pitchFamily="34" charset="0"/>
              </a:rPr>
              <a:t>co</a:t>
            </a:r>
            <a:r>
              <a:rPr lang="fr-FR" sz="1200" kern="1200" dirty="0">
                <a:solidFill>
                  <a:schemeClr val="tx1"/>
                </a:solidFill>
                <a:effectLst/>
                <a:latin typeface="Arial" panose="020B0604020202020204" pitchFamily="34" charset="0"/>
                <a:ea typeface="+mn-ea"/>
                <a:cs typeface="Arial" panose="020B0604020202020204" pitchFamily="34" charset="0"/>
              </a:rPr>
              <a:t>-bénéfices. Les organismes internationaux de certification tels que la Fondation Plan Vivo ou le ‘Gold Standard’ agissent comme des agents indépendants qui assurent la transparence et la crédibilité de ces transactions. Pour plusieurs raisons, le suivi est important tout au long de la chaine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les agriculteurs, il vérifie la conformité des activités agréées et leur fournit des en retour des informations utiles sur la qualité de leurs activités- par exemple, comment leurs arbres poussent.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les gestionnaires de projet, il aide à aligner les incitations et déclenche les paiements.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transférer de la technologie, des capacité et des feedback en relation avec les activités promues des promoteurs de projet aux agriculteurs, créant une plus grande communauté de pratique et partageant les leçons et stratégies avec d’autres projets pour petits exploitants.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valider les hypothèses alimentant des modèles de développement.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favoriser la transparence et la crédibilité aux yeux des acheteurs afin d’encourager les ventes.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La surveillance communautaire joue un rôle important dans les projets REDD+ dans le suivi des stocks de carbone. Par exemple, les communautés peuvent fournir une main d’œuvre importante pour faciliter la collecte d’une grande quantité de données à de grandes échelles ; elles peuvent apporter leurs compétences et connaissances locales pour compléter les expertises et elles peuvent fournir des données écologiques là où  il y a des lacunes dans les études académiques. Le coût de la main d’œuvre locale est relativement bas dans la plupart des cas.</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15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Les Objectifs de Développement Durable (ODD) constituent un ensemble d’objectifs et d’indicateurs nouveau et universel. Les pays membres des Nations Unies sont tenus de les incorporer dans leurs programmes et politiques pendant les prochaines 15 années. Ils incluent un engagement à éliminer la pauvreté et la faim, améliorer la santé et l’éducation, de rendre les villes plus viables/durables, de combattre le changement climatique et protéger les océans et les forêts. L’investissement requis se chiffre en trillions d’USD. Cela signifie qu’il faudra des partenariats à des échelles larges de la société : gouvernement, secteur privé, ONG local et international et les communautés.</a:t>
            </a:r>
          </a:p>
          <a:p>
            <a:r>
              <a:rPr lang="fr-FR" sz="1200" kern="1200" dirty="0">
                <a:solidFill>
                  <a:schemeClr val="tx1"/>
                </a:solidFill>
                <a:effectLst/>
                <a:latin typeface="Arial" panose="020B0604020202020204" pitchFamily="34" charset="0"/>
                <a:ea typeface="+mn-ea"/>
                <a:cs typeface="Arial" panose="020B0604020202020204" pitchFamily="34" charset="0"/>
              </a:rPr>
              <a:t>Les partenariats mutuellement bénéfiques et éthiques promus par Plan Vivo sont bien placés pour soutenir la mise en œuvre d'au moins sept des ODD (voir le diapo).</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dirty="0"/>
              <a:t>Menton et Bennett (2018) discutent de certaines des préoccupations de la littérature sur les PSE et présentent ce résumé des leçons apprises pour garantir que les régimes de PSE sont favorables aux pauvres: </a:t>
            </a:r>
          </a:p>
          <a:p>
            <a:pPr marL="0" indent="0">
              <a:buFont typeface="Arial" panose="020B0604020202020204" pitchFamily="34" charset="0"/>
              <a:buNone/>
            </a:pPr>
            <a:endParaRPr lang="fr-FR" dirty="0"/>
          </a:p>
          <a:p>
            <a:pPr marL="0" indent="0">
              <a:buFont typeface="Arial" panose="020B0604020202020204" pitchFamily="34" charset="0"/>
              <a:buNone/>
            </a:pPr>
            <a:r>
              <a:rPr lang="fr-FR" b="1" dirty="0"/>
              <a:t>Contexte: </a:t>
            </a:r>
            <a:r>
              <a:rPr lang="fr-FR" dirty="0"/>
              <a:t>Plutôt que d'appliquer des plans génériques, il est important de travailler avec les institutions existantes afin de concevoir des PSE adaptés localement, mais également de reconnaître comment les structures de pouvoir et les normes sociales enchâssées dans ces institutions peuvent influer sur les résultats en faveur des pauvres et de l'équité. </a:t>
            </a:r>
          </a:p>
          <a:p>
            <a:pPr marL="0" indent="0">
              <a:buFont typeface="Arial" panose="020B0604020202020204" pitchFamily="34" charset="0"/>
              <a:buNone/>
            </a:pPr>
            <a:r>
              <a:rPr lang="fr-FR" b="1" dirty="0"/>
              <a:t>Langue: </a:t>
            </a:r>
            <a:r>
              <a:rPr lang="fr-FR" dirty="0"/>
              <a:t>le terme «PSE» est utilisé comme terme générique pour de nombreux types d’interventions, de sorte qu’il est facile pour les parties prenantes de parler à contre-courant. Il est très important de clarifier les objectifs en relation avec les résultats sociaux et environnementaux, en particulier pour les plus pauvres et les plus marginalisés. </a:t>
            </a:r>
          </a:p>
          <a:p>
            <a:pPr marL="0" indent="0">
              <a:buFont typeface="Arial" panose="020B0604020202020204" pitchFamily="34" charset="0"/>
              <a:buNone/>
            </a:pPr>
            <a:r>
              <a:rPr lang="fr-FR" b="1" dirty="0"/>
              <a:t>Résultats équitables</a:t>
            </a:r>
            <a:r>
              <a:rPr lang="fr-FR" dirty="0"/>
              <a:t>: les projets doivent prendre en compte les impacts directs et indirects sur les plus pauvres, par exemple: Les propriétaires fonciers pauvres peuvent-ils participer? Ont-ils besoin d'un régime foncier formel? Les coûts de transaction de la participation sont-ils trop élevés? Les paiements sont-ils suffisants pour surmonter les coûts d'opportunité (du changement de comportement requis)? </a:t>
            </a:r>
          </a:p>
          <a:p>
            <a:pPr marL="0" indent="0">
              <a:buFont typeface="Arial" panose="020B0604020202020204" pitchFamily="34" charset="0"/>
              <a:buNone/>
            </a:pPr>
            <a:r>
              <a:rPr lang="fr-FR" b="1" dirty="0"/>
              <a:t>Le pouvoir est important</a:t>
            </a:r>
            <a:r>
              <a:rPr lang="fr-FR" dirty="0"/>
              <a:t>: pour assurer la durabilité à long terme et la légitimité locale, les systèmes de PSE doivent reconnaître et prendre en compte le rôle des institutions formelles et informelles pour influencer la gestion des écosystèmes et déterminer qui peut accéder aux systèmes de PSE et en tirer profit.</a:t>
            </a:r>
            <a:endParaRPr lang="en-GB"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2400"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25</a:t>
            </a:fld>
            <a:endParaRPr lang="en-US"/>
          </a:p>
        </p:txBody>
      </p:sp>
    </p:spTree>
    <p:extLst>
      <p:ext uri="{BB962C8B-B14F-4D97-AF65-F5344CB8AC3E}">
        <p14:creationId xmlns:p14="http://schemas.microsoft.com/office/powerpoint/2010/main" val="531588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solidFill>
                  <a:schemeClr val="accent1"/>
                </a:solidFill>
                <a:latin typeface="+mn-lt"/>
                <a:ea typeface="Arial"/>
                <a:cs typeface="Arial"/>
                <a:sym typeface="Arial"/>
              </a:rPr>
              <a:t>Références citées</a:t>
            </a:r>
            <a:r>
              <a:rPr lang="fr-FR" sz="1200" baseline="0" noProof="0" dirty="0">
                <a:solidFill>
                  <a:schemeClr val="accent1"/>
                </a:solidFill>
                <a:latin typeface="+mn-lt"/>
                <a:ea typeface="Arial"/>
                <a:cs typeface="Arial"/>
                <a:sym typeface="Arial"/>
              </a:rPr>
              <a:t> dans les note-pr</a:t>
            </a:r>
            <a:r>
              <a:rPr lang="fr-FR" sz="1200" noProof="0" dirty="0">
                <a:solidFill>
                  <a:schemeClr val="accent1"/>
                </a:solidFill>
                <a:latin typeface="+mn-lt"/>
                <a:ea typeface="Arial"/>
                <a:cs typeface="Arial"/>
                <a:sym typeface="Arial"/>
              </a:rPr>
              <a:t>é</a:t>
            </a:r>
            <a:r>
              <a:rPr lang="fr-FR" sz="1200" baseline="0" noProof="0" dirty="0">
                <a:solidFill>
                  <a:schemeClr val="accent1"/>
                </a:solidFill>
                <a:latin typeface="+mn-lt"/>
                <a:ea typeface="Arial"/>
                <a:cs typeface="Arial"/>
                <a:sym typeface="Arial"/>
              </a:rPr>
              <a:t>sentateur </a:t>
            </a:r>
            <a:r>
              <a:rPr lang="en-GB" sz="1200" dirty="0">
                <a:solidFill>
                  <a:schemeClr val="accent1"/>
                </a:solidFill>
                <a:latin typeface="+mn-lt"/>
                <a:ea typeface="Arial"/>
                <a:cs typeface="Arial"/>
                <a:sym typeface="Arial"/>
              </a:rPr>
              <a:t>:</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Asquith, N. and Wunder, S. (2008) </a:t>
            </a:r>
            <a:r>
              <a:rPr lang="en-GB" sz="1200" i="1" dirty="0">
                <a:solidFill>
                  <a:schemeClr val="tx1"/>
                </a:solidFill>
                <a:latin typeface="Arial" panose="020B0604020202020204" pitchFamily="34" charset="0"/>
                <a:cs typeface="Arial" panose="020B0604020202020204" pitchFamily="34" charset="0"/>
              </a:rPr>
              <a:t>Payments for watershed services: the Bellagio Conversations. </a:t>
            </a:r>
            <a:r>
              <a:rPr lang="en-GB" sz="1200" dirty="0">
                <a:solidFill>
                  <a:schemeClr val="tx1"/>
                </a:solidFill>
                <a:latin typeface="Arial" panose="020B0604020202020204" pitchFamily="34" charset="0"/>
                <a:cs typeface="Arial" panose="020B0604020202020204" pitchFamily="34" charset="0"/>
              </a:rPr>
              <a:t>IIED, London.</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Barton, D.N, Miranda, M. and </a:t>
            </a:r>
            <a:r>
              <a:rPr lang="en-GB" sz="1200" dirty="0" err="1">
                <a:solidFill>
                  <a:schemeClr val="tx1"/>
                </a:solidFill>
                <a:latin typeface="Arial" panose="020B0604020202020204" pitchFamily="34" charset="0"/>
                <a:cs typeface="Arial" panose="020B0604020202020204" pitchFamily="34" charset="0"/>
              </a:rPr>
              <a:t>Chacón-Cascante</a:t>
            </a:r>
            <a:r>
              <a:rPr lang="en-GB" sz="1200" dirty="0">
                <a:solidFill>
                  <a:schemeClr val="tx1"/>
                </a:solidFill>
                <a:latin typeface="Arial" panose="020B0604020202020204" pitchFamily="34" charset="0"/>
                <a:cs typeface="Arial" panose="020B0604020202020204" pitchFamily="34" charset="0"/>
              </a:rPr>
              <a:t>, A. (2013) Learning from 20 years of Payments for Ecosystem Services in Costa Rica. IIED, London. Available at http://</a:t>
            </a:r>
            <a:r>
              <a:rPr lang="en-GB" sz="1200" dirty="0" err="1">
                <a:solidFill>
                  <a:schemeClr val="tx1"/>
                </a:solidFill>
                <a:latin typeface="Arial" panose="020B0604020202020204" pitchFamily="34" charset="0"/>
                <a:cs typeface="Arial" panose="020B0604020202020204" pitchFamily="34" charset="0"/>
              </a:rPr>
              <a:t>pubs.iied.org</a:t>
            </a:r>
            <a:r>
              <a:rPr lang="en-GB" sz="1200" dirty="0">
                <a:solidFill>
                  <a:schemeClr val="tx1"/>
                </a:solidFill>
                <a:latin typeface="Arial" panose="020B0604020202020204" pitchFamily="34" charset="0"/>
                <a:cs typeface="Arial" panose="020B0604020202020204" pitchFamily="34" charset="0"/>
              </a:rPr>
              <a:t>/16514IIED/</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Steele, P. and </a:t>
            </a:r>
            <a:r>
              <a:rPr lang="en-GB" sz="1200" dirty="0" err="1">
                <a:solidFill>
                  <a:schemeClr val="tx1"/>
                </a:solidFill>
                <a:latin typeface="Arial" panose="020B0604020202020204" pitchFamily="34" charset="0"/>
                <a:cs typeface="Arial" panose="020B0604020202020204" pitchFamily="34" charset="0"/>
              </a:rPr>
              <a:t>Essam</a:t>
            </a:r>
            <a:r>
              <a:rPr lang="en-GB" sz="1200" dirty="0">
                <a:solidFill>
                  <a:schemeClr val="tx1"/>
                </a:solidFill>
                <a:latin typeface="Arial" panose="020B0604020202020204" pitchFamily="34" charset="0"/>
                <a:cs typeface="Arial" panose="020B0604020202020204" pitchFamily="34" charset="0"/>
              </a:rPr>
              <a:t>, Y.M. (2016) </a:t>
            </a:r>
            <a:r>
              <a:rPr lang="en-GB" sz="1200" i="1" dirty="0">
                <a:solidFill>
                  <a:schemeClr val="tx1"/>
                </a:solidFill>
                <a:latin typeface="Arial" panose="020B0604020202020204" pitchFamily="34" charset="0"/>
                <a:cs typeface="Arial" panose="020B0604020202020204" pitchFamily="34" charset="0"/>
              </a:rPr>
              <a:t>Upscaling solutions: The role of conditional transfers for poverty reduction and ecosystem management. </a:t>
            </a:r>
            <a:r>
              <a:rPr lang="en-GB" sz="1200" dirty="0">
                <a:solidFill>
                  <a:schemeClr val="tx1"/>
                </a:solidFill>
                <a:latin typeface="Arial" panose="020B0604020202020204" pitchFamily="34" charset="0"/>
                <a:cs typeface="Arial" panose="020B0604020202020204" pitchFamily="34" charset="0"/>
              </a:rPr>
              <a:t>IIED, London.</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a:t>
            </a:r>
            <a:r>
              <a:rPr lang="en-GB" sz="1200" i="1" dirty="0">
                <a:solidFill>
                  <a:schemeClr val="tx1"/>
                </a:solidFill>
                <a:latin typeface="Arial" panose="020B0604020202020204" pitchFamily="34" charset="0"/>
                <a:cs typeface="Arial" panose="020B0604020202020204" pitchFamily="34" charset="0"/>
              </a:rPr>
              <a:t>et al. (</a:t>
            </a:r>
            <a:r>
              <a:rPr lang="en-GB" sz="1200" dirty="0">
                <a:solidFill>
                  <a:schemeClr val="tx1"/>
                </a:solidFill>
                <a:latin typeface="Arial" panose="020B0604020202020204" pitchFamily="34" charset="0"/>
                <a:cs typeface="Arial" panose="020B0604020202020204" pitchFamily="34" charset="0"/>
              </a:rPr>
              <a:t>2017) Policy workshop: Conditional transfers for poverty reduction and ecosystem management. Cambridge, UK.</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Wunder, S. (2015) Revisiting the concept of payments for environmental services. </a:t>
            </a:r>
            <a:r>
              <a:rPr lang="en-GB" sz="1200" i="1" dirty="0">
                <a:solidFill>
                  <a:schemeClr val="tx1"/>
                </a:solidFill>
                <a:latin typeface="Arial" panose="020B0604020202020204" pitchFamily="34" charset="0"/>
                <a:cs typeface="Arial" panose="020B0604020202020204" pitchFamily="34" charset="0"/>
              </a:rPr>
              <a:t>Ecological Economics, </a:t>
            </a:r>
            <a:r>
              <a:rPr lang="en-GB" sz="1200" b="1" dirty="0">
                <a:solidFill>
                  <a:schemeClr val="tx1"/>
                </a:solidFill>
                <a:latin typeface="Arial" panose="020B0604020202020204" pitchFamily="34" charset="0"/>
                <a:cs typeface="Arial" panose="020B0604020202020204" pitchFamily="34" charset="0"/>
              </a:rPr>
              <a:t>117, </a:t>
            </a:r>
            <a:r>
              <a:rPr lang="en-GB" sz="1200" dirty="0">
                <a:solidFill>
                  <a:schemeClr val="tx1"/>
                </a:solidFill>
                <a:latin typeface="Arial" panose="020B0604020202020204" pitchFamily="34" charset="0"/>
                <a:cs typeface="Arial" panose="020B0604020202020204" pitchFamily="34" charset="0"/>
              </a:rPr>
              <a:t>234-243.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cs typeface="Times New Roman" panose="02020603050405020304" pitchFamily="18" charset="0"/>
              </a:rPr>
              <a:t>Schröter</a:t>
            </a:r>
            <a:r>
              <a:rPr lang="en-GB" sz="1200" dirty="0">
                <a:solidFill>
                  <a:schemeClr val="accent1"/>
                </a:solidFill>
                <a:cs typeface="Times New Roman" panose="02020603050405020304" pitchFamily="18" charset="0"/>
              </a:rPr>
              <a:t> </a:t>
            </a:r>
            <a:r>
              <a:rPr lang="en-GB" sz="1200" i="1" dirty="0">
                <a:solidFill>
                  <a:schemeClr val="accent1"/>
                </a:solidFill>
                <a:cs typeface="Times New Roman" panose="02020603050405020304" pitchFamily="18" charset="0"/>
              </a:rPr>
              <a:t>et al.</a:t>
            </a:r>
            <a:r>
              <a:rPr lang="en-GB" sz="1200" dirty="0">
                <a:solidFill>
                  <a:schemeClr val="accent1"/>
                </a:solidFill>
                <a:cs typeface="Times New Roman" panose="02020603050405020304" pitchFamily="18" charset="0"/>
              </a:rPr>
              <a:t> (2014) Ecosystem Services as a Contested Concept: A Synthesis of Critique and Counter-Arguments. </a:t>
            </a:r>
            <a:r>
              <a:rPr lang="en-GB" sz="1200" i="1" dirty="0">
                <a:solidFill>
                  <a:schemeClr val="accent1"/>
                </a:solidFill>
                <a:cs typeface="Times New Roman" panose="02020603050405020304" pitchFamily="18" charset="0"/>
              </a:rPr>
              <a:t>Conservation Letters. </a:t>
            </a:r>
            <a:r>
              <a:rPr lang="en-GB" sz="1200" b="1" dirty="0">
                <a:solidFill>
                  <a:schemeClr val="accent1"/>
                </a:solidFill>
                <a:cs typeface="Times New Roman" panose="02020603050405020304" pitchFamily="18" charset="0"/>
              </a:rPr>
              <a:t>7, </a:t>
            </a:r>
            <a:r>
              <a:rPr lang="en-GB" sz="1200" dirty="0">
                <a:solidFill>
                  <a:schemeClr val="accent1"/>
                </a:solidFill>
                <a:cs typeface="Times New Roman" panose="02020603050405020304" pitchFamily="18" charset="0"/>
              </a:rPr>
              <a:t>514–523.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accent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accent1"/>
                </a:solidFill>
                <a:cs typeface="Times New Roman" panose="02020603050405020304" pitchFamily="18" charset="0"/>
              </a:rPr>
              <a:t>For more training materials and case studies on PES and CTs, go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Porras, I. and Asquith, N. (eds) (2018) Ecosystems, poverty alleviation and conditional transfers. IIED, London. Available at: </a:t>
            </a:r>
            <a:r>
              <a:rPr lang="en-GB" sz="1200" dirty="0">
                <a:solidFill>
                  <a:schemeClr val="accent1"/>
                </a:solidFill>
                <a:cs typeface="Times New Roman" panose="02020603050405020304" pitchFamily="18" charset="0"/>
              </a:rPr>
              <a:t>http://</a:t>
            </a:r>
            <a:r>
              <a:rPr lang="en-GB" sz="1200" dirty="0" err="1">
                <a:solidFill>
                  <a:schemeClr val="accent1"/>
                </a:solidFill>
                <a:cs typeface="Times New Roman" panose="02020603050405020304" pitchFamily="18" charset="0"/>
              </a:rPr>
              <a:t>pubs.iied.org</a:t>
            </a:r>
            <a:r>
              <a:rPr lang="en-GB" sz="1200" dirty="0">
                <a:solidFill>
                  <a:schemeClr val="accent1"/>
                </a:solidFill>
                <a:cs typeface="Times New Roman" panose="02020603050405020304" pitchFamily="18" charset="0"/>
              </a:rPr>
              <a:t>/16639IIED/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ea typeface="Arial"/>
                <a:cs typeface="Times New Roman" panose="02020603050405020304" pitchFamily="18" charset="0"/>
                <a:sym typeface="Arial"/>
              </a:rPr>
              <a:t>Many case studies from different countries available at: </a:t>
            </a:r>
            <a:r>
              <a:rPr lang="en-GB" sz="1200" dirty="0">
                <a:solidFill>
                  <a:schemeClr val="accent1"/>
                </a:solidFill>
                <a:cs typeface="Times New Roman" panose="02020603050405020304" pitchFamily="18" charset="0"/>
              </a:rPr>
              <a:t>https://</a:t>
            </a:r>
            <a:r>
              <a:rPr lang="en-GB" sz="1200" dirty="0" err="1">
                <a:solidFill>
                  <a:schemeClr val="accent1"/>
                </a:solidFill>
                <a:cs typeface="Times New Roman" panose="02020603050405020304" pitchFamily="18" charset="0"/>
              </a:rPr>
              <a:t>www.iied.org</a:t>
            </a:r>
            <a:r>
              <a:rPr lang="en-GB" sz="1200" dirty="0">
                <a:solidFill>
                  <a:schemeClr val="accent1"/>
                </a:solidFill>
                <a:cs typeface="Times New Roman" panose="02020603050405020304" pitchFamily="18" charset="0"/>
              </a:rPr>
              <a:t>/conditional-transfers-for-poverty-reduction-ecosystem-management</a:t>
            </a:r>
            <a:endParaRPr lang="en-GB" sz="1200" dirty="0">
              <a:solidFill>
                <a:schemeClr val="accent1"/>
              </a:solidFill>
              <a:ea typeface="Arial"/>
              <a:cs typeface="Arial"/>
              <a:sym typeface="Arial"/>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mn-lt"/>
                <a:ea typeface="+mn-ea"/>
                <a:cs typeface="+mn-cs"/>
              </a:rPr>
              <a:t>Suivant l’Evaluation du Millénaire (2005), le Royaume Uni était le premier pays à entreprendre une évaluation nationale de l’écosystème.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colonne de gauche montre les différents types de processus écosystémiques qui contribuent à atteindre les services écosystémiques. </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Colonne suivante- les couleurs indiquent la catégorie de SE : régulation, production ou culturel. </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transformer ces services écosystémiques en ‘produits’ finaux que les gens utilisent, on a besoin d’injecter du capital- ceci pourrait être financier ou en main d’</a:t>
            </a:r>
            <a:r>
              <a:rPr lang="fr-FR" sz="1200" kern="1200" dirty="0" err="1">
                <a:solidFill>
                  <a:schemeClr val="tx1"/>
                </a:solidFill>
                <a:effectLst/>
                <a:latin typeface="Arial" panose="020B0604020202020204" pitchFamily="34" charset="0"/>
                <a:ea typeface="+mn-ea"/>
                <a:cs typeface="Arial" panose="020B0604020202020204" pitchFamily="34" charset="0"/>
              </a:rPr>
              <a:t>oeuvre</a:t>
            </a:r>
            <a:r>
              <a:rPr lang="fr-FR" sz="1200" kern="1200" dirty="0">
                <a:solidFill>
                  <a:schemeClr val="tx1"/>
                </a:solidFill>
                <a:effectLst/>
                <a:latin typeface="Arial" panose="020B0604020202020204" pitchFamily="34" charset="0"/>
                <a:ea typeface="+mn-ea"/>
                <a:cs typeface="Arial" panose="020B0604020202020204" pitchFamily="34" charset="0"/>
              </a:rPr>
              <a:t>, ex. le besoin d’un bateau/filet pour attraper des poissons dans la rivière et les mettre à la disposition d’une personne pour les manger.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Noter qu’en bas de chaque colonne, il y a un ‘service inexploré’ – ceci reconnait le fait que nous n’avons pas une parfaite connaissance des services fournis par n’importe quel écosystème.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partie la plus importante du diagramme est le dernier groupe de colonnes qui comprend la ‘valeur de bien-être’. Cette approche souligne que les services écosystémiques ne peuvent pas être mesurés seulement en valeur monétaire mais peuvent aussi avoir une valeur sanitaire moins tangible (indiquée par une tendance négative ou positive), et même une valeur partagée (ou culturelle) moins tangible (indiquée par un smiley/visage triste). Bien qu’il soit important d’avoir des valeurs monétaires pour les SE pour discuter avec les décideurs, nous devons être conscient qu’il y a beaucoup de valeurs pour lesquelles il n’est pas facile d’assigner une valeur monétaire.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L’évaluation nationale des écosystèmes au Royaume Uni </a:t>
            </a:r>
            <a:r>
              <a:rPr lang="fr-FR" sz="1200" u="sng" kern="1200" dirty="0">
                <a:solidFill>
                  <a:schemeClr val="tx1"/>
                </a:solidFill>
                <a:effectLst/>
                <a:latin typeface="Arial" panose="020B0604020202020204" pitchFamily="34" charset="0"/>
                <a:ea typeface="+mn-ea"/>
                <a:cs typeface="Arial" panose="020B0604020202020204" pitchFamily="34" charset="0"/>
                <a:hlinkClick r:id="rId3"/>
              </a:rPr>
              <a:t>http://uknea.unep-wcmc.org/Home/tabid/38/Default.aspx</a:t>
            </a:r>
            <a:endParaRPr lang="en-GB" sz="14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Estimer la valeur des services écosystèmes est une tâche délicate</a:t>
            </a:r>
            <a:r>
              <a:rPr lang="en-GB" baseline="0" dirty="0">
                <a:solidFill>
                  <a:schemeClr val="tx2"/>
                </a:solidFill>
                <a:latin typeface="Arial" panose="020B0604020202020204" pitchFamily="34" charset="0"/>
                <a:cs typeface="Arial" panose="020B0604020202020204" pitchFamily="34" charset="0"/>
              </a:rPr>
              <a:t>. </a:t>
            </a:r>
            <a:r>
              <a:rPr lang="fr-FR" sz="1200" kern="1200" dirty="0">
                <a:solidFill>
                  <a:schemeClr val="tx1"/>
                </a:solidFill>
                <a:effectLst/>
                <a:latin typeface="Arial" panose="020B0604020202020204" pitchFamily="34" charset="0"/>
                <a:ea typeface="+mn-ea"/>
                <a:cs typeface="Arial" panose="020B0604020202020204" pitchFamily="34" charset="0"/>
              </a:rPr>
              <a:t>Le diagramme montre une gamme allant </a:t>
            </a:r>
            <a:r>
              <a:rPr lang="fr-FR" sz="1200" b="1" kern="1200" dirty="0">
                <a:solidFill>
                  <a:schemeClr val="tx1"/>
                </a:solidFill>
                <a:effectLst/>
                <a:latin typeface="Arial" panose="020B0604020202020204" pitchFamily="34" charset="0"/>
                <a:ea typeface="+mn-ea"/>
                <a:cs typeface="Arial" panose="020B0604020202020204" pitchFamily="34" charset="0"/>
              </a:rPr>
              <a:t>des utilisations directes </a:t>
            </a:r>
            <a:r>
              <a:rPr lang="fr-FR" sz="1200" kern="1200" dirty="0">
                <a:solidFill>
                  <a:schemeClr val="tx1"/>
                </a:solidFill>
                <a:effectLst/>
                <a:latin typeface="Arial" panose="020B0604020202020204" pitchFamily="34" charset="0"/>
                <a:ea typeface="+mn-ea"/>
                <a:cs typeface="Arial" panose="020B0604020202020204" pitchFamily="34" charset="0"/>
              </a:rPr>
              <a:t>(facilement évaluable en termes monétaires) à </a:t>
            </a:r>
            <a:r>
              <a:rPr lang="fr-FR" sz="1200" b="1" kern="1200" dirty="0">
                <a:solidFill>
                  <a:schemeClr val="tx1"/>
                </a:solidFill>
                <a:effectLst/>
                <a:latin typeface="Arial" panose="020B0604020202020204" pitchFamily="34" charset="0"/>
                <a:ea typeface="+mn-ea"/>
                <a:cs typeface="Arial" panose="020B0604020202020204" pitchFamily="34" charset="0"/>
              </a:rPr>
              <a:t>la valeur existentielle </a:t>
            </a:r>
            <a:r>
              <a:rPr lang="fr-FR" sz="1200" kern="1200" dirty="0">
                <a:solidFill>
                  <a:schemeClr val="tx1"/>
                </a:solidFill>
                <a:effectLst/>
                <a:latin typeface="Arial" panose="020B0604020202020204" pitchFamily="34" charset="0"/>
                <a:ea typeface="+mn-ea"/>
                <a:cs typeface="Arial" panose="020B0604020202020204" pitchFamily="34" charset="0"/>
              </a:rPr>
              <a:t>(très difficile a estimer en valeur monétaire).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La manière d’</a:t>
            </a:r>
            <a:r>
              <a:rPr lang="fr-FR" sz="1200" kern="1200" dirty="0" err="1">
                <a:solidFill>
                  <a:schemeClr val="tx1"/>
                </a:solidFill>
                <a:effectLst/>
                <a:latin typeface="Arial" panose="020B0604020202020204" pitchFamily="34" charset="0"/>
                <a:ea typeface="+mn-ea"/>
                <a:cs typeface="Arial" panose="020B0604020202020204" pitchFamily="34" charset="0"/>
              </a:rPr>
              <a:t>evaluer</a:t>
            </a:r>
            <a:r>
              <a:rPr lang="fr-FR" sz="1200" kern="1200" dirty="0">
                <a:solidFill>
                  <a:schemeClr val="tx1"/>
                </a:solidFill>
                <a:effectLst/>
                <a:latin typeface="Arial" panose="020B0604020202020204" pitchFamily="34" charset="0"/>
                <a:ea typeface="+mn-ea"/>
                <a:cs typeface="Arial" panose="020B0604020202020204" pitchFamily="34" charset="0"/>
              </a:rPr>
              <a:t> les SE dépend de la perspective des personnes qui font d’évaluation et de ce qu’elles considèrent comme important.</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829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Arial" panose="020B0604020202020204" pitchFamily="34" charset="0"/>
                <a:ea typeface="+mn-ea"/>
                <a:cs typeface="Arial" panose="020B0604020202020204" pitchFamily="34" charset="0"/>
              </a:rPr>
              <a:t>Différentes personnes estiment la valeur de différents SE. Les questions de pouvoir sont très importantes en déterminant qui décide quelle valeur (ex. des arbres dans cette caricature) à privilégier.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est important de noter qu’il y a un domaine critique de débat qui argumente que nous ne devrions pas du tout mettre une valeur monétaire sur la nature. Assigner une valeur monétaire aux SE revient en fin de compte à considérer la nature comme une marchandise.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Considérer l’environnement seulement en termes monétaires induit le risque de se restreindre a quelques SE faciles à évaluer, ignorant plusieurs autres aux valeurs non connues.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Payer les personnes peut aussi compromettre leur intérêt intrinsèque a contribuer aux activités environnementales.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Schröter</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dirty="0">
                <a:solidFill>
                  <a:schemeClr val="tx1"/>
                </a:solidFill>
                <a:effectLst/>
                <a:latin typeface="Arial" panose="020B0604020202020204" pitchFamily="34" charset="0"/>
                <a:ea typeface="+mn-ea"/>
                <a:cs typeface="Arial" panose="020B0604020202020204" pitchFamily="34" charset="0"/>
              </a:rPr>
              <a:t>et al. </a:t>
            </a:r>
            <a:r>
              <a:rPr lang="en-GB" sz="1200" kern="1200" dirty="0">
                <a:solidFill>
                  <a:schemeClr val="tx1"/>
                </a:solidFill>
                <a:effectLst/>
                <a:latin typeface="Arial" panose="020B0604020202020204" pitchFamily="34" charset="0"/>
                <a:ea typeface="+mn-ea"/>
                <a:cs typeface="Arial" panose="020B0604020202020204" pitchFamily="34" charset="0"/>
              </a:rPr>
              <a:t>2014)</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transferts conditionnels (CT), tels que la garantie d’emplois, les pensions et les transferts d’aliments, ont été utilisés pour atteindre des objectifs sociaux et améliorer le niveau de vie des personnes vulnérables. Les transferts conditionnels sont aussi utilisés pour poursuivre des objectifs environnementaux, par exemple en encourageant l’agroforesterie ou la protection de la forêt par des incitations telles que les subventions environnementales et les paiements pour les services écosystémiques (PSE).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Les incitations économiques </a:t>
            </a:r>
            <a:r>
              <a:rPr lang="fr-FR" sz="1200" kern="1200" dirty="0">
                <a:solidFill>
                  <a:schemeClr val="tx1"/>
                </a:solidFill>
                <a:effectLst/>
                <a:latin typeface="Arial" panose="020B0604020202020204" pitchFamily="34" charset="0"/>
                <a:ea typeface="+mn-ea"/>
                <a:cs typeface="Arial" panose="020B0604020202020204" pitchFamily="34" charset="0"/>
              </a:rPr>
              <a:t>incluent toute une gamme d’incitations qui visent à motiver les personnes à se conduire d’une certaine manière. Dans le diagramme ci-dessus, elles incluent </a:t>
            </a:r>
            <a:r>
              <a:rPr lang="fr-FR" sz="1200" b="1" kern="1200" dirty="0">
                <a:solidFill>
                  <a:schemeClr val="tx1"/>
                </a:solidFill>
                <a:effectLst/>
                <a:latin typeface="Arial" panose="020B0604020202020204" pitchFamily="34" charset="0"/>
                <a:ea typeface="+mn-ea"/>
                <a:cs typeface="Arial" panose="020B0604020202020204" pitchFamily="34" charset="0"/>
              </a:rPr>
              <a:t>les transferts conditionnels et inconditionnels</a:t>
            </a:r>
            <a:r>
              <a:rPr lang="fr-FR" sz="1200" kern="1200" dirty="0">
                <a:solidFill>
                  <a:schemeClr val="tx1"/>
                </a:solidFill>
                <a:effectLst/>
                <a:latin typeface="Arial" panose="020B0604020202020204" pitchFamily="34" charset="0"/>
                <a:ea typeface="+mn-ea"/>
                <a:cs typeface="Arial" panose="020B0604020202020204" pitchFamily="34" charset="0"/>
              </a:rPr>
              <a:t> et dans certains cas, des subventions.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Les transferts conditionnels </a:t>
            </a:r>
            <a:r>
              <a:rPr lang="fr-FR" sz="1200" kern="1200" dirty="0">
                <a:solidFill>
                  <a:schemeClr val="tx1"/>
                </a:solidFill>
                <a:effectLst/>
                <a:latin typeface="Arial" panose="020B0604020202020204" pitchFamily="34" charset="0"/>
                <a:ea typeface="+mn-ea"/>
                <a:cs typeface="Arial" panose="020B0604020202020204" pitchFamily="34" charset="0"/>
              </a:rPr>
              <a:t>(CT) introduisent la ‘conditionnalité’ dans l’incitation.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Les «dissuasions » économiques. </a:t>
            </a:r>
            <a:r>
              <a:rPr lang="fr-FR" sz="1200" kern="1200" dirty="0">
                <a:solidFill>
                  <a:schemeClr val="tx1"/>
                </a:solidFill>
                <a:effectLst/>
                <a:latin typeface="Arial" panose="020B0604020202020204" pitchFamily="34" charset="0"/>
                <a:ea typeface="+mn-ea"/>
                <a:cs typeface="Arial" panose="020B0604020202020204" pitchFamily="34" charset="0"/>
              </a:rPr>
              <a:t>Contrairement aux incitations, les dissuasions visent à réfréner les comportements négatifs en imposant quelques </a:t>
            </a:r>
            <a:r>
              <a:rPr lang="fr-FR" sz="1200" b="1" kern="1200" dirty="0">
                <a:solidFill>
                  <a:schemeClr val="tx1"/>
                </a:solidFill>
                <a:effectLst/>
                <a:latin typeface="Arial" panose="020B0604020202020204" pitchFamily="34" charset="0"/>
                <a:ea typeface="+mn-ea"/>
                <a:cs typeface="Arial" panose="020B0604020202020204" pitchFamily="34" charset="0"/>
              </a:rPr>
              <a:t>redevances et taxes</a:t>
            </a:r>
            <a:r>
              <a:rPr lang="fr-FR" sz="1200" kern="1200" dirty="0">
                <a:solidFill>
                  <a:schemeClr val="tx1"/>
                </a:solidFill>
                <a:effectLst/>
                <a:latin typeface="Arial" panose="020B0604020202020204" pitchFamily="34" charset="0"/>
                <a:ea typeface="+mn-ea"/>
                <a:cs typeface="Arial" panose="020B0604020202020204" pitchFamily="34" charset="0"/>
              </a:rPr>
              <a:t> sur les gens.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Les contrats assimilables aux PSE </a:t>
            </a:r>
            <a:r>
              <a:rPr lang="fr-FR" sz="1200" kern="1200" dirty="0">
                <a:solidFill>
                  <a:schemeClr val="tx1"/>
                </a:solidFill>
                <a:effectLst/>
                <a:latin typeface="Arial" panose="020B0604020202020204" pitchFamily="34" charset="0"/>
                <a:ea typeface="+mn-ea"/>
                <a:cs typeface="Arial" panose="020B0604020202020204" pitchFamily="34" charset="0"/>
              </a:rPr>
              <a:t>impliquent différents types d’arrangements institutionnels qui ont souvent des composantes conditionnelles et/ou inconditionnelles,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Comme nous allons le voir dans les prochaines diapos, PSE (ex. défini par </a:t>
            </a:r>
            <a:r>
              <a:rPr lang="fr-FR" sz="1200" kern="1200" dirty="0" err="1">
                <a:solidFill>
                  <a:schemeClr val="tx1"/>
                </a:solidFill>
                <a:effectLst/>
                <a:latin typeface="Arial" panose="020B0604020202020204" pitchFamily="34" charset="0"/>
                <a:ea typeface="+mn-ea"/>
                <a:cs typeface="Arial" panose="020B0604020202020204" pitchFamily="34" charset="0"/>
              </a:rPr>
              <a:t>Wunder</a:t>
            </a:r>
            <a:r>
              <a:rPr lang="fr-FR" sz="1200" kern="1200" dirty="0">
                <a:solidFill>
                  <a:schemeClr val="tx1"/>
                </a:solidFill>
                <a:effectLst/>
                <a:latin typeface="Arial" panose="020B0604020202020204" pitchFamily="34" charset="0"/>
                <a:ea typeface="+mn-ea"/>
                <a:cs typeface="Arial" panose="020B0604020202020204" pitchFamily="34" charset="0"/>
              </a:rPr>
              <a:t> 2005) sont ainsi une sous-composante de ces accords TC et sont essentiellement une forme de CT utilisée pour introduire des récompenses en faveur d’une meilleure gestion environnementale.</a:t>
            </a:r>
            <a:endParaRPr lang="en-GB"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84122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Les mécanismes de PSE ont été développés- comme une approche marchande de la gouvernance environnementale- pour combler ce qui paraissait être une lacune de gouvernance. Les approches normatives semblaient échouer à promouvoir  la conservation environnementale, si bien que la théorie des PSE argumente qu’une approche basée sur le marché pourrait être plus efficace.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Cependant, il est important de noter que les PSE peuvent aider à assurer seulement les services environnementaux pour lesquels les utilisateurs des services environnementaux sont prêts à payer. </a:t>
            </a:r>
          </a:p>
          <a:p>
            <a:r>
              <a:rPr lang="fr-FR" sz="1200" kern="1200" dirty="0">
                <a:solidFill>
                  <a:schemeClr val="tx1"/>
                </a:solidFill>
                <a:effectLst/>
                <a:latin typeface="Arial" panose="020B0604020202020204" pitchFamily="34" charset="0"/>
                <a:ea typeface="+mn-ea"/>
                <a:cs typeface="Arial" panose="020B0604020202020204" pitchFamily="34" charset="0"/>
              </a:rPr>
              <a:t>La diapo montre la définition la plus connue du PSE donnée par Sven </a:t>
            </a:r>
            <a:r>
              <a:rPr lang="fr-FR" sz="1200" kern="1200" dirty="0" err="1">
                <a:solidFill>
                  <a:schemeClr val="tx1"/>
                </a:solidFill>
                <a:effectLst/>
                <a:latin typeface="Arial" panose="020B0604020202020204" pitchFamily="34" charset="0"/>
                <a:ea typeface="+mn-ea"/>
                <a:cs typeface="Arial" panose="020B0604020202020204" pitchFamily="34" charset="0"/>
              </a:rPr>
              <a:t>Wunder</a:t>
            </a:r>
            <a:r>
              <a:rPr lang="fr-FR" sz="1200" kern="1200" dirty="0">
                <a:solidFill>
                  <a:schemeClr val="tx1"/>
                </a:solidFill>
                <a:effectLst/>
                <a:latin typeface="Arial" panose="020B0604020202020204" pitchFamily="34" charset="0"/>
                <a:ea typeface="+mn-ea"/>
                <a:cs typeface="Arial" panose="020B0604020202020204" pitchFamily="34" charset="0"/>
              </a:rPr>
              <a:t> en 2005 (même s’il a récemment mis à jour la définition, </a:t>
            </a:r>
            <a:r>
              <a:rPr lang="fr-FR" sz="1200" kern="1200" dirty="0" err="1">
                <a:solidFill>
                  <a:schemeClr val="tx1"/>
                </a:solidFill>
                <a:effectLst/>
                <a:latin typeface="Arial" panose="020B0604020202020204" pitchFamily="34" charset="0"/>
                <a:ea typeface="+mn-ea"/>
                <a:cs typeface="Arial" panose="020B0604020202020204" pitchFamily="34" charset="0"/>
              </a:rPr>
              <a:t>Wunder</a:t>
            </a:r>
            <a:r>
              <a:rPr lang="fr-FR" sz="1200" kern="1200" dirty="0">
                <a:solidFill>
                  <a:schemeClr val="tx1"/>
                </a:solidFill>
                <a:effectLst/>
                <a:latin typeface="Arial" panose="020B0604020202020204" pitchFamily="34" charset="0"/>
                <a:ea typeface="+mn-ea"/>
                <a:cs typeface="Arial" panose="020B0604020202020204" pitchFamily="34" charset="0"/>
              </a:rPr>
              <a:t> 2015). </a:t>
            </a:r>
            <a:endParaRPr lang="en-GB" altLang="en-US" i="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374111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Il y a trois autres exigences pour les mécanismes PSE: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b="1" kern="1200" dirty="0">
                <a:solidFill>
                  <a:schemeClr val="tx1"/>
                </a:solidFill>
                <a:effectLst/>
                <a:latin typeface="Arial" panose="020B0604020202020204" pitchFamily="34" charset="0"/>
                <a:ea typeface="+mn-ea"/>
                <a:cs typeface="Arial" panose="020B0604020202020204" pitchFamily="34" charset="0"/>
              </a:rPr>
              <a:t>Additionnalité</a:t>
            </a:r>
            <a:r>
              <a:rPr lang="fr-FR" sz="1200" kern="1200" dirty="0">
                <a:solidFill>
                  <a:schemeClr val="tx1"/>
                </a:solidFill>
                <a:effectLst/>
                <a:latin typeface="Arial" panose="020B0604020202020204" pitchFamily="34" charset="0"/>
                <a:ea typeface="+mn-ea"/>
                <a:cs typeface="Arial" panose="020B0604020202020204" pitchFamily="34" charset="0"/>
              </a:rPr>
              <a:t>, qui nécessite que le paiement devrait produire des bénéfices environnementaux qui n’aurait pas été sans PSE. Les 3 graphes montrent différents scénarios d’</a:t>
            </a:r>
            <a:r>
              <a:rPr lang="fr-FR" sz="1200" kern="1200" dirty="0" err="1">
                <a:solidFill>
                  <a:schemeClr val="tx1"/>
                </a:solidFill>
                <a:effectLst/>
                <a:latin typeface="Arial" panose="020B0604020202020204" pitchFamily="34" charset="0"/>
                <a:ea typeface="+mn-ea"/>
                <a:cs typeface="Arial" panose="020B0604020202020204" pitchFamily="34" charset="0"/>
              </a:rPr>
              <a:t>additionnalité</a:t>
            </a:r>
            <a:r>
              <a:rPr lang="fr-FR" sz="1200" kern="1200" dirty="0">
                <a:solidFill>
                  <a:schemeClr val="tx1"/>
                </a:solidFill>
                <a:effectLst/>
                <a:latin typeface="Arial" panose="020B0604020202020204" pitchFamily="34" charset="0"/>
                <a:ea typeface="+mn-ea"/>
                <a:cs typeface="Arial" panose="020B0604020202020204" pitchFamily="34" charset="0"/>
              </a:rPr>
              <a:t> en fonction du niveau de référence, ex. le graphe du haut montre un niveau de référence (dans ce cas le stock de carbone) dans le temps où l’introduction de paiements conduit à l’augmentation des stocks de carbone. Sur le graphe du milieu, le niveau de référence est en déclin et l’introduction du régime de paiement ne peut pas inverser le déclin, mais peut améliorer la situation légèrement. Dans le graphe du bas, le niveau de référence est déjà amélioré mais les paiements peuvent augmenter la vitesse du changement.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b="1" kern="1200" dirty="0">
                <a:solidFill>
                  <a:schemeClr val="tx1"/>
                </a:solidFill>
                <a:effectLst/>
                <a:latin typeface="Arial" panose="020B0604020202020204" pitchFamily="34" charset="0"/>
                <a:ea typeface="+mn-ea"/>
                <a:cs typeface="Arial" panose="020B0604020202020204" pitchFamily="34" charset="0"/>
              </a:rPr>
              <a:t>On parle de Fuite </a:t>
            </a:r>
            <a:r>
              <a:rPr lang="fr-FR" sz="1200" kern="1200" dirty="0">
                <a:solidFill>
                  <a:schemeClr val="tx1"/>
                </a:solidFill>
                <a:effectLst/>
                <a:latin typeface="Arial" panose="020B0604020202020204" pitchFamily="34" charset="0"/>
                <a:ea typeface="+mn-ea"/>
                <a:cs typeface="Arial" panose="020B0604020202020204" pitchFamily="34" charset="0"/>
              </a:rPr>
              <a:t>quand un propriétaire ayant reçu un paiement déplace simplement l’activité source du problème environnemental vers une autre parcelle de terrain qui n’est pas sous contrat.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fr-FR" sz="1200" b="1" kern="1200" dirty="0">
                <a:solidFill>
                  <a:schemeClr val="tx1"/>
                </a:solidFill>
                <a:effectLst/>
                <a:latin typeface="Arial" panose="020B0604020202020204" pitchFamily="34" charset="0"/>
                <a:ea typeface="+mn-ea"/>
                <a:cs typeface="Arial" panose="020B0604020202020204" pitchFamily="34" charset="0"/>
              </a:rPr>
              <a:t>La permanence </a:t>
            </a:r>
            <a:r>
              <a:rPr lang="fr-FR" sz="1200" kern="1200" dirty="0">
                <a:solidFill>
                  <a:schemeClr val="tx1"/>
                </a:solidFill>
                <a:effectLst/>
                <a:latin typeface="Arial" panose="020B0604020202020204" pitchFamily="34" charset="0"/>
                <a:ea typeface="+mn-ea"/>
                <a:cs typeface="Arial" panose="020B0604020202020204" pitchFamily="34" charset="0"/>
              </a:rPr>
              <a:t>concerne la durabilité du service environnemental.</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894754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t="11096" b="2352"/>
          <a:stretch/>
        </p:blipFill>
        <p:spPr>
          <a:xfrm>
            <a:off x="0" y="45719"/>
            <a:ext cx="9144000" cy="607082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64374"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3176"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23.jpe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5751/ES-08462-210237" TargetMode="External"/><Relationship Id="rId2" Type="http://schemas.openxmlformats.org/officeDocument/2006/relationships/hyperlink" Target="https://www.espa.ac.uk/files/espa/ESPA%20PES%20Brief.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3164523"/>
            <a:ext cx="8380325" cy="2387600"/>
          </a:xfrm>
        </p:spPr>
        <p:txBody>
          <a:bodyPr>
            <a:normAutofit/>
          </a:bodyPr>
          <a:lstStyle/>
          <a:p>
            <a:r>
              <a:rPr lang="en-GB" altLang="en-US" sz="3600" dirty="0">
                <a:cs typeface="Times New Roman" panose="02020603050405020304" pitchFamily="18" charset="0"/>
              </a:rPr>
              <a:t>Paiement pour les services écosystémiques, écosystèmes </a:t>
            </a:r>
            <a:br>
              <a:rPr lang="en-GB" altLang="en-US" sz="3600" dirty="0">
                <a:cs typeface="Times New Roman" panose="02020603050405020304" pitchFamily="18" charset="0"/>
              </a:rPr>
            </a:br>
            <a:r>
              <a:rPr lang="en-GB" altLang="en-US" sz="3600" dirty="0">
                <a:cs typeface="Times New Roman" panose="02020603050405020304" pitchFamily="18" charset="0"/>
              </a:rPr>
              <a:t>et atténuation de la pauvreté</a:t>
            </a:r>
            <a:endParaRPr lang="en-US" sz="3600"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533465"/>
          </a:xfrm>
        </p:spPr>
        <p:txBody>
          <a:bodyPr/>
          <a:lstStyle/>
          <a:p>
            <a:r>
              <a:rPr lang="en-US" dirty="0"/>
              <a:t>Topic 08</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ea typeface="Calibri"/>
                <a:cs typeface="Calibri"/>
              </a:rPr>
              <a:t>Natura Bolivia</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75450"/>
            <a:ext cx="6838950" cy="1193945"/>
          </a:xfrm>
        </p:spPr>
        <p:txBody>
          <a:bodyPr>
            <a:normAutofit/>
          </a:bodyPr>
          <a:lstStyle/>
          <a:p>
            <a:pPr>
              <a:lnSpc>
                <a:spcPct val="100000"/>
              </a:lnSpc>
            </a:pPr>
            <a:r>
              <a:rPr lang="en-GB" sz="3200" dirty="0">
                <a:cs typeface="Times New Roman" panose="02020603050405020304" pitchFamily="18" charset="0"/>
              </a:rPr>
              <a:t>Quatre principaux services inclus dans le PSE</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23675"/>
            <a:ext cx="8274718" cy="5018614"/>
          </a:xfrm>
        </p:spPr>
        <p:txBody>
          <a:bodyPr>
            <a:normAutofit/>
          </a:bodyPr>
          <a:lstStyle/>
          <a:p>
            <a:pPr lvl="0"/>
            <a:r>
              <a:rPr lang="fr-FR" sz="2400" dirty="0"/>
              <a:t>Stocks de carbone</a:t>
            </a:r>
            <a:endParaRPr lang="en-US" sz="2400" dirty="0"/>
          </a:p>
          <a:p>
            <a:pPr lvl="0">
              <a:spcBef>
                <a:spcPts val="600"/>
              </a:spcBef>
            </a:pPr>
            <a:r>
              <a:rPr lang="fr-FR" sz="2400" dirty="0"/>
              <a:t>Qualité et quantité d’eau </a:t>
            </a:r>
            <a:endParaRPr lang="en-US" sz="2400" dirty="0"/>
          </a:p>
          <a:p>
            <a:pPr lvl="1">
              <a:spcBef>
                <a:spcPts val="600"/>
              </a:spcBef>
            </a:pPr>
            <a:r>
              <a:rPr lang="fr-FR" sz="2000" dirty="0"/>
              <a:t>Régulation du flux hydrologique et contrôle de l’érosion du sol par les zones humides ou les forêts </a:t>
            </a:r>
            <a:endParaRPr lang="en-US" sz="2000" dirty="0"/>
          </a:p>
          <a:p>
            <a:pPr lvl="1"/>
            <a:r>
              <a:rPr lang="fr-FR" sz="2000" dirty="0"/>
              <a:t>Protection de la qualité de l’eau (ex. pas de produits agrochimiques, pas d’envasement)</a:t>
            </a:r>
            <a:endParaRPr lang="en-US" sz="2000" dirty="0"/>
          </a:p>
          <a:p>
            <a:pPr lvl="0"/>
            <a:r>
              <a:rPr lang="fr-FR" sz="2400" dirty="0"/>
              <a:t>Biodiversité</a:t>
            </a:r>
            <a:endParaRPr lang="en-US" sz="2400" dirty="0"/>
          </a:p>
          <a:p>
            <a:pPr lvl="0">
              <a:spcBef>
                <a:spcPts val="600"/>
              </a:spcBef>
            </a:pPr>
            <a:r>
              <a:rPr lang="fr-FR" sz="2400" dirty="0"/>
              <a:t>Beauté de paysage et recréation</a:t>
            </a:r>
            <a:endParaRPr lang="en-US" sz="2400" dirty="0"/>
          </a:p>
          <a:p>
            <a:pPr lvl="0">
              <a:spcBef>
                <a:spcPts val="600"/>
              </a:spcBef>
            </a:pPr>
            <a:r>
              <a:rPr lang="fr-FR" sz="2400" dirty="0"/>
              <a:t>…et ‘services groupés’</a:t>
            </a:r>
            <a:endParaRPr lang="en-US" sz="2400" dirty="0"/>
          </a:p>
          <a:p>
            <a:pPr lvl="1">
              <a:spcBef>
                <a:spcPts val="600"/>
              </a:spcBef>
            </a:pPr>
            <a:r>
              <a:rPr lang="fr-FR" sz="2000" dirty="0"/>
              <a:t>Reconnaissent des services multiples fournis par un écosystème</a:t>
            </a:r>
            <a:endParaRPr lang="en-US" sz="2000" dirty="0"/>
          </a:p>
          <a:p>
            <a:pPr lvl="1"/>
            <a:r>
              <a:rPr lang="fr-FR" sz="2000" dirty="0"/>
              <a:t>Réduisent les coûts de transaction</a:t>
            </a:r>
            <a:endParaRPr lang="en-US" sz="2000" dirty="0"/>
          </a:p>
        </p:txBody>
      </p:sp>
    </p:spTree>
    <p:extLst>
      <p:ext uri="{BB962C8B-B14F-4D97-AF65-F5344CB8AC3E}">
        <p14:creationId xmlns:p14="http://schemas.microsoft.com/office/powerpoint/2010/main" val="397869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6C06-E690-9E4C-B92E-CBE1DEAD7061}"/>
              </a:ext>
            </a:extLst>
          </p:cNvPr>
          <p:cNvSpPr>
            <a:spLocks noGrp="1"/>
          </p:cNvSpPr>
          <p:nvPr>
            <p:ph type="title"/>
          </p:nvPr>
        </p:nvSpPr>
        <p:spPr>
          <a:xfrm>
            <a:off x="628650" y="89506"/>
            <a:ext cx="7886700" cy="1092092"/>
          </a:xfrm>
        </p:spPr>
        <p:txBody>
          <a:bodyPr>
            <a:normAutofit/>
          </a:bodyPr>
          <a:lstStyle/>
          <a:p>
            <a:r>
              <a:rPr lang="en-US" sz="3200" dirty="0"/>
              <a:t>PSE et externalités</a:t>
            </a:r>
          </a:p>
        </p:txBody>
      </p:sp>
      <p:sp>
        <p:nvSpPr>
          <p:cNvPr id="3" name="Content Placeholder 2">
            <a:extLst>
              <a:ext uri="{FF2B5EF4-FFF2-40B4-BE49-F238E27FC236}">
                <a16:creationId xmlns:a16="http://schemas.microsoft.com/office/drawing/2014/main" id="{6F4F35F3-E742-F94E-844F-94FA9C5257CE}"/>
              </a:ext>
            </a:extLst>
          </p:cNvPr>
          <p:cNvSpPr>
            <a:spLocks noGrp="1"/>
          </p:cNvSpPr>
          <p:nvPr>
            <p:ph idx="1"/>
          </p:nvPr>
        </p:nvSpPr>
        <p:spPr>
          <a:xfrm>
            <a:off x="6178506" y="1064840"/>
            <a:ext cx="2950254" cy="4738007"/>
          </a:xfrm>
        </p:spPr>
        <p:txBody>
          <a:bodyPr>
            <a:noAutofit/>
          </a:bodyPr>
          <a:lstStyle/>
          <a:p>
            <a:pPr marL="360000" indent="-360000">
              <a:spcBef>
                <a:spcPts val="600"/>
              </a:spcBef>
              <a:buFont typeface="+mj-lt"/>
              <a:buAutoNum type="arabicPeriod"/>
            </a:pPr>
            <a:r>
              <a:rPr lang="en-GB" sz="1600" dirty="0"/>
              <a:t>Gains existants ne reflétant pas la valeur des SE, rendant la conservation peu attrayante</a:t>
            </a:r>
          </a:p>
          <a:p>
            <a:pPr marL="360000" indent="-360000">
              <a:spcBef>
                <a:spcPts val="600"/>
              </a:spcBef>
              <a:buFont typeface="+mj-lt"/>
              <a:buAutoNum type="arabicPeriod"/>
            </a:pPr>
            <a:r>
              <a:rPr lang="en-GB" sz="1600" dirty="0"/>
              <a:t>L’absence de provision de SE résulte à une externalité négative pour l’environnement</a:t>
            </a:r>
          </a:p>
          <a:p>
            <a:pPr marL="360000" indent="-360000">
              <a:spcBef>
                <a:spcPts val="600"/>
              </a:spcBef>
              <a:buFont typeface="+mj-lt"/>
              <a:buAutoNum type="arabicPeriod"/>
            </a:pPr>
            <a:r>
              <a:rPr lang="en-GB" sz="1600" dirty="0"/>
              <a:t>Le principe de « l’utilisateur-payeur » suggère que ceux qui bénéficient de SE paient pour leur provision</a:t>
            </a:r>
          </a:p>
          <a:p>
            <a:pPr marL="360000" indent="-360000">
              <a:spcBef>
                <a:spcPts val="600"/>
              </a:spcBef>
              <a:buFont typeface="+mj-lt"/>
              <a:buAutoNum type="arabicPeriod"/>
            </a:pPr>
            <a:r>
              <a:rPr lang="en-GB" sz="1600" dirty="0"/>
              <a:t>L’incitation provenant des SE (“fournisseur reçoit”) contribue à faire de la conservation plus attractive</a:t>
            </a:r>
            <a:endParaRPr lang="en-US" sz="1100" dirty="0"/>
          </a:p>
        </p:txBody>
      </p:sp>
      <p:sp>
        <p:nvSpPr>
          <p:cNvPr id="4" name="TextBox 3">
            <a:extLst>
              <a:ext uri="{FF2B5EF4-FFF2-40B4-BE49-F238E27FC236}">
                <a16:creationId xmlns:a16="http://schemas.microsoft.com/office/drawing/2014/main" id="{F39A88D2-19C0-9949-9CB9-F187165DD87E}"/>
              </a:ext>
            </a:extLst>
          </p:cNvPr>
          <p:cNvSpPr txBox="1"/>
          <p:nvPr/>
        </p:nvSpPr>
        <p:spPr>
          <a:xfrm>
            <a:off x="2994324" y="5802848"/>
            <a:ext cx="3137222" cy="200055"/>
          </a:xfrm>
          <a:prstGeom prst="rect">
            <a:avLst/>
          </a:prstGeom>
          <a:noFill/>
        </p:spPr>
        <p:txBody>
          <a:bodyPr wrap="square" rtlCol="0">
            <a:spAutoFit/>
          </a:bodyPr>
          <a:lstStyle/>
          <a:p>
            <a:pPr algn="r"/>
            <a:r>
              <a:rPr lang="en-US" sz="700" dirty="0">
                <a:solidFill>
                  <a:srgbClr val="000000">
                    <a:alpha val="70000"/>
                  </a:srgbClr>
                </a:solidFill>
              </a:rPr>
              <a:t>Source: Pagiola and Platais, 2007; Engel </a:t>
            </a:r>
            <a:r>
              <a:rPr lang="en-US" sz="700" i="1" dirty="0">
                <a:solidFill>
                  <a:srgbClr val="000000">
                    <a:alpha val="70000"/>
                  </a:srgbClr>
                </a:solidFill>
              </a:rPr>
              <a:t>et al., </a:t>
            </a:r>
            <a:r>
              <a:rPr lang="en-US" sz="700" dirty="0">
                <a:solidFill>
                  <a:srgbClr val="000000">
                    <a:alpha val="70000"/>
                  </a:srgbClr>
                </a:solidFill>
              </a:rPr>
              <a:t>2008).</a:t>
            </a:r>
          </a:p>
        </p:txBody>
      </p:sp>
      <p:pic>
        <p:nvPicPr>
          <p:cNvPr id="5" name="Picture 4"/>
          <p:cNvPicPr>
            <a:picLocks noChangeAspect="1"/>
          </p:cNvPicPr>
          <p:nvPr/>
        </p:nvPicPr>
        <p:blipFill>
          <a:blip r:embed="rId3"/>
          <a:stretch>
            <a:fillRect/>
          </a:stretch>
        </p:blipFill>
        <p:spPr>
          <a:xfrm>
            <a:off x="143682" y="1320203"/>
            <a:ext cx="5987864" cy="4082634"/>
          </a:xfrm>
          <a:prstGeom prst="rect">
            <a:avLst/>
          </a:prstGeom>
        </p:spPr>
      </p:pic>
    </p:spTree>
    <p:extLst>
      <p:ext uri="{BB962C8B-B14F-4D97-AF65-F5344CB8AC3E}">
        <p14:creationId xmlns:p14="http://schemas.microsoft.com/office/powerpoint/2010/main" val="326606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39700"/>
            <a:ext cx="7886700" cy="1325563"/>
          </a:xfrm>
        </p:spPr>
        <p:txBody>
          <a:bodyPr>
            <a:noAutofit/>
          </a:bodyPr>
          <a:lstStyle/>
          <a:p>
            <a:r>
              <a:rPr lang="en-GB" sz="3200" dirty="0"/>
              <a:t>Transfers </a:t>
            </a:r>
            <a:r>
              <a:rPr lang="en-GB" sz="3200" dirty="0" err="1"/>
              <a:t>conditionnels</a:t>
            </a:r>
            <a:r>
              <a:rPr lang="en-GB" sz="3200" dirty="0"/>
              <a:t> vs. </a:t>
            </a:r>
            <a:r>
              <a:rPr lang="en-GB" sz="3200" dirty="0" err="1"/>
              <a:t>Paiement</a:t>
            </a:r>
            <a:r>
              <a:rPr lang="en-GB" sz="3200" dirty="0"/>
              <a:t> pour les services </a:t>
            </a:r>
            <a:r>
              <a:rPr lang="en-GB" sz="3200" dirty="0" err="1"/>
              <a:t>écosystémiques</a:t>
            </a:r>
            <a:endParaRPr lang="en-GB" sz="3200" dirty="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C1FFCB5-D292-7D41-B630-3C417A99F501}"/>
              </a:ext>
            </a:extLst>
          </p:cNvPr>
          <p:cNvGraphicFramePr>
            <a:graphicFrameLocks noGrp="1"/>
          </p:cNvGraphicFramePr>
          <p:nvPr>
            <p:ph idx="1"/>
            <p:extLst>
              <p:ext uri="{D42A27DB-BD31-4B8C-83A1-F6EECF244321}">
                <p14:modId xmlns:p14="http://schemas.microsoft.com/office/powerpoint/2010/main" val="1098820453"/>
              </p:ext>
            </p:extLst>
          </p:nvPr>
        </p:nvGraphicFramePr>
        <p:xfrm>
          <a:off x="707162" y="1585273"/>
          <a:ext cx="7729676" cy="4217575"/>
        </p:xfrm>
        <a:graphic>
          <a:graphicData uri="http://schemas.openxmlformats.org/drawingml/2006/table">
            <a:tbl>
              <a:tblPr firstRow="1" bandRow="1">
                <a:tableStyleId>{5C22544A-7EE6-4342-B048-85BDC9FD1C3A}</a:tableStyleId>
              </a:tblPr>
              <a:tblGrid>
                <a:gridCol w="3864838">
                  <a:extLst>
                    <a:ext uri="{9D8B030D-6E8A-4147-A177-3AD203B41FA5}">
                      <a16:colId xmlns:a16="http://schemas.microsoft.com/office/drawing/2014/main" val="1365327120"/>
                    </a:ext>
                  </a:extLst>
                </a:gridCol>
                <a:gridCol w="3864838">
                  <a:extLst>
                    <a:ext uri="{9D8B030D-6E8A-4147-A177-3AD203B41FA5}">
                      <a16:colId xmlns:a16="http://schemas.microsoft.com/office/drawing/2014/main" val="3996760152"/>
                    </a:ext>
                  </a:extLst>
                </a:gridCol>
              </a:tblGrid>
              <a:tr h="46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Les </a:t>
                      </a:r>
                      <a:r>
                        <a:rPr lang="en-GB" sz="1600" b="1" kern="1200" dirty="0" err="1">
                          <a:solidFill>
                            <a:schemeClr val="lt1"/>
                          </a:solidFill>
                          <a:effectLst/>
                          <a:latin typeface="+mn-lt"/>
                          <a:ea typeface="+mn-ea"/>
                          <a:cs typeface="+mn-cs"/>
                        </a:rPr>
                        <a:t>transferts</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conditionnels</a:t>
                      </a:r>
                      <a:r>
                        <a:rPr lang="en-GB" sz="1600" b="1" kern="1200" baseline="0" dirty="0">
                          <a:solidFill>
                            <a:schemeClr val="lt1"/>
                          </a:solidFill>
                          <a:effectLst/>
                          <a:latin typeface="+mn-lt"/>
                          <a:ea typeface="+mn-ea"/>
                          <a:cs typeface="+mn-cs"/>
                        </a:rPr>
                        <a:t> </a:t>
                      </a:r>
                      <a:r>
                        <a:rPr lang="en-GB" sz="1600" b="1" kern="1200" baseline="0" dirty="0" err="1">
                          <a:solidFill>
                            <a:schemeClr val="lt1"/>
                          </a:solidFill>
                          <a:effectLst/>
                          <a:latin typeface="+mn-lt"/>
                          <a:ea typeface="+mn-ea"/>
                          <a:cs typeface="+mn-cs"/>
                        </a:rPr>
                        <a:t>sociaux</a:t>
                      </a:r>
                      <a:r>
                        <a:rPr lang="en-GB" sz="1600" b="1" kern="1200" baseline="0" dirty="0">
                          <a:solidFill>
                            <a:schemeClr val="lt1"/>
                          </a:solidFill>
                          <a:effectLst/>
                          <a:latin typeface="+mn-lt"/>
                          <a:ea typeface="+mn-ea"/>
                          <a:cs typeface="+mn-cs"/>
                        </a:rPr>
                        <a:t> </a:t>
                      </a:r>
                      <a:r>
                        <a:rPr lang="en-GB" sz="1600" b="1" kern="1200" baseline="0" dirty="0" err="1">
                          <a:solidFill>
                            <a:schemeClr val="lt1"/>
                          </a:solidFill>
                          <a:effectLst/>
                          <a:latin typeface="+mn-lt"/>
                          <a:ea typeface="+mn-ea"/>
                          <a:cs typeface="+mn-cs"/>
                        </a:rPr>
                        <a:t>ont</a:t>
                      </a:r>
                      <a:r>
                        <a:rPr lang="en-GB" sz="1600" b="1" kern="1200" baseline="0" dirty="0">
                          <a:solidFill>
                            <a:schemeClr val="lt1"/>
                          </a:solidFill>
                          <a:effectLst/>
                          <a:latin typeface="+mn-lt"/>
                          <a:ea typeface="+mn-ea"/>
                          <a:cs typeface="+mn-cs"/>
                        </a:rPr>
                        <a:t> </a:t>
                      </a:r>
                      <a:r>
                        <a:rPr lang="en-GB" sz="1600" b="1" kern="1200" baseline="0" dirty="0" err="1">
                          <a:solidFill>
                            <a:schemeClr val="lt1"/>
                          </a:solidFill>
                          <a:effectLst/>
                          <a:latin typeface="+mn-lt"/>
                          <a:ea typeface="+mn-ea"/>
                          <a:cs typeface="+mn-cs"/>
                        </a:rPr>
                        <a:t>tendance</a:t>
                      </a:r>
                      <a:r>
                        <a:rPr lang="en-GB" sz="1600" b="1" kern="1200" baseline="0" dirty="0">
                          <a:solidFill>
                            <a:schemeClr val="lt1"/>
                          </a:solidFill>
                          <a:effectLst/>
                          <a:latin typeface="+mn-lt"/>
                          <a:ea typeface="+mn-ea"/>
                          <a:cs typeface="+mn-cs"/>
                        </a:rPr>
                        <a:t> a </a:t>
                      </a:r>
                      <a:r>
                        <a:rPr lang="en-GB" sz="1600" b="1" kern="1200" dirty="0">
                          <a:solidFill>
                            <a:schemeClr val="lt1"/>
                          </a:solidFill>
                          <a:effectLst/>
                          <a:latin typeface="+mn-lt"/>
                          <a:ea typeface="+mn-ea"/>
                          <a:cs typeface="+mn-cs"/>
                        </a:rPr>
                        <a:t>:</a:t>
                      </a:r>
                      <a:endParaRPr lang="en-US" sz="1600" b="1" kern="1200" dirty="0">
                        <a:solidFill>
                          <a:srgbClr val="000000"/>
                        </a:solidFill>
                        <a:effectLst/>
                        <a:latin typeface="+mn-lt"/>
                        <a:ea typeface="Cambria" panose="02040503050406030204" pitchFamily="18" charset="0"/>
                        <a:cs typeface="AkzidenzGroteskBE-Regular"/>
                      </a:endParaRPr>
                    </a:p>
                  </a:txBody>
                  <a:tcPr>
                    <a:solidFill>
                      <a:schemeClr val="accent6"/>
                    </a:solidFill>
                  </a:tcPr>
                </a:tc>
                <a:tc>
                  <a:txBody>
                    <a:bodyPr/>
                    <a:lstStyle/>
                    <a:p>
                      <a:pPr marL="0" marR="0">
                        <a:lnSpc>
                          <a:spcPct val="100000"/>
                        </a:lnSpc>
                        <a:spcBef>
                          <a:spcPts val="0"/>
                        </a:spcBef>
                        <a:spcAft>
                          <a:spcPts val="0"/>
                        </a:spcAft>
                      </a:pPr>
                      <a:r>
                        <a:rPr lang="en-GB" sz="1600" b="1" kern="1200" dirty="0">
                          <a:solidFill>
                            <a:schemeClr val="lt1"/>
                          </a:solidFill>
                          <a:effectLst/>
                          <a:latin typeface="+mn-lt"/>
                          <a:ea typeface="+mn-ea"/>
                          <a:cs typeface="+mn-cs"/>
                        </a:rPr>
                        <a:t>Les PSE </a:t>
                      </a:r>
                      <a:r>
                        <a:rPr lang="en-GB" sz="1600" b="1" kern="1200" dirty="0" err="1">
                          <a:solidFill>
                            <a:schemeClr val="lt1"/>
                          </a:solidFill>
                          <a:effectLst/>
                          <a:latin typeface="+mn-lt"/>
                          <a:ea typeface="+mn-ea"/>
                          <a:cs typeface="+mn-cs"/>
                        </a:rPr>
                        <a:t>ont</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tendance</a:t>
                      </a:r>
                      <a:r>
                        <a:rPr lang="en-GB" sz="1600" b="1" kern="1200" dirty="0">
                          <a:solidFill>
                            <a:schemeClr val="lt1"/>
                          </a:solidFill>
                          <a:effectLst/>
                          <a:latin typeface="+mn-lt"/>
                          <a:ea typeface="+mn-ea"/>
                          <a:cs typeface="+mn-cs"/>
                        </a:rPr>
                        <a:t> a :</a:t>
                      </a:r>
                      <a:endParaRPr lang="en-US" sz="1600" b="1" kern="1200" dirty="0">
                        <a:solidFill>
                          <a:srgbClr val="000000"/>
                        </a:solidFill>
                        <a:effectLst/>
                        <a:latin typeface="+mn-lt"/>
                        <a:ea typeface="Cambria" panose="02040503050406030204" pitchFamily="18" charset="0"/>
                        <a:cs typeface="AkzidenzGroteskBE-Regular"/>
                      </a:endParaRPr>
                    </a:p>
                  </a:txBody>
                  <a:tcPr>
                    <a:solidFill>
                      <a:schemeClr val="accent6"/>
                    </a:solidFill>
                  </a:tcPr>
                </a:tc>
                <a:extLst>
                  <a:ext uri="{0D108BD9-81ED-4DB2-BD59-A6C34878D82A}">
                    <a16:rowId xmlns:a16="http://schemas.microsoft.com/office/drawing/2014/main" val="1279657526"/>
                  </a:ext>
                </a:extLst>
              </a:tr>
              <a:tr h="655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Avoir des objectifs sociaux clairs et capables de cibler les pauvres et les ultra-pauvres</a:t>
                      </a:r>
                    </a:p>
                  </a:txBody>
                  <a:tcPr>
                    <a:solidFill>
                      <a:schemeClr val="accent4">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Avoir le développement rural comme objectif secondaire, mais souvent ex post</a:t>
                      </a:r>
                    </a:p>
                  </a:txBody>
                  <a:tcPr>
                    <a:solidFill>
                      <a:schemeClr val="accent4">
                        <a:alpha val="10000"/>
                      </a:schemeClr>
                    </a:solidFill>
                  </a:tcPr>
                </a:tc>
                <a:extLst>
                  <a:ext uri="{0D108BD9-81ED-4DB2-BD59-A6C34878D82A}">
                    <a16:rowId xmlns:a16="http://schemas.microsoft.com/office/drawing/2014/main" val="4059432935"/>
                  </a:ext>
                </a:extLst>
              </a:tr>
              <a:tr h="92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Promouvoir des interventions directes et ponctuelles avec des impacts à court terme, qui pourraient ne pas changer les comportements à long terme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Prodiguer un appui de petite envergure mais continu qui peut changer les normes sociales et les comportements sur le long terme</a:t>
                      </a:r>
                    </a:p>
                  </a:txBody>
                  <a:tcPr>
                    <a:solidFill>
                      <a:schemeClr val="bg1"/>
                    </a:solidFill>
                  </a:tcPr>
                </a:tc>
                <a:extLst>
                  <a:ext uri="{0D108BD9-81ED-4DB2-BD59-A6C34878D82A}">
                    <a16:rowId xmlns:a16="http://schemas.microsoft.com/office/drawing/2014/main" val="189160433"/>
                  </a:ext>
                </a:extLst>
              </a:tr>
              <a:tr h="92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Produisent des bénéfices tangibles pour les ultra-pauvres dont les sans terre</a:t>
                      </a:r>
                    </a:p>
                  </a:txBody>
                  <a:tcPr>
                    <a:solidFill>
                      <a:schemeClr val="accent4">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Appuyer les propriétaires et gérants fonciers, ce qui ne permet pas d’atténuer la pauvreté extrême</a:t>
                      </a:r>
                    </a:p>
                  </a:txBody>
                  <a:tcPr>
                    <a:solidFill>
                      <a:schemeClr val="accent4">
                        <a:alpha val="10000"/>
                      </a:schemeClr>
                    </a:solidFill>
                  </a:tcPr>
                </a:tc>
                <a:extLst>
                  <a:ext uri="{0D108BD9-81ED-4DB2-BD59-A6C34878D82A}">
                    <a16:rowId xmlns:a16="http://schemas.microsoft.com/office/drawing/2014/main" val="1976353297"/>
                  </a:ext>
                </a:extLst>
              </a:tr>
              <a:tr h="655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Entreprendre des projets de grande échelle mais peinent à le faire avec efficacité</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solidFill>
                        </a:rPr>
                        <a:t>Avoir pour buts prioritaires des objectifs environnementaux</a:t>
                      </a:r>
                    </a:p>
                  </a:txBody>
                  <a:tcPr>
                    <a:solidFill>
                      <a:schemeClr val="bg1"/>
                    </a:solidFill>
                  </a:tcPr>
                </a:tc>
                <a:extLst>
                  <a:ext uri="{0D108BD9-81ED-4DB2-BD59-A6C34878D82A}">
                    <a16:rowId xmlns:a16="http://schemas.microsoft.com/office/drawing/2014/main" val="4234559542"/>
                  </a:ext>
                </a:extLst>
              </a:tr>
            </a:tbl>
          </a:graphicData>
        </a:graphic>
      </p:graphicFrame>
      <p:sp>
        <p:nvSpPr>
          <p:cNvPr id="5" name="TextBox 4">
            <a:extLst>
              <a:ext uri="{FF2B5EF4-FFF2-40B4-BE49-F238E27FC236}">
                <a16:creationId xmlns:a16="http://schemas.microsoft.com/office/drawing/2014/main" id="{18F69056-E953-DD40-8EB1-20556849F5E6}"/>
              </a:ext>
            </a:extLst>
          </p:cNvPr>
          <p:cNvSpPr txBox="1"/>
          <p:nvPr/>
        </p:nvSpPr>
        <p:spPr>
          <a:xfrm>
            <a:off x="5892135" y="5802848"/>
            <a:ext cx="3137222" cy="200055"/>
          </a:xfrm>
          <a:prstGeom prst="rect">
            <a:avLst/>
          </a:prstGeom>
          <a:noFill/>
        </p:spPr>
        <p:txBody>
          <a:bodyPr wrap="square" rtlCol="0">
            <a:spAutoFit/>
          </a:bodyPr>
          <a:lstStyle/>
          <a:p>
            <a:pPr algn="r"/>
            <a:r>
              <a:rPr lang="en-US" sz="700" dirty="0">
                <a:solidFill>
                  <a:srgbClr val="000000">
                    <a:alpha val="70000"/>
                  </a:srgbClr>
                </a:solidFill>
              </a:rPr>
              <a:t>Source: Porras and Asquith 2018</a:t>
            </a:r>
          </a:p>
        </p:txBody>
      </p:sp>
    </p:spTree>
    <p:extLst>
      <p:ext uri="{BB962C8B-B14F-4D97-AF65-F5344CB8AC3E}">
        <p14:creationId xmlns:p14="http://schemas.microsoft.com/office/powerpoint/2010/main" val="182078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56CE-19D2-0E45-8D4D-A15ADBFFE8D3}"/>
              </a:ext>
            </a:extLst>
          </p:cNvPr>
          <p:cNvSpPr>
            <a:spLocks noGrp="1"/>
          </p:cNvSpPr>
          <p:nvPr>
            <p:ph type="title"/>
          </p:nvPr>
        </p:nvSpPr>
        <p:spPr>
          <a:xfrm>
            <a:off x="628650" y="500043"/>
            <a:ext cx="7886700" cy="887309"/>
          </a:xfrm>
        </p:spPr>
        <p:txBody>
          <a:bodyPr>
            <a:noAutofit/>
          </a:bodyPr>
          <a:lstStyle/>
          <a:p>
            <a:pPr>
              <a:spcAft>
                <a:spcPts val="600"/>
              </a:spcAft>
            </a:pPr>
            <a:r>
              <a:rPr lang="en-US" sz="3200" dirty="0"/>
              <a:t>Exemple pratique d’un transfert conditionnel</a:t>
            </a:r>
            <a:br>
              <a:rPr lang="en-US" sz="3200" dirty="0"/>
            </a:br>
            <a:endParaRPr lang="en-US" sz="3200" dirty="0"/>
          </a:p>
        </p:txBody>
      </p:sp>
      <p:sp>
        <p:nvSpPr>
          <p:cNvPr id="3" name="Content Placeholder 2">
            <a:extLst>
              <a:ext uri="{FF2B5EF4-FFF2-40B4-BE49-F238E27FC236}">
                <a16:creationId xmlns:a16="http://schemas.microsoft.com/office/drawing/2014/main" id="{05BE150C-08AF-8C48-99E1-8A4E18D5A527}"/>
              </a:ext>
            </a:extLst>
          </p:cNvPr>
          <p:cNvSpPr>
            <a:spLocks noGrp="1"/>
          </p:cNvSpPr>
          <p:nvPr>
            <p:ph idx="1"/>
          </p:nvPr>
        </p:nvSpPr>
        <p:spPr>
          <a:xfrm>
            <a:off x="628650" y="1376857"/>
            <a:ext cx="8210550" cy="4674044"/>
          </a:xfrm>
        </p:spPr>
        <p:txBody>
          <a:bodyPr>
            <a:normAutofit fontScale="70000" lnSpcReduction="20000"/>
          </a:bodyPr>
          <a:lstStyle/>
          <a:p>
            <a:pPr marL="0" indent="0">
              <a:buNone/>
            </a:pPr>
            <a:r>
              <a:rPr lang="en-US" b="1" dirty="0"/>
              <a:t>Environmental Public Works Programme, South Africa</a:t>
            </a:r>
            <a:br>
              <a:rPr lang="en-US" b="1" dirty="0"/>
            </a:br>
            <a:endParaRPr lang="en-US" b="1" dirty="0"/>
          </a:p>
          <a:p>
            <a:r>
              <a:rPr lang="en-US" dirty="0"/>
              <a:t>Fournit des emplois aux groupes vulnérables</a:t>
            </a:r>
          </a:p>
          <a:p>
            <a:pPr lvl="1"/>
            <a:r>
              <a:rPr lang="en-US" dirty="0"/>
              <a:t>Travailleurs à faible revenu</a:t>
            </a:r>
          </a:p>
          <a:p>
            <a:pPr lvl="1"/>
            <a:r>
              <a:rPr lang="en-US" dirty="0"/>
              <a:t>Familles mono parentales</a:t>
            </a:r>
          </a:p>
          <a:p>
            <a:pPr lvl="1"/>
            <a:r>
              <a:rPr lang="en-US" dirty="0"/>
              <a:t>Personnes atteintes du VIH/SIDA</a:t>
            </a:r>
          </a:p>
          <a:p>
            <a:r>
              <a:rPr lang="en-US" dirty="0"/>
              <a:t>Réduit la pauvreté en fournissant</a:t>
            </a:r>
          </a:p>
          <a:p>
            <a:pPr lvl="1"/>
            <a:r>
              <a:rPr lang="en-US" dirty="0"/>
              <a:t>du travail temporaire</a:t>
            </a:r>
          </a:p>
          <a:p>
            <a:pPr lvl="1"/>
            <a:r>
              <a:rPr lang="en-US" dirty="0"/>
              <a:t>un développement de compétences</a:t>
            </a:r>
          </a:p>
          <a:p>
            <a:r>
              <a:rPr lang="en-US" dirty="0"/>
              <a:t>Impact</a:t>
            </a:r>
          </a:p>
          <a:p>
            <a:pPr lvl="1"/>
            <a:r>
              <a:rPr lang="en-US" dirty="0"/>
              <a:t>Environ 30,000 emplois/an</a:t>
            </a:r>
          </a:p>
          <a:p>
            <a:pPr lvl="1"/>
            <a:r>
              <a:rPr lang="en-US" dirty="0"/>
              <a:t>Environ 1 million d’hectares d’espèces exotiques envahissantes enlevées</a:t>
            </a:r>
          </a:p>
        </p:txBody>
      </p:sp>
    </p:spTree>
    <p:extLst>
      <p:ext uri="{BB962C8B-B14F-4D97-AF65-F5344CB8AC3E}">
        <p14:creationId xmlns:p14="http://schemas.microsoft.com/office/powerpoint/2010/main" val="214817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6207218" cy="2852737"/>
          </a:xfrm>
        </p:spPr>
        <p:txBody>
          <a:bodyPr>
            <a:normAutofit/>
          </a:bodyPr>
          <a:lstStyle/>
          <a:p>
            <a:pPr>
              <a:lnSpc>
                <a:spcPct val="100000"/>
              </a:lnSpc>
            </a:pPr>
            <a:r>
              <a:rPr lang="en-GB" dirty="0"/>
              <a:t>Conditions propices pour PSE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62284"/>
            <a:ext cx="7886700" cy="1325563"/>
          </a:xfrm>
        </p:spPr>
        <p:txBody>
          <a:bodyPr>
            <a:normAutofit/>
          </a:bodyPr>
          <a:lstStyle/>
          <a:p>
            <a:pPr marL="742950" indent="-742950">
              <a:buClr>
                <a:schemeClr val="accent4"/>
              </a:buClr>
              <a:buFont typeface="+mj-lt"/>
              <a:buAutoNum type="arabicPeriod"/>
            </a:pPr>
            <a:r>
              <a:rPr lang="en-US" sz="3200" dirty="0"/>
              <a:t>Volonté politique</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628650" y="1387847"/>
            <a:ext cx="7886700" cy="4351338"/>
          </a:xfrm>
        </p:spPr>
        <p:txBody>
          <a:bodyPr>
            <a:normAutofit/>
          </a:bodyPr>
          <a:lstStyle/>
          <a:p>
            <a:pPr marL="0" indent="0">
              <a:buNone/>
            </a:pPr>
            <a:r>
              <a:rPr lang="en-US" sz="2400" dirty="0"/>
              <a:t>Les contributions des gouvernements nationaux peuvent aider à mobiliser des fonds de sources privées</a:t>
            </a:r>
          </a:p>
          <a:p>
            <a:r>
              <a:rPr lang="en-US" sz="2400" dirty="0"/>
              <a:t>Revenus des taxes</a:t>
            </a:r>
          </a:p>
          <a:p>
            <a:r>
              <a:rPr lang="en-US" sz="2400" dirty="0"/>
              <a:t>Contributions volontaires et</a:t>
            </a:r>
          </a:p>
          <a:p>
            <a:r>
              <a:rPr lang="en-US" sz="2400" dirty="0"/>
              <a:t>Financement des donateurs/bailleurs</a:t>
            </a:r>
          </a:p>
          <a:p>
            <a:r>
              <a:rPr lang="en-US" sz="2400" dirty="0"/>
              <a:t>Fonds de gestion indépendants</a:t>
            </a:r>
          </a:p>
        </p:txBody>
      </p:sp>
    </p:spTree>
    <p:extLst>
      <p:ext uri="{BB962C8B-B14F-4D97-AF65-F5344CB8AC3E}">
        <p14:creationId xmlns:p14="http://schemas.microsoft.com/office/powerpoint/2010/main" val="302376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218589"/>
            <a:ext cx="7886700" cy="1000124"/>
          </a:xfrm>
        </p:spPr>
        <p:txBody>
          <a:bodyPr>
            <a:normAutofit/>
          </a:bodyPr>
          <a:lstStyle/>
          <a:p>
            <a:pPr marL="742950" indent="-742950">
              <a:buClr>
                <a:schemeClr val="accent4"/>
              </a:buClr>
              <a:buFont typeface="+mj-lt"/>
              <a:buAutoNum type="arabicPeriod" startAt="2"/>
            </a:pPr>
            <a:r>
              <a:rPr lang="en-US" sz="3200" dirty="0"/>
              <a:t>Financement durable</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998560" y="1184186"/>
            <a:ext cx="8145440" cy="859382"/>
          </a:xfrm>
        </p:spPr>
        <p:txBody>
          <a:bodyPr>
            <a:noAutofit/>
          </a:bodyPr>
          <a:lstStyle/>
          <a:p>
            <a:pPr marL="0" indent="0">
              <a:buNone/>
            </a:pPr>
            <a:r>
              <a:rPr lang="en-US" sz="2200" b="1" dirty="0">
                <a:cs typeface="Calibri" panose="020F0502020204030204" pitchFamily="34" charset="0"/>
              </a:rPr>
              <a:t>Budget du gouvernement </a:t>
            </a:r>
            <a:r>
              <a:rPr lang="en-US" sz="2200" dirty="0">
                <a:cs typeface="Calibri" panose="020F0502020204030204" pitchFamily="34" charset="0"/>
              </a:rPr>
              <a:t>(Nouvelles taxes, ré-tarification, pré-affectation, réforme fiscale, lié directement à la protection sociale)</a:t>
            </a:r>
          </a:p>
          <a:p>
            <a:pPr marL="0" indent="0">
              <a:buNone/>
            </a:pPr>
            <a:endParaRPr lang="en-US" sz="2200" dirty="0">
              <a:cs typeface="Calibri" panose="020F0502020204030204" pitchFamily="34" charset="0"/>
            </a:endParaRPr>
          </a:p>
          <a:p>
            <a:pPr marL="0" indent="0">
              <a:buNone/>
            </a:pPr>
            <a:endParaRPr lang="en-GB" sz="2200" dirty="0">
              <a:cs typeface="Calibri" panose="020F0502020204030204" pitchFamily="34" charset="0"/>
            </a:endParaRPr>
          </a:p>
        </p:txBody>
      </p:sp>
      <p:sp>
        <p:nvSpPr>
          <p:cNvPr id="6" name="Block Arc 5"/>
          <p:cNvSpPr/>
          <p:nvPr/>
        </p:nvSpPr>
        <p:spPr>
          <a:xfrm>
            <a:off x="-6435685" y="-171231"/>
            <a:ext cx="7434917" cy="7434917"/>
          </a:xfrm>
          <a:prstGeom prst="blockArc">
            <a:avLst>
              <a:gd name="adj1" fmla="val 18900000"/>
              <a:gd name="adj2" fmla="val 2700000"/>
              <a:gd name="adj3" fmla="val 291"/>
            </a:avLst>
          </a:prstGeom>
        </p:spPr>
        <p:style>
          <a:lnRef idx="2">
            <a:schemeClr val="accent4">
              <a:shade val="60000"/>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Oval 6"/>
          <p:cNvSpPr/>
          <p:nvPr/>
        </p:nvSpPr>
        <p:spPr>
          <a:xfrm>
            <a:off x="97528" y="1238250"/>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Oval 7"/>
          <p:cNvSpPr/>
          <p:nvPr/>
        </p:nvSpPr>
        <p:spPr>
          <a:xfrm>
            <a:off x="525389" y="2565524"/>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525389" y="3840439"/>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Oval 9"/>
          <p:cNvSpPr/>
          <p:nvPr/>
        </p:nvSpPr>
        <p:spPr>
          <a:xfrm>
            <a:off x="96795" y="5115354"/>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Content Placeholder 4">
            <a:extLst>
              <a:ext uri="{FF2B5EF4-FFF2-40B4-BE49-F238E27FC236}">
                <a16:creationId xmlns:a16="http://schemas.microsoft.com/office/drawing/2014/main" id="{B69E5D25-6DC9-8042-BF88-F85E742FF94D}"/>
              </a:ext>
            </a:extLst>
          </p:cNvPr>
          <p:cNvSpPr txBox="1">
            <a:spLocks/>
          </p:cNvSpPr>
          <p:nvPr/>
        </p:nvSpPr>
        <p:spPr>
          <a:xfrm>
            <a:off x="1467473" y="2437103"/>
            <a:ext cx="7500681" cy="13094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Transactions directes </a:t>
            </a:r>
            <a:r>
              <a:rPr lang="en-US" sz="2400" dirty="0">
                <a:cs typeface="Calibri" panose="020F0502020204030204" pitchFamily="34" charset="0"/>
              </a:rPr>
              <a:t>(Contributions volontaires suivant les négociations (ex. fonds pour l’eau) et ventes directes au marché (ex. compensation carbone)</a:t>
            </a:r>
          </a:p>
          <a:p>
            <a:pPr marL="0" lvl="0" indent="0">
              <a:buNone/>
            </a:pPr>
            <a:endParaRPr lang="en-US" sz="2400" dirty="0">
              <a:cs typeface="Calibri" panose="020F0502020204030204" pitchFamily="34" charset="0"/>
            </a:endParaRPr>
          </a:p>
          <a:p>
            <a:pPr marL="0" lvl="0" indent="0">
              <a:buNone/>
            </a:pPr>
            <a:endParaRPr lang="en-GB" sz="2400" dirty="0">
              <a:cs typeface="Calibri" panose="020F0502020204030204" pitchFamily="34" charset="0"/>
            </a:endParaRPr>
          </a:p>
        </p:txBody>
      </p:sp>
      <p:sp>
        <p:nvSpPr>
          <p:cNvPr id="12" name="Content Placeholder 4">
            <a:extLst>
              <a:ext uri="{FF2B5EF4-FFF2-40B4-BE49-F238E27FC236}">
                <a16:creationId xmlns:a16="http://schemas.microsoft.com/office/drawing/2014/main" id="{B69E5D25-6DC9-8042-BF88-F85E742FF94D}"/>
              </a:ext>
            </a:extLst>
          </p:cNvPr>
          <p:cNvSpPr txBox="1">
            <a:spLocks/>
          </p:cNvSpPr>
          <p:nvPr/>
        </p:nvSpPr>
        <p:spPr>
          <a:xfrm>
            <a:off x="1447935" y="3807995"/>
            <a:ext cx="7500681" cy="13094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Instruments de partage de risque </a:t>
            </a:r>
            <a:r>
              <a:rPr lang="en-US" sz="2400" dirty="0">
                <a:cs typeface="Calibri" panose="020F0502020204030204" pitchFamily="34" charset="0"/>
              </a:rPr>
              <a:t>(Ajout de valeur par la chaine de valeur, intégrer l’éco-investissement dans les infrastructures)</a:t>
            </a:r>
          </a:p>
        </p:txBody>
      </p:sp>
      <p:sp>
        <p:nvSpPr>
          <p:cNvPr id="13" name="Content Placeholder 4">
            <a:extLst>
              <a:ext uri="{FF2B5EF4-FFF2-40B4-BE49-F238E27FC236}">
                <a16:creationId xmlns:a16="http://schemas.microsoft.com/office/drawing/2014/main" id="{B69E5D25-6DC9-8042-BF88-F85E742FF94D}"/>
              </a:ext>
            </a:extLst>
          </p:cNvPr>
          <p:cNvSpPr txBox="1">
            <a:spLocks/>
          </p:cNvSpPr>
          <p:nvPr/>
        </p:nvSpPr>
        <p:spPr>
          <a:xfrm>
            <a:off x="961460" y="5117436"/>
            <a:ext cx="7459616" cy="8593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Prêts concessionnelles </a:t>
            </a:r>
            <a:r>
              <a:rPr lang="en-US" sz="2400" dirty="0">
                <a:cs typeface="Calibri" panose="020F0502020204030204" pitchFamily="34" charset="0"/>
              </a:rPr>
              <a:t>(Parallèlement aux dons, et les investissements du gouvernement)</a:t>
            </a:r>
          </a:p>
        </p:txBody>
      </p:sp>
    </p:spTree>
    <p:extLst>
      <p:ext uri="{BB962C8B-B14F-4D97-AF65-F5344CB8AC3E}">
        <p14:creationId xmlns:p14="http://schemas.microsoft.com/office/powerpoint/2010/main" val="304264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62284"/>
            <a:ext cx="7886700" cy="1325563"/>
          </a:xfrm>
        </p:spPr>
        <p:txBody>
          <a:bodyPr>
            <a:normAutofit/>
          </a:bodyPr>
          <a:lstStyle/>
          <a:p>
            <a:pPr marL="742950" indent="-742950">
              <a:buClr>
                <a:schemeClr val="accent4"/>
              </a:buClr>
              <a:buFont typeface="+mj-lt"/>
              <a:buAutoNum type="arabicPeriod" startAt="3"/>
            </a:pPr>
            <a:r>
              <a:rPr lang="en-US" sz="3200" dirty="0"/>
              <a:t>Le dispositif institutionnel ‘lean’</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628650" y="1270619"/>
            <a:ext cx="8248650" cy="4351338"/>
          </a:xfrm>
        </p:spPr>
        <p:txBody>
          <a:bodyPr>
            <a:normAutofit/>
          </a:bodyPr>
          <a:lstStyle/>
          <a:p>
            <a:r>
              <a:rPr lang="en-US" sz="1800" dirty="0"/>
              <a:t>Conceptualiser le PSE de manière clair suivant le modèle ‘</a:t>
            </a:r>
            <a:r>
              <a:rPr lang="en-US" sz="1800" i="1" dirty="0"/>
              <a:t>business canvas</a:t>
            </a:r>
            <a:r>
              <a:rPr lang="en-US" sz="1800" dirty="0"/>
              <a:t>’</a:t>
            </a:r>
          </a:p>
        </p:txBody>
      </p:sp>
      <p:sp>
        <p:nvSpPr>
          <p:cNvPr id="6" name="TextBox 5">
            <a:extLst>
              <a:ext uri="{FF2B5EF4-FFF2-40B4-BE49-F238E27FC236}">
                <a16:creationId xmlns:a16="http://schemas.microsoft.com/office/drawing/2014/main" id="{F39A88D2-19C0-9949-9CB9-F187165DD87E}"/>
              </a:ext>
            </a:extLst>
          </p:cNvPr>
          <p:cNvSpPr txBox="1"/>
          <p:nvPr/>
        </p:nvSpPr>
        <p:spPr>
          <a:xfrm>
            <a:off x="5892135" y="5811557"/>
            <a:ext cx="3137222" cy="200055"/>
          </a:xfrm>
          <a:prstGeom prst="rect">
            <a:avLst/>
          </a:prstGeom>
          <a:noFill/>
        </p:spPr>
        <p:txBody>
          <a:bodyPr wrap="square" rtlCol="0">
            <a:spAutoFit/>
          </a:bodyPr>
          <a:lstStyle/>
          <a:p>
            <a:pPr algn="r"/>
            <a:r>
              <a:rPr lang="en-US" sz="700" dirty="0">
                <a:solidFill>
                  <a:srgbClr val="000000">
                    <a:alpha val="70000"/>
                  </a:srgbClr>
                </a:solidFill>
              </a:rPr>
              <a:t>Source: Business Model Generation, 2010</a:t>
            </a:r>
          </a:p>
        </p:txBody>
      </p:sp>
      <p:pic>
        <p:nvPicPr>
          <p:cNvPr id="2" name="Picture 1"/>
          <p:cNvPicPr>
            <a:picLocks noChangeAspect="1"/>
          </p:cNvPicPr>
          <p:nvPr/>
        </p:nvPicPr>
        <p:blipFill>
          <a:blip r:embed="rId3"/>
          <a:stretch>
            <a:fillRect/>
          </a:stretch>
        </p:blipFill>
        <p:spPr>
          <a:xfrm>
            <a:off x="968519" y="1820110"/>
            <a:ext cx="7241690" cy="3909358"/>
          </a:xfrm>
          <a:prstGeom prst="rect">
            <a:avLst/>
          </a:prstGeom>
        </p:spPr>
      </p:pic>
    </p:spTree>
    <p:extLst>
      <p:ext uri="{BB962C8B-B14F-4D97-AF65-F5344CB8AC3E}">
        <p14:creationId xmlns:p14="http://schemas.microsoft.com/office/powerpoint/2010/main" val="295800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3170" y="678142"/>
            <a:ext cx="7123018" cy="5388186"/>
          </a:xfrm>
          <a:prstGeom prst="rect">
            <a:avLst/>
          </a:prstGeom>
        </p:spPr>
      </p:pic>
      <p:sp>
        <p:nvSpPr>
          <p:cNvPr id="3" name="Title 2">
            <a:extLst>
              <a:ext uri="{FF2B5EF4-FFF2-40B4-BE49-F238E27FC236}">
                <a16:creationId xmlns:a16="http://schemas.microsoft.com/office/drawing/2014/main" id="{E40D3079-43E2-D74A-BD25-B6885335A333}"/>
              </a:ext>
            </a:extLst>
          </p:cNvPr>
          <p:cNvSpPr>
            <a:spLocks noGrp="1"/>
          </p:cNvSpPr>
          <p:nvPr>
            <p:ph type="title"/>
          </p:nvPr>
        </p:nvSpPr>
        <p:spPr>
          <a:xfrm>
            <a:off x="655544" y="109633"/>
            <a:ext cx="7886700" cy="1325563"/>
          </a:xfrm>
        </p:spPr>
        <p:txBody>
          <a:bodyPr>
            <a:noAutofit/>
          </a:bodyPr>
          <a:lstStyle/>
          <a:p>
            <a:r>
              <a:rPr lang="en-US" sz="2800" dirty="0"/>
              <a:t>Programme Bolsa Floresta, Brésil</a:t>
            </a:r>
            <a:br>
              <a:rPr lang="en-US" sz="2800" dirty="0"/>
            </a:br>
            <a:br>
              <a:rPr lang="en-US" sz="2800" dirty="0"/>
            </a:br>
            <a:endParaRPr lang="en-US" sz="2800" dirty="0"/>
          </a:p>
        </p:txBody>
      </p:sp>
    </p:spTree>
    <p:extLst>
      <p:ext uri="{BB962C8B-B14F-4D97-AF65-F5344CB8AC3E}">
        <p14:creationId xmlns:p14="http://schemas.microsoft.com/office/powerpoint/2010/main" val="2604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6">
            <a:extLst>
              <a:ext uri="{FF2B5EF4-FFF2-40B4-BE49-F238E27FC236}">
                <a16:creationId xmlns:a16="http://schemas.microsoft.com/office/drawing/2014/main" id="{BF4072F1-0D14-4159-AA7E-74CCBCF7647D}"/>
              </a:ext>
            </a:extLst>
          </p:cNvPr>
          <p:cNvSpPr/>
          <p:nvPr/>
        </p:nvSpPr>
        <p:spPr>
          <a:xfrm>
            <a:off x="309717" y="2997567"/>
            <a:ext cx="2806707" cy="282236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31" name="Rectangle: Rounded Corners 115">
            <a:extLst>
              <a:ext uri="{FF2B5EF4-FFF2-40B4-BE49-F238E27FC236}">
                <a16:creationId xmlns:a16="http://schemas.microsoft.com/office/drawing/2014/main" id="{AF3A423B-83F3-43DF-9762-D4B6AA804FE3}"/>
              </a:ext>
            </a:extLst>
          </p:cNvPr>
          <p:cNvSpPr/>
          <p:nvPr/>
        </p:nvSpPr>
        <p:spPr>
          <a:xfrm>
            <a:off x="3314095" y="2997568"/>
            <a:ext cx="2785399" cy="281871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33" name="Rectangle: Rounded Corners 117">
            <a:extLst>
              <a:ext uri="{FF2B5EF4-FFF2-40B4-BE49-F238E27FC236}">
                <a16:creationId xmlns:a16="http://schemas.microsoft.com/office/drawing/2014/main" id="{3236A42F-4EE0-4CAA-9BFF-EA861DAF29F9}"/>
              </a:ext>
            </a:extLst>
          </p:cNvPr>
          <p:cNvSpPr/>
          <p:nvPr/>
        </p:nvSpPr>
        <p:spPr>
          <a:xfrm>
            <a:off x="6272210" y="2997568"/>
            <a:ext cx="2599840" cy="281871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8" name="TextBox 7"/>
          <p:cNvSpPr txBox="1"/>
          <p:nvPr/>
        </p:nvSpPr>
        <p:spPr>
          <a:xfrm>
            <a:off x="400702" y="3102744"/>
            <a:ext cx="2757997" cy="1200329"/>
          </a:xfrm>
          <a:prstGeom prst="rect">
            <a:avLst/>
          </a:prstGeom>
          <a:noFill/>
        </p:spPr>
        <p:txBody>
          <a:bodyPr wrap="square" rtlCol="0">
            <a:spAutoFit/>
          </a:bodyPr>
          <a:lstStyle/>
          <a:p>
            <a:r>
              <a:rPr lang="en-GB" sz="1600" b="1" dirty="0">
                <a:solidFill>
                  <a:schemeClr val="accent6"/>
                </a:solidFill>
                <a:cs typeface="Arial" panose="020B0604020202020204" pitchFamily="34" charset="0"/>
              </a:rPr>
              <a:t>Régulation: </a:t>
            </a:r>
          </a:p>
          <a:p>
            <a:pPr marL="285750" indent="-285750">
              <a:buClr>
                <a:schemeClr val="accent6"/>
              </a:buClr>
              <a:buFont typeface="Arial" panose="020B0604020202020204" pitchFamily="34" charset="0"/>
              <a:buChar char="•"/>
            </a:pPr>
            <a:r>
              <a:rPr lang="en-GB" sz="1400" dirty="0">
                <a:cs typeface="Arial" panose="020B0604020202020204" pitchFamily="34" charset="0"/>
              </a:rPr>
              <a:t>Réduit le coût d’opportunité des forêts, </a:t>
            </a:r>
          </a:p>
          <a:p>
            <a:pPr marL="285750" indent="-285750">
              <a:buClr>
                <a:schemeClr val="accent6"/>
              </a:buClr>
              <a:buFont typeface="Arial" panose="020B0604020202020204" pitchFamily="34" charset="0"/>
              <a:buChar char="•"/>
            </a:pPr>
            <a:r>
              <a:rPr lang="en-GB" sz="1400" dirty="0">
                <a:cs typeface="Arial" panose="020B0604020202020204" pitchFamily="34" charset="0"/>
              </a:rPr>
              <a:t>Met en avant le coût de protection sur le propriétaire.</a:t>
            </a:r>
            <a:endParaRPr lang="en-GB" sz="1600" dirty="0">
              <a:cs typeface="Arial" panose="020B0604020202020204" pitchFamily="34" charset="0"/>
            </a:endParaRPr>
          </a:p>
        </p:txBody>
      </p:sp>
      <p:sp>
        <p:nvSpPr>
          <p:cNvPr id="9" name="TextBox 8"/>
          <p:cNvSpPr txBox="1"/>
          <p:nvPr/>
        </p:nvSpPr>
        <p:spPr>
          <a:xfrm>
            <a:off x="6352456" y="4135221"/>
            <a:ext cx="2447024" cy="1415772"/>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Facilitateurs locaux:</a:t>
            </a:r>
          </a:p>
          <a:p>
            <a:pPr marL="285750" indent="-285750">
              <a:buClr>
                <a:schemeClr val="accent6"/>
              </a:buClr>
              <a:buFont typeface="Arial" panose="020B0604020202020204" pitchFamily="34" charset="0"/>
              <a:buChar char="•"/>
            </a:pPr>
            <a:r>
              <a:rPr lang="en-GB" sz="1400" dirty="0">
                <a:latin typeface="+mj-lt"/>
                <a:cs typeface="Arial" panose="020B0604020202020204" pitchFamily="34" charset="0"/>
              </a:rPr>
              <a:t>Apportent un appui technique et logistique aux propriétaires et la première phase du   suivi/contrôle</a:t>
            </a:r>
          </a:p>
        </p:txBody>
      </p:sp>
      <p:sp>
        <p:nvSpPr>
          <p:cNvPr id="10" name="TextBox 9"/>
          <p:cNvSpPr txBox="1"/>
          <p:nvPr/>
        </p:nvSpPr>
        <p:spPr>
          <a:xfrm>
            <a:off x="400702" y="4320570"/>
            <a:ext cx="2712923" cy="1415772"/>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Récompense: </a:t>
            </a:r>
          </a:p>
          <a:p>
            <a:pPr marL="285750" indent="-285750">
              <a:buClr>
                <a:schemeClr val="accent6"/>
              </a:buClr>
              <a:buFont typeface="Arial" panose="020B0604020202020204" pitchFamily="34" charset="0"/>
              <a:buChar char="•"/>
            </a:pPr>
            <a:r>
              <a:rPr lang="en-GB" sz="1400" dirty="0">
                <a:latin typeface="+mj-lt"/>
                <a:cs typeface="Arial" panose="020B0604020202020204" pitchFamily="34" charset="0"/>
              </a:rPr>
              <a:t>Paiement en espèces au propriétai re (Annuelle?)</a:t>
            </a:r>
          </a:p>
          <a:p>
            <a:pPr marL="285750" indent="-285750">
              <a:buClr>
                <a:schemeClr val="accent6"/>
              </a:buClr>
              <a:buFont typeface="Arial" panose="020B0604020202020204" pitchFamily="34" charset="0"/>
              <a:buChar char="•"/>
            </a:pPr>
            <a:r>
              <a:rPr lang="en-GB" sz="1400" dirty="0">
                <a:latin typeface="+mj-lt"/>
                <a:cs typeface="Arial" panose="020B0604020202020204" pitchFamily="34" charset="0"/>
              </a:rPr>
              <a:t>Les paiements conditionnels contribuent à compenser le coût de la protection</a:t>
            </a:r>
          </a:p>
        </p:txBody>
      </p:sp>
      <p:sp>
        <p:nvSpPr>
          <p:cNvPr id="11" name="TextBox 10"/>
          <p:cNvSpPr txBox="1"/>
          <p:nvPr/>
        </p:nvSpPr>
        <p:spPr>
          <a:xfrm>
            <a:off x="3455786" y="3072674"/>
            <a:ext cx="2555547" cy="1446550"/>
          </a:xfrm>
          <a:prstGeom prst="rect">
            <a:avLst/>
          </a:prstGeom>
          <a:noFill/>
        </p:spPr>
        <p:txBody>
          <a:bodyPr wrap="square" rtlCol="0">
            <a:spAutoFit/>
          </a:bodyPr>
          <a:lstStyle/>
          <a:p>
            <a:r>
              <a:rPr lang="en-GB" sz="1600" b="1" dirty="0">
                <a:solidFill>
                  <a:schemeClr val="accent6"/>
                </a:solidFill>
                <a:cs typeface="Arial" panose="020B0604020202020204" pitchFamily="34" charset="0"/>
              </a:rPr>
              <a:t>Règlements du recouvrement:</a:t>
            </a:r>
          </a:p>
          <a:p>
            <a:pPr marL="171450" indent="-171450">
              <a:buClr>
                <a:schemeClr val="accent6"/>
              </a:buClr>
              <a:buFont typeface="Arial" panose="020B0604020202020204" pitchFamily="34" charset="0"/>
              <a:buChar char="•"/>
            </a:pPr>
            <a:r>
              <a:rPr lang="en-GB" sz="1400" dirty="0">
                <a:cs typeface="Arial" panose="020B0604020202020204" pitchFamily="34" charset="0"/>
              </a:rPr>
              <a:t>Règlements et système pour soutirer des rentes aux usagers et pollueurs et sources internationales</a:t>
            </a:r>
          </a:p>
        </p:txBody>
      </p:sp>
      <p:sp>
        <p:nvSpPr>
          <p:cNvPr id="12" name="TextBox 11"/>
          <p:cNvSpPr txBox="1"/>
          <p:nvPr/>
        </p:nvSpPr>
        <p:spPr>
          <a:xfrm>
            <a:off x="3465884" y="4494909"/>
            <a:ext cx="2625695" cy="1231106"/>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Fond pour les écosystèmes:</a:t>
            </a:r>
          </a:p>
          <a:p>
            <a:pPr marL="171450" indent="-171450">
              <a:buClr>
                <a:schemeClr val="accent6"/>
              </a:buClr>
              <a:buFont typeface="Arial" panose="020B0604020202020204" pitchFamily="34" charset="0"/>
              <a:buChar char="•"/>
            </a:pPr>
            <a:r>
              <a:rPr lang="en-GB" sz="1400" dirty="0">
                <a:latin typeface="+mj-lt"/>
                <a:cs typeface="Arial" panose="020B0604020202020204" pitchFamily="34" charset="0"/>
              </a:rPr>
              <a:t>Collecte des revenus issus de sources diverses</a:t>
            </a:r>
          </a:p>
          <a:p>
            <a:pPr marL="171450" indent="-171450">
              <a:buClr>
                <a:schemeClr val="accent6"/>
              </a:buClr>
              <a:buFont typeface="Arial" panose="020B0604020202020204" pitchFamily="34" charset="0"/>
              <a:buChar char="•"/>
            </a:pPr>
            <a:r>
              <a:rPr lang="en-GB" sz="1400" dirty="0">
                <a:latin typeface="+mj-lt"/>
                <a:cs typeface="Arial" panose="020B0604020202020204" pitchFamily="34" charset="0"/>
              </a:rPr>
              <a:t>Assure la viabilité financière</a:t>
            </a:r>
          </a:p>
        </p:txBody>
      </p:sp>
      <p:sp>
        <p:nvSpPr>
          <p:cNvPr id="13" name="TextBox 12"/>
          <p:cNvSpPr txBox="1"/>
          <p:nvPr/>
        </p:nvSpPr>
        <p:spPr>
          <a:xfrm>
            <a:off x="6319580" y="3053732"/>
            <a:ext cx="2313716" cy="1015663"/>
          </a:xfrm>
          <a:prstGeom prst="rect">
            <a:avLst/>
          </a:prstGeom>
          <a:noFill/>
        </p:spPr>
        <p:txBody>
          <a:bodyPr wrap="square" rtlCol="0">
            <a:spAutoFit/>
          </a:bodyPr>
          <a:lstStyle/>
          <a:p>
            <a:r>
              <a:rPr lang="en-GB" sz="1600" b="1" dirty="0">
                <a:solidFill>
                  <a:schemeClr val="accent6"/>
                </a:solidFill>
                <a:cs typeface="Arial" panose="020B0604020202020204" pitchFamily="34" charset="0"/>
              </a:rPr>
              <a:t>Responsable de programme national:</a:t>
            </a:r>
          </a:p>
          <a:p>
            <a:pPr marL="285750" indent="-285750">
              <a:buClr>
                <a:schemeClr val="accent6"/>
              </a:buClr>
              <a:buFont typeface="Arial" panose="020B0604020202020204" pitchFamily="34" charset="0"/>
              <a:buChar char="•"/>
            </a:pPr>
            <a:r>
              <a:rPr lang="en-GB" sz="1400" dirty="0">
                <a:cs typeface="Arial" panose="020B0604020202020204" pitchFamily="34" charset="0"/>
              </a:rPr>
              <a:t>Gère et contrôle les systèmes</a:t>
            </a:r>
          </a:p>
        </p:txBody>
      </p:sp>
      <p:sp>
        <p:nvSpPr>
          <p:cNvPr id="14" name="TextBox 13"/>
          <p:cNvSpPr txBox="1"/>
          <p:nvPr/>
        </p:nvSpPr>
        <p:spPr>
          <a:xfrm>
            <a:off x="4930645" y="1287586"/>
            <a:ext cx="1901483" cy="523220"/>
          </a:xfrm>
          <a:prstGeom prst="rect">
            <a:avLst/>
          </a:prstGeom>
          <a:noFill/>
        </p:spPr>
        <p:txBody>
          <a:bodyPr wrap="none" rtlCol="0">
            <a:spAutoFit/>
          </a:bodyPr>
          <a:lstStyle/>
          <a:p>
            <a:pPr algn="ctr"/>
            <a:r>
              <a:rPr lang="en-GB" sz="2800" b="1" dirty="0">
                <a:solidFill>
                  <a:schemeClr val="accent6"/>
                </a:solidFill>
              </a:rPr>
              <a:t>Economie</a:t>
            </a:r>
          </a:p>
        </p:txBody>
      </p:sp>
      <p:sp>
        <p:nvSpPr>
          <p:cNvPr id="15" name="Rectangle 14"/>
          <p:cNvSpPr/>
          <p:nvPr/>
        </p:nvSpPr>
        <p:spPr>
          <a:xfrm>
            <a:off x="4496250" y="1767492"/>
            <a:ext cx="2295841" cy="830997"/>
          </a:xfrm>
          <a:prstGeom prst="rect">
            <a:avLst/>
          </a:prstGeom>
        </p:spPr>
        <p:txBody>
          <a:bodyPr wrap="square">
            <a:spAutoFit/>
          </a:bodyPr>
          <a:lstStyle/>
          <a:p>
            <a:pPr algn="ctr"/>
            <a:r>
              <a:rPr lang="fr-FR" sz="1600" dirty="0"/>
              <a:t>SE comme </a:t>
            </a:r>
            <a:r>
              <a:rPr lang="fr-FR" sz="1600" dirty="0">
                <a:solidFill>
                  <a:srgbClr val="FF0000"/>
                </a:solidFill>
              </a:rPr>
              <a:t>intrants à la </a:t>
            </a:r>
            <a:r>
              <a:rPr lang="fr-FR" sz="1600" dirty="0"/>
              <a:t>production ou pour utilisateurs finaux</a:t>
            </a:r>
          </a:p>
        </p:txBody>
      </p:sp>
      <p:sp>
        <p:nvSpPr>
          <p:cNvPr id="18" name="Bent Arrow 17"/>
          <p:cNvSpPr/>
          <p:nvPr/>
        </p:nvSpPr>
        <p:spPr>
          <a:xfrm rot="16200000">
            <a:off x="3858869" y="2294836"/>
            <a:ext cx="520410" cy="437875"/>
          </a:xfrm>
          <a:prstGeom prst="bentArrow">
            <a:avLst>
              <a:gd name="adj1" fmla="val 26812"/>
              <a:gd name="adj2" fmla="val 25000"/>
              <a:gd name="adj3" fmla="val 2500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Bent Arrow 18"/>
          <p:cNvSpPr/>
          <p:nvPr/>
        </p:nvSpPr>
        <p:spPr>
          <a:xfrm rot="10800000">
            <a:off x="4094927" y="2267773"/>
            <a:ext cx="3083139" cy="595108"/>
          </a:xfrm>
          <a:prstGeom prst="bentArrow">
            <a:avLst>
              <a:gd name="adj1" fmla="val 19358"/>
              <a:gd name="adj2" fmla="val 25000"/>
              <a:gd name="adj3" fmla="val 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Bent Arrow 19"/>
          <p:cNvSpPr/>
          <p:nvPr/>
        </p:nvSpPr>
        <p:spPr>
          <a:xfrm rot="5400000">
            <a:off x="6564988" y="1759702"/>
            <a:ext cx="882000" cy="468911"/>
          </a:xfrm>
          <a:prstGeom prst="bentArrow">
            <a:avLst>
              <a:gd name="adj1" fmla="val 25000"/>
              <a:gd name="adj2" fmla="val 25000"/>
              <a:gd name="adj3" fmla="val 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1" name="Right Arrow 20"/>
          <p:cNvSpPr/>
          <p:nvPr/>
        </p:nvSpPr>
        <p:spPr>
          <a:xfrm>
            <a:off x="4338011" y="1470499"/>
            <a:ext cx="653225" cy="25607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28" name="Picture 27">
            <a:extLst>
              <a:ext uri="{FF2B5EF4-FFF2-40B4-BE49-F238E27FC236}">
                <a16:creationId xmlns:a16="http://schemas.microsoft.com/office/drawing/2014/main" id="{75803210-A91D-424B-A0F6-256815B7BFED}"/>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569514" y="2014629"/>
            <a:ext cx="934971" cy="328798"/>
          </a:xfrm>
          <a:prstGeom prst="rect">
            <a:avLst/>
          </a:prstGeom>
        </p:spPr>
      </p:pic>
      <p:cxnSp>
        <p:nvCxnSpPr>
          <p:cNvPr id="30" name="Straight Arrow Connector 29">
            <a:extLst>
              <a:ext uri="{FF2B5EF4-FFF2-40B4-BE49-F238E27FC236}">
                <a16:creationId xmlns:a16="http://schemas.microsoft.com/office/drawing/2014/main" id="{DC8C553D-ED0B-448A-9D36-5B3BF0903D8D}"/>
              </a:ext>
            </a:extLst>
          </p:cNvPr>
          <p:cNvCxnSpPr>
            <a:cxnSpLocks/>
          </p:cNvCxnSpPr>
          <p:nvPr/>
        </p:nvCxnSpPr>
        <p:spPr>
          <a:xfrm flipV="1">
            <a:off x="2587514" y="2557203"/>
            <a:ext cx="386166" cy="44036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D019B93-B012-437D-8834-AB0EC468B6D4}"/>
              </a:ext>
            </a:extLst>
          </p:cNvPr>
          <p:cNvCxnSpPr>
            <a:cxnSpLocks/>
          </p:cNvCxnSpPr>
          <p:nvPr/>
        </p:nvCxnSpPr>
        <p:spPr>
          <a:xfrm flipV="1">
            <a:off x="4595990" y="2467194"/>
            <a:ext cx="0" cy="53037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A9EE02-16DC-424D-9313-2349B46FA4B3}"/>
              </a:ext>
            </a:extLst>
          </p:cNvPr>
          <p:cNvCxnSpPr>
            <a:cxnSpLocks/>
          </p:cNvCxnSpPr>
          <p:nvPr/>
        </p:nvCxnSpPr>
        <p:spPr>
          <a:xfrm flipV="1">
            <a:off x="8015144" y="2367619"/>
            <a:ext cx="0" cy="62994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4AD350-03C4-EB4B-AF85-88CCCC596DA6}"/>
              </a:ext>
            </a:extLst>
          </p:cNvPr>
          <p:cNvPicPr>
            <a:picLocks noChangeAspect="1"/>
          </p:cNvPicPr>
          <p:nvPr/>
        </p:nvPicPr>
        <p:blipFill>
          <a:blip r:embed="rId5"/>
          <a:stretch>
            <a:fillRect/>
          </a:stretch>
        </p:blipFill>
        <p:spPr>
          <a:xfrm>
            <a:off x="2674191" y="2071072"/>
            <a:ext cx="584998" cy="442701"/>
          </a:xfrm>
          <a:prstGeom prst="rect">
            <a:avLst/>
          </a:prstGeom>
        </p:spPr>
      </p:pic>
      <p:pic>
        <p:nvPicPr>
          <p:cNvPr id="35" name="Picture 34">
            <a:extLst>
              <a:ext uri="{FF2B5EF4-FFF2-40B4-BE49-F238E27FC236}">
                <a16:creationId xmlns:a16="http://schemas.microsoft.com/office/drawing/2014/main" id="{0CA2E598-3C75-C743-B9A6-4F62E228EE13}"/>
              </a:ext>
            </a:extLst>
          </p:cNvPr>
          <p:cNvPicPr>
            <a:picLocks noChangeAspect="1"/>
          </p:cNvPicPr>
          <p:nvPr/>
        </p:nvPicPr>
        <p:blipFill>
          <a:blip r:embed="rId6"/>
          <a:stretch>
            <a:fillRect/>
          </a:stretch>
        </p:blipFill>
        <p:spPr>
          <a:xfrm>
            <a:off x="3311958" y="1880578"/>
            <a:ext cx="660400" cy="596900"/>
          </a:xfrm>
          <a:prstGeom prst="rect">
            <a:avLst/>
          </a:prstGeom>
        </p:spPr>
      </p:pic>
      <p:pic>
        <p:nvPicPr>
          <p:cNvPr id="37" name="Picture 36">
            <a:extLst>
              <a:ext uri="{FF2B5EF4-FFF2-40B4-BE49-F238E27FC236}">
                <a16:creationId xmlns:a16="http://schemas.microsoft.com/office/drawing/2014/main" id="{D517E4A0-B139-DB42-A6D9-8530F698B153}"/>
              </a:ext>
            </a:extLst>
          </p:cNvPr>
          <p:cNvPicPr>
            <a:picLocks noChangeAspect="1"/>
          </p:cNvPicPr>
          <p:nvPr/>
        </p:nvPicPr>
        <p:blipFill>
          <a:blip r:embed="rId6"/>
          <a:stretch>
            <a:fillRect/>
          </a:stretch>
        </p:blipFill>
        <p:spPr>
          <a:xfrm>
            <a:off x="3647310" y="1383087"/>
            <a:ext cx="660400" cy="596900"/>
          </a:xfrm>
          <a:prstGeom prst="rect">
            <a:avLst/>
          </a:prstGeom>
        </p:spPr>
      </p:pic>
      <p:pic>
        <p:nvPicPr>
          <p:cNvPr id="38" name="Picture 37">
            <a:extLst>
              <a:ext uri="{FF2B5EF4-FFF2-40B4-BE49-F238E27FC236}">
                <a16:creationId xmlns:a16="http://schemas.microsoft.com/office/drawing/2014/main" id="{304851F2-5728-114D-9045-5766AC4E35FE}"/>
              </a:ext>
            </a:extLst>
          </p:cNvPr>
          <p:cNvPicPr>
            <a:picLocks noChangeAspect="1"/>
          </p:cNvPicPr>
          <p:nvPr/>
        </p:nvPicPr>
        <p:blipFill>
          <a:blip r:embed="rId6"/>
          <a:stretch>
            <a:fillRect/>
          </a:stretch>
        </p:blipFill>
        <p:spPr>
          <a:xfrm>
            <a:off x="2986587" y="1327315"/>
            <a:ext cx="660400" cy="596900"/>
          </a:xfrm>
          <a:prstGeom prst="rect">
            <a:avLst/>
          </a:prstGeom>
        </p:spPr>
      </p:pic>
      <p:sp>
        <p:nvSpPr>
          <p:cNvPr id="26" name="Title 3">
            <a:extLst>
              <a:ext uri="{FF2B5EF4-FFF2-40B4-BE49-F238E27FC236}">
                <a16:creationId xmlns:a16="http://schemas.microsoft.com/office/drawing/2014/main" id="{B1CA87A1-EB49-6447-8C57-47A81901A149}"/>
              </a:ext>
            </a:extLst>
          </p:cNvPr>
          <p:cNvSpPr txBox="1">
            <a:spLocks/>
          </p:cNvSpPr>
          <p:nvPr/>
        </p:nvSpPr>
        <p:spPr>
          <a:xfrm>
            <a:off x="309717" y="-19606"/>
            <a:ext cx="87432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marL="457200" indent="-457200">
              <a:buClr>
                <a:schemeClr val="accent4"/>
              </a:buClr>
              <a:buFont typeface="+mj-lt"/>
              <a:buAutoNum type="arabicPeriod" startAt="4"/>
            </a:pPr>
            <a:r>
              <a:rPr lang="en-US" sz="2400" dirty="0"/>
              <a:t>Outils et systèmes pour une implémentation effective</a:t>
            </a:r>
            <a:br>
              <a:rPr lang="en-US" sz="2400" dirty="0"/>
            </a:br>
            <a:r>
              <a:rPr lang="en-US" sz="2400" dirty="0"/>
              <a:t>a. PSE à Costa Rica</a:t>
            </a:r>
          </a:p>
        </p:txBody>
      </p:sp>
    </p:spTree>
    <p:extLst>
      <p:ext uri="{BB962C8B-B14F-4D97-AF65-F5344CB8AC3E}">
        <p14:creationId xmlns:p14="http://schemas.microsoft.com/office/powerpoint/2010/main" val="115982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F592-E266-A442-85C9-B14DDCF2744D}"/>
              </a:ext>
            </a:extLst>
          </p:cNvPr>
          <p:cNvSpPr>
            <a:spLocks noGrp="1"/>
          </p:cNvSpPr>
          <p:nvPr>
            <p:ph type="title"/>
          </p:nvPr>
        </p:nvSpPr>
        <p:spPr>
          <a:xfrm>
            <a:off x="628650" y="98426"/>
            <a:ext cx="7886700" cy="1325563"/>
          </a:xfrm>
        </p:spPr>
        <p:txBody>
          <a:bodyPr/>
          <a:lstStyle/>
          <a:p>
            <a:r>
              <a:rPr lang="en-US" dirty="0"/>
              <a:t>Objectifs d’apprentissage</a:t>
            </a:r>
          </a:p>
        </p:txBody>
      </p:sp>
      <p:sp>
        <p:nvSpPr>
          <p:cNvPr id="3" name="Content Placeholder 2">
            <a:extLst>
              <a:ext uri="{FF2B5EF4-FFF2-40B4-BE49-F238E27FC236}">
                <a16:creationId xmlns:a16="http://schemas.microsoft.com/office/drawing/2014/main" id="{076F2C7B-C14E-A14C-8404-500F42096AB1}"/>
              </a:ext>
            </a:extLst>
          </p:cNvPr>
          <p:cNvSpPr>
            <a:spLocks noGrp="1"/>
          </p:cNvSpPr>
          <p:nvPr>
            <p:ph idx="1"/>
          </p:nvPr>
        </p:nvSpPr>
        <p:spPr>
          <a:xfrm>
            <a:off x="628650" y="1558925"/>
            <a:ext cx="8012430" cy="4351338"/>
          </a:xfrm>
        </p:spPr>
        <p:txBody>
          <a:bodyPr>
            <a:normAutofit/>
          </a:bodyPr>
          <a:lstStyle/>
          <a:p>
            <a:r>
              <a:rPr lang="en-US" sz="2400" dirty="0"/>
              <a:t>Discuter les différentes manières pour évaluer les services écosystémiques et leur assigner une valeur</a:t>
            </a:r>
          </a:p>
          <a:p>
            <a:r>
              <a:rPr lang="en-US" sz="2400" dirty="0"/>
              <a:t>Définir et distinguer les paiements pour services écosystémiques (PSE) des transferts conditionnels (CT)</a:t>
            </a:r>
          </a:p>
          <a:p>
            <a:r>
              <a:rPr lang="en-US" sz="2400" dirty="0"/>
              <a:t>Analyser les conditions favorables aux PSE</a:t>
            </a:r>
          </a:p>
          <a:p>
            <a:r>
              <a:rPr lang="en-US" sz="2400" dirty="0"/>
              <a:t>Discuter les défis et problèmes relatifs aux paiements pour les services écosystémiques</a:t>
            </a:r>
          </a:p>
        </p:txBody>
      </p:sp>
    </p:spTree>
    <p:extLst>
      <p:ext uri="{BB962C8B-B14F-4D97-AF65-F5344CB8AC3E}">
        <p14:creationId xmlns:p14="http://schemas.microsoft.com/office/powerpoint/2010/main" val="424470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338364" y="269498"/>
            <a:ext cx="8248650" cy="552978"/>
          </a:xfrm>
        </p:spPr>
        <p:txBody>
          <a:bodyPr>
            <a:normAutofit/>
          </a:bodyPr>
          <a:lstStyle/>
          <a:p>
            <a:pPr marL="0" indent="0">
              <a:buNone/>
            </a:pPr>
            <a:r>
              <a:rPr lang="en-US" sz="2400" b="1" dirty="0"/>
              <a:t>b. ‘</a:t>
            </a:r>
            <a:r>
              <a:rPr lang="en-US" sz="2400" b="1" i="1" dirty="0" err="1"/>
              <a:t>Watershared</a:t>
            </a:r>
            <a:r>
              <a:rPr lang="en-US" sz="2400" b="1" dirty="0"/>
              <a:t>’, Amérique du Sud</a:t>
            </a:r>
          </a:p>
        </p:txBody>
      </p:sp>
      <p:sp>
        <p:nvSpPr>
          <p:cNvPr id="6" name="TextBox 5">
            <a:extLst>
              <a:ext uri="{FF2B5EF4-FFF2-40B4-BE49-F238E27FC236}">
                <a16:creationId xmlns:a16="http://schemas.microsoft.com/office/drawing/2014/main" id="{A9E35CE6-D88F-48F8-B7BC-ACC5B8AD1406}"/>
              </a:ext>
            </a:extLst>
          </p:cNvPr>
          <p:cNvSpPr txBox="1"/>
          <p:nvPr/>
        </p:nvSpPr>
        <p:spPr>
          <a:xfrm>
            <a:off x="4951081" y="4981244"/>
            <a:ext cx="3749166" cy="1077218"/>
          </a:xfrm>
          <a:prstGeom prst="rect">
            <a:avLst/>
          </a:prstGeom>
          <a:noFill/>
        </p:spPr>
        <p:txBody>
          <a:bodyPr wrap="square" rtlCol="0">
            <a:spAutoFit/>
          </a:bodyPr>
          <a:lstStyle/>
          <a:p>
            <a:r>
              <a:rPr lang="en-GB" sz="1600" b="1" dirty="0">
                <a:solidFill>
                  <a:srgbClr val="64A70B"/>
                </a:solidFill>
                <a:latin typeface="+mj-lt"/>
              </a:rPr>
              <a:t>Institutions</a:t>
            </a:r>
            <a:r>
              <a:rPr lang="en-GB" sz="1600" dirty="0">
                <a:latin typeface="+mj-lt"/>
              </a:rPr>
              <a:t> et outils: </a:t>
            </a:r>
          </a:p>
          <a:p>
            <a:pPr marL="285750" indent="-285750">
              <a:buClr>
                <a:schemeClr val="accent6"/>
              </a:buClr>
              <a:buFont typeface="Arial"/>
              <a:buChar char="•"/>
            </a:pPr>
            <a:r>
              <a:rPr lang="en-GB" sz="1600" dirty="0">
                <a:latin typeface="+mj-lt"/>
              </a:rPr>
              <a:t>Companies d’eau</a:t>
            </a:r>
          </a:p>
          <a:p>
            <a:pPr marL="285750" indent="-285750">
              <a:buClr>
                <a:schemeClr val="accent6"/>
              </a:buClr>
              <a:buFont typeface="Arial"/>
              <a:buChar char="•"/>
            </a:pPr>
            <a:r>
              <a:rPr lang="en-GB" sz="1600" dirty="0">
                <a:latin typeface="+mj-lt"/>
              </a:rPr>
              <a:t>Gouvernement municipal</a:t>
            </a:r>
          </a:p>
          <a:p>
            <a:pPr marL="285750" indent="-285750">
              <a:buClr>
                <a:schemeClr val="accent6"/>
              </a:buClr>
              <a:buFont typeface="Arial"/>
              <a:buChar char="•"/>
            </a:pPr>
            <a:r>
              <a:rPr lang="en-GB" sz="1600" dirty="0">
                <a:latin typeface="+mj-lt"/>
              </a:rPr>
              <a:t>ONG (Natura)</a:t>
            </a:r>
          </a:p>
        </p:txBody>
      </p:sp>
      <p:sp>
        <p:nvSpPr>
          <p:cNvPr id="7" name="TextBox 6">
            <a:extLst>
              <a:ext uri="{FF2B5EF4-FFF2-40B4-BE49-F238E27FC236}">
                <a16:creationId xmlns:a16="http://schemas.microsoft.com/office/drawing/2014/main" id="{3E8205CB-F75A-42A1-8787-D81E11F5EEDC}"/>
              </a:ext>
            </a:extLst>
          </p:cNvPr>
          <p:cNvSpPr txBox="1"/>
          <p:nvPr/>
        </p:nvSpPr>
        <p:spPr>
          <a:xfrm>
            <a:off x="294972" y="4152063"/>
            <a:ext cx="2740386" cy="2062103"/>
          </a:xfrm>
          <a:prstGeom prst="rect">
            <a:avLst/>
          </a:prstGeom>
          <a:noFill/>
        </p:spPr>
        <p:txBody>
          <a:bodyPr wrap="square" rtlCol="0">
            <a:spAutoFit/>
          </a:bodyPr>
          <a:lstStyle/>
          <a:p>
            <a:r>
              <a:rPr lang="en-GB" sz="1600" b="1" dirty="0">
                <a:solidFill>
                  <a:srgbClr val="64A70B"/>
                </a:solidFill>
                <a:latin typeface="+mj-lt"/>
              </a:rPr>
              <a:t>Conflits</a:t>
            </a:r>
            <a:r>
              <a:rPr lang="en-GB" sz="1600" dirty="0">
                <a:solidFill>
                  <a:srgbClr val="64A70B"/>
                </a:solidFill>
                <a:latin typeface="+mj-lt"/>
              </a:rPr>
              <a:t>: </a:t>
            </a:r>
          </a:p>
          <a:p>
            <a:pPr marL="285750" indent="-285750">
              <a:buClr>
                <a:schemeClr val="accent6"/>
              </a:buClr>
              <a:buFont typeface="Arial"/>
              <a:buChar char="•"/>
            </a:pPr>
            <a:r>
              <a:rPr lang="en-GB" sz="1600" dirty="0">
                <a:latin typeface="+mj-lt"/>
              </a:rPr>
              <a:t>Solutions trouvées par négociation;</a:t>
            </a:r>
          </a:p>
          <a:p>
            <a:pPr marL="285750" indent="-285750">
              <a:buClr>
                <a:schemeClr val="accent6"/>
              </a:buClr>
              <a:buFont typeface="Arial"/>
              <a:buChar char="•"/>
            </a:pPr>
            <a:r>
              <a:rPr lang="en-GB" sz="1600" dirty="0">
                <a:latin typeface="+mj-lt"/>
              </a:rPr>
              <a:t>Les récompenses sont des reconnaissances sociales, d’accords mutuellement profitables</a:t>
            </a:r>
          </a:p>
          <a:p>
            <a:pPr marL="285750" indent="-285750">
              <a:buClr>
                <a:schemeClr val="accent6"/>
              </a:buClr>
              <a:buFont typeface="Arial"/>
              <a:buChar char="•"/>
            </a:pPr>
            <a:endParaRPr lang="en-GB" sz="1600" dirty="0">
              <a:latin typeface="+mj-lt"/>
            </a:endParaRPr>
          </a:p>
        </p:txBody>
      </p:sp>
      <p:cxnSp>
        <p:nvCxnSpPr>
          <p:cNvPr id="8" name="Straight Arrow Connector 7">
            <a:extLst>
              <a:ext uri="{FF2B5EF4-FFF2-40B4-BE49-F238E27FC236}">
                <a16:creationId xmlns:a16="http://schemas.microsoft.com/office/drawing/2014/main" id="{91EA182D-B485-4328-8752-CF7F49C1822A}"/>
              </a:ext>
            </a:extLst>
          </p:cNvPr>
          <p:cNvCxnSpPr>
            <a:cxnSpLocks/>
          </p:cNvCxnSpPr>
          <p:nvPr/>
        </p:nvCxnSpPr>
        <p:spPr>
          <a:xfrm flipV="1">
            <a:off x="3564277" y="1530117"/>
            <a:ext cx="1713779" cy="163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2E08DB1-583A-41D6-9343-D68C156672CA}"/>
              </a:ext>
            </a:extLst>
          </p:cNvPr>
          <p:cNvCxnSpPr>
            <a:cxnSpLocks/>
          </p:cNvCxnSpPr>
          <p:nvPr/>
        </p:nvCxnSpPr>
        <p:spPr>
          <a:xfrm flipV="1">
            <a:off x="2774885" y="4290960"/>
            <a:ext cx="1010037" cy="626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867844-F8D8-4DBB-8BB8-BCA30A584A02}"/>
              </a:ext>
            </a:extLst>
          </p:cNvPr>
          <p:cNvCxnSpPr>
            <a:cxnSpLocks/>
          </p:cNvCxnSpPr>
          <p:nvPr/>
        </p:nvCxnSpPr>
        <p:spPr>
          <a:xfrm flipV="1">
            <a:off x="6235625" y="4569310"/>
            <a:ext cx="590039" cy="467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468">
            <a:extLst>
              <a:ext uri="{FF2B5EF4-FFF2-40B4-BE49-F238E27FC236}">
                <a16:creationId xmlns:a16="http://schemas.microsoft.com/office/drawing/2014/main" id="{C685552A-1F33-4250-AE03-F075EFBBF596}"/>
              </a:ext>
            </a:extLst>
          </p:cNvPr>
          <p:cNvSpPr>
            <a:spLocks noChangeArrowheads="1"/>
          </p:cNvSpPr>
          <p:nvPr/>
        </p:nvSpPr>
        <p:spPr bwMode="auto">
          <a:xfrm rot="2460000">
            <a:off x="1772889" y="3573736"/>
            <a:ext cx="3254375" cy="184666"/>
          </a:xfrm>
          <a:prstGeom prst="rect">
            <a:avLst/>
          </a:prstGeom>
          <a:noFill/>
          <a:ln w="9525">
            <a:noFill/>
            <a:miter lim="800000"/>
            <a:headEnd/>
            <a:tailEnd/>
          </a:ln>
        </p:spPr>
        <p:txBody>
          <a:bodyPr lIns="0" tIns="0" rIns="0" bIns="0">
            <a:prstTxWarp prst="textNoShape">
              <a:avLst/>
            </a:prstTxWarp>
            <a:spAutoFit/>
          </a:bodyPr>
          <a:lstStyle/>
          <a:p>
            <a:pPr algn="ctr" eaLnBrk="0" hangingPunct="0"/>
            <a:r>
              <a:rPr lang="es-BO" sz="1200" dirty="0">
                <a:solidFill>
                  <a:schemeClr val="bg1"/>
                </a:solidFill>
                <a:latin typeface="Cambria" panose="02040503050406030204" pitchFamily="18" charset="0"/>
              </a:rPr>
              <a:t>Water</a:t>
            </a:r>
            <a:endParaRPr lang="en-US" sz="1200" b="1" dirty="0">
              <a:solidFill>
                <a:schemeClr val="bg1"/>
              </a:solidFill>
              <a:latin typeface="Cambria" panose="02040503050406030204" pitchFamily="18" charset="0"/>
            </a:endParaRPr>
          </a:p>
        </p:txBody>
      </p:sp>
      <p:pic>
        <p:nvPicPr>
          <p:cNvPr id="16" name="Picture 15">
            <a:extLst>
              <a:ext uri="{FF2B5EF4-FFF2-40B4-BE49-F238E27FC236}">
                <a16:creationId xmlns:a16="http://schemas.microsoft.com/office/drawing/2014/main" id="{1115491C-0AE4-064E-9ACB-D42D549298B6}"/>
              </a:ext>
            </a:extLst>
          </p:cNvPr>
          <p:cNvPicPr>
            <a:picLocks noChangeAspect="1"/>
          </p:cNvPicPr>
          <p:nvPr/>
        </p:nvPicPr>
        <p:blipFill>
          <a:blip r:embed="rId3"/>
          <a:stretch>
            <a:fillRect/>
          </a:stretch>
        </p:blipFill>
        <p:spPr>
          <a:xfrm>
            <a:off x="2451847" y="879331"/>
            <a:ext cx="6248400" cy="4114800"/>
          </a:xfrm>
          <a:prstGeom prst="rect">
            <a:avLst/>
          </a:prstGeom>
        </p:spPr>
      </p:pic>
      <p:sp>
        <p:nvSpPr>
          <p:cNvPr id="2" name="Rectangle 1">
            <a:extLst>
              <a:ext uri="{FF2B5EF4-FFF2-40B4-BE49-F238E27FC236}">
                <a16:creationId xmlns:a16="http://schemas.microsoft.com/office/drawing/2014/main" id="{114F6978-EA3E-8C44-B7E8-41C4AA4FBA9A}"/>
              </a:ext>
            </a:extLst>
          </p:cNvPr>
          <p:cNvSpPr/>
          <p:nvPr/>
        </p:nvSpPr>
        <p:spPr>
          <a:xfrm>
            <a:off x="5370654" y="2708476"/>
            <a:ext cx="1770927" cy="1169551"/>
          </a:xfrm>
          <a:prstGeom prst="rect">
            <a:avLst/>
          </a:prstGeom>
        </p:spPr>
        <p:txBody>
          <a:bodyPr wrap="square">
            <a:spAutoFit/>
          </a:bodyPr>
          <a:lstStyle/>
          <a:p>
            <a:pPr lvl="0" algn="ctr"/>
            <a:r>
              <a:rPr lang="en-US" sz="1400" b="1" dirty="0">
                <a:solidFill>
                  <a:srgbClr val="64A70B"/>
                </a:solidFill>
              </a:rPr>
              <a:t>Fond local </a:t>
            </a:r>
            <a:br>
              <a:rPr lang="en-US" sz="1400" b="1" dirty="0">
                <a:solidFill>
                  <a:srgbClr val="64A70B"/>
                </a:solidFill>
              </a:rPr>
            </a:br>
            <a:r>
              <a:rPr lang="en-US" sz="1400" b="1" dirty="0">
                <a:solidFill>
                  <a:srgbClr val="64A70B"/>
                </a:solidFill>
              </a:rPr>
              <a:t>en aval: </a:t>
            </a:r>
          </a:p>
          <a:p>
            <a:pPr lvl="0" algn="ctr"/>
            <a:r>
              <a:rPr lang="en-US" sz="1400" dirty="0"/>
              <a:t>Engagement au </a:t>
            </a:r>
            <a:r>
              <a:rPr lang="en-US" sz="1400" dirty="0" err="1"/>
              <a:t>financement</a:t>
            </a:r>
            <a:r>
              <a:rPr lang="en-US" sz="1400" dirty="0"/>
              <a:t> local</a:t>
            </a:r>
            <a:br>
              <a:rPr lang="en-US" sz="1400" dirty="0"/>
            </a:br>
            <a:r>
              <a:rPr lang="en-US" sz="1400" dirty="0"/>
              <a:t>à long terme</a:t>
            </a:r>
          </a:p>
        </p:txBody>
      </p:sp>
      <p:sp>
        <p:nvSpPr>
          <p:cNvPr id="20" name="Rectangle 19">
            <a:extLst>
              <a:ext uri="{FF2B5EF4-FFF2-40B4-BE49-F238E27FC236}">
                <a16:creationId xmlns:a16="http://schemas.microsoft.com/office/drawing/2014/main" id="{43BBC9A7-4CED-3F43-B1E5-23801AA14ABB}"/>
              </a:ext>
            </a:extLst>
          </p:cNvPr>
          <p:cNvSpPr/>
          <p:nvPr/>
        </p:nvSpPr>
        <p:spPr>
          <a:xfrm>
            <a:off x="3927055" y="1943948"/>
            <a:ext cx="1770927" cy="1169551"/>
          </a:xfrm>
          <a:prstGeom prst="rect">
            <a:avLst/>
          </a:prstGeom>
        </p:spPr>
        <p:txBody>
          <a:bodyPr wrap="square">
            <a:spAutoFit/>
          </a:bodyPr>
          <a:lstStyle/>
          <a:p>
            <a:pPr lvl="0" algn="ctr"/>
            <a:r>
              <a:rPr lang="en-US" sz="1400" b="1" dirty="0">
                <a:solidFill>
                  <a:srgbClr val="64A70B"/>
                </a:solidFill>
              </a:rPr>
              <a:t>Communauté </a:t>
            </a:r>
            <a:br>
              <a:rPr lang="en-US" sz="1400" b="1" dirty="0">
                <a:solidFill>
                  <a:srgbClr val="64A70B"/>
                </a:solidFill>
              </a:rPr>
            </a:br>
            <a:r>
              <a:rPr lang="en-US" sz="1400" b="1" dirty="0">
                <a:solidFill>
                  <a:srgbClr val="64A70B"/>
                </a:solidFill>
              </a:rPr>
              <a:t>en amont </a:t>
            </a:r>
          </a:p>
          <a:p>
            <a:pPr lvl="0" algn="ctr"/>
            <a:r>
              <a:rPr lang="fr-FR" sz="1400" dirty="0"/>
              <a:t>Fournit et protège la qualité et la quantité de l’eau </a:t>
            </a:r>
          </a:p>
        </p:txBody>
      </p:sp>
      <p:sp>
        <p:nvSpPr>
          <p:cNvPr id="21" name="Rectangle 20">
            <a:extLst>
              <a:ext uri="{FF2B5EF4-FFF2-40B4-BE49-F238E27FC236}">
                <a16:creationId xmlns:a16="http://schemas.microsoft.com/office/drawing/2014/main" id="{4E97C638-B2F7-5F41-B769-71A3A068903B}"/>
              </a:ext>
            </a:extLst>
          </p:cNvPr>
          <p:cNvSpPr/>
          <p:nvPr/>
        </p:nvSpPr>
        <p:spPr>
          <a:xfrm>
            <a:off x="3927055" y="3456646"/>
            <a:ext cx="1770927" cy="1384995"/>
          </a:xfrm>
          <a:prstGeom prst="rect">
            <a:avLst/>
          </a:prstGeom>
        </p:spPr>
        <p:txBody>
          <a:bodyPr wrap="square">
            <a:spAutoFit/>
          </a:bodyPr>
          <a:lstStyle/>
          <a:p>
            <a:pPr lvl="0" algn="ctr"/>
            <a:r>
              <a:rPr lang="en-US" sz="1400" b="1" dirty="0">
                <a:solidFill>
                  <a:srgbClr val="64A70B"/>
                </a:solidFill>
              </a:rPr>
              <a:t>Résolution </a:t>
            </a:r>
            <a:br>
              <a:rPr lang="en-US" sz="1400" b="1" dirty="0">
                <a:solidFill>
                  <a:srgbClr val="64A70B"/>
                </a:solidFill>
              </a:rPr>
            </a:br>
            <a:r>
              <a:rPr lang="en-US" sz="1400" b="1" dirty="0">
                <a:solidFill>
                  <a:srgbClr val="64A70B"/>
                </a:solidFill>
              </a:rPr>
              <a:t>de conflit </a:t>
            </a:r>
          </a:p>
          <a:p>
            <a:pPr lvl="0" algn="ctr"/>
            <a:r>
              <a:rPr lang="en-US" sz="1400" dirty="0"/>
              <a:t>en parlant, sensibilisant </a:t>
            </a:r>
            <a:br>
              <a:rPr lang="en-US" sz="1400" dirty="0"/>
            </a:br>
            <a:r>
              <a:rPr lang="en-US" sz="1400" dirty="0"/>
              <a:t>et petite récompense</a:t>
            </a:r>
          </a:p>
        </p:txBody>
      </p:sp>
      <p:sp>
        <p:nvSpPr>
          <p:cNvPr id="4" name="TextBox 3">
            <a:extLst>
              <a:ext uri="{FF2B5EF4-FFF2-40B4-BE49-F238E27FC236}">
                <a16:creationId xmlns:a16="http://schemas.microsoft.com/office/drawing/2014/main" id="{0C662DC9-A088-4673-B7A0-75F51328138A}"/>
              </a:ext>
            </a:extLst>
          </p:cNvPr>
          <p:cNvSpPr txBox="1"/>
          <p:nvPr/>
        </p:nvSpPr>
        <p:spPr>
          <a:xfrm>
            <a:off x="383459" y="909035"/>
            <a:ext cx="3261500" cy="1569660"/>
          </a:xfrm>
          <a:prstGeom prst="rect">
            <a:avLst/>
          </a:prstGeom>
          <a:noFill/>
        </p:spPr>
        <p:txBody>
          <a:bodyPr wrap="square" rtlCol="0">
            <a:spAutoFit/>
          </a:bodyPr>
          <a:lstStyle/>
          <a:p>
            <a:r>
              <a:rPr lang="en-GB" sz="1600" b="1" dirty="0">
                <a:solidFill>
                  <a:schemeClr val="accent6"/>
                </a:solidFill>
                <a:latin typeface="+mj-lt"/>
              </a:rPr>
              <a:t>Récompense: </a:t>
            </a:r>
            <a:r>
              <a:rPr lang="en-GB" sz="1600" dirty="0">
                <a:latin typeface="+mj-lt"/>
              </a:rPr>
              <a:t>Critère de sélection est un simple mélange de règles de base en hydrologie, priorité de conservation et des besoins en aval, avec de léger surveillance. </a:t>
            </a:r>
          </a:p>
        </p:txBody>
      </p:sp>
    </p:spTree>
    <p:extLst>
      <p:ext uri="{BB962C8B-B14F-4D97-AF65-F5344CB8AC3E}">
        <p14:creationId xmlns:p14="http://schemas.microsoft.com/office/powerpoint/2010/main" val="142363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10995" y="140141"/>
            <a:ext cx="8542722" cy="800686"/>
          </a:xfrm>
        </p:spPr>
        <p:txBody>
          <a:bodyPr>
            <a:normAutofit fontScale="90000"/>
          </a:bodyPr>
          <a:lstStyle/>
          <a:p>
            <a:pPr>
              <a:lnSpc>
                <a:spcPct val="100000"/>
              </a:lnSpc>
            </a:pPr>
            <a:r>
              <a:rPr lang="en-GB" sz="2400" dirty="0"/>
              <a:t>c. Chaines de compensation carbone aux petits exploitants au Kenya et en Ouganda</a:t>
            </a:r>
          </a:p>
        </p:txBody>
      </p:sp>
      <p:pic>
        <p:nvPicPr>
          <p:cNvPr id="10" name="Content Placeholder 9">
            <a:extLst>
              <a:ext uri="{FF2B5EF4-FFF2-40B4-BE49-F238E27FC236}">
                <a16:creationId xmlns:a16="http://schemas.microsoft.com/office/drawing/2014/main" id="{33BCBAC8-FBBD-3145-A1B3-67A79CDA14E2}"/>
              </a:ext>
            </a:extLst>
          </p:cNvPr>
          <p:cNvPicPr>
            <a:picLocks noGrp="1" noChangeAspect="1"/>
          </p:cNvPicPr>
          <p:nvPr>
            <p:ph idx="1"/>
          </p:nvPr>
        </p:nvPicPr>
        <p:blipFill>
          <a:blip r:embed="rId3"/>
          <a:stretch>
            <a:fillRect/>
          </a:stretch>
        </p:blipFill>
        <p:spPr>
          <a:xfrm>
            <a:off x="833376" y="965403"/>
            <a:ext cx="7335691" cy="4993502"/>
          </a:xfrm>
        </p:spPr>
      </p:pic>
    </p:spTree>
    <p:extLst>
      <p:ext uri="{BB962C8B-B14F-4D97-AF65-F5344CB8AC3E}">
        <p14:creationId xmlns:p14="http://schemas.microsoft.com/office/powerpoint/2010/main" val="223919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278190" y="82452"/>
            <a:ext cx="8744858" cy="802064"/>
          </a:xfrm>
        </p:spPr>
        <p:txBody>
          <a:bodyPr>
            <a:normAutofit fontScale="90000"/>
          </a:bodyPr>
          <a:lstStyle/>
          <a:p>
            <a:pPr marL="514350" indent="-514350">
              <a:buClr>
                <a:schemeClr val="accent4"/>
              </a:buClr>
              <a:buFont typeface="+mj-lt"/>
              <a:buAutoNum type="arabicPeriod" startAt="5"/>
            </a:pPr>
            <a:r>
              <a:rPr lang="en-US" sz="3000" dirty="0"/>
              <a:t>Capacité à démontrer de l’impact: monitoring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39740978"/>
              </p:ext>
            </p:extLst>
          </p:nvPr>
        </p:nvGraphicFramePr>
        <p:xfrm>
          <a:off x="295986" y="1925262"/>
          <a:ext cx="8599109" cy="4125914"/>
        </p:xfrm>
        <a:graphic>
          <a:graphicData uri="http://schemas.openxmlformats.org/drawingml/2006/table">
            <a:tbl>
              <a:tblPr firstRow="1" firstCol="1" bandRow="1">
                <a:tableStyleId>{5C22544A-7EE6-4342-B048-85BDC9FD1C3A}</a:tableStyleId>
              </a:tblPr>
              <a:tblGrid>
                <a:gridCol w="887355">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629401">
                  <a:extLst>
                    <a:ext uri="{9D8B030D-6E8A-4147-A177-3AD203B41FA5}">
                      <a16:colId xmlns:a16="http://schemas.microsoft.com/office/drawing/2014/main" val="20002"/>
                    </a:ext>
                  </a:extLst>
                </a:gridCol>
                <a:gridCol w="1847931">
                  <a:extLst>
                    <a:ext uri="{9D8B030D-6E8A-4147-A177-3AD203B41FA5}">
                      <a16:colId xmlns:a16="http://schemas.microsoft.com/office/drawing/2014/main" val="20003"/>
                    </a:ext>
                  </a:extLst>
                </a:gridCol>
                <a:gridCol w="1719822">
                  <a:extLst>
                    <a:ext uri="{9D8B030D-6E8A-4147-A177-3AD203B41FA5}">
                      <a16:colId xmlns:a16="http://schemas.microsoft.com/office/drawing/2014/main" val="20004"/>
                    </a:ext>
                  </a:extLst>
                </a:gridCol>
              </a:tblGrid>
              <a:tr h="531368">
                <a:tc>
                  <a:txBody>
                    <a:bodyPr/>
                    <a:lstStyle/>
                    <a:p>
                      <a:endParaRPr lang="en-US" sz="1400" dirty="0"/>
                    </a:p>
                  </a:txBody>
                  <a:tcPr>
                    <a:solidFill>
                      <a:schemeClr val="accent6"/>
                    </a:solidFill>
                  </a:tcPr>
                </a:tc>
                <a:tc>
                  <a:txBody>
                    <a:bodyPr/>
                    <a:lstStyle/>
                    <a:p>
                      <a:r>
                        <a:rPr lang="en-GB" sz="1400" b="1" kern="1200" dirty="0">
                          <a:solidFill>
                            <a:schemeClr val="lt1"/>
                          </a:solidFill>
                          <a:effectLst/>
                          <a:latin typeface="+mn-lt"/>
                          <a:ea typeface="+mn-ea"/>
                          <a:cs typeface="+mn-cs"/>
                        </a:rPr>
                        <a:t>Agriculteurs</a:t>
                      </a: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Développeur </a:t>
                      </a:r>
                      <a:br>
                        <a:rPr lang="en-GB" sz="1400" b="1" kern="1200" dirty="0">
                          <a:solidFill>
                            <a:schemeClr val="lt1"/>
                          </a:solidFill>
                          <a:effectLst/>
                          <a:latin typeface="+mn-lt"/>
                          <a:ea typeface="+mn-ea"/>
                          <a:cs typeface="+mn-cs"/>
                        </a:rPr>
                      </a:br>
                      <a:r>
                        <a:rPr lang="en-GB" sz="1400" b="1" kern="1200" dirty="0">
                          <a:solidFill>
                            <a:schemeClr val="lt1"/>
                          </a:solidFill>
                          <a:effectLst/>
                          <a:latin typeface="+mn-lt"/>
                          <a:ea typeface="+mn-ea"/>
                          <a:cs typeface="+mn-cs"/>
                        </a:rPr>
                        <a:t>de projet</a:t>
                      </a: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Normes indépendantes</a:t>
                      </a:r>
                    </a:p>
                  </a:txBody>
                  <a:tcPr>
                    <a:solidFill>
                      <a:schemeClr val="accent6"/>
                    </a:solidFill>
                  </a:tcPr>
                </a:tc>
                <a:tc>
                  <a:txBody>
                    <a:bodyPr/>
                    <a:lstStyle/>
                    <a:p>
                      <a:r>
                        <a:rPr lang="en-GB" sz="1400" b="1" kern="1200" dirty="0">
                          <a:solidFill>
                            <a:schemeClr val="lt1"/>
                          </a:solidFill>
                          <a:effectLst/>
                          <a:latin typeface="+mn-lt"/>
                          <a:ea typeface="+mn-ea"/>
                          <a:cs typeface="+mn-cs"/>
                        </a:rPr>
                        <a:t>Acheteurs</a:t>
                      </a:r>
                    </a:p>
                  </a:txBody>
                  <a:tcPr>
                    <a:solidFill>
                      <a:schemeClr val="accent6"/>
                    </a:solidFill>
                  </a:tcPr>
                </a:tc>
                <a:extLst>
                  <a:ext uri="{0D108BD9-81ED-4DB2-BD59-A6C34878D82A}">
                    <a16:rowId xmlns:a16="http://schemas.microsoft.com/office/drawing/2014/main" val="10000"/>
                  </a:ext>
                </a:extLst>
              </a:tr>
              <a:tr h="2062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Qui </a:t>
                      </a:r>
                      <a:br>
                        <a:rPr lang="en-GB" sz="1400" b="1" kern="1200" dirty="0">
                          <a:solidFill>
                            <a:schemeClr val="tx1"/>
                          </a:solidFill>
                          <a:effectLst/>
                          <a:latin typeface="+mn-lt"/>
                          <a:ea typeface="+mn-ea"/>
                          <a:cs typeface="+mn-cs"/>
                        </a:rPr>
                      </a:br>
                      <a:r>
                        <a:rPr lang="en-GB" sz="1400" b="1" kern="1200" dirty="0">
                          <a:solidFill>
                            <a:schemeClr val="tx1"/>
                          </a:solidFill>
                          <a:effectLst/>
                          <a:latin typeface="+mn-lt"/>
                          <a:ea typeface="+mn-ea"/>
                          <a:cs typeface="+mn-cs"/>
                        </a:rPr>
                        <a:t>sont-</a:t>
                      </a:r>
                      <a:r>
                        <a:rPr lang="en-GB" sz="1400" b="1" kern="1200" dirty="0" err="1">
                          <a:solidFill>
                            <a:schemeClr val="tx1"/>
                          </a:solidFill>
                          <a:effectLst/>
                          <a:latin typeface="+mn-lt"/>
                          <a:ea typeface="+mn-ea"/>
                          <a:cs typeface="+mn-cs"/>
                        </a:rPr>
                        <a:t>ils</a:t>
                      </a:r>
                      <a:endParaRPr lang="en-GB" sz="1400" b="1" kern="1200" dirty="0">
                        <a:solidFill>
                          <a:schemeClr val="tx1"/>
                        </a:solidFill>
                        <a:effectLst/>
                        <a:latin typeface="+mn-lt"/>
                        <a:ea typeface="+mn-ea"/>
                        <a:cs typeface="+mn-cs"/>
                      </a:endParaRPr>
                    </a:p>
                  </a:txBody>
                  <a:tcPr>
                    <a:solidFill>
                      <a:schemeClr val="accent4">
                        <a:alpha val="80000"/>
                      </a:schemeClr>
                    </a:solidFill>
                  </a:tcPr>
                </a:tc>
                <a:tc>
                  <a:txBody>
                    <a:bodyPr/>
                    <a:lstStyle/>
                    <a:p>
                      <a:pPr>
                        <a:spcAft>
                          <a:spcPts val="0"/>
                        </a:spcAft>
                      </a:pPr>
                      <a:r>
                        <a:rPr lang="en-GB" sz="1400" kern="1200" dirty="0">
                          <a:solidFill>
                            <a:schemeClr val="dk1"/>
                          </a:solidFill>
                          <a:effectLst/>
                          <a:latin typeface="+mn-lt"/>
                          <a:ea typeface="+mn-ea"/>
                          <a:cs typeface="+mn-cs"/>
                        </a:rPr>
                        <a:t>Hétérogènes.</a:t>
                      </a:r>
                    </a:p>
                    <a:p>
                      <a:pPr>
                        <a:spcAft>
                          <a:spcPts val="0"/>
                        </a:spcAft>
                      </a:pPr>
                      <a:r>
                        <a:rPr lang="en-GB" sz="1400" kern="1200" dirty="0">
                          <a:solidFill>
                            <a:schemeClr val="dk1"/>
                          </a:solidFill>
                          <a:effectLst/>
                          <a:latin typeface="+mn-lt"/>
                          <a:ea typeface="+mn-ea"/>
                          <a:cs typeface="+mn-cs"/>
                        </a:rPr>
                        <a:t>Cherche du plus-value à l’agriculture. </a:t>
                      </a:r>
                    </a:p>
                    <a:p>
                      <a:pPr>
                        <a:spcAft>
                          <a:spcPts val="0"/>
                        </a:spcAft>
                      </a:pPr>
                      <a:r>
                        <a:rPr lang="en-GB" sz="1400" kern="1200" dirty="0">
                          <a:solidFill>
                            <a:schemeClr val="dk1"/>
                          </a:solidFill>
                          <a:effectLst/>
                          <a:latin typeface="+mn-lt"/>
                          <a:ea typeface="+mn-ea"/>
                          <a:cs typeface="+mn-cs"/>
                        </a:rPr>
                        <a:t>Les activités générant de carbone doivent être combinées avec les activités agricoles existantes.</a:t>
                      </a:r>
                    </a:p>
                    <a:p>
                      <a:pPr>
                        <a:spcAft>
                          <a:spcPts val="0"/>
                        </a:spcAft>
                      </a:pPr>
                      <a:r>
                        <a:rPr lang="en-GB" sz="1400" kern="1200" dirty="0">
                          <a:solidFill>
                            <a:schemeClr val="dk1"/>
                          </a:solidFill>
                          <a:effectLst/>
                          <a:latin typeface="+mn-lt"/>
                          <a:ea typeface="+mn-ea"/>
                          <a:cs typeface="+mn-cs"/>
                        </a:rPr>
                        <a:t>Engagement: à long terme pour accéder au projet.</a:t>
                      </a:r>
                    </a:p>
                  </a:txBody>
                  <a:tcPr>
                    <a:solidFill>
                      <a:schemeClr val="accent4">
                        <a:alpha val="10000"/>
                      </a:schemeClr>
                    </a:solidFill>
                  </a:tcPr>
                </a:tc>
                <a:tc>
                  <a:txBody>
                    <a:bodyPr/>
                    <a:lstStyle/>
                    <a:p>
                      <a:pPr>
                        <a:spcAft>
                          <a:spcPts val="0"/>
                        </a:spcAft>
                      </a:pPr>
                      <a:r>
                        <a:rPr lang="en-GB" sz="1400" dirty="0">
                          <a:effectLst/>
                          <a:latin typeface="+mj-lt"/>
                        </a:rPr>
                        <a:t>Absorbe le risque d’instabilité de prix. </a:t>
                      </a:r>
                    </a:p>
                    <a:p>
                      <a:pPr>
                        <a:spcAft>
                          <a:spcPts val="0"/>
                        </a:spcAft>
                      </a:pPr>
                      <a:r>
                        <a:rPr lang="en-GB" sz="1400" dirty="0">
                          <a:effectLst/>
                          <a:latin typeface="+mj-lt"/>
                        </a:rPr>
                        <a:t>Carbone comme seule activité ou partie de portfolio. </a:t>
                      </a:r>
                    </a:p>
                    <a:p>
                      <a:pPr>
                        <a:spcAft>
                          <a:spcPts val="0"/>
                        </a:spcAft>
                      </a:pPr>
                      <a:r>
                        <a:rPr lang="en-GB" sz="1400" dirty="0">
                          <a:effectLst/>
                          <a:latin typeface="+mj-lt"/>
                        </a:rPr>
                        <a:t>Doit se conformer aux exigences.</a:t>
                      </a:r>
                    </a:p>
                    <a:p>
                      <a:pPr>
                        <a:spcAft>
                          <a:spcPts val="0"/>
                        </a:spcAft>
                      </a:pPr>
                      <a:r>
                        <a:rPr lang="en-GB" sz="1400" dirty="0">
                          <a:effectLst/>
                          <a:latin typeface="+mj-lt"/>
                        </a:rPr>
                        <a:t>Gestionnaire et vendeur.</a:t>
                      </a:r>
                    </a:p>
                  </a:txBody>
                  <a:tcPr marL="49071" marR="49071" marT="0" marB="0">
                    <a:solidFill>
                      <a:schemeClr val="accent4">
                        <a:alpha val="10000"/>
                      </a:schemeClr>
                    </a:solidFill>
                  </a:tcPr>
                </a:tc>
                <a:tc>
                  <a:txBody>
                    <a:bodyPr/>
                    <a:lstStyle/>
                    <a:p>
                      <a:pPr>
                        <a:spcAft>
                          <a:spcPts val="0"/>
                        </a:spcAft>
                      </a:pPr>
                      <a:r>
                        <a:rPr lang="en-GB" sz="1400" dirty="0">
                          <a:effectLst/>
                          <a:latin typeface="+mj-lt"/>
                        </a:rPr>
                        <a:t>Standardisation du carbone en tant que marchandise à vente libre.</a:t>
                      </a:r>
                    </a:p>
                    <a:p>
                      <a:pPr>
                        <a:spcAft>
                          <a:spcPts val="0"/>
                        </a:spcAft>
                      </a:pPr>
                      <a:r>
                        <a:rPr lang="en-GB" sz="1400" dirty="0">
                          <a:effectLst/>
                          <a:latin typeface="+mj-lt"/>
                        </a:rPr>
                        <a:t>Etablir des critères pour être crédibles.</a:t>
                      </a:r>
                    </a:p>
                  </a:txBody>
                  <a:tcPr marL="49071" marR="49071" marT="0" marB="0">
                    <a:solidFill>
                      <a:schemeClr val="accent4">
                        <a:alpha val="10000"/>
                      </a:schemeClr>
                    </a:solidFill>
                  </a:tcPr>
                </a:tc>
                <a:tc>
                  <a:txBody>
                    <a:bodyPr/>
                    <a:lstStyle/>
                    <a:p>
                      <a:pPr>
                        <a:spcAft>
                          <a:spcPts val="0"/>
                        </a:spcAft>
                      </a:pPr>
                      <a:r>
                        <a:rPr lang="en-GB" sz="1400" kern="1200" dirty="0">
                          <a:effectLst/>
                          <a:latin typeface="+mj-lt"/>
                        </a:rPr>
                        <a:t>Offsets comme compliance ou RSE.</a:t>
                      </a:r>
                    </a:p>
                    <a:p>
                      <a:pPr>
                        <a:spcAft>
                          <a:spcPts val="0"/>
                        </a:spcAft>
                      </a:pPr>
                      <a:r>
                        <a:rPr lang="en-GB" sz="1400" kern="1200" dirty="0">
                          <a:effectLst/>
                          <a:latin typeface="+mj-lt"/>
                        </a:rPr>
                        <a:t>Hétérogènes et pas groupés. </a:t>
                      </a:r>
                    </a:p>
                    <a:p>
                      <a:pPr>
                        <a:spcAft>
                          <a:spcPts val="0"/>
                        </a:spcAft>
                      </a:pPr>
                      <a:r>
                        <a:rPr lang="en-GB" sz="1400" kern="1200" dirty="0">
                          <a:effectLst/>
                          <a:latin typeface="+mj-lt"/>
                        </a:rPr>
                        <a:t>Individuels ou compagnies.</a:t>
                      </a:r>
                    </a:p>
                    <a:p>
                      <a:pPr>
                        <a:spcAft>
                          <a:spcPts val="0"/>
                        </a:spcAft>
                      </a:pPr>
                      <a:r>
                        <a:rPr lang="en-GB" sz="1400" kern="1200" dirty="0">
                          <a:effectLst/>
                          <a:latin typeface="+mj-lt"/>
                        </a:rPr>
                        <a:t>Répondre aux actionnaires et  à la pression publique.</a:t>
                      </a:r>
                    </a:p>
                  </a:txBody>
                  <a:tcPr marL="49071" marR="49071" marT="0" marB="0">
                    <a:solidFill>
                      <a:schemeClr val="accent4">
                        <a:alpha val="10000"/>
                      </a:schemeClr>
                    </a:solidFill>
                  </a:tcPr>
                </a:tc>
                <a:extLst>
                  <a:ext uri="{0D108BD9-81ED-4DB2-BD59-A6C34878D82A}">
                    <a16:rowId xmlns:a16="http://schemas.microsoft.com/office/drawing/2014/main" val="10001"/>
                  </a:ext>
                </a:extLst>
              </a:tr>
              <a:tr h="15315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Relation aux M&amp;E</a:t>
                      </a: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Retroaction utile sur la qualité de leurs activités mais peut s’étendre aux autres activités. Aide à comprendre quand il y a risque de défaillance et pourquoi.</a:t>
                      </a:r>
                    </a:p>
                  </a:txBody>
                  <a:tcPr>
                    <a:solidFill>
                      <a:schemeClr val="accent4">
                        <a:alpha val="30000"/>
                      </a:schemeClr>
                    </a:solidFill>
                  </a:tcPr>
                </a:tc>
                <a:tc>
                  <a:txBody>
                    <a:bodyPr/>
                    <a:lstStyle/>
                    <a:p>
                      <a:pPr>
                        <a:spcAft>
                          <a:spcPts val="0"/>
                        </a:spcAft>
                      </a:pPr>
                      <a:r>
                        <a:rPr lang="en-GB" sz="1400" kern="1200" dirty="0">
                          <a:effectLst/>
                          <a:latin typeface="+mj-lt"/>
                        </a:rPr>
                        <a:t>Légitimité à l’accès au marché international mais doit maintenir les coûts de transaction  à un niveau bas.</a:t>
                      </a:r>
                    </a:p>
                  </a:txBody>
                  <a:tcPr marL="49071" marR="49071" marT="0" marB="0">
                    <a:solidFill>
                      <a:schemeClr val="accent4">
                        <a:alpha val="30000"/>
                      </a:schemeClr>
                    </a:solidFill>
                  </a:tcPr>
                </a:tc>
                <a:tc>
                  <a:txBody>
                    <a:bodyPr/>
                    <a:lstStyle/>
                    <a:p>
                      <a:pPr>
                        <a:spcAft>
                          <a:spcPts val="0"/>
                        </a:spcAft>
                      </a:pPr>
                      <a:r>
                        <a:rPr lang="en-GB" sz="1400" kern="1200" dirty="0">
                          <a:effectLst/>
                          <a:latin typeface="+mj-lt"/>
                        </a:rPr>
                        <a:t>Confiance qui se reflète dans la part du marché</a:t>
                      </a:r>
                    </a:p>
                  </a:txBody>
                  <a:tcPr marL="49071" marR="49071" marT="0" marB="0">
                    <a:solidFill>
                      <a:schemeClr val="accent4">
                        <a:alpha val="30000"/>
                      </a:schemeClr>
                    </a:solidFill>
                  </a:tcPr>
                </a:tc>
                <a:tc>
                  <a:txBody>
                    <a:bodyPr/>
                    <a:lstStyle/>
                    <a:p>
                      <a:pPr>
                        <a:lnSpc>
                          <a:spcPct val="107000"/>
                        </a:lnSpc>
                        <a:spcAft>
                          <a:spcPts val="800"/>
                        </a:spcAft>
                      </a:pPr>
                      <a:r>
                        <a:rPr lang="en-GB" sz="1400" dirty="0">
                          <a:effectLst/>
                          <a:latin typeface="+mj-lt"/>
                        </a:rPr>
                        <a:t>Confiance.</a:t>
                      </a:r>
                    </a:p>
                    <a:p>
                      <a:pPr>
                        <a:lnSpc>
                          <a:spcPct val="107000"/>
                        </a:lnSpc>
                        <a:spcAft>
                          <a:spcPts val="800"/>
                        </a:spcAft>
                      </a:pPr>
                      <a:r>
                        <a:rPr lang="en-GB" sz="1400" dirty="0">
                          <a:effectLst/>
                          <a:latin typeface="+mj-lt"/>
                        </a:rPr>
                        <a:t>Légitimité de la transaction reflétée dans les prix et achats répétés.</a:t>
                      </a:r>
                    </a:p>
                  </a:txBody>
                  <a:tcPr marL="49071" marR="49071" marT="0" marB="0">
                    <a:solidFill>
                      <a:schemeClr val="accent4">
                        <a:alpha val="30000"/>
                      </a:schemeClr>
                    </a:solidFill>
                  </a:tcPr>
                </a:tc>
                <a:extLst>
                  <a:ext uri="{0D108BD9-81ED-4DB2-BD59-A6C34878D82A}">
                    <a16:rowId xmlns:a16="http://schemas.microsoft.com/office/drawing/2014/main" val="10002"/>
                  </a:ext>
                </a:extLst>
              </a:tr>
            </a:tbl>
          </a:graphicData>
        </a:graphic>
      </p:graphicFrame>
      <p:sp>
        <p:nvSpPr>
          <p:cNvPr id="8" name="Oval 7"/>
          <p:cNvSpPr/>
          <p:nvPr/>
        </p:nvSpPr>
        <p:spPr>
          <a:xfrm>
            <a:off x="1971105" y="945116"/>
            <a:ext cx="1105142" cy="918724"/>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sp>
        <p:nvSpPr>
          <p:cNvPr id="9" name="Oval 8"/>
          <p:cNvSpPr/>
          <p:nvPr/>
        </p:nvSpPr>
        <p:spPr>
          <a:xfrm>
            <a:off x="4019919" y="899223"/>
            <a:ext cx="817463" cy="636569"/>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sp>
        <p:nvSpPr>
          <p:cNvPr id="10" name="Oval 9"/>
          <p:cNvSpPr/>
          <p:nvPr/>
        </p:nvSpPr>
        <p:spPr>
          <a:xfrm>
            <a:off x="5504095" y="914671"/>
            <a:ext cx="784482" cy="637502"/>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cxnSp>
        <p:nvCxnSpPr>
          <p:cNvPr id="11" name="Curved Connector 10"/>
          <p:cNvCxnSpPr>
            <a:stCxn id="8" idx="7"/>
          </p:cNvCxnSpPr>
          <p:nvPr/>
        </p:nvCxnSpPr>
        <p:spPr>
          <a:xfrm rot="16200000" flipH="1">
            <a:off x="3358035" y="636028"/>
            <a:ext cx="184654" cy="1071919"/>
          </a:xfrm>
          <a:prstGeom prst="curvedConnector4">
            <a:avLst>
              <a:gd name="adj1" fmla="val -123799"/>
              <a:gd name="adj2" fmla="val 57549"/>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9" idx="6"/>
            <a:endCxn id="10" idx="3"/>
          </p:cNvCxnSpPr>
          <p:nvPr/>
        </p:nvCxnSpPr>
        <p:spPr>
          <a:xfrm>
            <a:off x="4837383" y="1217509"/>
            <a:ext cx="781598" cy="241304"/>
          </a:xfrm>
          <a:prstGeom prst="curvedConnector4">
            <a:avLst>
              <a:gd name="adj1" fmla="val 42651"/>
              <a:gd name="adj2" fmla="val 167786"/>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a:off x="6076709" y="945116"/>
            <a:ext cx="817403" cy="463754"/>
          </a:xfrm>
          <a:prstGeom prst="curvedConnector3">
            <a:avLst>
              <a:gd name="adj1" fmla="val 50000"/>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017007" y="870045"/>
            <a:ext cx="1160797" cy="830997"/>
          </a:xfrm>
          <a:prstGeom prst="rect">
            <a:avLst/>
          </a:prstGeom>
        </p:spPr>
        <p:txBody>
          <a:bodyPr wrap="square">
            <a:spAutoFit/>
          </a:bodyPr>
          <a:lstStyle/>
          <a:p>
            <a:pPr algn="ctr"/>
            <a:r>
              <a:rPr lang="en-GB" sz="1200" dirty="0"/>
              <a:t>Acheteurs </a:t>
            </a:r>
            <a:br>
              <a:rPr lang="en-GB" sz="1200" dirty="0"/>
            </a:br>
            <a:r>
              <a:rPr lang="en-GB" sz="1200" dirty="0"/>
              <a:t>au marché volontaire </a:t>
            </a:r>
            <a:br>
              <a:rPr lang="en-GB" sz="1200" dirty="0"/>
            </a:br>
            <a:r>
              <a:rPr lang="en-GB" sz="1200" dirty="0"/>
              <a:t>de carbone</a:t>
            </a:r>
          </a:p>
        </p:txBody>
      </p:sp>
      <p:sp>
        <p:nvSpPr>
          <p:cNvPr id="20" name="Oval 19"/>
          <p:cNvSpPr/>
          <p:nvPr/>
        </p:nvSpPr>
        <p:spPr>
          <a:xfrm>
            <a:off x="6948966" y="765480"/>
            <a:ext cx="1725186" cy="1054116"/>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pic>
        <p:nvPicPr>
          <p:cNvPr id="27" name="Picture 26">
            <a:extLst>
              <a:ext uri="{FF2B5EF4-FFF2-40B4-BE49-F238E27FC236}">
                <a16:creationId xmlns:a16="http://schemas.microsoft.com/office/drawing/2014/main" id="{3C497375-8DB1-9A41-9AC1-FC92CCF20CCC}"/>
              </a:ext>
            </a:extLst>
          </p:cNvPr>
          <p:cNvPicPr>
            <a:picLocks noChangeAspect="1"/>
          </p:cNvPicPr>
          <p:nvPr/>
        </p:nvPicPr>
        <p:blipFill>
          <a:blip r:embed="rId3"/>
          <a:stretch>
            <a:fillRect/>
          </a:stretch>
        </p:blipFill>
        <p:spPr>
          <a:xfrm>
            <a:off x="2422574" y="1151377"/>
            <a:ext cx="235015" cy="177849"/>
          </a:xfrm>
          <a:prstGeom prst="rect">
            <a:avLst/>
          </a:prstGeom>
        </p:spPr>
      </p:pic>
      <p:pic>
        <p:nvPicPr>
          <p:cNvPr id="28" name="Picture 27">
            <a:extLst>
              <a:ext uri="{FF2B5EF4-FFF2-40B4-BE49-F238E27FC236}">
                <a16:creationId xmlns:a16="http://schemas.microsoft.com/office/drawing/2014/main" id="{5EC7425A-5F76-014C-BA90-B04FA88C4C03}"/>
              </a:ext>
            </a:extLst>
          </p:cNvPr>
          <p:cNvPicPr>
            <a:picLocks noChangeAspect="1"/>
          </p:cNvPicPr>
          <p:nvPr/>
        </p:nvPicPr>
        <p:blipFill>
          <a:blip r:embed="rId4"/>
          <a:stretch>
            <a:fillRect/>
          </a:stretch>
        </p:blipFill>
        <p:spPr>
          <a:xfrm>
            <a:off x="2516256" y="931215"/>
            <a:ext cx="454178" cy="410507"/>
          </a:xfrm>
          <a:prstGeom prst="rect">
            <a:avLst/>
          </a:prstGeom>
        </p:spPr>
      </p:pic>
      <p:pic>
        <p:nvPicPr>
          <p:cNvPr id="29" name="Picture 28">
            <a:extLst>
              <a:ext uri="{FF2B5EF4-FFF2-40B4-BE49-F238E27FC236}">
                <a16:creationId xmlns:a16="http://schemas.microsoft.com/office/drawing/2014/main" id="{037CB00A-78CB-F549-BD69-54F05E4AB864}"/>
              </a:ext>
            </a:extLst>
          </p:cNvPr>
          <p:cNvPicPr>
            <a:picLocks noChangeAspect="1"/>
          </p:cNvPicPr>
          <p:nvPr/>
        </p:nvPicPr>
        <p:blipFill>
          <a:blip r:embed="rId3"/>
          <a:stretch>
            <a:fillRect/>
          </a:stretch>
        </p:blipFill>
        <p:spPr>
          <a:xfrm>
            <a:off x="1980909" y="1500506"/>
            <a:ext cx="235015" cy="177849"/>
          </a:xfrm>
          <a:prstGeom prst="rect">
            <a:avLst/>
          </a:prstGeom>
        </p:spPr>
      </p:pic>
      <p:pic>
        <p:nvPicPr>
          <p:cNvPr id="30" name="Picture 29">
            <a:extLst>
              <a:ext uri="{FF2B5EF4-FFF2-40B4-BE49-F238E27FC236}">
                <a16:creationId xmlns:a16="http://schemas.microsoft.com/office/drawing/2014/main" id="{43431A26-DD11-A34D-BDC8-E3826947A69B}"/>
              </a:ext>
            </a:extLst>
          </p:cNvPr>
          <p:cNvPicPr>
            <a:picLocks noChangeAspect="1"/>
          </p:cNvPicPr>
          <p:nvPr/>
        </p:nvPicPr>
        <p:blipFill>
          <a:blip r:embed="rId4"/>
          <a:stretch>
            <a:fillRect/>
          </a:stretch>
        </p:blipFill>
        <p:spPr>
          <a:xfrm>
            <a:off x="2074591" y="1280344"/>
            <a:ext cx="454178" cy="410507"/>
          </a:xfrm>
          <a:prstGeom prst="rect">
            <a:avLst/>
          </a:prstGeom>
        </p:spPr>
      </p:pic>
      <p:pic>
        <p:nvPicPr>
          <p:cNvPr id="31" name="Picture 30">
            <a:extLst>
              <a:ext uri="{FF2B5EF4-FFF2-40B4-BE49-F238E27FC236}">
                <a16:creationId xmlns:a16="http://schemas.microsoft.com/office/drawing/2014/main" id="{6FBA6D5E-22B8-3F44-9B18-A4A8A5EE43BB}"/>
              </a:ext>
            </a:extLst>
          </p:cNvPr>
          <p:cNvPicPr>
            <a:picLocks noChangeAspect="1"/>
          </p:cNvPicPr>
          <p:nvPr/>
        </p:nvPicPr>
        <p:blipFill>
          <a:blip r:embed="rId3"/>
          <a:stretch>
            <a:fillRect/>
          </a:stretch>
        </p:blipFill>
        <p:spPr>
          <a:xfrm>
            <a:off x="2621063" y="1570469"/>
            <a:ext cx="235015" cy="177849"/>
          </a:xfrm>
          <a:prstGeom prst="rect">
            <a:avLst/>
          </a:prstGeom>
        </p:spPr>
      </p:pic>
      <p:pic>
        <p:nvPicPr>
          <p:cNvPr id="32" name="Picture 31">
            <a:extLst>
              <a:ext uri="{FF2B5EF4-FFF2-40B4-BE49-F238E27FC236}">
                <a16:creationId xmlns:a16="http://schemas.microsoft.com/office/drawing/2014/main" id="{CD77A6D2-7256-5D4A-B800-582A187076D3}"/>
              </a:ext>
            </a:extLst>
          </p:cNvPr>
          <p:cNvPicPr>
            <a:picLocks noChangeAspect="1"/>
          </p:cNvPicPr>
          <p:nvPr/>
        </p:nvPicPr>
        <p:blipFill>
          <a:blip r:embed="rId4"/>
          <a:stretch>
            <a:fillRect/>
          </a:stretch>
        </p:blipFill>
        <p:spPr>
          <a:xfrm>
            <a:off x="2714745" y="1350307"/>
            <a:ext cx="454178" cy="410507"/>
          </a:xfrm>
          <a:prstGeom prst="rect">
            <a:avLst/>
          </a:prstGeom>
        </p:spPr>
      </p:pic>
      <p:pic>
        <p:nvPicPr>
          <p:cNvPr id="5" name="Picture 4">
            <a:extLst>
              <a:ext uri="{FF2B5EF4-FFF2-40B4-BE49-F238E27FC236}">
                <a16:creationId xmlns:a16="http://schemas.microsoft.com/office/drawing/2014/main" id="{4CF21854-E99E-044B-A103-9565AD0C8D82}"/>
              </a:ext>
            </a:extLst>
          </p:cNvPr>
          <p:cNvPicPr>
            <a:picLocks noChangeAspect="1"/>
          </p:cNvPicPr>
          <p:nvPr/>
        </p:nvPicPr>
        <p:blipFill>
          <a:blip r:embed="rId5"/>
          <a:stretch>
            <a:fillRect/>
          </a:stretch>
        </p:blipFill>
        <p:spPr>
          <a:xfrm>
            <a:off x="7986299" y="1024469"/>
            <a:ext cx="508076" cy="486871"/>
          </a:xfrm>
          <a:prstGeom prst="rect">
            <a:avLst/>
          </a:prstGeom>
        </p:spPr>
      </p:pic>
      <p:pic>
        <p:nvPicPr>
          <p:cNvPr id="34" name="Picture 33">
            <a:extLst>
              <a:ext uri="{FF2B5EF4-FFF2-40B4-BE49-F238E27FC236}">
                <a16:creationId xmlns:a16="http://schemas.microsoft.com/office/drawing/2014/main" id="{16CFC875-7904-4B4B-B9A2-592889FF421C}"/>
              </a:ext>
            </a:extLst>
          </p:cNvPr>
          <p:cNvPicPr>
            <a:picLocks noChangeAspect="1"/>
          </p:cNvPicPr>
          <p:nvPr/>
        </p:nvPicPr>
        <p:blipFill>
          <a:blip r:embed="rId6"/>
          <a:stretch>
            <a:fillRect/>
          </a:stretch>
        </p:blipFill>
        <p:spPr>
          <a:xfrm>
            <a:off x="5692123" y="1023006"/>
            <a:ext cx="434398" cy="432901"/>
          </a:xfrm>
          <a:prstGeom prst="rect">
            <a:avLst/>
          </a:prstGeom>
        </p:spPr>
      </p:pic>
      <p:pic>
        <p:nvPicPr>
          <p:cNvPr id="36" name="Picture 35">
            <a:extLst>
              <a:ext uri="{FF2B5EF4-FFF2-40B4-BE49-F238E27FC236}">
                <a16:creationId xmlns:a16="http://schemas.microsoft.com/office/drawing/2014/main" id="{A43735C7-1FDB-EA45-AC22-962729238773}"/>
              </a:ext>
            </a:extLst>
          </p:cNvPr>
          <p:cNvPicPr>
            <a:picLocks noChangeAspect="1"/>
          </p:cNvPicPr>
          <p:nvPr/>
        </p:nvPicPr>
        <p:blipFill>
          <a:blip r:embed="rId7"/>
          <a:stretch>
            <a:fillRect/>
          </a:stretch>
        </p:blipFill>
        <p:spPr>
          <a:xfrm>
            <a:off x="4187968" y="1050643"/>
            <a:ext cx="500728" cy="317657"/>
          </a:xfrm>
          <a:prstGeom prst="rect">
            <a:avLst/>
          </a:prstGeom>
        </p:spPr>
      </p:pic>
    </p:spTree>
    <p:extLst>
      <p:ext uri="{BB962C8B-B14F-4D97-AF65-F5344CB8AC3E}">
        <p14:creationId xmlns:p14="http://schemas.microsoft.com/office/powerpoint/2010/main" val="129170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69720"/>
            <a:ext cx="8419657" cy="1110426"/>
          </a:xfrm>
        </p:spPr>
        <p:txBody>
          <a:bodyPr>
            <a:normAutofit fontScale="90000"/>
          </a:bodyPr>
          <a:lstStyle/>
          <a:p>
            <a:r>
              <a:rPr lang="en-GB" altLang="en-US" sz="2800" dirty="0">
                <a:cs typeface="Times New Roman" panose="02020603050405020304" pitchFamily="18" charset="0"/>
              </a:rPr>
              <a:t>Capacité à démontrer de l’impact:</a:t>
            </a:r>
            <a:br>
              <a:rPr lang="en-GB" altLang="en-US" sz="2800" dirty="0">
                <a:cs typeface="Times New Roman" panose="02020603050405020304" pitchFamily="18" charset="0"/>
              </a:rPr>
            </a:br>
            <a:r>
              <a:rPr lang="en-GB" altLang="en-US" sz="2800" dirty="0">
                <a:cs typeface="Times New Roman" panose="02020603050405020304" pitchFamily="18" charset="0"/>
              </a:rPr>
              <a:t>Carbone éthique des petits exploitants et Plan Vivo</a:t>
            </a:r>
            <a:endParaRPr lang="en-US" sz="2800" dirty="0"/>
          </a:p>
        </p:txBody>
      </p:sp>
      <p:pic>
        <p:nvPicPr>
          <p:cNvPr id="12" name="Content Placeholder 11"/>
          <p:cNvPicPr>
            <a:picLocks noGrp="1" noChangeAspect="1"/>
          </p:cNvPicPr>
          <p:nvPr>
            <p:ph idx="1"/>
          </p:nvPr>
        </p:nvPicPr>
        <p:blipFill>
          <a:blip r:embed="rId3"/>
          <a:stretch>
            <a:fillRect/>
          </a:stretch>
        </p:blipFill>
        <p:spPr>
          <a:xfrm>
            <a:off x="761777" y="1171981"/>
            <a:ext cx="7587480" cy="4822265"/>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517" y="2549461"/>
            <a:ext cx="1415739" cy="765814"/>
          </a:xfrm>
          <a:prstGeom prst="rect">
            <a:avLst/>
          </a:prstGeom>
        </p:spPr>
      </p:pic>
      <p:sp>
        <p:nvSpPr>
          <p:cNvPr id="20" name="TextBox 19">
            <a:extLst>
              <a:ext uri="{FF2B5EF4-FFF2-40B4-BE49-F238E27FC236}">
                <a16:creationId xmlns:a16="http://schemas.microsoft.com/office/drawing/2014/main" id="{F39A88D2-19C0-9949-9CB9-F187165DD87E}"/>
              </a:ext>
            </a:extLst>
          </p:cNvPr>
          <p:cNvSpPr txBox="1"/>
          <p:nvPr/>
        </p:nvSpPr>
        <p:spPr>
          <a:xfrm>
            <a:off x="5892135" y="5802848"/>
            <a:ext cx="3137222" cy="200055"/>
          </a:xfrm>
          <a:prstGeom prst="rect">
            <a:avLst/>
          </a:prstGeom>
          <a:noFill/>
        </p:spPr>
        <p:txBody>
          <a:bodyPr wrap="square" rtlCol="0">
            <a:spAutoFit/>
          </a:bodyPr>
          <a:lstStyle/>
          <a:p>
            <a:pPr algn="r"/>
            <a:r>
              <a:rPr lang="en-US" sz="700" dirty="0">
                <a:solidFill>
                  <a:srgbClr val="000000">
                    <a:alpha val="70000"/>
                  </a:srgbClr>
                </a:solidFill>
              </a:rPr>
              <a:t>Source: Porras 2015</a:t>
            </a:r>
          </a:p>
        </p:txBody>
      </p:sp>
      <p:sp>
        <p:nvSpPr>
          <p:cNvPr id="13" name="TextBox 12"/>
          <p:cNvSpPr txBox="1"/>
          <p:nvPr/>
        </p:nvSpPr>
        <p:spPr>
          <a:xfrm>
            <a:off x="6577433" y="4269621"/>
            <a:ext cx="527938" cy="276999"/>
          </a:xfrm>
          <a:prstGeom prst="rect">
            <a:avLst/>
          </a:prstGeom>
          <a:noFill/>
        </p:spPr>
        <p:txBody>
          <a:bodyPr wrap="square" rtlCol="0">
            <a:spAutoFit/>
          </a:bodyPr>
          <a:lstStyle/>
          <a:p>
            <a:r>
              <a:rPr lang="en-US" sz="1200" dirty="0"/>
              <a:t>RSE</a:t>
            </a:r>
          </a:p>
        </p:txBody>
      </p:sp>
      <p:pic>
        <p:nvPicPr>
          <p:cNvPr id="14" name="Picture 13">
            <a:extLst>
              <a:ext uri="{FF2B5EF4-FFF2-40B4-BE49-F238E27FC236}">
                <a16:creationId xmlns:a16="http://schemas.microsoft.com/office/drawing/2014/main" id="{EBC5DC75-C239-ED46-92D2-9F67177B1EF5}"/>
              </a:ext>
            </a:extLst>
          </p:cNvPr>
          <p:cNvPicPr>
            <a:picLocks noChangeAspect="1"/>
          </p:cNvPicPr>
          <p:nvPr/>
        </p:nvPicPr>
        <p:blipFill>
          <a:blip r:embed="rId5"/>
          <a:stretch>
            <a:fillRect/>
          </a:stretch>
        </p:blipFill>
        <p:spPr>
          <a:xfrm>
            <a:off x="3012209" y="3976874"/>
            <a:ext cx="584998" cy="442701"/>
          </a:xfrm>
          <a:prstGeom prst="rect">
            <a:avLst/>
          </a:prstGeom>
        </p:spPr>
      </p:pic>
      <p:pic>
        <p:nvPicPr>
          <p:cNvPr id="15" name="Picture 14">
            <a:extLst>
              <a:ext uri="{FF2B5EF4-FFF2-40B4-BE49-F238E27FC236}">
                <a16:creationId xmlns:a16="http://schemas.microsoft.com/office/drawing/2014/main" id="{5F5EAE55-6554-F84B-AA4E-47545221066F}"/>
              </a:ext>
            </a:extLst>
          </p:cNvPr>
          <p:cNvPicPr>
            <a:picLocks noChangeAspect="1"/>
          </p:cNvPicPr>
          <p:nvPr/>
        </p:nvPicPr>
        <p:blipFill>
          <a:blip r:embed="rId6"/>
          <a:stretch>
            <a:fillRect/>
          </a:stretch>
        </p:blipFill>
        <p:spPr>
          <a:xfrm>
            <a:off x="2806439" y="3411265"/>
            <a:ext cx="548934" cy="496152"/>
          </a:xfrm>
          <a:prstGeom prst="rect">
            <a:avLst/>
          </a:prstGeom>
        </p:spPr>
      </p:pic>
      <p:pic>
        <p:nvPicPr>
          <p:cNvPr id="16" name="Picture 15">
            <a:extLst>
              <a:ext uri="{FF2B5EF4-FFF2-40B4-BE49-F238E27FC236}">
                <a16:creationId xmlns:a16="http://schemas.microsoft.com/office/drawing/2014/main" id="{2656531E-10C8-CA4F-A45C-BA4EC3F6B2AF}"/>
              </a:ext>
            </a:extLst>
          </p:cNvPr>
          <p:cNvPicPr>
            <a:picLocks noChangeAspect="1"/>
          </p:cNvPicPr>
          <p:nvPr/>
        </p:nvPicPr>
        <p:blipFill>
          <a:blip r:embed="rId7"/>
          <a:stretch>
            <a:fillRect/>
          </a:stretch>
        </p:blipFill>
        <p:spPr>
          <a:xfrm>
            <a:off x="6345936" y="3583114"/>
            <a:ext cx="641899" cy="615109"/>
          </a:xfrm>
          <a:prstGeom prst="rect">
            <a:avLst/>
          </a:prstGeom>
        </p:spPr>
      </p:pic>
      <p:pic>
        <p:nvPicPr>
          <p:cNvPr id="18" name="Picture 17">
            <a:extLst>
              <a:ext uri="{FF2B5EF4-FFF2-40B4-BE49-F238E27FC236}">
                <a16:creationId xmlns:a16="http://schemas.microsoft.com/office/drawing/2014/main" id="{E105A5DF-3121-E448-A62B-140A17DE0458}"/>
              </a:ext>
            </a:extLst>
          </p:cNvPr>
          <p:cNvPicPr>
            <a:picLocks noChangeAspect="1"/>
          </p:cNvPicPr>
          <p:nvPr/>
        </p:nvPicPr>
        <p:blipFill>
          <a:blip r:embed="rId8"/>
          <a:stretch>
            <a:fillRect/>
          </a:stretch>
        </p:blipFill>
        <p:spPr>
          <a:xfrm>
            <a:off x="7027915" y="3563796"/>
            <a:ext cx="696722" cy="230579"/>
          </a:xfrm>
          <a:prstGeom prst="rect">
            <a:avLst/>
          </a:prstGeom>
        </p:spPr>
      </p:pic>
      <p:pic>
        <p:nvPicPr>
          <p:cNvPr id="21" name="Picture 20">
            <a:extLst>
              <a:ext uri="{FF2B5EF4-FFF2-40B4-BE49-F238E27FC236}">
                <a16:creationId xmlns:a16="http://schemas.microsoft.com/office/drawing/2014/main" id="{F1812858-3DF0-1A4D-AD7D-6E58C298D393}"/>
              </a:ext>
            </a:extLst>
          </p:cNvPr>
          <p:cNvPicPr>
            <a:picLocks noChangeAspect="1"/>
          </p:cNvPicPr>
          <p:nvPr/>
        </p:nvPicPr>
        <p:blipFill>
          <a:blip r:embed="rId9"/>
          <a:stretch>
            <a:fillRect/>
          </a:stretch>
        </p:blipFill>
        <p:spPr>
          <a:xfrm>
            <a:off x="2575224" y="3844401"/>
            <a:ext cx="382270" cy="264946"/>
          </a:xfrm>
          <a:prstGeom prst="rect">
            <a:avLst/>
          </a:prstGeom>
        </p:spPr>
      </p:pic>
      <p:pic>
        <p:nvPicPr>
          <p:cNvPr id="23" name="Picture 22">
            <a:extLst>
              <a:ext uri="{FF2B5EF4-FFF2-40B4-BE49-F238E27FC236}">
                <a16:creationId xmlns:a16="http://schemas.microsoft.com/office/drawing/2014/main" id="{C809D465-B0E8-AE49-A72D-9EBCF0ADFAE2}"/>
              </a:ext>
            </a:extLst>
          </p:cNvPr>
          <p:cNvPicPr>
            <a:picLocks noChangeAspect="1"/>
          </p:cNvPicPr>
          <p:nvPr/>
        </p:nvPicPr>
        <p:blipFill>
          <a:blip r:embed="rId10"/>
          <a:stretch>
            <a:fillRect/>
          </a:stretch>
        </p:blipFill>
        <p:spPr>
          <a:xfrm>
            <a:off x="7256393" y="3941442"/>
            <a:ext cx="354684" cy="617620"/>
          </a:xfrm>
          <a:prstGeom prst="rect">
            <a:avLst/>
          </a:prstGeom>
        </p:spPr>
      </p:pic>
      <p:pic>
        <p:nvPicPr>
          <p:cNvPr id="25" name="Picture 24">
            <a:extLst>
              <a:ext uri="{FF2B5EF4-FFF2-40B4-BE49-F238E27FC236}">
                <a16:creationId xmlns:a16="http://schemas.microsoft.com/office/drawing/2014/main" id="{3C487A43-9C3A-C64C-931C-192A36840315}"/>
              </a:ext>
            </a:extLst>
          </p:cNvPr>
          <p:cNvPicPr>
            <a:picLocks noChangeAspect="1"/>
          </p:cNvPicPr>
          <p:nvPr/>
        </p:nvPicPr>
        <p:blipFill>
          <a:blip r:embed="rId11"/>
          <a:stretch>
            <a:fillRect/>
          </a:stretch>
        </p:blipFill>
        <p:spPr>
          <a:xfrm>
            <a:off x="3320132" y="3482799"/>
            <a:ext cx="428908" cy="449904"/>
          </a:xfrm>
          <a:prstGeom prst="rect">
            <a:avLst/>
          </a:prstGeom>
        </p:spPr>
      </p:pic>
    </p:spTree>
    <p:extLst>
      <p:ext uri="{BB962C8B-B14F-4D97-AF65-F5344CB8AC3E}">
        <p14:creationId xmlns:p14="http://schemas.microsoft.com/office/powerpoint/2010/main" val="322524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151910"/>
            <a:ext cx="8781164" cy="1566696"/>
          </a:xfrm>
        </p:spPr>
        <p:txBody>
          <a:bodyPr>
            <a:noAutofit/>
          </a:bodyPr>
          <a:lstStyle/>
          <a:p>
            <a:r>
              <a:rPr lang="fr-FR" sz="2800" dirty="0"/>
              <a:t>S'assurer que les systèmes de PSE sont favorables aux pauvres et équitables </a:t>
            </a:r>
            <a:br>
              <a:rPr lang="fr-FR" sz="2800" dirty="0"/>
            </a:br>
            <a:r>
              <a:rPr lang="en-GB" sz="2400" b="0" dirty="0"/>
              <a:t>(Menton et Bennett 2018)</a:t>
            </a:r>
            <a:endParaRPr lang="en-US" sz="28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37676" y="1718606"/>
            <a:ext cx="8468648" cy="4351338"/>
          </a:xfrm>
        </p:spPr>
        <p:txBody>
          <a:bodyPr>
            <a:noAutofit/>
          </a:bodyPr>
          <a:lstStyle/>
          <a:p>
            <a:r>
              <a:rPr lang="en-GB" sz="2000" b="1" dirty="0" err="1">
                <a:solidFill>
                  <a:schemeClr val="accent1"/>
                </a:solidFill>
                <a:cs typeface="Times New Roman" panose="02020603050405020304" pitchFamily="18" charset="0"/>
              </a:rPr>
              <a:t>Contexte</a:t>
            </a:r>
            <a:r>
              <a:rPr lang="en-GB" sz="2000" b="1" dirty="0">
                <a:solidFill>
                  <a:schemeClr val="accent1"/>
                </a:solidFill>
                <a:cs typeface="Times New Roman" panose="02020603050405020304" pitchFamily="18" charset="0"/>
              </a:rPr>
              <a:t> : </a:t>
            </a:r>
            <a:r>
              <a:rPr lang="en-GB" sz="2000" dirty="0" err="1">
                <a:solidFill>
                  <a:schemeClr val="accent1"/>
                </a:solidFill>
                <a:cs typeface="Times New Roman" panose="02020603050405020304" pitchFamily="18" charset="0"/>
              </a:rPr>
              <a:t>Doit</a:t>
            </a:r>
            <a:r>
              <a:rPr lang="en-GB" sz="2000" dirty="0">
                <a:solidFill>
                  <a:schemeClr val="accent1"/>
                </a:solidFill>
                <a:cs typeface="Times New Roman" panose="02020603050405020304" pitchFamily="18" charset="0"/>
              </a:rPr>
              <a:t> tenir compte de dimensions contextuelles spécifiques aux localités (ex. politiques, institutions, orientations politiques préexistantes)</a:t>
            </a:r>
          </a:p>
          <a:p>
            <a:r>
              <a:rPr lang="en-GB" sz="2000" b="1" dirty="0" err="1">
                <a:solidFill>
                  <a:schemeClr val="accent1"/>
                </a:solidFill>
                <a:cs typeface="Times New Roman" panose="02020603050405020304" pitchFamily="18" charset="0"/>
              </a:rPr>
              <a:t>Langage</a:t>
            </a:r>
            <a:r>
              <a:rPr lang="en-GB" sz="2000" b="1" dirty="0">
                <a:solidFill>
                  <a:schemeClr val="accent1"/>
                </a:solidFill>
                <a:cs typeface="Times New Roman" panose="02020603050405020304" pitchFamily="18" charset="0"/>
              </a:rPr>
              <a:t> : </a:t>
            </a:r>
            <a:r>
              <a:rPr lang="fr-FR" sz="2000" dirty="0">
                <a:solidFill>
                  <a:schemeClr val="accent1"/>
                </a:solidFill>
                <a:cs typeface="Times New Roman" panose="02020603050405020304" pitchFamily="18" charset="0"/>
              </a:rPr>
              <a:t>Soyez précis sur la nature précise du système de PSE, par exemple changement de comportement souhaité, degré de conditionnalité, type et ampleur des incitations </a:t>
            </a:r>
          </a:p>
          <a:p>
            <a:r>
              <a:rPr lang="en-GB" sz="2000" b="1" dirty="0" err="1">
                <a:solidFill>
                  <a:schemeClr val="accent1"/>
                </a:solidFill>
                <a:cs typeface="Times New Roman" panose="02020603050405020304" pitchFamily="18" charset="0"/>
              </a:rPr>
              <a:t>Résultats</a:t>
            </a:r>
            <a:r>
              <a:rPr lang="en-GB" sz="2000" b="1" dirty="0">
                <a:solidFill>
                  <a:schemeClr val="accent1"/>
                </a:solidFill>
                <a:cs typeface="Times New Roman" panose="02020603050405020304" pitchFamily="18" charset="0"/>
              </a:rPr>
              <a:t> </a:t>
            </a:r>
            <a:r>
              <a:rPr lang="en-GB" sz="2000" b="1" dirty="0" err="1">
                <a:solidFill>
                  <a:schemeClr val="accent1"/>
                </a:solidFill>
                <a:cs typeface="Times New Roman" panose="02020603050405020304" pitchFamily="18" charset="0"/>
              </a:rPr>
              <a:t>équitables</a:t>
            </a:r>
            <a:r>
              <a:rPr lang="en-GB" sz="2000" b="1" dirty="0">
                <a:solidFill>
                  <a:schemeClr val="accent1"/>
                </a:solidFill>
                <a:cs typeface="Times New Roman" panose="02020603050405020304" pitchFamily="18" charset="0"/>
              </a:rPr>
              <a:t> : </a:t>
            </a:r>
            <a:r>
              <a:rPr lang="en-GB" sz="2000" dirty="0" err="1">
                <a:solidFill>
                  <a:schemeClr val="accent1"/>
                </a:solidFill>
                <a:cs typeface="Times New Roman" panose="02020603050405020304" pitchFamily="18" charset="0"/>
              </a:rPr>
              <a:t>Considérer</a:t>
            </a:r>
            <a:r>
              <a:rPr lang="en-GB" sz="2000" dirty="0">
                <a:solidFill>
                  <a:schemeClr val="accent1"/>
                </a:solidFill>
                <a:cs typeface="Times New Roman" panose="02020603050405020304" pitchFamily="18" charset="0"/>
              </a:rPr>
              <a:t> les objectifs en faveur des pauvres et fondés sur l’équité comme principes fondamentaux dès le départ </a:t>
            </a:r>
          </a:p>
          <a:p>
            <a:r>
              <a:rPr lang="en-GB" sz="2000" b="1" dirty="0">
                <a:solidFill>
                  <a:schemeClr val="accent1"/>
                </a:solidFill>
                <a:cs typeface="Times New Roman" panose="02020603050405020304" pitchFamily="18" charset="0"/>
              </a:rPr>
              <a:t>Le </a:t>
            </a:r>
            <a:r>
              <a:rPr lang="en-GB" sz="2000" b="1" dirty="0" err="1">
                <a:solidFill>
                  <a:schemeClr val="accent1"/>
                </a:solidFill>
                <a:cs typeface="Times New Roman" panose="02020603050405020304" pitchFamily="18" charset="0"/>
              </a:rPr>
              <a:t>pouvoir</a:t>
            </a:r>
            <a:r>
              <a:rPr lang="en-GB" sz="2000" b="1" dirty="0">
                <a:solidFill>
                  <a:schemeClr val="accent1"/>
                </a:solidFill>
                <a:cs typeface="Times New Roman" panose="02020603050405020304" pitchFamily="18" charset="0"/>
              </a:rPr>
              <a:t> </a:t>
            </a:r>
            <a:r>
              <a:rPr lang="en-GB" sz="2000" b="1" dirty="0" err="1">
                <a:solidFill>
                  <a:schemeClr val="accent1"/>
                </a:solidFill>
                <a:cs typeface="Times New Roman" panose="02020603050405020304" pitchFamily="18" charset="0"/>
              </a:rPr>
              <a:t>compte</a:t>
            </a:r>
            <a:r>
              <a:rPr lang="en-GB" sz="2000" b="1" dirty="0">
                <a:solidFill>
                  <a:schemeClr val="accent1"/>
                </a:solidFill>
                <a:cs typeface="Times New Roman" panose="02020603050405020304" pitchFamily="18" charset="0"/>
              </a:rPr>
              <a:t> : </a:t>
            </a:r>
            <a:r>
              <a:rPr lang="en-GB" sz="2000" dirty="0" err="1">
                <a:solidFill>
                  <a:schemeClr val="accent1"/>
                </a:solidFill>
                <a:cs typeface="Times New Roman" panose="02020603050405020304" pitchFamily="18" charset="0"/>
              </a:rPr>
              <a:t>Comprendre</a:t>
            </a:r>
            <a:r>
              <a:rPr lang="en-GB" sz="2000" dirty="0">
                <a:solidFill>
                  <a:schemeClr val="accent1"/>
                </a:solidFill>
                <a:cs typeface="Times New Roman" panose="02020603050405020304" pitchFamily="18" charset="0"/>
              </a:rPr>
              <a:t> les structures de pouvoir existantes: essentielle pour faire d’un PSE en faveur des pauvres et équitable une réalité</a:t>
            </a:r>
          </a:p>
        </p:txBody>
      </p:sp>
    </p:spTree>
    <p:extLst>
      <p:ext uri="{BB962C8B-B14F-4D97-AF65-F5344CB8AC3E}">
        <p14:creationId xmlns:p14="http://schemas.microsoft.com/office/powerpoint/2010/main" val="249492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59257"/>
            <a:ext cx="8413750" cy="1225533"/>
          </a:xfrm>
        </p:spPr>
        <p:txBody>
          <a:bodyPr>
            <a:noAutofit/>
          </a:bodyPr>
          <a:lstStyle/>
          <a:p>
            <a:pPr>
              <a:lnSpc>
                <a:spcPct val="100000"/>
              </a:lnSpc>
            </a:pPr>
            <a:r>
              <a:rPr lang="en-GB" sz="3200" dirty="0" err="1"/>
              <a:t>En</a:t>
            </a:r>
            <a:r>
              <a:rPr lang="en-GB" sz="3200" dirty="0"/>
              <a:t> résumé</a:t>
            </a:r>
            <a:endParaRPr lang="en-US" sz="28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84790"/>
            <a:ext cx="7886700" cy="4351338"/>
          </a:xfrm>
        </p:spPr>
        <p:txBody>
          <a:bodyPr>
            <a:normAutofit fontScale="92500" lnSpcReduction="10000"/>
          </a:bodyPr>
          <a:lstStyle/>
          <a:p>
            <a:pPr marL="171450" indent="-171450"/>
            <a:r>
              <a:rPr lang="fr-FR" sz="2000" dirty="0"/>
              <a:t>Les services écosystémiques peuvent avoir différentes valeurs (monétaires et non monétaires) pour différentes personnes </a:t>
            </a:r>
          </a:p>
          <a:p>
            <a:r>
              <a:rPr lang="fr-FR" sz="2000" dirty="0"/>
              <a:t>Les systèmes de PSE sont une forme de gouvernance environnementale basée sur le marché pour rendre la conservation plus attrayante </a:t>
            </a:r>
          </a:p>
          <a:p>
            <a:r>
              <a:rPr lang="fr-FR" sz="2000" dirty="0"/>
              <a:t>Les systèmes CT et PSE visent tous deux à modifier les comportements en fournissant des incitations directes et conditionnelles. La CT se concentre davantage sur la protection sociale, le PSE davantage sur les objectifs environnementaux </a:t>
            </a:r>
          </a:p>
          <a:p>
            <a:r>
              <a:rPr lang="fr-FR" sz="2000" dirty="0"/>
              <a:t>Les conditions favorables aux systèmes de PSE incluent un soutien politique, un financement durable, des institutions efficaces, une mise en œuvre efficace et la capacité de démontrer un impact</a:t>
            </a:r>
          </a:p>
          <a:p>
            <a:pPr marL="171450" indent="-171450"/>
            <a:r>
              <a:rPr lang="fr-FR" sz="2000" dirty="0"/>
              <a:t>Pour être en faveur des pauvres, les systèmes de PSE doivent en faire un objectif central dès le départ</a:t>
            </a:r>
            <a:endParaRPr lang="en-GB"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68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313882"/>
            <a:ext cx="7886700" cy="762673"/>
          </a:xfrm>
          <a:prstGeom prst="rect">
            <a:avLst/>
          </a:prstGeom>
          <a:noFill/>
          <a:ln>
            <a:noFill/>
          </a:ln>
        </p:spPr>
        <p:txBody>
          <a:bodyPr spcFirstLastPara="1" wrap="square" lIns="91425" tIns="45700" rIns="91425" bIns="45700" anchor="ctr" anchorCtr="0">
            <a:noAutofit/>
          </a:bodyPr>
          <a:lstStyle/>
          <a:p>
            <a:pPr lvl="0">
              <a:spcBef>
                <a:spcPts val="0"/>
              </a:spcBef>
              <a:buClr>
                <a:schemeClr val="accent1"/>
              </a:buClr>
              <a:buSzPts val="3200"/>
            </a:pPr>
            <a:r>
              <a:rPr lang="fr-FR" sz="3200" dirty="0"/>
              <a:t>Références</a:t>
            </a:r>
            <a:endParaRPr dirty="0"/>
          </a:p>
        </p:txBody>
      </p:sp>
      <p:sp>
        <p:nvSpPr>
          <p:cNvPr id="241" name="Shape 241"/>
          <p:cNvSpPr txBox="1"/>
          <p:nvPr/>
        </p:nvSpPr>
        <p:spPr>
          <a:xfrm>
            <a:off x="659129" y="1271621"/>
            <a:ext cx="7856221" cy="4643212"/>
          </a:xfrm>
          <a:prstGeom prst="rect">
            <a:avLst/>
          </a:prstGeom>
          <a:noFill/>
          <a:ln>
            <a:noFill/>
          </a:ln>
        </p:spPr>
        <p:txBody>
          <a:bodyPr spcFirstLastPara="1" wrap="square" lIns="91425" tIns="45700" rIns="91425" bIns="45700" anchor="t" anchorCtr="0">
            <a:noAutofit/>
          </a:bodyPr>
          <a:lstStyle/>
          <a:p>
            <a:pPr>
              <a:lnSpc>
                <a:spcPct val="120000"/>
              </a:lnSpc>
            </a:pPr>
            <a:r>
              <a:rPr lang="fr-FR" sz="1200" b="1" dirty="0">
                <a:solidFill>
                  <a:schemeClr val="accent1"/>
                </a:solidFill>
                <a:cs typeface="Times New Roman" panose="02020603050405020304" pitchFamily="18" charset="0"/>
              </a:rPr>
              <a:t>Lectures essentielles</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Engel, S., Pagiola, S. et Wunder, S. (2008) Designing payments for environmental services in theory and practice: an overview of the issues. </a:t>
            </a:r>
            <a:r>
              <a:rPr lang="en-GB" sz="1200" i="1" dirty="0">
                <a:solidFill>
                  <a:schemeClr val="accent1"/>
                </a:solidFill>
                <a:cs typeface="Times New Roman" panose="02020603050405020304" pitchFamily="18" charset="0"/>
              </a:rPr>
              <a:t>Ecological Economics</a:t>
            </a:r>
            <a:r>
              <a:rPr lang="en-GB" sz="1200" dirty="0">
                <a:solidFill>
                  <a:schemeClr val="accent1"/>
                </a:solidFill>
                <a:cs typeface="Times New Roman" panose="02020603050405020304" pitchFamily="18" charset="0"/>
              </a:rPr>
              <a:t> </a:t>
            </a:r>
            <a:r>
              <a:rPr lang="en-GB" sz="1200" b="1" dirty="0">
                <a:solidFill>
                  <a:schemeClr val="accent1"/>
                </a:solidFill>
                <a:cs typeface="Times New Roman" panose="02020603050405020304" pitchFamily="18" charset="0"/>
              </a:rPr>
              <a:t>65: </a:t>
            </a:r>
            <a:r>
              <a:rPr lang="en-GB" sz="1200" dirty="0">
                <a:solidFill>
                  <a:schemeClr val="accent1"/>
                </a:solidFill>
                <a:cs typeface="Times New Roman" panose="02020603050405020304" pitchFamily="18" charset="0"/>
              </a:rPr>
              <a:t>663-675.</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Menton, M. et Bennett, A. (2018) PES: Payments for ecosystem services and poverty alleviation? Chapter 12 in: Schreckenberg, K., Mace, G. and Poudyal, M. (eds), </a:t>
            </a:r>
            <a:r>
              <a:rPr lang="en-GB" sz="1200" i="1" dirty="0">
                <a:solidFill>
                  <a:schemeClr val="accent1"/>
                </a:solidFill>
                <a:cs typeface="Times New Roman" panose="02020603050405020304" pitchFamily="18" charset="0"/>
              </a:rPr>
              <a:t>Ecosystem services and poverty alleviation: Trade-offs and governance</a:t>
            </a:r>
            <a:r>
              <a:rPr lang="en-GB" sz="1200" dirty="0">
                <a:solidFill>
                  <a:schemeClr val="accent1"/>
                </a:solidFill>
                <a:cs typeface="Times New Roman" panose="02020603050405020304" pitchFamily="18" charset="0"/>
              </a:rPr>
              <a:t>. Routledge, Abingdon.</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Porras, I. et Asquith, N. (2018) Scaling-up conditional transfers for environmental protection and poverty alleviation. Chapter 13 in: Schreckenberg, K., Mace, G. and Poudyal, M. (eds), </a:t>
            </a:r>
            <a:r>
              <a:rPr lang="en-GB" sz="1200" i="1" dirty="0">
                <a:solidFill>
                  <a:schemeClr val="accent1"/>
                </a:solidFill>
                <a:cs typeface="Times New Roman" panose="02020603050405020304" pitchFamily="18" charset="0"/>
              </a:rPr>
              <a:t>Ecosystem services and poverty alleviation: Trade-offs and governance</a:t>
            </a:r>
            <a:r>
              <a:rPr lang="en-GB" sz="1200" dirty="0">
                <a:solidFill>
                  <a:schemeClr val="accent1"/>
                </a:solidFill>
                <a:cs typeface="Times New Roman" panose="02020603050405020304" pitchFamily="18" charset="0"/>
              </a:rPr>
              <a:t>. Routledge, Abingdon.</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Wunder, S. (2005) Payments for environmental services: some nuts and bolts. Occasional Paper No. 42. Bogor: CIFOR.</a:t>
            </a:r>
          </a:p>
          <a:p>
            <a:pPr>
              <a:spcBef>
                <a:spcPts val="600"/>
              </a:spcBef>
              <a:buClr>
                <a:schemeClr val="accent4"/>
              </a:buClr>
              <a:buSzPts val="1200"/>
            </a:pPr>
            <a:endParaRPr lang="en-GB" sz="1200" dirty="0">
              <a:solidFill>
                <a:schemeClr val="accent1"/>
              </a:solidFill>
              <a:cs typeface="Times New Roman" panose="02020603050405020304" pitchFamily="18" charset="0"/>
            </a:endParaRPr>
          </a:p>
          <a:p>
            <a:pPr lvl="0">
              <a:buClr>
                <a:schemeClr val="accent4"/>
              </a:buClr>
              <a:buSzPts val="1300"/>
            </a:pPr>
            <a:r>
              <a:rPr lang="en-GB" sz="1200" b="1" dirty="0" err="1">
                <a:solidFill>
                  <a:schemeClr val="accent1"/>
                </a:solidFill>
                <a:ea typeface="Arial"/>
                <a:cs typeface="Arial"/>
                <a:sym typeface="Arial"/>
              </a:rPr>
              <a:t>Autres</a:t>
            </a:r>
            <a:r>
              <a:rPr lang="en-GB" sz="1200" b="1" dirty="0">
                <a:solidFill>
                  <a:schemeClr val="accent1"/>
                </a:solidFill>
                <a:ea typeface="Arial"/>
                <a:cs typeface="Arial"/>
                <a:sym typeface="Arial"/>
              </a:rPr>
              <a:t> lectures</a:t>
            </a:r>
            <a:endParaRPr lang="en-GB" sz="1200" dirty="0"/>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Pagiola, S. and Platais, G. (2007) Payments for Environmental Services: From Theory to Practice. World Bank, Washington DC. </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Porras, I. (2015) The Plan Vivo proposal towards the Sustainable Development Goals. Concept note. IIED, London.</a:t>
            </a:r>
          </a:p>
          <a:p>
            <a:pPr marL="228600" indent="-228600">
              <a:spcBef>
                <a:spcPts val="600"/>
              </a:spcBef>
              <a:buClr>
                <a:schemeClr val="accent4"/>
              </a:buClr>
              <a:buSzPts val="1200"/>
              <a:buFont typeface="Arial"/>
              <a:buChar char="•"/>
            </a:pPr>
            <a:r>
              <a:rPr lang="en-GB" sz="1200" dirty="0">
                <a:solidFill>
                  <a:schemeClr val="accent1"/>
                </a:solidFill>
                <a:cs typeface="Times New Roman" panose="02020603050405020304" pitchFamily="18" charset="0"/>
              </a:rPr>
              <a:t>UK National Ecosystem Assessment (2011) The UK National Ecosystem Assessment Technical Report. UNEP-WCMC, Cambridge.</a:t>
            </a:r>
            <a:endParaRPr lang="en-GB"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p:txBody>
      </p:sp>
    </p:spTree>
    <p:extLst>
      <p:ext uri="{BB962C8B-B14F-4D97-AF65-F5344CB8AC3E}">
        <p14:creationId xmlns:p14="http://schemas.microsoft.com/office/powerpoint/2010/main" val="333836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5F5-13BD-4052-BC32-7204AF56B603}"/>
              </a:ext>
            </a:extLst>
          </p:cNvPr>
          <p:cNvSpPr>
            <a:spLocks noGrp="1"/>
          </p:cNvSpPr>
          <p:nvPr>
            <p:ph type="title"/>
          </p:nvPr>
        </p:nvSpPr>
        <p:spPr/>
        <p:txBody>
          <a:bodyPr/>
          <a:lstStyle/>
          <a:p>
            <a:r>
              <a:rPr lang="fr-FR" dirty="0"/>
              <a:t>Lectures supervisées</a:t>
            </a:r>
          </a:p>
        </p:txBody>
      </p:sp>
      <p:sp>
        <p:nvSpPr>
          <p:cNvPr id="3" name="Content Placeholder 2">
            <a:extLst>
              <a:ext uri="{FF2B5EF4-FFF2-40B4-BE49-F238E27FC236}">
                <a16:creationId xmlns:a16="http://schemas.microsoft.com/office/drawing/2014/main" id="{D8C6A92F-DF30-458C-9F98-7577A5883A47}"/>
              </a:ext>
            </a:extLst>
          </p:cNvPr>
          <p:cNvSpPr>
            <a:spLocks noGrp="1"/>
          </p:cNvSpPr>
          <p:nvPr>
            <p:ph idx="1"/>
          </p:nvPr>
        </p:nvSpPr>
        <p:spPr>
          <a:xfrm>
            <a:off x="628650" y="1463040"/>
            <a:ext cx="7886700" cy="4713923"/>
          </a:xfrm>
        </p:spPr>
        <p:txBody>
          <a:bodyPr>
            <a:normAutofit fontScale="55000" lnSpcReduction="20000"/>
          </a:bodyPr>
          <a:lstStyle/>
          <a:p>
            <a:pPr marL="0" indent="0">
              <a:buNone/>
            </a:pPr>
            <a:r>
              <a:rPr lang="fr-FR" dirty="0"/>
              <a:t>S’il vous plait, lisez :</a:t>
            </a:r>
            <a:endParaRPr lang="en-GB" dirty="0"/>
          </a:p>
          <a:p>
            <a:r>
              <a:rPr lang="fr-FR" dirty="0"/>
              <a:t>Poudyal, M. (2017) </a:t>
            </a:r>
            <a:r>
              <a:rPr lang="fr-FR" dirty="0" err="1"/>
              <a:t>Ensuring</a:t>
            </a:r>
            <a:r>
              <a:rPr lang="fr-FR" dirty="0"/>
              <a:t> </a:t>
            </a:r>
            <a:r>
              <a:rPr lang="fr-FR" dirty="0" err="1"/>
              <a:t>participatory</a:t>
            </a:r>
            <a:r>
              <a:rPr lang="fr-FR" dirty="0"/>
              <a:t> and pro-</a:t>
            </a:r>
            <a:r>
              <a:rPr lang="fr-FR" dirty="0" err="1"/>
              <a:t>poor</a:t>
            </a:r>
            <a:r>
              <a:rPr lang="fr-FR" dirty="0"/>
              <a:t> </a:t>
            </a:r>
            <a:r>
              <a:rPr lang="fr-FR" dirty="0" err="1"/>
              <a:t>Payment</a:t>
            </a:r>
            <a:r>
              <a:rPr lang="fr-FR" dirty="0"/>
              <a:t> for </a:t>
            </a:r>
            <a:r>
              <a:rPr lang="fr-FR" dirty="0" err="1"/>
              <a:t>Ecosystem</a:t>
            </a:r>
            <a:r>
              <a:rPr lang="fr-FR" dirty="0"/>
              <a:t> Services (PES) </a:t>
            </a:r>
            <a:r>
              <a:rPr lang="fr-FR" dirty="0" err="1"/>
              <a:t>schemes</a:t>
            </a:r>
            <a:r>
              <a:rPr lang="fr-FR" dirty="0"/>
              <a:t>: Insights </a:t>
            </a:r>
            <a:r>
              <a:rPr lang="fr-FR" dirty="0" err="1"/>
              <a:t>from</a:t>
            </a:r>
            <a:r>
              <a:rPr lang="fr-FR" dirty="0"/>
              <a:t> ESPA </a:t>
            </a:r>
            <a:r>
              <a:rPr lang="fr-FR" dirty="0" err="1"/>
              <a:t>research</a:t>
            </a:r>
            <a:r>
              <a:rPr lang="fr-FR" dirty="0"/>
              <a:t>. ESPA Policy and Practice Briefing, April 2017. </a:t>
            </a:r>
            <a:r>
              <a:rPr lang="fr-FR" dirty="0" err="1"/>
              <a:t>Available</a:t>
            </a:r>
            <a:r>
              <a:rPr lang="fr-FR" dirty="0"/>
              <a:t> at: </a:t>
            </a:r>
            <a:r>
              <a:rPr lang="fr-FR" u="sng" dirty="0">
                <a:hlinkClick r:id="rId2" tooltip="https://www.espa.ac.uk/files/espa/ESPA%20PES%20Brief.pdf"/>
              </a:rPr>
              <a:t>https://www.espa.ac.uk/files/espa/ESPA PES Brief.pdf</a:t>
            </a:r>
            <a:endParaRPr lang="en-GB" dirty="0"/>
          </a:p>
          <a:p>
            <a:r>
              <a:rPr lang="fr-FR" dirty="0"/>
              <a:t>Kovacs, E.K. et al. (2016) The </a:t>
            </a:r>
            <a:r>
              <a:rPr lang="fr-FR" dirty="0" err="1"/>
              <a:t>politics</a:t>
            </a:r>
            <a:r>
              <a:rPr lang="fr-FR" dirty="0"/>
              <a:t> of </a:t>
            </a:r>
            <a:r>
              <a:rPr lang="fr-FR" dirty="0" err="1"/>
              <a:t>negotiation</a:t>
            </a:r>
            <a:r>
              <a:rPr lang="fr-FR" dirty="0"/>
              <a:t> and </a:t>
            </a:r>
            <a:r>
              <a:rPr lang="fr-FR" dirty="0" err="1"/>
              <a:t>implementation</a:t>
            </a:r>
            <a:r>
              <a:rPr lang="fr-FR" dirty="0"/>
              <a:t>: A </a:t>
            </a:r>
            <a:r>
              <a:rPr lang="fr-FR" dirty="0" err="1"/>
              <a:t>reciprocal</a:t>
            </a:r>
            <a:r>
              <a:rPr lang="fr-FR" dirty="0"/>
              <a:t> water </a:t>
            </a:r>
            <a:r>
              <a:rPr lang="fr-FR" dirty="0" err="1"/>
              <a:t>access</a:t>
            </a:r>
            <a:r>
              <a:rPr lang="fr-FR" dirty="0"/>
              <a:t> agreement in the </a:t>
            </a:r>
            <a:r>
              <a:rPr lang="fr-FR" dirty="0" err="1"/>
              <a:t>Himalayan</a:t>
            </a:r>
            <a:r>
              <a:rPr lang="fr-FR" dirty="0"/>
              <a:t> </a:t>
            </a:r>
            <a:r>
              <a:rPr lang="fr-FR" dirty="0" err="1"/>
              <a:t>foothills</a:t>
            </a:r>
            <a:r>
              <a:rPr lang="fr-FR" dirty="0"/>
              <a:t>, India. </a:t>
            </a:r>
            <a:r>
              <a:rPr lang="fr-FR" i="1" dirty="0"/>
              <a:t>Ecology and Society</a:t>
            </a:r>
            <a:r>
              <a:rPr lang="fr-FR" dirty="0"/>
              <a:t>, </a:t>
            </a:r>
            <a:r>
              <a:rPr lang="fr-FR" b="1" dirty="0"/>
              <a:t>21(2)</a:t>
            </a:r>
            <a:r>
              <a:rPr lang="fr-FR" dirty="0"/>
              <a:t>:37. </a:t>
            </a:r>
            <a:r>
              <a:rPr lang="fr-FR" u="sng" dirty="0">
                <a:hlinkClick r:id="rId3" tooltip="https://doi.org/10.5751/ES-08462-210237"/>
              </a:rPr>
              <a:t>https://doi.org/10.5751/ES-08462-210237</a:t>
            </a:r>
            <a:endParaRPr lang="en-GB" dirty="0"/>
          </a:p>
          <a:p>
            <a:r>
              <a:rPr lang="fr-FR" dirty="0" err="1"/>
              <a:t>Hejnowicz</a:t>
            </a:r>
            <a:r>
              <a:rPr lang="fr-FR" dirty="0"/>
              <a:t>, A.P., Kennedy, H., </a:t>
            </a:r>
            <a:r>
              <a:rPr lang="fr-FR" dirty="0" err="1"/>
              <a:t>Rudd</a:t>
            </a:r>
            <a:r>
              <a:rPr lang="fr-FR" dirty="0"/>
              <a:t>, M.A. et </a:t>
            </a:r>
            <a:r>
              <a:rPr lang="fr-FR" dirty="0" err="1"/>
              <a:t>Huxham</a:t>
            </a:r>
            <a:r>
              <a:rPr lang="fr-FR" dirty="0"/>
              <a:t>, M.R. (2015) </a:t>
            </a:r>
            <a:r>
              <a:rPr lang="fr-FR" dirty="0" err="1"/>
              <a:t>Harnessing</a:t>
            </a:r>
            <a:r>
              <a:rPr lang="fr-FR" dirty="0"/>
              <a:t> the </a:t>
            </a:r>
            <a:r>
              <a:rPr lang="fr-FR" dirty="0" err="1"/>
              <a:t>climate</a:t>
            </a:r>
            <a:r>
              <a:rPr lang="fr-FR" dirty="0"/>
              <a:t> mitigation, conservation and </a:t>
            </a:r>
            <a:r>
              <a:rPr lang="fr-FR" dirty="0" err="1"/>
              <a:t>poverty</a:t>
            </a:r>
            <a:r>
              <a:rPr lang="fr-FR" dirty="0"/>
              <a:t> </a:t>
            </a:r>
            <a:r>
              <a:rPr lang="fr-FR" dirty="0" err="1"/>
              <a:t>alleviation</a:t>
            </a:r>
            <a:r>
              <a:rPr lang="fr-FR" dirty="0"/>
              <a:t> </a:t>
            </a:r>
            <a:r>
              <a:rPr lang="fr-FR" dirty="0" err="1"/>
              <a:t>potential</a:t>
            </a:r>
            <a:r>
              <a:rPr lang="fr-FR" dirty="0"/>
              <a:t> of </a:t>
            </a:r>
            <a:r>
              <a:rPr lang="fr-FR" dirty="0" err="1"/>
              <a:t>seagrasses</a:t>
            </a:r>
            <a:r>
              <a:rPr lang="fr-FR" dirty="0"/>
              <a:t>: prospects for </a:t>
            </a:r>
            <a:r>
              <a:rPr lang="fr-FR" dirty="0" err="1"/>
              <a:t>developing</a:t>
            </a:r>
            <a:r>
              <a:rPr lang="fr-FR" dirty="0"/>
              <a:t> </a:t>
            </a:r>
            <a:r>
              <a:rPr lang="fr-FR" dirty="0" err="1"/>
              <a:t>blue</a:t>
            </a:r>
            <a:r>
              <a:rPr lang="fr-FR" dirty="0"/>
              <a:t> </a:t>
            </a:r>
            <a:r>
              <a:rPr lang="fr-FR" dirty="0" err="1"/>
              <a:t>carbon</a:t>
            </a:r>
            <a:r>
              <a:rPr lang="fr-FR" dirty="0"/>
              <a:t> initiatives and </a:t>
            </a:r>
            <a:r>
              <a:rPr lang="fr-FR" dirty="0" err="1"/>
              <a:t>payment</a:t>
            </a:r>
            <a:r>
              <a:rPr lang="fr-FR" dirty="0"/>
              <a:t> for </a:t>
            </a:r>
            <a:r>
              <a:rPr lang="fr-FR" dirty="0" err="1"/>
              <a:t>ecosystem</a:t>
            </a:r>
            <a:r>
              <a:rPr lang="fr-FR" dirty="0"/>
              <a:t> service programmes. </a:t>
            </a:r>
            <a:r>
              <a:rPr lang="fr-FR" dirty="0" err="1"/>
              <a:t>Frontiers</a:t>
            </a:r>
            <a:r>
              <a:rPr lang="fr-FR" dirty="0"/>
              <a:t> in Marine Science </a:t>
            </a:r>
            <a:r>
              <a:rPr lang="fr-FR" b="1" dirty="0"/>
              <a:t>2</a:t>
            </a:r>
            <a:r>
              <a:rPr lang="fr-FR" dirty="0"/>
              <a:t>, 32. </a:t>
            </a:r>
            <a:r>
              <a:rPr lang="fr-FR" dirty="0" err="1"/>
              <a:t>doi</a:t>
            </a:r>
            <a:r>
              <a:rPr lang="fr-FR" dirty="0"/>
              <a:t>: 10.3389/fmars.2015.00032 </a:t>
            </a:r>
            <a:endParaRPr lang="en-GB" dirty="0"/>
          </a:p>
          <a:p>
            <a:pPr marL="0" indent="0">
              <a:buNone/>
            </a:pPr>
            <a:r>
              <a:rPr lang="fr-FR" dirty="0"/>
              <a:t>Questions de discussion :</a:t>
            </a:r>
            <a:endParaRPr lang="en-GB" dirty="0"/>
          </a:p>
          <a:p>
            <a:pPr marL="514350" indent="-514350">
              <a:buFont typeface="+mj-lt"/>
              <a:buAutoNum type="arabicPeriod"/>
            </a:pPr>
            <a:r>
              <a:rPr lang="fr-FR" dirty="0"/>
              <a:t>En considérant les défis et preuves soulignés dans ces articles sur la mise en </a:t>
            </a:r>
            <a:r>
              <a:rPr lang="fr-FR" dirty="0" err="1"/>
              <a:t>oeuvre</a:t>
            </a:r>
            <a:r>
              <a:rPr lang="fr-FR" dirty="0"/>
              <a:t> de projets PSE qui incluent aussi des objectifs de lutte contre la pauvreté, soulignez les éléments que vous auriez besoin de considérer dans la conception d’une politique nationale PSE pour votre propre pays. </a:t>
            </a:r>
            <a:endParaRPr lang="en-GB" dirty="0"/>
          </a:p>
          <a:p>
            <a:pPr marL="514350" lvl="0" indent="-514350">
              <a:buFont typeface="+mj-lt"/>
              <a:buAutoNum type="arabicPeriod"/>
            </a:pPr>
            <a:r>
              <a:rPr lang="fr-FR" dirty="0"/>
              <a:t>Quels sont les principaux défis pour la mise en </a:t>
            </a:r>
            <a:r>
              <a:rPr lang="fr-FR" dirty="0" err="1"/>
              <a:t>oeuvre</a:t>
            </a:r>
            <a:r>
              <a:rPr lang="fr-FR" dirty="0"/>
              <a:t> du PSE dans le contexte de votre pays et comment les surmonter </a:t>
            </a:r>
            <a:endParaRPr lang="en-GB" dirty="0"/>
          </a:p>
          <a:p>
            <a:pPr marL="514350" lvl="0" indent="-514350">
              <a:buFont typeface="+mj-lt"/>
              <a:buAutoNum type="arabicPeriod"/>
            </a:pPr>
            <a:r>
              <a:rPr lang="fr-FR" dirty="0"/>
              <a:t>Comment feriez-vous pour faire une politique nationale PSE inclusive et équitable ?</a:t>
            </a:r>
            <a:endParaRPr lang="en-GB" dirty="0"/>
          </a:p>
          <a:p>
            <a:endParaRPr lang="fr-FR" dirty="0"/>
          </a:p>
        </p:txBody>
      </p:sp>
    </p:spTree>
    <p:extLst>
      <p:ext uri="{BB962C8B-B14F-4D97-AF65-F5344CB8AC3E}">
        <p14:creationId xmlns:p14="http://schemas.microsoft.com/office/powerpoint/2010/main" val="412055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8032" cy="2852737"/>
          </a:xfrm>
        </p:spPr>
        <p:txBody>
          <a:bodyPr/>
          <a:lstStyle/>
          <a:p>
            <a:r>
              <a:rPr lang="en-GB" dirty="0"/>
              <a:t>Estimation de la valeur et évaluation des services écosystémiques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7934" y="161926"/>
            <a:ext cx="6889751" cy="1325563"/>
          </a:xfrm>
        </p:spPr>
        <p:txBody>
          <a:bodyPr>
            <a:normAutofit/>
          </a:bodyPr>
          <a:lstStyle/>
          <a:p>
            <a:r>
              <a:rPr lang="en-GB" sz="3200" dirty="0"/>
              <a:t>L’évaluation nationale des écosystèmes au Royaume Uni</a:t>
            </a:r>
            <a:endParaRPr lang="en-US" sz="3200" dirty="0"/>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287" b="-1783"/>
          <a:stretch/>
        </p:blipFill>
        <p:spPr>
          <a:xfrm>
            <a:off x="298409" y="1563687"/>
            <a:ext cx="7415797" cy="4152106"/>
          </a:xfrm>
        </p:spPr>
      </p:pic>
      <p:pic>
        <p:nvPicPr>
          <p:cNvPr id="3" name="Picture 2" descr="Picture04-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729" y="4867692"/>
            <a:ext cx="1210366" cy="722607"/>
          </a:xfrm>
          <a:prstGeom prst="rect">
            <a:avLst/>
          </a:prstGeom>
        </p:spPr>
      </p:pic>
      <p:sp>
        <p:nvSpPr>
          <p:cNvPr id="6" name="TextBox 5">
            <a:extLst>
              <a:ext uri="{FF2B5EF4-FFF2-40B4-BE49-F238E27FC236}">
                <a16:creationId xmlns:a16="http://schemas.microsoft.com/office/drawing/2014/main" id="{F39A88D2-19C0-9949-9CB9-F187165DD87E}"/>
              </a:ext>
            </a:extLst>
          </p:cNvPr>
          <p:cNvSpPr txBox="1"/>
          <p:nvPr/>
        </p:nvSpPr>
        <p:spPr>
          <a:xfrm>
            <a:off x="6910649" y="5709149"/>
            <a:ext cx="2097888" cy="200055"/>
          </a:xfrm>
          <a:prstGeom prst="rect">
            <a:avLst/>
          </a:prstGeom>
          <a:noFill/>
        </p:spPr>
        <p:txBody>
          <a:bodyPr wrap="square" rtlCol="0">
            <a:spAutoFit/>
          </a:bodyPr>
          <a:lstStyle/>
          <a:p>
            <a:pPr algn="r"/>
            <a:r>
              <a:rPr lang="en-US" sz="700" dirty="0">
                <a:solidFill>
                  <a:srgbClr val="000000">
                    <a:alpha val="70000"/>
                  </a:srgbClr>
                </a:solidFill>
              </a:rPr>
              <a:t>© 2011 UK National Ecosystem Assessment</a:t>
            </a:r>
            <a:endParaRPr lang="en-GB" sz="700" dirty="0">
              <a:solidFill>
                <a:srgbClr val="000000">
                  <a:alpha val="70000"/>
                </a:srgbClr>
              </a:solidFill>
            </a:endParaRP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844" y="129778"/>
            <a:ext cx="5605716" cy="1201866"/>
          </a:xfrm>
        </p:spPr>
        <p:txBody>
          <a:bodyPr>
            <a:normAutofit/>
          </a:bodyPr>
          <a:lstStyle/>
          <a:p>
            <a:r>
              <a:rPr lang="en-GB" sz="3200" dirty="0"/>
              <a:t>Estimer la valeur des services </a:t>
            </a:r>
            <a:r>
              <a:rPr lang="en-GB" sz="3200" dirty="0" err="1"/>
              <a:t>ecosystemiques</a:t>
            </a:r>
            <a:endParaRPr lang="en-US" sz="3200" dirty="0"/>
          </a:p>
        </p:txBody>
      </p:sp>
      <p:pic>
        <p:nvPicPr>
          <p:cNvPr id="7" name="Content Placeholder 6"/>
          <p:cNvPicPr>
            <a:picLocks noGrp="1" noChangeAspect="1"/>
          </p:cNvPicPr>
          <p:nvPr>
            <p:ph idx="1"/>
          </p:nvPr>
        </p:nvPicPr>
        <p:blipFill>
          <a:blip r:embed="rId3"/>
          <a:stretch>
            <a:fillRect/>
          </a:stretch>
        </p:blipFill>
        <p:spPr>
          <a:xfrm>
            <a:off x="501812" y="1439058"/>
            <a:ext cx="8396344" cy="3953957"/>
          </a:xfrm>
        </p:spPr>
      </p:pic>
      <p:sp>
        <p:nvSpPr>
          <p:cNvPr id="6" name="TextBox 5">
            <a:extLst>
              <a:ext uri="{FF2B5EF4-FFF2-40B4-BE49-F238E27FC236}">
                <a16:creationId xmlns:a16="http://schemas.microsoft.com/office/drawing/2014/main" id="{F39A88D2-19C0-9949-9CB9-F187165DD87E}"/>
              </a:ext>
            </a:extLst>
          </p:cNvPr>
          <p:cNvSpPr txBox="1"/>
          <p:nvPr/>
        </p:nvSpPr>
        <p:spPr>
          <a:xfrm>
            <a:off x="6910649" y="5709149"/>
            <a:ext cx="2097888" cy="200055"/>
          </a:xfrm>
          <a:prstGeom prst="rect">
            <a:avLst/>
          </a:prstGeom>
          <a:noFill/>
        </p:spPr>
        <p:txBody>
          <a:bodyPr wrap="square" rtlCol="0">
            <a:spAutoFit/>
          </a:bodyPr>
          <a:lstStyle/>
          <a:p>
            <a:pPr algn="r"/>
            <a:r>
              <a:rPr lang="en-US" sz="700" dirty="0">
                <a:solidFill>
                  <a:srgbClr val="000000">
                    <a:alpha val="70000"/>
                  </a:srgbClr>
                </a:solidFill>
              </a:rPr>
              <a:t>© 2011 UK National Ecosystem Assessment</a:t>
            </a:r>
            <a:endParaRPr lang="en-GB" sz="700" dirty="0">
              <a:solidFill>
                <a:srgbClr val="000000">
                  <a:alpha val="70000"/>
                </a:srgbClr>
              </a:solidFill>
            </a:endParaRPr>
          </a:p>
        </p:txBody>
      </p:sp>
    </p:spTree>
    <p:extLst>
      <p:ext uri="{BB962C8B-B14F-4D97-AF65-F5344CB8AC3E}">
        <p14:creationId xmlns:p14="http://schemas.microsoft.com/office/powerpoint/2010/main" val="266613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2AFBEBD-D5E8-6D42-898E-057A133AFFA7}"/>
              </a:ext>
            </a:extLst>
          </p:cNvPr>
          <p:cNvSpPr>
            <a:spLocks noGrp="1"/>
          </p:cNvSpPr>
          <p:nvPr>
            <p:ph type="title"/>
          </p:nvPr>
        </p:nvSpPr>
        <p:spPr>
          <a:xfrm>
            <a:off x="628650" y="243207"/>
            <a:ext cx="8393430" cy="960754"/>
          </a:xfrm>
        </p:spPr>
        <p:txBody>
          <a:bodyPr>
            <a:normAutofit fontScale="90000"/>
          </a:bodyPr>
          <a:lstStyle/>
          <a:p>
            <a:r>
              <a:rPr lang="en-US" dirty="0"/>
              <a:t>Les voix/points de vue de qui comptent?</a:t>
            </a:r>
          </a:p>
        </p:txBody>
      </p:sp>
      <p:pic>
        <p:nvPicPr>
          <p:cNvPr id="12" name="Content Placeholder 1" descr="Picture06.jpg">
            <a:extLst>
              <a:ext uri="{FF2B5EF4-FFF2-40B4-BE49-F238E27FC236}">
                <a16:creationId xmlns:a16="http://schemas.microsoft.com/office/drawing/2014/main" id="{910AE803-C75D-2341-945A-2E7DE881BE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0442" r="-10442"/>
          <a:stretch>
            <a:fillRect/>
          </a:stretch>
        </p:blipFill>
        <p:spPr>
          <a:xfrm>
            <a:off x="521970" y="1038057"/>
            <a:ext cx="8134350" cy="4867827"/>
          </a:xfrm>
        </p:spPr>
      </p:pic>
    </p:spTree>
    <p:extLst>
      <p:ext uri="{BB962C8B-B14F-4D97-AF65-F5344CB8AC3E}">
        <p14:creationId xmlns:p14="http://schemas.microsoft.com/office/powerpoint/2010/main" val="154725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0025" y="127000"/>
            <a:ext cx="8896350" cy="1325563"/>
          </a:xfrm>
        </p:spPr>
        <p:txBody>
          <a:bodyPr>
            <a:noAutofit/>
          </a:bodyPr>
          <a:lstStyle/>
          <a:p>
            <a:r>
              <a:rPr lang="fr-FR" sz="3100" dirty="0"/>
              <a:t>Paiement pour les services écosystémiques: un type de transfert conditionnel</a:t>
            </a:r>
            <a:endParaRPr lang="en-GB" sz="3100" dirty="0">
              <a:cs typeface="Times New Roman" panose="02020603050405020304" pitchFamily="18" charset="0"/>
            </a:endParaRP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6" name="TextBox 5">
            <a:extLst>
              <a:ext uri="{FF2B5EF4-FFF2-40B4-BE49-F238E27FC236}">
                <a16:creationId xmlns:a16="http://schemas.microsoft.com/office/drawing/2014/main" id="{F39A88D2-19C0-9949-9CB9-F187165DD87E}"/>
              </a:ext>
            </a:extLst>
          </p:cNvPr>
          <p:cNvSpPr txBox="1"/>
          <p:nvPr/>
        </p:nvSpPr>
        <p:spPr>
          <a:xfrm>
            <a:off x="5892135" y="5802848"/>
            <a:ext cx="3137222" cy="200055"/>
          </a:xfrm>
          <a:prstGeom prst="rect">
            <a:avLst/>
          </a:prstGeom>
          <a:noFill/>
        </p:spPr>
        <p:txBody>
          <a:bodyPr wrap="square" rtlCol="0">
            <a:spAutoFit/>
          </a:bodyPr>
          <a:lstStyle/>
          <a:p>
            <a:pPr algn="r"/>
            <a:r>
              <a:rPr lang="en-US" sz="700" dirty="0">
                <a:solidFill>
                  <a:srgbClr val="000000">
                    <a:alpha val="70000"/>
                  </a:srgbClr>
                </a:solidFill>
              </a:rPr>
              <a:t>Source: Focus group at ESPA Science Conference, Edinburgh 2017</a:t>
            </a:r>
          </a:p>
        </p:txBody>
      </p:sp>
      <p:grpSp>
        <p:nvGrpSpPr>
          <p:cNvPr id="17" name="Group 16">
            <a:extLst>
              <a:ext uri="{FF2B5EF4-FFF2-40B4-BE49-F238E27FC236}">
                <a16:creationId xmlns:a16="http://schemas.microsoft.com/office/drawing/2014/main" id="{1A5F0368-31C8-44BA-B497-407B042D9851}"/>
              </a:ext>
            </a:extLst>
          </p:cNvPr>
          <p:cNvGrpSpPr/>
          <p:nvPr/>
        </p:nvGrpSpPr>
        <p:grpSpPr>
          <a:xfrm>
            <a:off x="2307175" y="1258040"/>
            <a:ext cx="4839282" cy="4768959"/>
            <a:chOff x="2307175" y="1258040"/>
            <a:chExt cx="4839282" cy="4768959"/>
          </a:xfrm>
        </p:grpSpPr>
        <p:sp>
          <p:nvSpPr>
            <p:cNvPr id="8" name="Oval 6">
              <a:extLst>
                <a:ext uri="{FF2B5EF4-FFF2-40B4-BE49-F238E27FC236}">
                  <a16:creationId xmlns:a16="http://schemas.microsoft.com/office/drawing/2014/main" id="{30A0743A-7076-4BB4-9A1A-E421F79AF6A1}"/>
                </a:ext>
              </a:extLst>
            </p:cNvPr>
            <p:cNvSpPr/>
            <p:nvPr/>
          </p:nvSpPr>
          <p:spPr>
            <a:xfrm>
              <a:off x="2307175" y="1258040"/>
              <a:ext cx="4726373" cy="476895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lowchart: Connector 3">
              <a:extLst>
                <a:ext uri="{FF2B5EF4-FFF2-40B4-BE49-F238E27FC236}">
                  <a16:creationId xmlns:a16="http://schemas.microsoft.com/office/drawing/2014/main" id="{E3705C43-2F8D-40B8-B4C6-83A34B2167D2}"/>
                </a:ext>
              </a:extLst>
            </p:cNvPr>
            <p:cNvSpPr/>
            <p:nvPr/>
          </p:nvSpPr>
          <p:spPr>
            <a:xfrm>
              <a:off x="3670508" y="2279378"/>
              <a:ext cx="3137222" cy="3282265"/>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800080"/>
                </a:highlight>
              </a:endParaRPr>
            </a:p>
          </p:txBody>
        </p:sp>
        <p:sp>
          <p:nvSpPr>
            <p:cNvPr id="10" name="Flowchart: Connector 9">
              <a:extLst>
                <a:ext uri="{FF2B5EF4-FFF2-40B4-BE49-F238E27FC236}">
                  <a16:creationId xmlns:a16="http://schemas.microsoft.com/office/drawing/2014/main" id="{010224D3-0241-4391-820B-FB5C5D214776}"/>
                </a:ext>
              </a:extLst>
            </p:cNvPr>
            <p:cNvSpPr/>
            <p:nvPr/>
          </p:nvSpPr>
          <p:spPr>
            <a:xfrm>
              <a:off x="3197058" y="2659959"/>
              <a:ext cx="2658534" cy="263011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Transactions </a:t>
              </a:r>
              <a:r>
                <a:rPr lang="en-GB" sz="1400" dirty="0" err="1">
                  <a:solidFill>
                    <a:schemeClr val="tx1"/>
                  </a:solidFill>
                </a:rPr>
                <a:t>similaires</a:t>
              </a:r>
              <a:r>
                <a:rPr lang="en-GB" sz="1400" dirty="0">
                  <a:solidFill>
                    <a:schemeClr val="tx1"/>
                  </a:solidFill>
                </a:rPr>
                <a:t> aux PSE</a:t>
              </a:r>
            </a:p>
          </p:txBody>
        </p:sp>
        <p:sp>
          <p:nvSpPr>
            <p:cNvPr id="9" name="Flowchart: Connector 8">
              <a:extLst>
                <a:ext uri="{FF2B5EF4-FFF2-40B4-BE49-F238E27FC236}">
                  <a16:creationId xmlns:a16="http://schemas.microsoft.com/office/drawing/2014/main" id="{9E3897E1-C552-4EE8-AB9F-D7D061C0967A}"/>
                </a:ext>
              </a:extLst>
            </p:cNvPr>
            <p:cNvSpPr/>
            <p:nvPr/>
          </p:nvSpPr>
          <p:spPr>
            <a:xfrm>
              <a:off x="4633943" y="4164108"/>
              <a:ext cx="1334558" cy="1224854"/>
            </a:xfrm>
            <a:prstGeom prst="flowChart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PSE</a:t>
              </a:r>
            </a:p>
          </p:txBody>
        </p:sp>
        <p:sp>
          <p:nvSpPr>
            <p:cNvPr id="11" name="TextBox 10">
              <a:extLst>
                <a:ext uri="{FF2B5EF4-FFF2-40B4-BE49-F238E27FC236}">
                  <a16:creationId xmlns:a16="http://schemas.microsoft.com/office/drawing/2014/main" id="{B421617D-9090-4231-96E4-AFF4B6531858}"/>
                </a:ext>
              </a:extLst>
            </p:cNvPr>
            <p:cNvSpPr txBox="1"/>
            <p:nvPr/>
          </p:nvSpPr>
          <p:spPr>
            <a:xfrm>
              <a:off x="5789015" y="3532829"/>
              <a:ext cx="1357442" cy="738664"/>
            </a:xfrm>
            <a:prstGeom prst="rect">
              <a:avLst/>
            </a:prstGeom>
            <a:noFill/>
          </p:spPr>
          <p:txBody>
            <a:bodyPr wrap="square" rtlCol="0">
              <a:spAutoFit/>
            </a:bodyPr>
            <a:lstStyle/>
            <a:p>
              <a:r>
                <a:rPr lang="en-GB" sz="1400" dirty="0" err="1"/>
                <a:t>Transfert</a:t>
              </a:r>
              <a:r>
                <a:rPr lang="en-GB" sz="1400" dirty="0"/>
                <a:t> </a:t>
              </a:r>
              <a:r>
                <a:rPr lang="en-GB" sz="1400" dirty="0" err="1"/>
                <a:t>conditionnel</a:t>
              </a:r>
              <a:r>
                <a:rPr lang="en-GB" sz="1400" dirty="0"/>
                <a:t> (CT)</a:t>
              </a:r>
            </a:p>
          </p:txBody>
        </p:sp>
        <p:sp>
          <p:nvSpPr>
            <p:cNvPr id="12" name="TextBox 11">
              <a:extLst>
                <a:ext uri="{FF2B5EF4-FFF2-40B4-BE49-F238E27FC236}">
                  <a16:creationId xmlns:a16="http://schemas.microsoft.com/office/drawing/2014/main" id="{9AA91E71-9980-4139-81A6-3034F48AB819}"/>
                </a:ext>
              </a:extLst>
            </p:cNvPr>
            <p:cNvSpPr txBox="1"/>
            <p:nvPr/>
          </p:nvSpPr>
          <p:spPr>
            <a:xfrm>
              <a:off x="4329238" y="1657273"/>
              <a:ext cx="2298450" cy="523220"/>
            </a:xfrm>
            <a:prstGeom prst="rect">
              <a:avLst/>
            </a:prstGeom>
            <a:noFill/>
          </p:spPr>
          <p:txBody>
            <a:bodyPr wrap="square" rtlCol="0">
              <a:spAutoFit/>
            </a:bodyPr>
            <a:lstStyle/>
            <a:p>
              <a:r>
                <a:rPr lang="en-GB" sz="1400" dirty="0"/>
                <a:t>‘</a:t>
              </a:r>
              <a:r>
                <a:rPr lang="en-GB" sz="1400" dirty="0" err="1"/>
                <a:t>Famille</a:t>
              </a:r>
              <a:r>
                <a:rPr lang="en-GB" sz="1400" dirty="0"/>
                <a:t>’ </a:t>
              </a:r>
              <a:r>
                <a:rPr lang="en-GB" sz="1400" dirty="0" err="1"/>
                <a:t>d’incitations</a:t>
              </a:r>
              <a:r>
                <a:rPr lang="en-GB" sz="1400" dirty="0"/>
                <a:t> </a:t>
              </a:r>
              <a:r>
                <a:rPr lang="en-GB" sz="1400" dirty="0" err="1"/>
                <a:t>economiques</a:t>
              </a:r>
              <a:endParaRPr lang="en-GB" sz="1400" dirty="0"/>
            </a:p>
          </p:txBody>
        </p:sp>
        <p:sp>
          <p:nvSpPr>
            <p:cNvPr id="13" name="TextBox 12">
              <a:extLst>
                <a:ext uri="{FF2B5EF4-FFF2-40B4-BE49-F238E27FC236}">
                  <a16:creationId xmlns:a16="http://schemas.microsoft.com/office/drawing/2014/main" id="{DEE515A8-6A57-42C8-B062-EEB0B02F88ED}"/>
                </a:ext>
              </a:extLst>
            </p:cNvPr>
            <p:cNvSpPr txBox="1"/>
            <p:nvPr/>
          </p:nvSpPr>
          <p:spPr>
            <a:xfrm>
              <a:off x="2842812" y="2237847"/>
              <a:ext cx="1853670" cy="523220"/>
            </a:xfrm>
            <a:prstGeom prst="rect">
              <a:avLst/>
            </a:prstGeom>
            <a:noFill/>
          </p:spPr>
          <p:txBody>
            <a:bodyPr wrap="square" rtlCol="0">
              <a:spAutoFit/>
            </a:bodyPr>
            <a:lstStyle/>
            <a:p>
              <a:r>
                <a:rPr lang="en-GB" sz="1400" dirty="0"/>
                <a:t>Transfers </a:t>
              </a:r>
              <a:r>
                <a:rPr lang="en-GB" sz="1400" dirty="0" err="1"/>
                <a:t>inconditionnel</a:t>
              </a:r>
              <a:r>
                <a:rPr lang="en-GB" sz="1400" dirty="0"/>
                <a:t> </a:t>
              </a:r>
            </a:p>
          </p:txBody>
        </p:sp>
        <p:sp>
          <p:nvSpPr>
            <p:cNvPr id="14" name="TextBox 13">
              <a:extLst>
                <a:ext uri="{FF2B5EF4-FFF2-40B4-BE49-F238E27FC236}">
                  <a16:creationId xmlns:a16="http://schemas.microsoft.com/office/drawing/2014/main" id="{563B015E-0791-4C1D-8444-7E76F7E0DE5A}"/>
                </a:ext>
              </a:extLst>
            </p:cNvPr>
            <p:cNvSpPr txBox="1"/>
            <p:nvPr/>
          </p:nvSpPr>
          <p:spPr>
            <a:xfrm>
              <a:off x="2349682" y="3594384"/>
              <a:ext cx="815550" cy="307777"/>
            </a:xfrm>
            <a:prstGeom prst="rect">
              <a:avLst/>
            </a:prstGeom>
            <a:noFill/>
          </p:spPr>
          <p:txBody>
            <a:bodyPr wrap="square" rtlCol="0">
              <a:spAutoFit/>
            </a:bodyPr>
            <a:lstStyle/>
            <a:p>
              <a:r>
                <a:rPr lang="en-GB" sz="1400" dirty="0"/>
                <a:t>Taxes</a:t>
              </a:r>
            </a:p>
          </p:txBody>
        </p:sp>
      </p:grpSp>
    </p:spTree>
    <p:extLst>
      <p:ext uri="{BB962C8B-B14F-4D97-AF65-F5344CB8AC3E}">
        <p14:creationId xmlns:p14="http://schemas.microsoft.com/office/powerpoint/2010/main" val="245907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1BB9-C954-B541-ADBD-31E545DBC776}"/>
              </a:ext>
            </a:extLst>
          </p:cNvPr>
          <p:cNvSpPr>
            <a:spLocks noGrp="1"/>
          </p:cNvSpPr>
          <p:nvPr>
            <p:ph type="title"/>
          </p:nvPr>
        </p:nvSpPr>
        <p:spPr>
          <a:xfrm>
            <a:off x="628650" y="193276"/>
            <a:ext cx="8515350" cy="1325563"/>
          </a:xfrm>
        </p:spPr>
        <p:txBody>
          <a:bodyPr>
            <a:normAutofit fontScale="90000"/>
          </a:bodyPr>
          <a:lstStyle/>
          <a:p>
            <a:r>
              <a:rPr lang="en-US" dirty="0"/>
              <a:t>Paiements pour les services environnementaux (ou écosystémiques) (PSE)? </a:t>
            </a:r>
            <a:r>
              <a:rPr lang="en-US" sz="3100" b="0" dirty="0"/>
              <a:t>(Wunder 2005)</a:t>
            </a:r>
            <a:endParaRPr lang="en-US" b="0" dirty="0"/>
          </a:p>
        </p:txBody>
      </p:sp>
      <p:sp>
        <p:nvSpPr>
          <p:cNvPr id="3" name="Content Placeholder 2">
            <a:extLst>
              <a:ext uri="{FF2B5EF4-FFF2-40B4-BE49-F238E27FC236}">
                <a16:creationId xmlns:a16="http://schemas.microsoft.com/office/drawing/2014/main" id="{5C4AC7A3-7F98-984A-B577-139A4CA35FDA}"/>
              </a:ext>
            </a:extLst>
          </p:cNvPr>
          <p:cNvSpPr>
            <a:spLocks noGrp="1"/>
          </p:cNvSpPr>
          <p:nvPr>
            <p:ph idx="1"/>
          </p:nvPr>
        </p:nvSpPr>
        <p:spPr>
          <a:xfrm>
            <a:off x="628650" y="1631550"/>
            <a:ext cx="7886700" cy="4614863"/>
          </a:xfrm>
        </p:spPr>
        <p:txBody>
          <a:bodyPr>
            <a:normAutofit fontScale="85000" lnSpcReduction="20000"/>
          </a:bodyPr>
          <a:lstStyle/>
          <a:p>
            <a:pPr marL="0" indent="0">
              <a:buNone/>
            </a:pPr>
            <a:r>
              <a:rPr lang="en-US" dirty="0"/>
              <a:t>PSE </a:t>
            </a:r>
            <a:r>
              <a:rPr lang="en-US" dirty="0" err="1"/>
              <a:t>est</a:t>
            </a:r>
            <a:r>
              <a:rPr lang="en-US" dirty="0"/>
              <a:t>….</a:t>
            </a:r>
          </a:p>
          <a:p>
            <a:r>
              <a:rPr lang="en-US" dirty="0"/>
              <a:t>une transaction volontaire où</a:t>
            </a:r>
          </a:p>
          <a:p>
            <a:r>
              <a:rPr lang="en-US" dirty="0"/>
              <a:t>un service environnemental bien défini (SE) ou une utilisation des terres susceptible d’assurer ce service</a:t>
            </a:r>
          </a:p>
          <a:p>
            <a:r>
              <a:rPr lang="en-US" dirty="0"/>
              <a:t>est ‘acheté’ par un (au minimum) acheteur de service</a:t>
            </a:r>
          </a:p>
          <a:p>
            <a:r>
              <a:rPr lang="en-US" dirty="0"/>
              <a:t>a un (au minimum) fournisseur de service</a:t>
            </a:r>
          </a:p>
          <a:p>
            <a:r>
              <a:rPr lang="en-US" dirty="0"/>
              <a:t>si et seulement si le fournisseur de service assure la provision du service (conditionnalité).</a:t>
            </a:r>
          </a:p>
          <a:p>
            <a:pPr marL="0" indent="0">
              <a:buNone/>
            </a:pPr>
            <a:r>
              <a:rPr lang="en-US" dirty="0"/>
              <a:t>PSE peut seulement aider à assurer ces services environnementaux pour lesquels les utilisateurs des services environnementaux sont prêts à payer.</a:t>
            </a:r>
          </a:p>
        </p:txBody>
      </p:sp>
    </p:spTree>
    <p:extLst>
      <p:ext uri="{BB962C8B-B14F-4D97-AF65-F5344CB8AC3E}">
        <p14:creationId xmlns:p14="http://schemas.microsoft.com/office/powerpoint/2010/main" val="342274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50" y="153937"/>
            <a:ext cx="4347387" cy="803021"/>
          </a:xfrm>
        </p:spPr>
        <p:txBody>
          <a:bodyPr>
            <a:normAutofit/>
          </a:bodyPr>
          <a:lstStyle/>
          <a:p>
            <a:pPr>
              <a:lnSpc>
                <a:spcPct val="100000"/>
              </a:lnSpc>
            </a:pPr>
            <a:r>
              <a:rPr lang="en-US" altLang="en-US" sz="3200" dirty="0">
                <a:cs typeface="Times New Roman" panose="02020603050405020304" pitchFamily="18" charset="0"/>
              </a:rPr>
              <a:t>Autres exigences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86298"/>
            <a:ext cx="4241062" cy="4351338"/>
          </a:xfrm>
        </p:spPr>
        <p:txBody>
          <a:bodyPr>
            <a:normAutofit/>
          </a:bodyPr>
          <a:lstStyle/>
          <a:p>
            <a:pPr>
              <a:lnSpc>
                <a:spcPct val="120000"/>
              </a:lnSpc>
              <a:spcBef>
                <a:spcPct val="10000"/>
              </a:spcBef>
            </a:pPr>
            <a:r>
              <a:rPr lang="en-US" altLang="en-US" sz="2400" dirty="0">
                <a:solidFill>
                  <a:schemeClr val="accent1"/>
                </a:solidFill>
                <a:cs typeface="Times New Roman" panose="02020603050405020304" pitchFamily="18" charset="0"/>
              </a:rPr>
              <a:t>Additionnalité</a:t>
            </a:r>
          </a:p>
          <a:p>
            <a:pPr>
              <a:lnSpc>
                <a:spcPct val="120000"/>
              </a:lnSpc>
              <a:spcBef>
                <a:spcPct val="10000"/>
              </a:spcBef>
            </a:pPr>
            <a:r>
              <a:rPr lang="en-US" altLang="en-US" sz="2400" dirty="0">
                <a:solidFill>
                  <a:schemeClr val="accent1"/>
                </a:solidFill>
                <a:cs typeface="Times New Roman" panose="02020603050405020304" pitchFamily="18" charset="0"/>
              </a:rPr>
              <a:t>Pas de fuite</a:t>
            </a:r>
          </a:p>
          <a:p>
            <a:pPr>
              <a:lnSpc>
                <a:spcPct val="120000"/>
              </a:lnSpc>
              <a:spcBef>
                <a:spcPct val="10000"/>
              </a:spcBef>
            </a:pPr>
            <a:r>
              <a:rPr lang="en-US" altLang="en-US" sz="2400" dirty="0">
                <a:solidFill>
                  <a:schemeClr val="accent1"/>
                </a:solidFill>
                <a:cs typeface="Times New Roman" panose="02020603050405020304" pitchFamily="18" charset="0"/>
              </a:rPr>
              <a:t>Permanence</a:t>
            </a:r>
          </a:p>
        </p:txBody>
      </p:sp>
      <p:pic>
        <p:nvPicPr>
          <p:cNvPr id="2" name="Content Placeholder 1" descr="Picture1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527" r="-4110"/>
          <a:stretch/>
        </p:blipFill>
        <p:spPr>
          <a:xfrm>
            <a:off x="4869712" y="209569"/>
            <a:ext cx="4082618" cy="5774537"/>
          </a:xfrm>
        </p:spPr>
      </p:pic>
      <p:sp>
        <p:nvSpPr>
          <p:cNvPr id="6" name="TextBox 5">
            <a:extLst>
              <a:ext uri="{FF2B5EF4-FFF2-40B4-BE49-F238E27FC236}">
                <a16:creationId xmlns:a16="http://schemas.microsoft.com/office/drawing/2014/main" id="{22257EDC-CD3B-BE49-A488-F2579519C022}"/>
              </a:ext>
            </a:extLst>
          </p:cNvPr>
          <p:cNvSpPr txBox="1"/>
          <p:nvPr/>
        </p:nvSpPr>
        <p:spPr>
          <a:xfrm>
            <a:off x="7162800" y="5599082"/>
            <a:ext cx="1629490" cy="338554"/>
          </a:xfrm>
          <a:prstGeom prst="rect">
            <a:avLst/>
          </a:prstGeom>
          <a:noFill/>
        </p:spPr>
        <p:txBody>
          <a:bodyPr wrap="square" rtlCol="0">
            <a:spAutoFit/>
          </a:bodyPr>
          <a:lstStyle/>
          <a:p>
            <a:pPr algn="r"/>
            <a:r>
              <a:rPr lang="en-US" sz="1600" dirty="0">
                <a:solidFill>
                  <a:srgbClr val="000000">
                    <a:alpha val="70000"/>
                  </a:srgbClr>
                </a:solidFill>
              </a:rPr>
              <a:t>(Wunder, 2005)</a:t>
            </a:r>
          </a:p>
        </p:txBody>
      </p:sp>
    </p:spTree>
    <p:extLst>
      <p:ext uri="{BB962C8B-B14F-4D97-AF65-F5344CB8AC3E}">
        <p14:creationId xmlns:p14="http://schemas.microsoft.com/office/powerpoint/2010/main" val="404339031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4472</Words>
  <Application>Microsoft Office PowerPoint</Application>
  <PresentationFormat>On-screen Show (4:3)</PresentationFormat>
  <Paragraphs>342</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AkzidenzGroteskBE-Regular</vt:lpstr>
      <vt:lpstr>Arial</vt:lpstr>
      <vt:lpstr>Calibri</vt:lpstr>
      <vt:lpstr>Cambria</vt:lpstr>
      <vt:lpstr>LucidaGrande</vt:lpstr>
      <vt:lpstr>Times New Roman</vt:lpstr>
      <vt:lpstr>Office Theme</vt:lpstr>
      <vt:lpstr>Paiement pour les services écosystémiques, écosystèmes  et atténuation de la pauvreté</vt:lpstr>
      <vt:lpstr>Objectifs d’apprentissage</vt:lpstr>
      <vt:lpstr>Estimation de la valeur et évaluation des services écosystémiques</vt:lpstr>
      <vt:lpstr>L’évaluation nationale des écosystèmes au Royaume Uni</vt:lpstr>
      <vt:lpstr>Estimer la valeur des services ecosystemiques</vt:lpstr>
      <vt:lpstr>Les voix/points de vue de qui comptent?</vt:lpstr>
      <vt:lpstr>Paiement pour les services écosystémiques: un type de transfert conditionnel</vt:lpstr>
      <vt:lpstr>Paiements pour les services environnementaux (ou écosystémiques) (PSE)? (Wunder 2005)</vt:lpstr>
      <vt:lpstr>Autres exigences</vt:lpstr>
      <vt:lpstr>Quatre principaux services inclus dans le PSE</vt:lpstr>
      <vt:lpstr>PSE et externalités</vt:lpstr>
      <vt:lpstr>Transfers conditionnels vs. Paiement pour les services écosystémiques</vt:lpstr>
      <vt:lpstr>Exemple pratique d’un transfert conditionnel </vt:lpstr>
      <vt:lpstr>Conditions propices pour PSE</vt:lpstr>
      <vt:lpstr>Volonté politique</vt:lpstr>
      <vt:lpstr>Financement durable</vt:lpstr>
      <vt:lpstr>Le dispositif institutionnel ‘lean’</vt:lpstr>
      <vt:lpstr>Programme Bolsa Floresta, Brésil  </vt:lpstr>
      <vt:lpstr>PowerPoint Presentation</vt:lpstr>
      <vt:lpstr>PowerPoint Presentation</vt:lpstr>
      <vt:lpstr>c. Chaines de compensation carbone aux petits exploitants au Kenya et en Ouganda</vt:lpstr>
      <vt:lpstr>Capacité à démontrer de l’impact: monitoring</vt:lpstr>
      <vt:lpstr>Capacité à démontrer de l’impact: Carbone éthique des petits exploitants et Plan Vivo</vt:lpstr>
      <vt:lpstr>S'assurer que les systèmes de PSE sont favorables aux pauvres et équitables  (Menton et Bennett 2018)</vt:lpstr>
      <vt:lpstr>En résumé</vt:lpstr>
      <vt:lpstr>Références</vt:lpstr>
      <vt:lpstr>Lectures supervisées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for Ecosystem Services, Ecosystems and Poverty Alleviation</dc:title>
  <dc:creator>Nyumba Tobias</dc:creator>
  <cp:lastModifiedBy>Schreckenberg, Kate</cp:lastModifiedBy>
  <cp:revision>165</cp:revision>
  <dcterms:modified xsi:type="dcterms:W3CDTF">2018-12-14T08:37:19Z</dcterms:modified>
</cp:coreProperties>
</file>