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sldIdLst>
    <p:sldId id="257" r:id="rId2"/>
    <p:sldId id="284" r:id="rId3"/>
    <p:sldId id="296" r:id="rId4"/>
    <p:sldId id="285" r:id="rId5"/>
    <p:sldId id="286" r:id="rId6"/>
    <p:sldId id="297" r:id="rId7"/>
    <p:sldId id="298" r:id="rId8"/>
    <p:sldId id="258" r:id="rId9"/>
    <p:sldId id="300" r:id="rId10"/>
    <p:sldId id="273" r:id="rId11"/>
    <p:sldId id="287" r:id="rId12"/>
    <p:sldId id="302" r:id="rId13"/>
    <p:sldId id="272" r:id="rId14"/>
    <p:sldId id="303" r:id="rId15"/>
    <p:sldId id="301" r:id="rId16"/>
    <p:sldId id="279" r:id="rId17"/>
    <p:sldId id="304" r:id="rId18"/>
    <p:sldId id="305" r:id="rId19"/>
    <p:sldId id="293" r:id="rId20"/>
    <p:sldId id="289" r:id="rId21"/>
    <p:sldId id="290" r:id="rId22"/>
    <p:sldId id="288" r:id="rId23"/>
    <p:sldId id="276" r:id="rId24"/>
    <p:sldId id="295" r:id="rId25"/>
    <p:sldId id="306" r:id="rId26"/>
    <p:sldId id="30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19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1D7F64-0D1E-4F09-90C9-1B110C662A79}" v="3" dt="2018-12-14T07:57:56.981"/>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838" autoAdjust="0"/>
    <p:restoredTop sz="61224" autoAdjust="0"/>
  </p:normalViewPr>
  <p:slideViewPr>
    <p:cSldViewPr snapToGrid="0" snapToObjects="1">
      <p:cViewPr varScale="1">
        <p:scale>
          <a:sx n="40" d="100"/>
          <a:sy n="40" d="100"/>
        </p:scale>
        <p:origin x="1716" y="54"/>
      </p:cViewPr>
      <p:guideLst>
        <p:guide orient="horz" pos="2160"/>
        <p:guide pos="2880"/>
      </p:guideLst>
    </p:cSldViewPr>
  </p:slideViewPr>
  <p:outlineViewPr>
    <p:cViewPr>
      <p:scale>
        <a:sx n="33" d="100"/>
        <a:sy n="33" d="100"/>
      </p:scale>
      <p:origin x="0" y="-44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reckenberg, Kate" userId="8b45ddae-23f1-407e-8d90-04d8d4e05fa6" providerId="ADAL" clId="{F2CC00B1-A61C-46DA-AAA8-30394FD2926C}"/>
    <pc:docChg chg="addSld delSld modSld">
      <pc:chgData name="Schreckenberg, Kate" userId="8b45ddae-23f1-407e-8d90-04d8d4e05fa6" providerId="ADAL" clId="{F2CC00B1-A61C-46DA-AAA8-30394FD2926C}" dt="2018-12-14T07:58:11.561" v="32" actId="6549"/>
      <pc:docMkLst>
        <pc:docMk/>
      </pc:docMkLst>
      <pc:sldChg chg="modSp">
        <pc:chgData name="Schreckenberg, Kate" userId="8b45ddae-23f1-407e-8d90-04d8d4e05fa6" providerId="ADAL" clId="{F2CC00B1-A61C-46DA-AAA8-30394FD2926C}" dt="2018-12-14T07:52:52.489" v="5" actId="14100"/>
        <pc:sldMkLst>
          <pc:docMk/>
          <pc:sldMk cId="3225243328" sldId="276"/>
        </pc:sldMkLst>
        <pc:spChg chg="mod">
          <ac:chgData name="Schreckenberg, Kate" userId="8b45ddae-23f1-407e-8d90-04d8d4e05fa6" providerId="ADAL" clId="{F2CC00B1-A61C-46DA-AAA8-30394FD2926C}" dt="2018-12-14T07:52:52.489" v="5" actId="14100"/>
          <ac:spMkLst>
            <pc:docMk/>
            <pc:sldMk cId="3225243328" sldId="276"/>
            <ac:spMk id="2" creationId="{0832E985-29B1-574D-9686-CC59B40F2B18}"/>
          </ac:spMkLst>
        </pc:spChg>
      </pc:sldChg>
      <pc:sldChg chg="modSp">
        <pc:chgData name="Schreckenberg, Kate" userId="8b45ddae-23f1-407e-8d90-04d8d4e05fa6" providerId="ADAL" clId="{F2CC00B1-A61C-46DA-AAA8-30394FD2926C}" dt="2018-12-14T07:50:12.986" v="0" actId="255"/>
        <pc:sldMkLst>
          <pc:docMk/>
          <pc:sldMk cId="766558470" sldId="285"/>
        </pc:sldMkLst>
        <pc:spChg chg="mod">
          <ac:chgData name="Schreckenberg, Kate" userId="8b45ddae-23f1-407e-8d90-04d8d4e05fa6" providerId="ADAL" clId="{F2CC00B1-A61C-46DA-AAA8-30394FD2926C}" dt="2018-12-14T07:50:12.986" v="0" actId="255"/>
          <ac:spMkLst>
            <pc:docMk/>
            <pc:sldMk cId="766558470" sldId="285"/>
            <ac:spMk id="2" creationId="{00000000-0000-0000-0000-000000000000}"/>
          </ac:spMkLst>
        </pc:spChg>
      </pc:sldChg>
      <pc:sldChg chg="modSp">
        <pc:chgData name="Schreckenberg, Kate" userId="8b45ddae-23f1-407e-8d90-04d8d4e05fa6" providerId="ADAL" clId="{F2CC00B1-A61C-46DA-AAA8-30394FD2926C}" dt="2018-12-14T07:52:32.209" v="3" actId="14100"/>
        <pc:sldMkLst>
          <pc:docMk/>
          <pc:sldMk cId="683103343" sldId="290"/>
        </pc:sldMkLst>
        <pc:spChg chg="mod">
          <ac:chgData name="Schreckenberg, Kate" userId="8b45ddae-23f1-407e-8d90-04d8d4e05fa6" providerId="ADAL" clId="{F2CC00B1-A61C-46DA-AAA8-30394FD2926C}" dt="2018-12-14T07:52:32.209" v="3" actId="14100"/>
          <ac:spMkLst>
            <pc:docMk/>
            <pc:sldMk cId="683103343" sldId="290"/>
            <ac:spMk id="3" creationId="{5ED0C766-B111-D748-8500-83002DA07CC8}"/>
          </ac:spMkLst>
        </pc:spChg>
      </pc:sldChg>
      <pc:sldChg chg="modSp">
        <pc:chgData name="Schreckenberg, Kate" userId="8b45ddae-23f1-407e-8d90-04d8d4e05fa6" providerId="ADAL" clId="{F2CC00B1-A61C-46DA-AAA8-30394FD2926C}" dt="2018-12-14T07:50:29.807" v="1" actId="255"/>
        <pc:sldMkLst>
          <pc:docMk/>
          <pc:sldMk cId="3771474713" sldId="298"/>
        </pc:sldMkLst>
        <pc:spChg chg="mod">
          <ac:chgData name="Schreckenberg, Kate" userId="8b45ddae-23f1-407e-8d90-04d8d4e05fa6" providerId="ADAL" clId="{F2CC00B1-A61C-46DA-AAA8-30394FD2926C}" dt="2018-12-14T07:50:29.807" v="1" actId="255"/>
          <ac:spMkLst>
            <pc:docMk/>
            <pc:sldMk cId="3771474713" sldId="298"/>
            <ac:spMk id="2" creationId="{00000000-0000-0000-0000-000000000000}"/>
          </ac:spMkLst>
        </pc:spChg>
      </pc:sldChg>
      <pc:sldChg chg="modSp">
        <pc:chgData name="Schreckenberg, Kate" userId="8b45ddae-23f1-407e-8d90-04d8d4e05fa6" providerId="ADAL" clId="{F2CC00B1-A61C-46DA-AAA8-30394FD2926C}" dt="2018-12-14T07:50:45.939" v="2" actId="255"/>
        <pc:sldMkLst>
          <pc:docMk/>
          <pc:sldMk cId="930239593" sldId="300"/>
        </pc:sldMkLst>
        <pc:spChg chg="mod">
          <ac:chgData name="Schreckenberg, Kate" userId="8b45ddae-23f1-407e-8d90-04d8d4e05fa6" providerId="ADAL" clId="{F2CC00B1-A61C-46DA-AAA8-30394FD2926C}" dt="2018-12-14T07:50:45.939" v="2" actId="255"/>
          <ac:spMkLst>
            <pc:docMk/>
            <pc:sldMk cId="930239593" sldId="300"/>
            <ac:spMk id="2" creationId="{885B4842-808D-8B4D-B066-40A059D78F81}"/>
          </ac:spMkLst>
        </pc:spChg>
      </pc:sldChg>
      <pc:sldChg chg="modNotesTx">
        <pc:chgData name="Schreckenberg, Kate" userId="8b45ddae-23f1-407e-8d90-04d8d4e05fa6" providerId="ADAL" clId="{F2CC00B1-A61C-46DA-AAA8-30394FD2926C}" dt="2018-12-14T07:58:11.561" v="32" actId="6549"/>
        <pc:sldMkLst>
          <pc:docMk/>
          <pc:sldMk cId="2680125605" sldId="306"/>
        </pc:sldMkLst>
      </pc:sldChg>
      <pc:sldChg chg="modSp modNotesTx">
        <pc:chgData name="Schreckenberg, Kate" userId="8b45ddae-23f1-407e-8d90-04d8d4e05fa6" providerId="ADAL" clId="{F2CC00B1-A61C-46DA-AAA8-30394FD2926C}" dt="2018-12-14T07:56:26.863" v="24" actId="948"/>
        <pc:sldMkLst>
          <pc:docMk/>
          <pc:sldMk cId="1316545723" sldId="307"/>
        </pc:sldMkLst>
        <pc:spChg chg="mod">
          <ac:chgData name="Schreckenberg, Kate" userId="8b45ddae-23f1-407e-8d90-04d8d4e05fa6" providerId="ADAL" clId="{F2CC00B1-A61C-46DA-AAA8-30394FD2926C}" dt="2018-12-14T07:56:26.863" v="24" actId="948"/>
          <ac:spMkLst>
            <pc:docMk/>
            <pc:sldMk cId="1316545723" sldId="307"/>
            <ac:spMk id="254" creationId="{00000000-0000-0000-0000-000000000000}"/>
          </ac:spMkLst>
        </pc:spChg>
      </pc:sldChg>
      <pc:sldChg chg="add del">
        <pc:chgData name="Schreckenberg, Kate" userId="8b45ddae-23f1-407e-8d90-04d8d4e05fa6" providerId="ADAL" clId="{F2CC00B1-A61C-46DA-AAA8-30394FD2926C}" dt="2018-12-14T07:56:38.637" v="25" actId="2696"/>
        <pc:sldMkLst>
          <pc:docMk/>
          <pc:sldMk cId="1253826325" sldId="30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F87009-E22B-CE49-8E85-EDD8FE539492}" type="datetimeFigureOut">
              <a:rPr lang="en-US" smtClean="0"/>
              <a:t>12/14/2018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36A055-F74D-284E-8E9F-F2FBD7D2465E}" type="slidenum">
              <a:rPr lang="en-US" smtClean="0"/>
              <a:t>‹#›</a:t>
            </a:fld>
            <a:endParaRPr lang="en-US"/>
          </a:p>
        </p:txBody>
      </p:sp>
    </p:spTree>
    <p:extLst>
      <p:ext uri="{BB962C8B-B14F-4D97-AF65-F5344CB8AC3E}">
        <p14:creationId xmlns:p14="http://schemas.microsoft.com/office/powerpoint/2010/main" val="9036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indigenouspeoples.nl/indigenous-peoples/definition-indigenou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D536A055-F74D-284E-8E9F-F2FBD7D2465E}" type="slidenum">
              <a:rPr lang="en-US" smtClean="0"/>
              <a:t>1</a:t>
            </a:fld>
            <a:endParaRPr lang="en-US"/>
          </a:p>
        </p:txBody>
      </p:sp>
    </p:spTree>
    <p:extLst>
      <p:ext uri="{BB962C8B-B14F-4D97-AF65-F5344CB8AC3E}">
        <p14:creationId xmlns:p14="http://schemas.microsoft.com/office/powerpoint/2010/main" val="3851425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On s’intéresse de plus en plus aux approches de gouvernance fondées sur les droits où le bien-être, l’équité et les droits sont des considérations centrales dans la conception et la mise en </a:t>
            </a:r>
            <a:r>
              <a:rPr lang="fr-FR" sz="1200" kern="1200" dirty="0" err="1">
                <a:solidFill>
                  <a:schemeClr val="tx1"/>
                </a:solidFill>
                <a:effectLst/>
                <a:latin typeface="Arial" panose="020B0604020202020204" pitchFamily="34" charset="0"/>
                <a:ea typeface="+mn-ea"/>
                <a:cs typeface="Arial" panose="020B0604020202020204" pitchFamily="34" charset="0"/>
              </a:rPr>
              <a:t>oeuvre</a:t>
            </a:r>
            <a:r>
              <a:rPr lang="fr-FR" sz="1200" kern="1200" dirty="0">
                <a:solidFill>
                  <a:schemeClr val="tx1"/>
                </a:solidFill>
                <a:effectLst/>
                <a:latin typeface="Arial" panose="020B0604020202020204" pitchFamily="34" charset="0"/>
                <a:ea typeface="+mn-ea"/>
                <a:cs typeface="Arial" panose="020B0604020202020204" pitchFamily="34" charset="0"/>
              </a:rPr>
              <a:t> des interventions.</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La recherche sur la justice et l’équité suggère que, quelle que soit l’approche institutionnelle suivie pour la gouvernance des terres et des ressources, il est essentiel qu’elle soit située dans une compréhension élargie de la distribution de pouvoir et des ressources à travers multiples échelles sociales (McDermott </a:t>
            </a:r>
            <a:r>
              <a:rPr lang="fr-FR" sz="1200" i="1" kern="1200" dirty="0">
                <a:solidFill>
                  <a:schemeClr val="tx1"/>
                </a:solidFill>
                <a:effectLst/>
                <a:latin typeface="Arial" panose="020B0604020202020204" pitchFamily="34" charset="0"/>
                <a:ea typeface="+mn-ea"/>
                <a:cs typeface="Arial" panose="020B0604020202020204" pitchFamily="34" charset="0"/>
              </a:rPr>
              <a:t>et al. </a:t>
            </a:r>
            <a:r>
              <a:rPr lang="fr-FR" sz="1200" kern="1200" dirty="0">
                <a:solidFill>
                  <a:schemeClr val="tx1"/>
                </a:solidFill>
                <a:effectLst/>
                <a:latin typeface="Arial" panose="020B0604020202020204" pitchFamily="34" charset="0"/>
                <a:ea typeface="+mn-ea"/>
                <a:cs typeface="Arial" panose="020B0604020202020204" pitchFamily="34" charset="0"/>
              </a:rPr>
              <a:t>2013; </a:t>
            </a:r>
            <a:r>
              <a:rPr lang="fr-FR" sz="1200" kern="1200" dirty="0" err="1">
                <a:solidFill>
                  <a:schemeClr val="tx1"/>
                </a:solidFill>
                <a:effectLst/>
                <a:latin typeface="Arial" panose="020B0604020202020204" pitchFamily="34" charset="0"/>
                <a:ea typeface="+mn-ea"/>
                <a:cs typeface="Arial" panose="020B0604020202020204" pitchFamily="34" charset="0"/>
              </a:rPr>
              <a:t>Sikor</a:t>
            </a:r>
            <a:r>
              <a:rPr lang="fr-FR" sz="1200" kern="1200" dirty="0">
                <a:solidFill>
                  <a:schemeClr val="tx1"/>
                </a:solidFill>
                <a:effectLst/>
                <a:latin typeface="Arial" panose="020B0604020202020204" pitchFamily="34" charset="0"/>
                <a:ea typeface="+mn-ea"/>
                <a:cs typeface="Arial" panose="020B0604020202020204" pitchFamily="34" charset="0"/>
              </a:rPr>
              <a:t> 2013; voir aussi Dawson </a:t>
            </a:r>
            <a:r>
              <a:rPr lang="fr-FR" sz="1200" i="1" kern="1200" dirty="0">
                <a:solidFill>
                  <a:schemeClr val="tx1"/>
                </a:solidFill>
                <a:effectLst/>
                <a:latin typeface="Arial" panose="020B0604020202020204" pitchFamily="34" charset="0"/>
                <a:ea typeface="+mn-ea"/>
                <a:cs typeface="Arial" panose="020B0604020202020204" pitchFamily="34" charset="0"/>
              </a:rPr>
              <a:t>et al. </a:t>
            </a:r>
            <a:r>
              <a:rPr lang="fr-FR" sz="1200" kern="1200" dirty="0">
                <a:solidFill>
                  <a:schemeClr val="tx1"/>
                </a:solidFill>
                <a:effectLst/>
                <a:latin typeface="Arial" panose="020B0604020202020204" pitchFamily="34" charset="0"/>
                <a:ea typeface="+mn-ea"/>
                <a:cs typeface="Arial" panose="020B0604020202020204" pitchFamily="34" charset="0"/>
              </a:rPr>
              <a:t>2018)</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La gouvernance fondée sur les droits ne peut pas éliminer tous les compromis mais peut assurer que toutes les interventions identifient et respectent les droits de tous les acteurs concernés. </a:t>
            </a:r>
            <a:endParaRPr lang="en-GB"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10</a:t>
            </a:fld>
            <a:endParaRPr lang="en-US"/>
          </a:p>
        </p:txBody>
      </p:sp>
    </p:spTree>
    <p:extLst>
      <p:ext uri="{BB962C8B-B14F-4D97-AF65-F5344CB8AC3E}">
        <p14:creationId xmlns:p14="http://schemas.microsoft.com/office/powerpoint/2010/main" val="468246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UNDRIP 2007 (DNUDPA en français). Il n’y a pas de définition universellement adoptée de ‘peuples autochtones’. Une seule définition sera inévitablement trop étroite ou trop large, et aura un sens dans certaines sociétés mais pas dans d’autres. Le débat quant à savoir si tous les Africains sont autochtones (plus facile de trouver la différence entre les peuples autochtones en Amérique et les colons)</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b="0" kern="1200" dirty="0">
                <a:solidFill>
                  <a:schemeClr val="tx1"/>
                </a:solidFill>
                <a:effectLst/>
                <a:latin typeface="Arial" panose="020B0604020202020204" pitchFamily="34" charset="0"/>
                <a:ea typeface="+mn-ea"/>
                <a:cs typeface="Arial" panose="020B0604020202020204" pitchFamily="34" charset="0"/>
              </a:rPr>
              <a:t>Définitions pratiques de peuples autochtones:</a:t>
            </a:r>
          </a:p>
          <a:p>
            <a:pPr marL="628650" lvl="1" indent="-171450">
              <a:buFont typeface="Courier New" panose="02070309020205020404" pitchFamily="49" charset="0"/>
              <a:buChar char="o"/>
            </a:pPr>
            <a:r>
              <a:rPr lang="fr-FR" sz="1200" b="0" kern="1200" dirty="0">
                <a:solidFill>
                  <a:schemeClr val="tx1"/>
                </a:solidFill>
                <a:effectLst/>
                <a:latin typeface="Arial" panose="020B0604020202020204" pitchFamily="34" charset="0"/>
                <a:ea typeface="+mn-ea"/>
                <a:cs typeface="Arial" panose="020B0604020202020204" pitchFamily="34" charset="0"/>
              </a:rPr>
              <a:t>par Jose R. Martinez </a:t>
            </a:r>
            <a:r>
              <a:rPr lang="fr-FR" sz="1200" b="0" kern="1200" dirty="0" err="1">
                <a:solidFill>
                  <a:schemeClr val="tx1"/>
                </a:solidFill>
                <a:effectLst/>
                <a:latin typeface="Arial" panose="020B0604020202020204" pitchFamily="34" charset="0"/>
                <a:ea typeface="+mn-ea"/>
                <a:cs typeface="Arial" panose="020B0604020202020204" pitchFamily="34" charset="0"/>
              </a:rPr>
              <a:t>Cobo</a:t>
            </a:r>
            <a:r>
              <a:rPr lang="fr-FR" sz="1200" b="1" kern="1200" dirty="0">
                <a:solidFill>
                  <a:schemeClr val="tx1"/>
                </a:solidFill>
                <a:effectLst/>
                <a:latin typeface="Arial" panose="020B0604020202020204" pitchFamily="34" charset="0"/>
                <a:ea typeface="+mn-ea"/>
                <a:cs typeface="Arial" panose="020B0604020202020204" pitchFamily="34" charset="0"/>
              </a:rPr>
              <a:t> </a:t>
            </a:r>
            <a:r>
              <a:rPr lang="fr-FR" sz="1200" i="1" kern="1200" dirty="0">
                <a:solidFill>
                  <a:schemeClr val="tx1"/>
                </a:solidFill>
                <a:effectLst/>
                <a:latin typeface="Arial" panose="020B0604020202020204" pitchFamily="34" charset="0"/>
                <a:ea typeface="+mn-ea"/>
                <a:cs typeface="Arial" panose="020B0604020202020204" pitchFamily="34" charset="0"/>
              </a:rPr>
              <a:t>(</a:t>
            </a:r>
            <a:r>
              <a:rPr lang="fr-FR" sz="1200" i="1" u="sng" kern="1200" dirty="0">
                <a:solidFill>
                  <a:schemeClr val="tx1"/>
                </a:solidFill>
                <a:effectLst/>
                <a:latin typeface="Arial" panose="020B0604020202020204" pitchFamily="34" charset="0"/>
                <a:ea typeface="+mn-ea"/>
                <a:cs typeface="Arial" panose="020B0604020202020204" pitchFamily="34" charset="0"/>
                <a:hlinkClick r:id="rId3"/>
              </a:rPr>
              <a:t>http://indigenouspeoples.nl/indigenous-peoples/definition-indigenous</a:t>
            </a:r>
            <a:r>
              <a:rPr lang="fr-FR" sz="1200" i="1" kern="1200" dirty="0">
                <a:solidFill>
                  <a:schemeClr val="tx1"/>
                </a:solidFill>
                <a:effectLst/>
                <a:latin typeface="Arial" panose="020B0604020202020204" pitchFamily="34" charset="0"/>
                <a:ea typeface="+mn-ea"/>
                <a:cs typeface="Arial" panose="020B0604020202020204" pitchFamily="34" charset="0"/>
              </a:rPr>
              <a:t>): « </a:t>
            </a:r>
            <a:r>
              <a:rPr lang="fr-FR" sz="1200" kern="1200" dirty="0">
                <a:solidFill>
                  <a:schemeClr val="tx1"/>
                </a:solidFill>
                <a:effectLst/>
                <a:latin typeface="Arial" panose="020B0604020202020204" pitchFamily="34" charset="0"/>
                <a:ea typeface="+mn-ea"/>
                <a:cs typeface="Arial" panose="020B0604020202020204" pitchFamily="34" charset="0"/>
              </a:rPr>
              <a:t>Les communautés, peuples, nations autochtones sont ceux qui ont une continuité historique avec les sociétés avant l’invasion et précoloniales, qui se sont développées sur leurs territoires, se considèrent distincts des autres secteurs des sociétés qui dominent actuellement sur tout ou partie de ces territoires. Elles forment maintenant des secteurs non-dominants de la société et sont déterminées à préserver, développer et transmettre aux futures générations leurs territoires ancestraux et leur identité ethnique comme base de la continuité de leur existence en tant que peuples, conformément à leurs modèles culturels, leurs institutions sociales et leur système légal. »</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Courier New" panose="02070309020205020404" pitchFamily="49" charset="0"/>
              <a:buChar char="o"/>
            </a:pPr>
            <a:r>
              <a:rPr lang="fr-FR" sz="1200" kern="1200" dirty="0">
                <a:solidFill>
                  <a:schemeClr val="tx1"/>
                </a:solidFill>
                <a:effectLst/>
                <a:latin typeface="Arial" panose="020B0604020202020204" pitchFamily="34" charset="0"/>
                <a:ea typeface="+mn-ea"/>
                <a:cs typeface="Arial" panose="020B0604020202020204" pitchFamily="34" charset="0"/>
              </a:rPr>
              <a:t>par R. </a:t>
            </a:r>
            <a:r>
              <a:rPr lang="fr-FR" sz="1200" kern="1200" dirty="0" err="1">
                <a:solidFill>
                  <a:schemeClr val="tx1"/>
                </a:solidFill>
                <a:effectLst/>
                <a:latin typeface="Arial" panose="020B0604020202020204" pitchFamily="34" charset="0"/>
                <a:ea typeface="+mn-ea"/>
                <a:cs typeface="Arial" panose="020B0604020202020204" pitchFamily="34" charset="0"/>
              </a:rPr>
              <a:t>Niezen</a:t>
            </a:r>
            <a:r>
              <a:rPr lang="fr-FR" sz="1200" kern="1200" dirty="0">
                <a:solidFill>
                  <a:schemeClr val="tx1"/>
                </a:solidFill>
                <a:effectLst/>
                <a:latin typeface="Arial" panose="020B0604020202020204" pitchFamily="34" charset="0"/>
                <a:ea typeface="+mn-ea"/>
                <a:cs typeface="Arial" panose="020B0604020202020204" pitchFamily="34" charset="0"/>
              </a:rPr>
              <a:t>: «  Leurs territoires se sont vu imposés par les industries extractives, leurs croyances et rituels ont été imposés par ceux qui voulaient les convertir ; et leur indépendance imposée par les Etats aspirant à un contrôle social et politique. Ils sont ces personnes dont la position dans le monde moderne est le moins tenable » (</a:t>
            </a:r>
            <a:r>
              <a:rPr lang="fr-FR" sz="1200" kern="1200" dirty="0" err="1">
                <a:solidFill>
                  <a:schemeClr val="tx1"/>
                </a:solidFill>
                <a:effectLst/>
                <a:latin typeface="Arial" panose="020B0604020202020204" pitchFamily="34" charset="0"/>
                <a:ea typeface="+mn-ea"/>
                <a:cs typeface="Arial" panose="020B0604020202020204" pitchFamily="34" charset="0"/>
              </a:rPr>
              <a:t>Niezen</a:t>
            </a:r>
            <a:r>
              <a:rPr lang="fr-FR" sz="1200" kern="1200" dirty="0">
                <a:solidFill>
                  <a:schemeClr val="tx1"/>
                </a:solidFill>
                <a:effectLst/>
                <a:latin typeface="Arial" panose="020B0604020202020204" pitchFamily="34" charset="0"/>
                <a:ea typeface="+mn-ea"/>
                <a:cs typeface="Arial" panose="020B0604020202020204" pitchFamily="34" charset="0"/>
              </a:rPr>
              <a:t> 2003:5)</a:t>
            </a:r>
            <a:endParaRPr lang="en-GB" altLang="en-US" sz="12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11</a:t>
            </a:fld>
            <a:endParaRPr lang="en-US"/>
          </a:p>
        </p:txBody>
      </p:sp>
    </p:spTree>
    <p:extLst>
      <p:ext uri="{BB962C8B-B14F-4D97-AF65-F5344CB8AC3E}">
        <p14:creationId xmlns:p14="http://schemas.microsoft.com/office/powerpoint/2010/main" val="2218167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FR" sz="1200" b="0" kern="1200" dirty="0">
                <a:solidFill>
                  <a:schemeClr val="tx1"/>
                </a:solidFill>
                <a:effectLst/>
                <a:latin typeface="Arial" panose="020B0604020202020204" pitchFamily="34" charset="0"/>
                <a:ea typeface="+mn-ea"/>
                <a:cs typeface="Arial" panose="020B0604020202020204" pitchFamily="34" charset="0"/>
              </a:rPr>
              <a:t>DNUDPA </a:t>
            </a:r>
            <a:r>
              <a:rPr lang="fr-FR" sz="1200" kern="1200" dirty="0">
                <a:solidFill>
                  <a:schemeClr val="tx1"/>
                </a:solidFill>
                <a:effectLst/>
                <a:latin typeface="Arial" panose="020B0604020202020204" pitchFamily="34" charset="0"/>
                <a:ea typeface="+mn-ea"/>
                <a:cs typeface="Arial" panose="020B0604020202020204" pitchFamily="34" charset="0"/>
              </a:rPr>
              <a:t>insiste que : les peuples autochtones doivent être consultés avant tout développement sur leur terre, et compensés. Ils ne devront pas être déplacés. Il ne devra pas avoir d’action militaire sans consentement sur leur terre. Les gouvernements devront protéger leurs droits.</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CLIP est spécifiquement requis pour les interventions qui pourraient affecter les peuples autochtones, mais s’applique également de plus en plus aux interventions affectant les communautés locales qui ne se définissent pas comme autochtones.</a:t>
            </a:r>
            <a:endParaRPr lang="en-GB" alt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12</a:t>
            </a:fld>
            <a:endParaRPr lang="en-US"/>
          </a:p>
        </p:txBody>
      </p:sp>
    </p:spTree>
    <p:extLst>
      <p:ext uri="{BB962C8B-B14F-4D97-AF65-F5344CB8AC3E}">
        <p14:creationId xmlns:p14="http://schemas.microsoft.com/office/powerpoint/2010/main" val="185281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CLIP concerne les communautés autochtones et population locale ayant un droit spécifique que les autres devraient respecter. C’est un droit collectif. Ceci veut dire qu’une communauté dans son ensemble a le droit de donner ou de refuser leur Consentement Libre, Informé et Préalable.</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CLIP n’est pas un engagement participatif, ni une consultation, ni une négociation. Plutôt, ce sont juste des moyens et des outils par lesquels CLIP peut être atteint.</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CLIP est une protection sociale essentielle pour les projets miniers et d’infrastructure, particulièrement dans le contexte de la protection des droits et des territoires des peuples autochtones. Il a également été introduit dans le secteur forestier par les processus internationaux de certification forestière.</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Toutefois, il y a quelques défis :</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Courier New" panose="02070309020205020404" pitchFamily="49" charset="0"/>
              <a:buChar char="o"/>
            </a:pPr>
            <a:r>
              <a:rPr lang="fr-FR" sz="1200" kern="1200" dirty="0">
                <a:solidFill>
                  <a:schemeClr val="tx1"/>
                </a:solidFill>
                <a:effectLst/>
                <a:latin typeface="Arial" panose="020B0604020202020204" pitchFamily="34" charset="0"/>
                <a:ea typeface="+mn-ea"/>
                <a:cs typeface="Arial" panose="020B0604020202020204" pitchFamily="34" charset="0"/>
              </a:rPr>
              <a:t>La Banque Mondiale et d’autres bailleurs de fonds principaux interprètent le ‘C’ dans le sens de Consultation. Leur argument est que les gouvernements démocratiquement élus représentent tous leurs peuples, si bien qu’aucun autre groupe ne devrait avoir le droit de d’empêcher le développement que le gouvernement considère adéquat pour le pays.</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Courier New" panose="02070309020205020404" pitchFamily="49" charset="0"/>
              <a:buChar char="o"/>
            </a:pPr>
            <a:r>
              <a:rPr lang="fr-FR" sz="1200" kern="1200" dirty="0">
                <a:solidFill>
                  <a:schemeClr val="tx1"/>
                </a:solidFill>
                <a:effectLst/>
                <a:latin typeface="Arial" panose="020B0604020202020204" pitchFamily="34" charset="0"/>
                <a:ea typeface="+mn-ea"/>
                <a:cs typeface="Arial" panose="020B0604020202020204" pitchFamily="34" charset="0"/>
              </a:rPr>
              <a:t>Il est relativement facile pour ceux qui élaborent et mettent en œuvre la politique de se focaliser sur CLIP comme un processus instrumental. Cependant, si les facteurs contextuels qui influencent la participation effective sont ignorés, de tel focus peut servir seulement à légitimer les dynamiques de pouvoir et les résultats inéquitables (Mahanty et McDermott 2013).</a:t>
            </a:r>
            <a:endParaRPr lang="en-GB" altLang="en-US"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13</a:t>
            </a:fld>
            <a:endParaRPr lang="en-US"/>
          </a:p>
        </p:txBody>
      </p:sp>
    </p:spTree>
    <p:extLst>
      <p:ext uri="{BB962C8B-B14F-4D97-AF65-F5344CB8AC3E}">
        <p14:creationId xmlns:p14="http://schemas.microsoft.com/office/powerpoint/2010/main" val="1911786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fr-FR" sz="1200" kern="1200" dirty="0">
                <a:solidFill>
                  <a:schemeClr val="tx1"/>
                </a:solidFill>
                <a:effectLst/>
                <a:latin typeface="Arial" panose="020B0604020202020204" pitchFamily="34" charset="0"/>
                <a:ea typeface="+mn-ea"/>
                <a:cs typeface="Arial" panose="020B0604020202020204" pitchFamily="34" charset="0"/>
              </a:rPr>
              <a:t>Il est nécessaire de spécifier ‘qui compte comme sujet de justice ?’et sur ‘quelle échelle sociale et temporelle l’équité devra être évaluée ?’ (McDermott </a:t>
            </a:r>
            <a:r>
              <a:rPr lang="fr-FR" sz="1200" i="1" kern="1200" dirty="0">
                <a:solidFill>
                  <a:schemeClr val="tx1"/>
                </a:solidFill>
                <a:effectLst/>
                <a:latin typeface="Arial" panose="020B0604020202020204" pitchFamily="34" charset="0"/>
                <a:ea typeface="+mn-ea"/>
                <a:cs typeface="Arial" panose="020B0604020202020204" pitchFamily="34" charset="0"/>
              </a:rPr>
              <a:t>et al. </a:t>
            </a:r>
            <a:r>
              <a:rPr lang="fr-FR" sz="1200" kern="1200" dirty="0">
                <a:solidFill>
                  <a:schemeClr val="tx1"/>
                </a:solidFill>
                <a:effectLst/>
                <a:latin typeface="Arial" panose="020B0604020202020204" pitchFamily="34" charset="0"/>
                <a:ea typeface="+mn-ea"/>
                <a:cs typeface="Arial" panose="020B0604020202020204" pitchFamily="34" charset="0"/>
              </a:rPr>
              <a:t>2013). Elles peuvent inclurent:</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b="1" kern="1200" dirty="0">
                <a:solidFill>
                  <a:schemeClr val="tx1"/>
                </a:solidFill>
                <a:effectLst/>
                <a:latin typeface="Arial" panose="020B0604020202020204" pitchFamily="34" charset="0"/>
                <a:ea typeface="+mn-ea"/>
                <a:cs typeface="Arial" panose="020B0604020202020204" pitchFamily="34" charset="0"/>
              </a:rPr>
              <a:t>Individu</a:t>
            </a:r>
            <a:r>
              <a:rPr lang="fr-FR" sz="1200" kern="1200" dirty="0">
                <a:solidFill>
                  <a:schemeClr val="tx1"/>
                </a:solidFill>
                <a:effectLst/>
                <a:latin typeface="Arial" panose="020B0604020202020204" pitchFamily="34" charset="0"/>
                <a:ea typeface="+mn-ea"/>
                <a:cs typeface="Arial" panose="020B0604020202020204" pitchFamily="34" charset="0"/>
              </a:rPr>
              <a:t> : comparant les différents capacités, coûts, bénéfices, risques et opportunités vécus par les individus au sein d’unités sociales plus grandes, prenant en compte les variables tels que le genre et l’âge. </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b="1" kern="1200" dirty="0">
                <a:solidFill>
                  <a:schemeClr val="tx1"/>
                </a:solidFill>
                <a:effectLst/>
                <a:latin typeface="Arial" panose="020B0604020202020204" pitchFamily="34" charset="0"/>
                <a:ea typeface="+mn-ea"/>
                <a:cs typeface="Arial" panose="020B0604020202020204" pitchFamily="34" charset="0"/>
              </a:rPr>
              <a:t>Ménage</a:t>
            </a:r>
            <a:r>
              <a:rPr lang="fr-FR" sz="1200" kern="1200" dirty="0">
                <a:solidFill>
                  <a:schemeClr val="tx1"/>
                </a:solidFill>
                <a:effectLst/>
                <a:latin typeface="Arial" panose="020B0604020202020204" pitchFamily="34" charset="0"/>
                <a:ea typeface="+mn-ea"/>
                <a:cs typeface="Arial" panose="020B0604020202020204" pitchFamily="34" charset="0"/>
              </a:rPr>
              <a:t> : considérez dans quelle mesure les ménages bénéficient ou perdent des distributions selon les marqueurs de différences sociales, tels que classe, caste, race, ethnicité, et occupation.</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b="1" kern="1200" dirty="0">
                <a:solidFill>
                  <a:schemeClr val="tx1"/>
                </a:solidFill>
                <a:effectLst/>
                <a:latin typeface="Arial" panose="020B0604020202020204" pitchFamily="34" charset="0"/>
                <a:ea typeface="+mn-ea"/>
                <a:cs typeface="Arial" panose="020B0604020202020204" pitchFamily="34" charset="0"/>
              </a:rPr>
              <a:t>Communauté</a:t>
            </a:r>
            <a:r>
              <a:rPr lang="fr-FR" sz="1200" kern="1200" dirty="0">
                <a:solidFill>
                  <a:schemeClr val="tx1"/>
                </a:solidFill>
                <a:effectLst/>
                <a:latin typeface="Arial" panose="020B0604020202020204" pitchFamily="34" charset="0"/>
                <a:ea typeface="+mn-ea"/>
                <a:cs typeface="Arial" panose="020B0604020202020204" pitchFamily="34" charset="0"/>
              </a:rPr>
              <a:t> : Les inégalités entre les localités- ex. du rural à l’urbain, d’amont en aval, protégé à dégradé, valeur commerciale faible à élevée - doivent être examinées à cette échelle.</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b="1" kern="1200" dirty="0">
                <a:solidFill>
                  <a:schemeClr val="tx1"/>
                </a:solidFill>
                <a:effectLst/>
                <a:latin typeface="Arial" panose="020B0604020202020204" pitchFamily="34" charset="0"/>
                <a:ea typeface="+mn-ea"/>
                <a:cs typeface="Arial" panose="020B0604020202020204" pitchFamily="34" charset="0"/>
              </a:rPr>
              <a:t>Le long de la chaine de valeur </a:t>
            </a:r>
            <a:r>
              <a:rPr lang="fr-FR" sz="1200" kern="1200" dirty="0">
                <a:solidFill>
                  <a:schemeClr val="tx1"/>
                </a:solidFill>
                <a:effectLst/>
                <a:latin typeface="Arial" panose="020B0604020202020204" pitchFamily="34" charset="0"/>
                <a:ea typeface="+mn-ea"/>
                <a:cs typeface="Arial" panose="020B0604020202020204" pitchFamily="34" charset="0"/>
              </a:rPr>
              <a:t>: Les chaines de valeur des services </a:t>
            </a:r>
            <a:r>
              <a:rPr lang="fr-FR" sz="1200" kern="1200" dirty="0" err="1">
                <a:solidFill>
                  <a:schemeClr val="tx1"/>
                </a:solidFill>
                <a:effectLst/>
                <a:latin typeface="Arial" panose="020B0604020202020204" pitchFamily="34" charset="0"/>
                <a:ea typeface="+mn-ea"/>
                <a:cs typeface="Arial" panose="020B0604020202020204" pitchFamily="34" charset="0"/>
              </a:rPr>
              <a:t>écosystémiques</a:t>
            </a:r>
            <a:r>
              <a:rPr lang="fr-FR" sz="1200" kern="1200" dirty="0">
                <a:solidFill>
                  <a:schemeClr val="tx1"/>
                </a:solidFill>
                <a:effectLst/>
                <a:latin typeface="Arial" panose="020B0604020202020204" pitchFamily="34" charset="0"/>
                <a:ea typeface="+mn-ea"/>
                <a:cs typeface="Arial" panose="020B0604020202020204" pitchFamily="34" charset="0"/>
              </a:rPr>
              <a:t> peuvent être courtes et directes (ex. les producteurs d’eau en amont vers les utilisateurs en aval) ou longues et compliquées (ex. du bois tropical transformé en Chine en vente comme meuble en Grande Bretagne). Les arrangements institutionnels et les différents niveaux de pouvoir politique et commercial permettent aux acteurs le long des chaines de valeur de bénéficier différemment du processus de création de valeur autour d’un produit.</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b="1" kern="1200" dirty="0">
                <a:solidFill>
                  <a:schemeClr val="tx1"/>
                </a:solidFill>
                <a:effectLst/>
                <a:latin typeface="Arial" panose="020B0604020202020204" pitchFamily="34" charset="0"/>
                <a:ea typeface="+mn-ea"/>
                <a:cs typeface="Arial" panose="020B0604020202020204" pitchFamily="34" charset="0"/>
              </a:rPr>
              <a:t>(Inter)nationale- Globale</a:t>
            </a:r>
            <a:r>
              <a:rPr lang="fr-FR" sz="1200" kern="1200" dirty="0">
                <a:solidFill>
                  <a:schemeClr val="tx1"/>
                </a:solidFill>
                <a:effectLst/>
                <a:latin typeface="Arial" panose="020B0604020202020204" pitchFamily="34" charset="0"/>
                <a:ea typeface="+mn-ea"/>
                <a:cs typeface="Arial" panose="020B0604020202020204" pitchFamily="34" charset="0"/>
              </a:rPr>
              <a:t> : la répartition inégale des ressources naturelles et les effets historiques de l’industrialisation, la colonisation, l’extraction et la commerce ont engendré les inégalités mondiales qui donnent aux nations différents rôles et pouvoir.</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b="1" kern="1200" dirty="0">
                <a:solidFill>
                  <a:schemeClr val="tx1"/>
                </a:solidFill>
                <a:effectLst/>
                <a:latin typeface="Arial" panose="020B0604020202020204" pitchFamily="34" charset="0"/>
                <a:ea typeface="+mn-ea"/>
                <a:cs typeface="Arial" panose="020B0604020202020204" pitchFamily="34" charset="0"/>
              </a:rPr>
              <a:t>Ecosystèmes </a:t>
            </a:r>
            <a:r>
              <a:rPr lang="fr-FR" sz="1200" kern="1200" dirty="0">
                <a:solidFill>
                  <a:schemeClr val="tx1"/>
                </a:solidFill>
                <a:effectLst/>
                <a:latin typeface="Arial" panose="020B0604020202020204" pitchFamily="34" charset="0"/>
                <a:ea typeface="+mn-ea"/>
                <a:cs typeface="Arial" panose="020B0604020202020204" pitchFamily="34" charset="0"/>
              </a:rPr>
              <a:t>: la justice n’est pas limitée à la société humaine, mais doit aussi inclure les espèces non-humaines et/ou les écosystèmes dans leur ensemble.</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b="1" kern="1200" dirty="0">
                <a:solidFill>
                  <a:schemeClr val="tx1"/>
                </a:solidFill>
                <a:effectLst/>
                <a:latin typeface="Arial" panose="020B0604020202020204" pitchFamily="34" charset="0"/>
                <a:ea typeface="+mn-ea"/>
                <a:cs typeface="Arial" panose="020B0604020202020204" pitchFamily="34" charset="0"/>
              </a:rPr>
              <a:t>Intergénérationnelle </a:t>
            </a:r>
            <a:r>
              <a:rPr lang="fr-FR" sz="1200" kern="1200" dirty="0">
                <a:solidFill>
                  <a:schemeClr val="tx1"/>
                </a:solidFill>
                <a:effectLst/>
                <a:latin typeface="Arial" panose="020B0604020202020204" pitchFamily="34" charset="0"/>
                <a:ea typeface="+mn-ea"/>
                <a:cs typeface="Arial" panose="020B0604020202020204" pitchFamily="34" charset="0"/>
              </a:rPr>
              <a:t>: les intérêts des générations futures sont fondamentaux au ‘développement durable’. Besoin de sécuriser les services écosystémiques pour les générations futures.</a:t>
            </a:r>
            <a:endParaRPr lang="en-US" sz="12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14</a:t>
            </a:fld>
            <a:endParaRPr lang="en-US"/>
          </a:p>
        </p:txBody>
      </p:sp>
    </p:spTree>
    <p:extLst>
      <p:ext uri="{BB962C8B-B14F-4D97-AF65-F5344CB8AC3E}">
        <p14:creationId xmlns:p14="http://schemas.microsoft.com/office/powerpoint/2010/main" val="1369204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fr-FR" sz="1200" b="1" kern="1200" dirty="0">
                <a:solidFill>
                  <a:schemeClr val="tx1"/>
                </a:solidFill>
                <a:effectLst/>
                <a:latin typeface="Arial" panose="020B0604020202020204" pitchFamily="34" charset="0"/>
                <a:ea typeface="+mn-ea"/>
                <a:cs typeface="Arial" panose="020B0604020202020204" pitchFamily="34" charset="0"/>
              </a:rPr>
              <a:t>L’équité des procédures </a:t>
            </a:r>
            <a:r>
              <a:rPr lang="fr-FR" sz="1200" kern="1200" dirty="0">
                <a:solidFill>
                  <a:schemeClr val="tx1"/>
                </a:solidFill>
                <a:effectLst/>
                <a:latin typeface="Arial" panose="020B0604020202020204" pitchFamily="34" charset="0"/>
                <a:ea typeface="+mn-ea"/>
                <a:cs typeface="Arial" panose="020B0604020202020204" pitchFamily="34" charset="0"/>
              </a:rPr>
              <a:t>concerne l’équité dans les processus politiques qui allouent les ressources et règlent les litiges.</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Elle implique la représentation, la reconnaissance/inclusion, voix et participation dans la prise de décision.</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Inclut l’influence du pouvoir et de la politique</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Les principes de gouvernance discutés dans le thème précédent sont très applicables ici :</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fr-FR" sz="1200" kern="1200" dirty="0" err="1">
                <a:solidFill>
                  <a:schemeClr val="tx1"/>
                </a:solidFill>
                <a:effectLst/>
                <a:latin typeface="Arial" panose="020B0604020202020204" pitchFamily="34" charset="0"/>
                <a:ea typeface="+mn-ea"/>
                <a:cs typeface="Arial" panose="020B0604020202020204" pitchFamily="34" charset="0"/>
              </a:rPr>
              <a:t>Redeva</a:t>
            </a:r>
            <a:r>
              <a:rPr lang="fr-FR" sz="1200" kern="1200" noProof="0" dirty="0">
                <a:solidFill>
                  <a:schemeClr val="tx1"/>
                </a:solidFill>
                <a:effectLst/>
                <a:latin typeface="Arial" panose="020B0604020202020204" pitchFamily="34" charset="0"/>
                <a:ea typeface="+mn-ea"/>
                <a:cs typeface="Arial" panose="020B0604020202020204" pitchFamily="34" charset="0"/>
              </a:rPr>
              <a:t>b</a:t>
            </a:r>
            <a:r>
              <a:rPr lang="fr-FR" sz="1200" kern="1200" dirty="0" err="1">
                <a:solidFill>
                  <a:schemeClr val="tx1"/>
                </a:solidFill>
                <a:effectLst/>
                <a:latin typeface="Arial" panose="020B0604020202020204" pitchFamily="34" charset="0"/>
                <a:ea typeface="+mn-ea"/>
                <a:cs typeface="Arial" panose="020B0604020202020204" pitchFamily="34" charset="0"/>
              </a:rPr>
              <a:t>ilité</a:t>
            </a:r>
            <a:r>
              <a:rPr lang="fr-FR" sz="1200" kern="1200" dirty="0">
                <a:solidFill>
                  <a:schemeClr val="tx1"/>
                </a:solidFill>
                <a:effectLst/>
                <a:latin typeface="Arial" panose="020B0604020202020204" pitchFamily="34" charset="0"/>
                <a:ea typeface="+mn-ea"/>
                <a:cs typeface="Arial" panose="020B0604020202020204" pitchFamily="34" charset="0"/>
              </a:rPr>
              <a:t> pour les décisions prises et leur mise en œuvre</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Transparence : met en évidence l’importance des informations alimentant le processus décisionnel, de qui sont les perspectives représentées, et quelles valeurs, de qui, influencent le processus décisionnel à différents niveaux.</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Participation- voir diapo suivante.</a:t>
            </a:r>
            <a:endParaRPr lang="en-GB"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15</a:t>
            </a:fld>
            <a:endParaRPr lang="en-US"/>
          </a:p>
        </p:txBody>
      </p:sp>
    </p:spTree>
    <p:extLst>
      <p:ext uri="{BB962C8B-B14F-4D97-AF65-F5344CB8AC3E}">
        <p14:creationId xmlns:p14="http://schemas.microsoft.com/office/powerpoint/2010/main" val="2567675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NB Notez qu’il y a plusieurs définitions de participation. Il y a également un grand nombre d’ouvrages sur ‘la tyrannie’ de la participation.</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Peut aussi inclure la participation à faire appliquer les lois (ex. foresterie communautaire)</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Représentation ‘présumée’- est-ce que les soi-disant représentants consultent vraiment leurs peuples et tiennent comptent des résultats des consultations ?</a:t>
            </a:r>
            <a:endParaRPr lang="en-GB" altLang="en-US"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16</a:t>
            </a:fld>
            <a:endParaRPr lang="en-US"/>
          </a:p>
        </p:txBody>
      </p:sp>
    </p:spTree>
    <p:extLst>
      <p:ext uri="{BB962C8B-B14F-4D97-AF65-F5344CB8AC3E}">
        <p14:creationId xmlns:p14="http://schemas.microsoft.com/office/powerpoint/2010/main" val="2093783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a:solidFill>
                  <a:schemeClr val="tx1"/>
                </a:solidFill>
                <a:effectLst/>
                <a:latin typeface="Arial" panose="020B0604020202020204" pitchFamily="34" charset="0"/>
                <a:ea typeface="+mn-ea"/>
                <a:cs typeface="Arial" panose="020B0604020202020204" pitchFamily="34" charset="0"/>
              </a:rPr>
              <a:t>Questions aux étudiants</a:t>
            </a:r>
            <a:r>
              <a:rPr lang="fr-FR" sz="1200" kern="1200" dirty="0">
                <a:solidFill>
                  <a:schemeClr val="tx1"/>
                </a:solidFill>
                <a:effectLst/>
                <a:latin typeface="Arial" panose="020B0604020202020204" pitchFamily="34" charset="0"/>
                <a:ea typeface="+mn-ea"/>
                <a:cs typeface="Arial" panose="020B0604020202020204" pitchFamily="34" charset="0"/>
              </a:rPr>
              <a:t>: Discutez avec votre voisin pendant 5 minutes. Listez les différentes communautés dont vous êtes membres et pensez à comment vous y participez. Quel rôle jouez-vous ?</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1" kern="1200" dirty="0">
                <a:solidFill>
                  <a:schemeClr val="tx1"/>
                </a:solidFill>
                <a:effectLst/>
                <a:latin typeface="Arial" panose="020B0604020202020204" pitchFamily="34" charset="0"/>
                <a:ea typeface="+mn-ea"/>
                <a:cs typeface="Arial" panose="020B0604020202020204" pitchFamily="34" charset="0"/>
              </a:rPr>
              <a:t>[</a:t>
            </a:r>
            <a:r>
              <a:rPr lang="fr-FR" i="1" dirty="0"/>
              <a:t>Des réponses possibles</a:t>
            </a:r>
            <a:r>
              <a:rPr lang="fr-FR" sz="1200" b="1" i="1" kern="1200" dirty="0">
                <a:solidFill>
                  <a:schemeClr val="tx1"/>
                </a:solidFill>
                <a:effectLst/>
                <a:latin typeface="Arial" panose="020B0604020202020204" pitchFamily="34" charset="0"/>
                <a:ea typeface="+mn-ea"/>
                <a:cs typeface="Arial" panose="020B0604020202020204" pitchFamily="34" charset="0"/>
              </a:rPr>
              <a:t> </a:t>
            </a:r>
            <a:r>
              <a:rPr lang="fr-FR" sz="1200" i="1" kern="1200" dirty="0">
                <a:solidFill>
                  <a:schemeClr val="tx1"/>
                </a:solidFill>
                <a:effectLst/>
                <a:latin typeface="Arial" panose="020B0604020202020204" pitchFamily="34" charset="0"/>
                <a:ea typeface="+mn-ea"/>
                <a:cs typeface="Arial" panose="020B0604020202020204" pitchFamily="34" charset="0"/>
              </a:rPr>
              <a:t>: les communautés pourraient être n’importe quoi allant de la famille à une équipe de football, une promotion d’’université à la communauté internationale- et notez que chacun fait partie de plusieurs communautés.</a:t>
            </a:r>
            <a:endParaRPr lang="en-US" sz="1200" i="1" kern="1200" dirty="0">
              <a:solidFill>
                <a:schemeClr val="tx1"/>
              </a:solidFill>
              <a:effectLst/>
              <a:latin typeface="Arial" panose="020B0604020202020204" pitchFamily="34" charset="0"/>
              <a:ea typeface="+mn-ea"/>
              <a:cs typeface="Arial" panose="020B0604020202020204" pitchFamily="34" charset="0"/>
            </a:endParaRPr>
          </a:p>
          <a:p>
            <a:r>
              <a:rPr lang="fr-FR" sz="1200" i="1" kern="1200" dirty="0">
                <a:solidFill>
                  <a:schemeClr val="tx1"/>
                </a:solidFill>
                <a:effectLst/>
                <a:latin typeface="Arial" panose="020B0604020202020204" pitchFamily="34" charset="0"/>
                <a:ea typeface="+mn-ea"/>
                <a:cs typeface="Arial" panose="020B0604020202020204" pitchFamily="34" charset="0"/>
              </a:rPr>
              <a:t>Les communautés ne sont pas nécessairement homogènes à moins d’être très petites et auto-sélectionnées.</a:t>
            </a:r>
            <a:endParaRPr lang="en-US" sz="1200" i="1" kern="1200" dirty="0">
              <a:solidFill>
                <a:schemeClr val="tx1"/>
              </a:solidFill>
              <a:effectLst/>
              <a:latin typeface="Arial" panose="020B0604020202020204" pitchFamily="34" charset="0"/>
              <a:ea typeface="+mn-ea"/>
              <a:cs typeface="Arial" panose="020B0604020202020204" pitchFamily="34" charset="0"/>
            </a:endParaRPr>
          </a:p>
          <a:p>
            <a:r>
              <a:rPr lang="fr-FR" sz="1200" i="1" kern="1200" dirty="0">
                <a:solidFill>
                  <a:schemeClr val="tx1"/>
                </a:solidFill>
                <a:effectLst/>
                <a:latin typeface="Arial" panose="020B0604020202020204" pitchFamily="34" charset="0"/>
                <a:ea typeface="+mn-ea"/>
                <a:cs typeface="Arial" panose="020B0604020202020204" pitchFamily="34" charset="0"/>
              </a:rPr>
              <a:t>Les rôles dans chaque communauté peuvent être très différents : passif, leader, décideur…]</a:t>
            </a:r>
            <a:endParaRPr lang="en-US" sz="1200" i="1"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17</a:t>
            </a:fld>
            <a:endParaRPr lang="en-US"/>
          </a:p>
        </p:txBody>
      </p:sp>
    </p:spTree>
    <p:extLst>
      <p:ext uri="{BB962C8B-B14F-4D97-AF65-F5344CB8AC3E}">
        <p14:creationId xmlns:p14="http://schemas.microsoft.com/office/powerpoint/2010/main" val="1747146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Qu’est-ce que la participation? Ce terme est utilisé différemment par plusieurs personnes et peut conduire à de faux espoirs sur quel type de participation existe en fait/est nécessaire.</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Il y a une grande documentation sur ce que la participation veut dire dans le contexte du développement. Différentes personnes parlent de différentes choses, ce qui fait qu’une typologie peut être utile pour assurer que nous parlons tous approximativement de la même chose. L’un des plus connus concerne l’échelle de participation de Sherry </a:t>
            </a:r>
            <a:r>
              <a:rPr lang="fr-FR" sz="1200" kern="1200" dirty="0" err="1">
                <a:solidFill>
                  <a:schemeClr val="tx1"/>
                </a:solidFill>
                <a:effectLst/>
                <a:latin typeface="Arial" panose="020B0604020202020204" pitchFamily="34" charset="0"/>
                <a:ea typeface="+mn-ea"/>
                <a:cs typeface="Arial" panose="020B0604020202020204" pitchFamily="34" charset="0"/>
              </a:rPr>
              <a:t>Arnstein</a:t>
            </a:r>
            <a:r>
              <a:rPr lang="fr-FR" sz="1200" kern="1200" dirty="0">
                <a:solidFill>
                  <a:schemeClr val="tx1"/>
                </a:solidFill>
                <a:effectLst/>
                <a:latin typeface="Arial" panose="020B0604020202020204" pitchFamily="34" charset="0"/>
                <a:ea typeface="+mn-ea"/>
                <a:cs typeface="Arial" panose="020B0604020202020204" pitchFamily="34" charset="0"/>
              </a:rPr>
              <a:t> de 1969. Lire l’article par Andrea Cornwall (2008) pour un bon résumé des problèmes et des différences entre les différentes approches à « l’échelle ».</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L’approche échelle est normative. Elle suggère que plus de participation est bonne. </a:t>
            </a:r>
            <a:r>
              <a:rPr lang="fr-FR" sz="1200" b="1" kern="1200" dirty="0">
                <a:solidFill>
                  <a:schemeClr val="tx1"/>
                </a:solidFill>
                <a:effectLst/>
                <a:latin typeface="Arial" panose="020B0604020202020204" pitchFamily="34" charset="0"/>
                <a:ea typeface="+mn-ea"/>
                <a:cs typeface="Arial" panose="020B0604020202020204" pitchFamily="34" charset="0"/>
              </a:rPr>
              <a:t>Questions aux étudiants</a:t>
            </a:r>
            <a:r>
              <a:rPr lang="fr-FR" sz="1200" kern="1200" dirty="0">
                <a:solidFill>
                  <a:schemeClr val="tx1"/>
                </a:solidFill>
                <a:effectLst/>
                <a:latin typeface="Arial" panose="020B0604020202020204" pitchFamily="34" charset="0"/>
                <a:ea typeface="+mn-ea"/>
                <a:cs typeface="Arial" panose="020B0604020202020204" pitchFamily="34" charset="0"/>
              </a:rPr>
              <a:t> : Qu’est-ce que vous en pensez ? Cela dépend beaucoup du contexte et du point de départ- si vous n’avez jamais eu aucune sorte d’engagement, alors même la consultation pourrait être un bon début.</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Cornwall (2008) expose certains des défis de la participation :</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Qu’est-ce que la pleine participation ? « large et peu profonde » vs «étroite et profonde »</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Sélection des représentants venant de groupes hétérogènes</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Qui est inclus/exclu ?</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Calendrier inapproprié, duré ou format de la participation</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Manque de confiance en soi, manque de confiance au processus</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Lassitude à l’égard de la participation</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Traduction de l’intervention en voix</a:t>
            </a:r>
          </a:p>
          <a:p>
            <a:pPr marL="0" indent="0">
              <a:buFont typeface="Arial" panose="020B0604020202020204" pitchFamily="34" charset="0"/>
              <a:buNone/>
            </a:pPr>
            <a:r>
              <a:rPr lang="fr-FR" sz="1200" kern="1200" dirty="0">
                <a:solidFill>
                  <a:schemeClr val="tx1"/>
                </a:solidFill>
                <a:effectLst/>
                <a:latin typeface="Arial" panose="020B0604020202020204" pitchFamily="34" charset="0"/>
                <a:ea typeface="+mn-ea"/>
                <a:cs typeface="Arial" panose="020B0604020202020204" pitchFamily="34" charset="0"/>
              </a:rPr>
              <a:t>[L’image est de Moore </a:t>
            </a:r>
            <a:r>
              <a:rPr lang="fr-FR" sz="1200" i="1" kern="1200" dirty="0">
                <a:solidFill>
                  <a:schemeClr val="tx1"/>
                </a:solidFill>
                <a:effectLst/>
                <a:latin typeface="Arial" panose="020B0604020202020204" pitchFamily="34" charset="0"/>
                <a:ea typeface="+mn-ea"/>
                <a:cs typeface="Arial" panose="020B0604020202020204" pitchFamily="34" charset="0"/>
              </a:rPr>
              <a:t>et al. </a:t>
            </a:r>
            <a:r>
              <a:rPr lang="fr-FR" sz="1200" kern="1200" dirty="0">
                <a:solidFill>
                  <a:schemeClr val="tx1"/>
                </a:solidFill>
                <a:effectLst/>
                <a:latin typeface="Arial" panose="020B0604020202020204" pitchFamily="34" charset="0"/>
                <a:ea typeface="+mn-ea"/>
                <a:cs typeface="Arial" panose="020B0604020202020204" pitchFamily="34" charset="0"/>
              </a:rPr>
              <a:t>(2011) et vaguement basé sur l’échelle par </a:t>
            </a:r>
            <a:r>
              <a:rPr lang="fr-FR" sz="1200" kern="1200" dirty="0" err="1">
                <a:solidFill>
                  <a:schemeClr val="tx1"/>
                </a:solidFill>
                <a:effectLst/>
                <a:latin typeface="Arial" panose="020B0604020202020204" pitchFamily="34" charset="0"/>
                <a:ea typeface="+mn-ea"/>
                <a:cs typeface="Arial" panose="020B0604020202020204" pitchFamily="34" charset="0"/>
              </a:rPr>
              <a:t>Pretty</a:t>
            </a:r>
            <a:r>
              <a:rPr lang="fr-FR" sz="1200" kern="1200" dirty="0">
                <a:solidFill>
                  <a:schemeClr val="tx1"/>
                </a:solidFill>
                <a:effectLst/>
                <a:latin typeface="Arial" panose="020B0604020202020204" pitchFamily="34" charset="0"/>
                <a:ea typeface="+mn-ea"/>
                <a:cs typeface="Arial" panose="020B0604020202020204" pitchFamily="34" charset="0"/>
              </a:rPr>
              <a:t> </a:t>
            </a:r>
            <a:r>
              <a:rPr lang="fr-FR" sz="1200" i="1" kern="1200" dirty="0">
                <a:solidFill>
                  <a:schemeClr val="tx1"/>
                </a:solidFill>
                <a:effectLst/>
                <a:latin typeface="Arial" panose="020B0604020202020204" pitchFamily="34" charset="0"/>
                <a:ea typeface="+mn-ea"/>
                <a:cs typeface="Arial" panose="020B0604020202020204" pitchFamily="34" charset="0"/>
              </a:rPr>
              <a:t>et al.</a:t>
            </a:r>
            <a:r>
              <a:rPr lang="fr-FR" sz="1200" kern="1200" dirty="0">
                <a:solidFill>
                  <a:schemeClr val="tx1"/>
                </a:solidFill>
                <a:effectLst/>
                <a:latin typeface="Arial" panose="020B0604020202020204" pitchFamily="34" charset="0"/>
                <a:ea typeface="+mn-ea"/>
                <a:cs typeface="Arial" panose="020B0604020202020204" pitchFamily="34" charset="0"/>
              </a:rPr>
              <a:t> (2005)]</a:t>
            </a:r>
            <a:endParaRPr lang="en-GB" sz="1400" i="1"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18</a:t>
            </a:fld>
            <a:endParaRPr lang="en-US"/>
          </a:p>
        </p:txBody>
      </p:sp>
    </p:spTree>
    <p:extLst>
      <p:ext uri="{BB962C8B-B14F-4D97-AF65-F5344CB8AC3E}">
        <p14:creationId xmlns:p14="http://schemas.microsoft.com/office/powerpoint/2010/main" val="2185751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Les critères d’adhésion peuvent varier: une personne par ménage est le plus exclusif pour les femmes ; tandis que la plus inclusive approche permet à tous les adultes dans le ménage d’être membres.</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L’adhésion au comité exécutif montre un effet de seuil. La taux de participation effective des femmes dans le </a:t>
            </a:r>
            <a:r>
              <a:rPr lang="fr-FR" sz="1200" kern="1200">
                <a:solidFill>
                  <a:schemeClr val="tx1"/>
                </a:solidFill>
                <a:effectLst/>
                <a:latin typeface="Arial" panose="020B0604020202020204" pitchFamily="34" charset="0"/>
                <a:ea typeface="+mn-ea"/>
                <a:cs typeface="Arial" panose="020B0604020202020204" pitchFamily="34" charset="0"/>
              </a:rPr>
              <a:t>comité exécutif </a:t>
            </a:r>
            <a:r>
              <a:rPr lang="fr-FR" sz="1200" kern="1200" dirty="0">
                <a:solidFill>
                  <a:schemeClr val="tx1"/>
                </a:solidFill>
                <a:effectLst/>
                <a:latin typeface="Arial" panose="020B0604020202020204" pitchFamily="34" charset="0"/>
                <a:ea typeface="+mn-ea"/>
                <a:cs typeface="Arial" panose="020B0604020202020204" pitchFamily="34" charset="0"/>
              </a:rPr>
              <a:t>augmente jusqu’à 30% </a:t>
            </a:r>
            <a:r>
              <a:rPr lang="fr-FR" sz="1200" kern="1200">
                <a:solidFill>
                  <a:schemeClr val="tx1"/>
                </a:solidFill>
                <a:effectLst/>
                <a:latin typeface="Arial" panose="020B0604020202020204" pitchFamily="34" charset="0"/>
                <a:ea typeface="+mn-ea"/>
                <a:cs typeface="Arial" panose="020B0604020202020204" pitchFamily="34" charset="0"/>
              </a:rPr>
              <a:t>du comité </a:t>
            </a:r>
            <a:r>
              <a:rPr lang="fr-FR" sz="1200" kern="1200" dirty="0">
                <a:solidFill>
                  <a:schemeClr val="tx1"/>
                </a:solidFill>
                <a:effectLst/>
                <a:latin typeface="Arial" panose="020B0604020202020204" pitchFamily="34" charset="0"/>
                <a:ea typeface="+mn-ea"/>
                <a:cs typeface="Arial" panose="020B0604020202020204" pitchFamily="34" charset="0"/>
              </a:rPr>
              <a:t>et se stabilise ensuite.</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Les normes sociales- les tâches ménagères ne sont pas partagées, faisant que les femmes n’ont pas le temps de participer ; les normes isolant les femmes ; les femmes sont socialement vouées à s’effacer et à ne pas participer aux débats, s’asseoir par terre alors que les hommes s’assoient sur des chaises</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Capacités- les femmes sont souvent considérées moins capables, n’ont rien d’utile à dire, etc.</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Contrôle des forums communautaires par les hommes- particulièrement difficile si la gestion communautaire des ressources commence en tant qu’activité masculine.</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Les dotations personnelles peuvent aussi affecter la manière dont les femmes participent effectivement.</a:t>
            </a:r>
            <a:endParaRPr lang="en-GB" alt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19</a:t>
            </a:fld>
            <a:endParaRPr lang="en-US"/>
          </a:p>
        </p:txBody>
      </p:sp>
    </p:spTree>
    <p:extLst>
      <p:ext uri="{BB962C8B-B14F-4D97-AF65-F5344CB8AC3E}">
        <p14:creationId xmlns:p14="http://schemas.microsoft.com/office/powerpoint/2010/main" val="2093783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Arial" panose="020B0604020202020204" pitchFamily="34" charset="0"/>
                <a:ea typeface="+mn-ea"/>
                <a:cs typeface="Arial" panose="020B0604020202020204" pitchFamily="34" charset="0"/>
              </a:rPr>
              <a:t>Nous examinerons en particulier quelques-uns des problèmes autour de la reconnaissance des communautés marginalisées et les défis de la participation effective dans la prise de décision.</a:t>
            </a:r>
            <a:endParaRPr lang="en-GB" alt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2</a:t>
            </a:fld>
            <a:endParaRPr lang="en-US"/>
          </a:p>
        </p:txBody>
      </p:sp>
    </p:spTree>
    <p:extLst>
      <p:ext uri="{BB962C8B-B14F-4D97-AF65-F5344CB8AC3E}">
        <p14:creationId xmlns:p14="http://schemas.microsoft.com/office/powerpoint/2010/main" val="37002642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fr-FR" sz="1200" kern="1200" dirty="0">
                <a:solidFill>
                  <a:schemeClr val="tx1"/>
                </a:solidFill>
                <a:effectLst/>
                <a:latin typeface="Arial" panose="020B0604020202020204" pitchFamily="34" charset="0"/>
                <a:ea typeface="+mn-ea"/>
                <a:cs typeface="Arial" panose="020B0604020202020204" pitchFamily="34" charset="0"/>
              </a:rPr>
              <a:t>Quand on parle d’équité et de justice, plusieurs personnes se concentrent sur une dimension seulement et ne vont pas au-delà d’une perspective unidimensionnelle de la distribution.</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b="1" kern="1200" dirty="0">
                <a:solidFill>
                  <a:schemeClr val="tx1"/>
                </a:solidFill>
                <a:effectLst/>
                <a:latin typeface="Arial" panose="020B0604020202020204" pitchFamily="34" charset="0"/>
                <a:ea typeface="+mn-ea"/>
                <a:cs typeface="Arial" panose="020B0604020202020204" pitchFamily="34" charset="0"/>
              </a:rPr>
              <a:t>L’équité distributive</a:t>
            </a:r>
            <a:r>
              <a:rPr lang="fr-FR" sz="1200" kern="1200" dirty="0">
                <a:solidFill>
                  <a:schemeClr val="tx1"/>
                </a:solidFill>
                <a:effectLst/>
                <a:latin typeface="Arial" panose="020B0604020202020204" pitchFamily="34" charset="0"/>
                <a:ea typeface="+mn-ea"/>
                <a:cs typeface="Arial" panose="020B0604020202020204" pitchFamily="34" charset="0"/>
              </a:rPr>
              <a:t> s’intéresse à l’allocation parmi les parties prenantes des coûts, risques et bénéfices qui résultent de la politique environnementale ou des décisions de gestion des ressources.</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Peut-être considérée comme la dimension économique de l’équité</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La distribution équitable des bénéfices peut être justifiée sur la base des résultats ou du processus</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Ce dernier peut être basé sur un ou plusieurs principes différents</a:t>
            </a:r>
          </a:p>
          <a:p>
            <a:pPr marL="171450" lvl="0" indent="-171450">
              <a:buFont typeface="Arial" panose="020B0604020202020204" pitchFamily="34" charset="0"/>
              <a:buChar char="•"/>
            </a:pPr>
            <a:r>
              <a:rPr lang="fr-FR" sz="1200" b="1" kern="1200" dirty="0">
                <a:solidFill>
                  <a:schemeClr val="tx1"/>
                </a:solidFill>
                <a:effectLst/>
                <a:latin typeface="Arial" panose="020B0604020202020204" pitchFamily="34" charset="0"/>
                <a:ea typeface="+mn-ea"/>
                <a:cs typeface="Arial" panose="020B0604020202020204" pitchFamily="34" charset="0"/>
              </a:rPr>
              <a:t>Question aux étudiants</a:t>
            </a:r>
            <a:r>
              <a:rPr lang="fr-FR" sz="1200" kern="1200" dirty="0">
                <a:solidFill>
                  <a:schemeClr val="tx1"/>
                </a:solidFill>
                <a:effectLst/>
                <a:latin typeface="Arial" panose="020B0604020202020204" pitchFamily="34" charset="0"/>
                <a:ea typeface="+mn-ea"/>
                <a:cs typeface="Arial" panose="020B0604020202020204" pitchFamily="34" charset="0"/>
              </a:rPr>
              <a:t> : Pensez aux différents principes selon lesquels vous pourriez diviser ce gâteau.</a:t>
            </a:r>
            <a:r>
              <a:rPr lang="en-US" sz="1200" i="0" kern="1200" dirty="0">
                <a:solidFill>
                  <a:schemeClr val="tx1"/>
                </a:solidFill>
                <a:effectLst/>
                <a:latin typeface="Arial" panose="020B0604020202020204" pitchFamily="34" charset="0"/>
                <a:ea typeface="+mn-ea"/>
                <a:cs typeface="Arial" panose="020B0604020202020204" pitchFamily="34" charset="0"/>
              </a:rPr>
              <a:t> </a:t>
            </a:r>
            <a:r>
              <a:rPr lang="fr-FR" sz="1200" i="1" kern="1200" dirty="0">
                <a:solidFill>
                  <a:schemeClr val="tx1"/>
                </a:solidFill>
                <a:effectLst/>
                <a:latin typeface="Arial" panose="020B0604020202020204" pitchFamily="34" charset="0"/>
                <a:ea typeface="+mn-ea"/>
                <a:cs typeface="Arial" panose="020B0604020202020204" pitchFamily="34" charset="0"/>
              </a:rPr>
              <a:t>[</a:t>
            </a:r>
            <a:r>
              <a:rPr lang="fr-FR" i="1" dirty="0"/>
              <a:t>Des réponses possibles</a:t>
            </a:r>
            <a:r>
              <a:rPr lang="fr-FR" sz="1200" i="1" kern="1200" dirty="0">
                <a:solidFill>
                  <a:schemeClr val="tx1"/>
                </a:solidFill>
                <a:effectLst/>
                <a:latin typeface="Arial" panose="020B0604020202020204" pitchFamily="34" charset="0"/>
                <a:ea typeface="+mn-ea"/>
                <a:cs typeface="Arial" panose="020B0604020202020204" pitchFamily="34" charset="0"/>
              </a:rPr>
              <a:t>: Egalité (tout le monde reçoit la même portion), basé sur les droits (plus grande portion pour ceux qui ont droit à une portion, peut-être seulement pour les propriétaires du bâtiment ?), mérite (plus grande portion pour ceux qui ont fait le gâteau ou donné les ingrédients) et besoin (plus grande portion pour ceux qui ont faim)]</a:t>
            </a:r>
            <a:endParaRPr lang="en-US" sz="1200" i="1"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Est-ce que vous seriez content avec des portions inégales si vous estimez que le processus menant à cette décision était juste ? Voilà ce que certaines recherches sur les bénéfices de la conservation ont trouvé- tant que les gens considèrent le processus juste, ils respecteront les résultats.</a:t>
            </a:r>
            <a:endParaRPr lang="en-GB"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20</a:t>
            </a:fld>
            <a:endParaRPr lang="en-US"/>
          </a:p>
        </p:txBody>
      </p:sp>
    </p:spTree>
    <p:extLst>
      <p:ext uri="{BB962C8B-B14F-4D97-AF65-F5344CB8AC3E}">
        <p14:creationId xmlns:p14="http://schemas.microsoft.com/office/powerpoint/2010/main" val="4682461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Les </a:t>
            </a:r>
            <a:r>
              <a:rPr lang="fr-FR" sz="1200" b="1" kern="1200" dirty="0">
                <a:solidFill>
                  <a:schemeClr val="tx1"/>
                </a:solidFill>
                <a:effectLst/>
                <a:latin typeface="Arial" panose="020B0604020202020204" pitchFamily="34" charset="0"/>
                <a:ea typeface="+mn-ea"/>
                <a:cs typeface="Arial" panose="020B0604020202020204" pitchFamily="34" charset="0"/>
              </a:rPr>
              <a:t>facteurs favorables</a:t>
            </a:r>
            <a:r>
              <a:rPr lang="fr-FR" sz="1200" kern="1200" dirty="0">
                <a:solidFill>
                  <a:schemeClr val="tx1"/>
                </a:solidFill>
                <a:effectLst/>
                <a:latin typeface="Arial" panose="020B0604020202020204" pitchFamily="34" charset="0"/>
                <a:ea typeface="+mn-ea"/>
                <a:cs typeface="Arial" panose="020B0604020202020204" pitchFamily="34" charset="0"/>
              </a:rPr>
              <a:t> sont ceux qui sont traitées au-delà de la capacité des décideurs locaux. Cela est pertinent lorsqu’on considère des interventions locales telles qu’une aire protégée. Les gestionnaires d’aire protégée peuvent beaucoup faire pour rendre les processus plus juste mais ne pourront peut-être pas surmonter des inégalités enracinées, comme la discrimination contre des groupes sociaux particuliers ou le manque de compétence de certaines parties prenantes pour participer à cause du manque d’éducation ou de reconnaissance politique.</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i.e. nous devons prendre en compte les conditions politiques, économiques et sociales préexistantes sous lesquelles les gens s’engagent dans les procédures et bénéficient des répartitions – et qui limitent ou favorisent leur capacité de faire les deux.</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Il intègre les concepts de capacités personnelles (ex. éducation, reconnaissance politique), l’accès (aux ressources naturelles ainsi qu’au capital, à la main d’œuvre, aux réseaux commerciaux, etc.) et le pouvoir (pour gagner et maintenir l’accès aux ressources)</a:t>
            </a:r>
            <a:endParaRPr lang="en-GB"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21</a:t>
            </a:fld>
            <a:endParaRPr lang="en-US"/>
          </a:p>
        </p:txBody>
      </p:sp>
    </p:spTree>
    <p:extLst>
      <p:ext uri="{BB962C8B-B14F-4D97-AF65-F5344CB8AC3E}">
        <p14:creationId xmlns:p14="http://schemas.microsoft.com/office/powerpoint/2010/main" val="4682461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fr-FR" sz="1200" kern="1200" dirty="0">
                <a:solidFill>
                  <a:schemeClr val="tx1"/>
                </a:solidFill>
                <a:effectLst/>
                <a:latin typeface="Arial" panose="020B0604020202020204" pitchFamily="34" charset="0"/>
                <a:ea typeface="+mn-ea"/>
                <a:cs typeface="Arial" panose="020B0604020202020204" pitchFamily="34" charset="0"/>
              </a:rPr>
              <a:t>L’application des approches équité et justice à la gouvernance d’écosystème est une frontière qui peut avoir des impacts considérables sur la pratique de la gouvernance d’écosystème. Toutefois, certains problèmes continuent d’entraver le bon déroulement de ces principes :</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b="1" kern="1200" dirty="0">
                <a:solidFill>
                  <a:schemeClr val="tx1"/>
                </a:solidFill>
                <a:effectLst/>
                <a:latin typeface="Arial" panose="020B0604020202020204" pitchFamily="34" charset="0"/>
                <a:ea typeface="+mn-ea"/>
                <a:cs typeface="Arial" panose="020B0604020202020204" pitchFamily="34" charset="0"/>
              </a:rPr>
              <a:t>Le ‘manque d’équité’</a:t>
            </a:r>
            <a:r>
              <a:rPr lang="fr-FR" sz="1200" kern="1200" dirty="0">
                <a:solidFill>
                  <a:schemeClr val="tx1"/>
                </a:solidFill>
                <a:effectLst/>
                <a:latin typeface="Arial" panose="020B0604020202020204" pitchFamily="34" charset="0"/>
                <a:ea typeface="+mn-ea"/>
                <a:cs typeface="Arial" panose="020B0604020202020204" pitchFamily="34" charset="0"/>
              </a:rPr>
              <a:t> : des différences existent en ce qui concerne l’</a:t>
            </a:r>
            <a:r>
              <a:rPr lang="fr-FR" sz="1200" kern="1200" dirty="0" err="1">
                <a:solidFill>
                  <a:schemeClr val="tx1"/>
                </a:solidFill>
                <a:effectLst/>
                <a:latin typeface="Arial" panose="020B0604020202020204" pitchFamily="34" charset="0"/>
                <a:ea typeface="+mn-ea"/>
                <a:cs typeface="Arial" panose="020B0604020202020204" pitchFamily="34" charset="0"/>
              </a:rPr>
              <a:t>équitabilité</a:t>
            </a:r>
            <a:r>
              <a:rPr lang="fr-FR" sz="1200" kern="1200" dirty="0">
                <a:solidFill>
                  <a:schemeClr val="tx1"/>
                </a:solidFill>
                <a:effectLst/>
                <a:latin typeface="Arial" panose="020B0604020202020204" pitchFamily="34" charset="0"/>
                <a:ea typeface="+mn-ea"/>
                <a:cs typeface="Arial" panose="020B0604020202020204" pitchFamily="34" charset="0"/>
              </a:rPr>
              <a:t> de la gouvernance d’écosystème, particulièrement entre les institutions d’exécution (aux niveaux national et international) et les communautés autochtones et locales qui sont les plus affectées. Cela provient de 2 raisons :</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Courier New" panose="02070309020205020404" pitchFamily="49" charset="0"/>
              <a:buChar char="o"/>
            </a:pPr>
            <a:r>
              <a:rPr lang="fr-FR" sz="1200" kern="1200" dirty="0">
                <a:solidFill>
                  <a:schemeClr val="tx1"/>
                </a:solidFill>
                <a:effectLst/>
                <a:latin typeface="Arial" panose="020B0604020202020204" pitchFamily="34" charset="0"/>
                <a:ea typeface="+mn-ea"/>
                <a:cs typeface="Arial" panose="020B0604020202020204" pitchFamily="34" charset="0"/>
              </a:rPr>
              <a:t>Difficultés dans la mise en œuvre des politiques négociées au niveau global ou au niveau de l’Etat</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Courier New" panose="02070309020205020404" pitchFamily="49" charset="0"/>
              <a:buChar char="o"/>
            </a:pPr>
            <a:r>
              <a:rPr lang="fr-FR" sz="1200" kern="1200" dirty="0">
                <a:solidFill>
                  <a:schemeClr val="tx1"/>
                </a:solidFill>
                <a:effectLst/>
                <a:latin typeface="Arial" panose="020B0604020202020204" pitchFamily="34" charset="0"/>
                <a:ea typeface="+mn-ea"/>
                <a:cs typeface="Arial" panose="020B0604020202020204" pitchFamily="34" charset="0"/>
              </a:rPr>
              <a:t>Différences normatives sur comment les écosystèmes devraient être équitablement gouvernés.</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b="1" kern="1200" dirty="0">
                <a:solidFill>
                  <a:schemeClr val="tx1"/>
                </a:solidFill>
                <a:effectLst/>
                <a:latin typeface="Arial" panose="020B0604020202020204" pitchFamily="34" charset="0"/>
                <a:ea typeface="+mn-ea"/>
                <a:cs typeface="Arial" panose="020B0604020202020204" pitchFamily="34" charset="0"/>
              </a:rPr>
              <a:t>L’inégalité de pouvoir entre les groupes d’intérêt</a:t>
            </a:r>
            <a:r>
              <a:rPr lang="fr-FR" sz="1200" kern="1200" dirty="0">
                <a:solidFill>
                  <a:schemeClr val="tx1"/>
                </a:solidFill>
                <a:effectLst/>
                <a:latin typeface="Arial" panose="020B0604020202020204" pitchFamily="34" charset="0"/>
                <a:ea typeface="+mn-ea"/>
                <a:cs typeface="Arial" panose="020B0604020202020204" pitchFamily="34" charset="0"/>
              </a:rPr>
              <a:t> est une caractéristique courante et persistante de la gestion environnementale dans les pays en développement (</a:t>
            </a:r>
            <a:r>
              <a:rPr lang="fr-FR" sz="1200" kern="1200" dirty="0" err="1">
                <a:solidFill>
                  <a:schemeClr val="tx1"/>
                </a:solidFill>
                <a:effectLst/>
                <a:latin typeface="Arial" panose="020B0604020202020204" pitchFamily="34" charset="0"/>
                <a:ea typeface="+mn-ea"/>
                <a:cs typeface="Arial" panose="020B0604020202020204" pitchFamily="34" charset="0"/>
              </a:rPr>
              <a:t>Sikor</a:t>
            </a:r>
            <a:r>
              <a:rPr lang="fr-FR" sz="1200" kern="1200" dirty="0">
                <a:solidFill>
                  <a:schemeClr val="tx1"/>
                </a:solidFill>
                <a:effectLst/>
                <a:latin typeface="Arial" panose="020B0604020202020204" pitchFamily="34" charset="0"/>
                <a:ea typeface="+mn-ea"/>
                <a:cs typeface="Arial" panose="020B0604020202020204" pitchFamily="34" charset="0"/>
              </a:rPr>
              <a:t> 2013). Les exemples comprennent les programmes de certification forestière où il y a de grandes inégalités de pouvoir entre les compagnies internationales, les producteurs de bois, les propriétaires fonciers et les communautés locales qui tendent à reproduire les mêmes injustices sociales et environnementales (McDermott 2013)</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b="1" kern="1200" dirty="0">
                <a:solidFill>
                  <a:schemeClr val="tx1"/>
                </a:solidFill>
                <a:effectLst/>
                <a:latin typeface="Arial" panose="020B0604020202020204" pitchFamily="34" charset="0"/>
                <a:ea typeface="+mn-ea"/>
                <a:cs typeface="Arial" panose="020B0604020202020204" pitchFamily="34" charset="0"/>
              </a:rPr>
              <a:t>Complexité : </a:t>
            </a:r>
            <a:r>
              <a:rPr lang="fr-FR" sz="1200" kern="1200" dirty="0">
                <a:solidFill>
                  <a:schemeClr val="tx1"/>
                </a:solidFill>
                <a:effectLst/>
                <a:latin typeface="Arial" panose="020B0604020202020204" pitchFamily="34" charset="0"/>
                <a:ea typeface="+mn-ea"/>
                <a:cs typeface="Arial" panose="020B0604020202020204" pitchFamily="34" charset="0"/>
              </a:rPr>
              <a:t>accent sur les restrictions à l’accès et la compensation financière comme éléments centraux de gouvernance, tandis que les problèmes complexes relatifs aux droits, tenure, pratiques culturelles et participation sont compartimentés et non priorisées en tant que sauvegardes ou en tant que principes à traiter par un exercice technocratique comprenant un minimum de suivi et d’évaluation ou de </a:t>
            </a:r>
            <a:r>
              <a:rPr lang="fr-FR" sz="1200" kern="1200" dirty="0" err="1">
                <a:solidFill>
                  <a:schemeClr val="tx1"/>
                </a:solidFill>
                <a:effectLst/>
                <a:latin typeface="Arial" panose="020B0604020202020204" pitchFamily="34" charset="0"/>
                <a:ea typeface="+mn-ea"/>
                <a:cs typeface="Arial" panose="020B0604020202020204" pitchFamily="34" charset="0"/>
              </a:rPr>
              <a:t>redevabilité</a:t>
            </a:r>
            <a:r>
              <a:rPr lang="fr-FR" sz="1200" kern="1200" dirty="0">
                <a:solidFill>
                  <a:schemeClr val="tx1"/>
                </a:solidFill>
                <a:effectLst/>
                <a:latin typeface="Arial" panose="020B0604020202020204" pitchFamily="34" charset="0"/>
                <a:ea typeface="+mn-ea"/>
                <a:cs typeface="Arial" panose="020B0604020202020204" pitchFamily="34" charset="0"/>
              </a:rPr>
              <a:t> (</a:t>
            </a:r>
            <a:r>
              <a:rPr lang="fr-FR" sz="1200" kern="1200" dirty="0" err="1">
                <a:solidFill>
                  <a:schemeClr val="tx1"/>
                </a:solidFill>
                <a:effectLst/>
                <a:latin typeface="Arial" panose="020B0604020202020204" pitchFamily="34" charset="0"/>
                <a:ea typeface="+mn-ea"/>
                <a:cs typeface="Arial" panose="020B0604020202020204" pitchFamily="34" charset="0"/>
              </a:rPr>
              <a:t>Sikor</a:t>
            </a:r>
            <a:r>
              <a:rPr lang="fr-FR" sz="1200" kern="1200" dirty="0">
                <a:solidFill>
                  <a:schemeClr val="tx1"/>
                </a:solidFill>
                <a:effectLst/>
                <a:latin typeface="Arial" panose="020B0604020202020204" pitchFamily="34" charset="0"/>
                <a:ea typeface="+mn-ea"/>
                <a:cs typeface="Arial" panose="020B0604020202020204" pitchFamily="34" charset="0"/>
              </a:rPr>
              <a:t> 2013)</a:t>
            </a:r>
            <a:endParaRPr lang="en-GB"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23</a:t>
            </a:fld>
            <a:endParaRPr lang="en-US"/>
          </a:p>
        </p:txBody>
      </p:sp>
    </p:spTree>
    <p:extLst>
      <p:ext uri="{BB962C8B-B14F-4D97-AF65-F5344CB8AC3E}">
        <p14:creationId xmlns:p14="http://schemas.microsoft.com/office/powerpoint/2010/main" val="22183910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536A055-F74D-284E-8E9F-F2FBD7D2465E}" type="slidenum">
              <a:rPr lang="en-US" smtClean="0"/>
              <a:t>24</a:t>
            </a:fld>
            <a:endParaRPr lang="en-US"/>
          </a:p>
        </p:txBody>
      </p:sp>
    </p:spTree>
    <p:extLst>
      <p:ext uri="{BB962C8B-B14F-4D97-AF65-F5344CB8AC3E}">
        <p14:creationId xmlns:p14="http://schemas.microsoft.com/office/powerpoint/2010/main" val="20937831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noProof="0" dirty="0">
                <a:solidFill>
                  <a:schemeClr val="accent1"/>
                </a:solidFill>
                <a:latin typeface="+mn-lt"/>
                <a:ea typeface="Arial"/>
                <a:cs typeface="Arial"/>
                <a:sym typeface="Arial"/>
              </a:rPr>
              <a:t>Références citées</a:t>
            </a:r>
            <a:r>
              <a:rPr lang="fr-FR" sz="1200" baseline="0" noProof="0" dirty="0">
                <a:solidFill>
                  <a:schemeClr val="accent1"/>
                </a:solidFill>
                <a:latin typeface="+mn-lt"/>
                <a:ea typeface="Arial"/>
                <a:cs typeface="Arial"/>
                <a:sym typeface="Arial"/>
              </a:rPr>
              <a:t> dans les note-pr</a:t>
            </a:r>
            <a:r>
              <a:rPr lang="fr-FR" sz="1200" noProof="0" dirty="0">
                <a:solidFill>
                  <a:schemeClr val="accent1"/>
                </a:solidFill>
                <a:latin typeface="+mn-lt"/>
                <a:ea typeface="Arial"/>
                <a:cs typeface="Arial"/>
                <a:sym typeface="Arial"/>
              </a:rPr>
              <a:t>é</a:t>
            </a:r>
            <a:r>
              <a:rPr lang="fr-FR" sz="1200" baseline="0" noProof="0" dirty="0">
                <a:solidFill>
                  <a:schemeClr val="accent1"/>
                </a:solidFill>
                <a:latin typeface="+mn-lt"/>
                <a:ea typeface="Arial"/>
                <a:cs typeface="Arial"/>
                <a:sym typeface="Arial"/>
              </a:rPr>
              <a:t>sentateur </a:t>
            </a:r>
            <a:r>
              <a:rPr lang="en-GB" sz="1200" dirty="0">
                <a:solidFill>
                  <a:schemeClr val="accent1"/>
                </a:solidFill>
                <a:latin typeface="+mn-lt"/>
                <a:ea typeface="Arial"/>
                <a:cs typeface="Arial"/>
                <a:sym typeface="Arial"/>
              </a:rPr>
              <a:t>:</a:t>
            </a:r>
          </a:p>
          <a:p>
            <a:pPr marL="171450" marR="0" lvl="0" indent="-17145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r>
              <a:rPr lang="en-GB" sz="1200" dirty="0">
                <a:solidFill>
                  <a:schemeClr val="tx1"/>
                </a:solidFill>
                <a:latin typeface="Arial" panose="020B0604020202020204" pitchFamily="34" charset="0"/>
                <a:ea typeface="Arial"/>
                <a:cs typeface="Arial" panose="020B0604020202020204" pitchFamily="34" charset="0"/>
                <a:sym typeface="Arial"/>
              </a:rPr>
              <a:t>Cornwall, A. (2008) Unpacking ‘Participation’: models, meanings and practices. </a:t>
            </a:r>
            <a:r>
              <a:rPr lang="en-GB" sz="1200" i="1" dirty="0">
                <a:solidFill>
                  <a:schemeClr val="tx1"/>
                </a:solidFill>
                <a:latin typeface="Arial" panose="020B0604020202020204" pitchFamily="34" charset="0"/>
                <a:ea typeface="Arial"/>
                <a:cs typeface="Arial" panose="020B0604020202020204" pitchFamily="34" charset="0"/>
                <a:sym typeface="Arial"/>
              </a:rPr>
              <a:t>Community Development Journal </a:t>
            </a:r>
            <a:r>
              <a:rPr lang="en-GB" sz="1200" b="1" dirty="0">
                <a:solidFill>
                  <a:schemeClr val="tx1"/>
                </a:solidFill>
                <a:latin typeface="Arial" panose="020B0604020202020204" pitchFamily="34" charset="0"/>
                <a:ea typeface="Arial"/>
                <a:cs typeface="Arial" panose="020B0604020202020204" pitchFamily="34" charset="0"/>
                <a:sym typeface="Arial"/>
              </a:rPr>
              <a:t>43:</a:t>
            </a:r>
            <a:r>
              <a:rPr lang="en-GB" sz="1200" dirty="0">
                <a:solidFill>
                  <a:schemeClr val="tx1"/>
                </a:solidFill>
                <a:latin typeface="Arial" panose="020B0604020202020204" pitchFamily="34" charset="0"/>
                <a:ea typeface="Arial"/>
                <a:cs typeface="Arial" panose="020B0604020202020204" pitchFamily="34" charset="0"/>
                <a:sym typeface="Arial"/>
              </a:rPr>
              <a:t> 269-283.</a:t>
            </a:r>
          </a:p>
          <a:p>
            <a:pPr marL="171450" marR="0" lvl="0" indent="-17145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r>
              <a:rPr lang="en-GB" sz="1200" dirty="0">
                <a:solidFill>
                  <a:schemeClr val="tx1"/>
                </a:solidFill>
                <a:latin typeface="Arial" panose="020B0604020202020204" pitchFamily="34" charset="0"/>
                <a:ea typeface="Arial"/>
                <a:cs typeface="Arial" panose="020B0604020202020204" pitchFamily="34" charset="0"/>
                <a:sym typeface="Arial"/>
              </a:rPr>
              <a:t>Fisher, J.A. </a:t>
            </a:r>
            <a:r>
              <a:rPr lang="en-GB" sz="1200" i="1" dirty="0">
                <a:solidFill>
                  <a:schemeClr val="tx1"/>
                </a:solidFill>
                <a:latin typeface="Arial" panose="020B0604020202020204" pitchFamily="34" charset="0"/>
                <a:ea typeface="Arial"/>
                <a:cs typeface="Arial" panose="020B0604020202020204" pitchFamily="34" charset="0"/>
                <a:sym typeface="Arial"/>
              </a:rPr>
              <a:t>et al. </a:t>
            </a:r>
            <a:r>
              <a:rPr lang="en-GB" sz="1200" i="0" dirty="0">
                <a:solidFill>
                  <a:schemeClr val="tx1"/>
                </a:solidFill>
                <a:latin typeface="Arial" panose="020B0604020202020204" pitchFamily="34" charset="0"/>
                <a:ea typeface="Arial"/>
                <a:cs typeface="Arial" panose="020B0604020202020204" pitchFamily="34" charset="0"/>
                <a:sym typeface="Arial"/>
              </a:rPr>
              <a:t>(</a:t>
            </a:r>
            <a:r>
              <a:rPr lang="en-GB" sz="1200" dirty="0">
                <a:solidFill>
                  <a:schemeClr val="tx1"/>
                </a:solidFill>
                <a:latin typeface="Arial" panose="020B0604020202020204" pitchFamily="34" charset="0"/>
                <a:ea typeface="Arial"/>
                <a:cs typeface="Arial" panose="020B0604020202020204" pitchFamily="34" charset="0"/>
                <a:sym typeface="Arial"/>
              </a:rPr>
              <a:t>2014) Understanding the relationships between ecosystem services and poverty alleviation: A conceptual framework. </a:t>
            </a:r>
            <a:r>
              <a:rPr lang="en-GB" sz="1200" i="1" dirty="0">
                <a:solidFill>
                  <a:schemeClr val="tx1"/>
                </a:solidFill>
                <a:latin typeface="Arial" panose="020B0604020202020204" pitchFamily="34" charset="0"/>
                <a:ea typeface="Arial"/>
                <a:cs typeface="Arial" panose="020B0604020202020204" pitchFamily="34" charset="0"/>
                <a:sym typeface="Arial"/>
              </a:rPr>
              <a:t>Ecosystem Services</a:t>
            </a:r>
            <a:r>
              <a:rPr lang="en-GB" sz="1200" dirty="0">
                <a:solidFill>
                  <a:schemeClr val="tx1"/>
                </a:solidFill>
                <a:latin typeface="Arial" panose="020B0604020202020204" pitchFamily="34" charset="0"/>
                <a:ea typeface="Arial"/>
                <a:cs typeface="Arial" panose="020B0604020202020204" pitchFamily="34" charset="0"/>
                <a:sym typeface="Arial"/>
              </a:rPr>
              <a:t> </a:t>
            </a:r>
            <a:r>
              <a:rPr lang="en-GB" sz="1200" b="1" dirty="0">
                <a:solidFill>
                  <a:schemeClr val="tx1"/>
                </a:solidFill>
                <a:latin typeface="Arial" panose="020B0604020202020204" pitchFamily="34" charset="0"/>
                <a:ea typeface="Arial"/>
                <a:cs typeface="Arial" panose="020B0604020202020204" pitchFamily="34" charset="0"/>
                <a:sym typeface="Arial"/>
              </a:rPr>
              <a:t>7:</a:t>
            </a:r>
            <a:r>
              <a:rPr lang="en-GB" sz="1200" dirty="0">
                <a:solidFill>
                  <a:schemeClr val="tx1"/>
                </a:solidFill>
                <a:latin typeface="Arial" panose="020B0604020202020204" pitchFamily="34" charset="0"/>
                <a:ea typeface="Arial"/>
                <a:cs typeface="Arial" panose="020B0604020202020204" pitchFamily="34" charset="0"/>
                <a:sym typeface="Arial"/>
              </a:rPr>
              <a:t> 34-45.</a:t>
            </a:r>
          </a:p>
          <a:p>
            <a:pPr marL="171450" marR="0" lvl="0" indent="-17145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r>
              <a:rPr lang="en-GB" sz="1200" dirty="0">
                <a:solidFill>
                  <a:schemeClr val="tx1"/>
                </a:solidFill>
                <a:latin typeface="Arial" panose="020B0604020202020204" pitchFamily="34" charset="0"/>
                <a:ea typeface="Arial"/>
                <a:cs typeface="Arial" panose="020B0604020202020204" pitchFamily="34" charset="0"/>
                <a:sym typeface="Arial"/>
              </a:rPr>
              <a:t>Lele, S. </a:t>
            </a:r>
            <a:r>
              <a:rPr lang="en-GB" sz="1200" i="1" dirty="0">
                <a:solidFill>
                  <a:schemeClr val="tx1"/>
                </a:solidFill>
                <a:latin typeface="Arial" panose="020B0604020202020204" pitchFamily="34" charset="0"/>
                <a:ea typeface="Arial"/>
                <a:cs typeface="Arial" panose="020B0604020202020204" pitchFamily="34" charset="0"/>
                <a:sym typeface="Arial"/>
              </a:rPr>
              <a:t>et al</a:t>
            </a:r>
            <a:r>
              <a:rPr lang="en-GB" sz="1200" dirty="0">
                <a:solidFill>
                  <a:schemeClr val="tx1"/>
                </a:solidFill>
                <a:latin typeface="Arial" panose="020B0604020202020204" pitchFamily="34" charset="0"/>
                <a:ea typeface="Arial"/>
                <a:cs typeface="Arial" panose="020B0604020202020204" pitchFamily="34" charset="0"/>
                <a:sym typeface="Arial"/>
              </a:rPr>
              <a:t>. (2013) Ecosystem services: origins, contributions, pitfalls, and alternatives. </a:t>
            </a:r>
            <a:r>
              <a:rPr lang="en-GB" sz="1200" i="1" dirty="0">
                <a:solidFill>
                  <a:schemeClr val="tx1"/>
                </a:solidFill>
                <a:latin typeface="Arial" panose="020B0604020202020204" pitchFamily="34" charset="0"/>
                <a:ea typeface="Arial"/>
                <a:cs typeface="Arial" panose="020B0604020202020204" pitchFamily="34" charset="0"/>
                <a:sym typeface="Arial"/>
              </a:rPr>
              <a:t>Conservation and Society</a:t>
            </a:r>
            <a:r>
              <a:rPr lang="en-GB" sz="1200" dirty="0">
                <a:solidFill>
                  <a:schemeClr val="tx1"/>
                </a:solidFill>
                <a:latin typeface="Arial" panose="020B0604020202020204" pitchFamily="34" charset="0"/>
                <a:ea typeface="Arial"/>
                <a:cs typeface="Arial" panose="020B0604020202020204" pitchFamily="34" charset="0"/>
                <a:sym typeface="Arial"/>
              </a:rPr>
              <a:t> </a:t>
            </a:r>
            <a:r>
              <a:rPr lang="en-GB" sz="1200" b="1" dirty="0">
                <a:solidFill>
                  <a:schemeClr val="tx1"/>
                </a:solidFill>
                <a:latin typeface="Arial" panose="020B0604020202020204" pitchFamily="34" charset="0"/>
                <a:ea typeface="Arial"/>
                <a:cs typeface="Arial" panose="020B0604020202020204" pitchFamily="34" charset="0"/>
                <a:sym typeface="Arial"/>
              </a:rPr>
              <a:t>11:</a:t>
            </a:r>
            <a:r>
              <a:rPr lang="en-GB" sz="1200" dirty="0">
                <a:solidFill>
                  <a:schemeClr val="tx1"/>
                </a:solidFill>
                <a:latin typeface="Arial" panose="020B0604020202020204" pitchFamily="34" charset="0"/>
                <a:ea typeface="Arial"/>
                <a:cs typeface="Arial" panose="020B0604020202020204" pitchFamily="34" charset="0"/>
                <a:sym typeface="Arial"/>
              </a:rPr>
              <a:t> 343-358.</a:t>
            </a:r>
          </a:p>
          <a:p>
            <a:pPr marL="171450" marR="0" lvl="0" indent="-17145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r>
              <a:rPr lang="en-GB" sz="1200" dirty="0">
                <a:solidFill>
                  <a:srgbClr val="004C96"/>
                </a:solidFill>
                <a:ea typeface="Arial"/>
                <a:cs typeface="Arial"/>
                <a:sym typeface="Arial"/>
              </a:rPr>
              <a:t>Mahanty, S. et McDermott, C.L. (2013) How does Free, Prior and Informed Consent (FPIC) impact social equity? Lessons from mining and forestry and their implications for REDD+. </a:t>
            </a:r>
            <a:r>
              <a:rPr lang="en-GB" sz="1200" i="1" dirty="0">
                <a:solidFill>
                  <a:srgbClr val="004C96"/>
                </a:solidFill>
                <a:ea typeface="Arial"/>
                <a:cs typeface="Arial"/>
                <a:sym typeface="Arial"/>
              </a:rPr>
              <a:t>Land Use Policy</a:t>
            </a:r>
            <a:r>
              <a:rPr lang="en-GB" sz="1200" dirty="0">
                <a:solidFill>
                  <a:srgbClr val="004C96"/>
                </a:solidFill>
                <a:ea typeface="Arial"/>
                <a:cs typeface="Arial"/>
                <a:sym typeface="Arial"/>
              </a:rPr>
              <a:t> </a:t>
            </a:r>
            <a:r>
              <a:rPr lang="en-GB" sz="1200" b="1" dirty="0">
                <a:solidFill>
                  <a:srgbClr val="004C96"/>
                </a:solidFill>
                <a:ea typeface="Arial"/>
                <a:cs typeface="Arial"/>
                <a:sym typeface="Arial"/>
              </a:rPr>
              <a:t>35:</a:t>
            </a:r>
            <a:r>
              <a:rPr lang="en-GB" sz="1200" dirty="0">
                <a:solidFill>
                  <a:srgbClr val="004C96"/>
                </a:solidFill>
                <a:ea typeface="Arial"/>
                <a:cs typeface="Arial"/>
                <a:sym typeface="Arial"/>
              </a:rPr>
              <a:t> 406-416.</a:t>
            </a:r>
          </a:p>
          <a:p>
            <a:pPr marL="171450" marR="0" lvl="0" indent="-17145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r>
              <a:rPr lang="en-GB" sz="1200" dirty="0" err="1">
                <a:solidFill>
                  <a:srgbClr val="004C96"/>
                </a:solidFill>
                <a:ea typeface="Arial"/>
                <a:cs typeface="Arial"/>
                <a:sym typeface="Arial"/>
              </a:rPr>
              <a:t>Niezen</a:t>
            </a:r>
            <a:r>
              <a:rPr lang="en-GB" sz="1200" dirty="0">
                <a:solidFill>
                  <a:srgbClr val="004C96"/>
                </a:solidFill>
                <a:ea typeface="Arial"/>
                <a:cs typeface="Arial"/>
                <a:sym typeface="Arial"/>
              </a:rPr>
              <a:t>, R. (2003) </a:t>
            </a:r>
            <a:r>
              <a:rPr lang="en-GB" sz="1200" i="1" dirty="0">
                <a:solidFill>
                  <a:srgbClr val="004C96"/>
                </a:solidFill>
                <a:ea typeface="Arial"/>
                <a:cs typeface="Arial"/>
                <a:sym typeface="Arial"/>
              </a:rPr>
              <a:t>The Origins of </a:t>
            </a:r>
            <a:r>
              <a:rPr lang="en-GB" sz="1200" i="1" dirty="0" err="1">
                <a:solidFill>
                  <a:srgbClr val="004C96"/>
                </a:solidFill>
                <a:ea typeface="Arial"/>
                <a:cs typeface="Arial"/>
                <a:sym typeface="Arial"/>
              </a:rPr>
              <a:t>Indigenism</a:t>
            </a:r>
            <a:r>
              <a:rPr lang="en-GB" sz="1200" dirty="0">
                <a:solidFill>
                  <a:srgbClr val="004C96"/>
                </a:solidFill>
                <a:ea typeface="Arial"/>
                <a:cs typeface="Arial"/>
                <a:sym typeface="Arial"/>
              </a:rPr>
              <a:t>. University of California Press, Berkeley, CA</a:t>
            </a:r>
          </a:p>
          <a:p>
            <a:pPr marL="171450" marR="0" lvl="0" indent="-17145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r>
              <a:rPr lang="en-GB" sz="1200" dirty="0" err="1">
                <a:solidFill>
                  <a:schemeClr val="tx1"/>
                </a:solidFill>
                <a:latin typeface="Arial" panose="020B0604020202020204" pitchFamily="34" charset="0"/>
                <a:ea typeface="Arial"/>
                <a:cs typeface="Arial" panose="020B0604020202020204" pitchFamily="34" charset="0"/>
                <a:sym typeface="Arial"/>
              </a:rPr>
              <a:t>Peskett</a:t>
            </a:r>
            <a:r>
              <a:rPr lang="en-GB" sz="1200" dirty="0">
                <a:solidFill>
                  <a:schemeClr val="tx1"/>
                </a:solidFill>
                <a:latin typeface="Arial" panose="020B0604020202020204" pitchFamily="34" charset="0"/>
                <a:ea typeface="Arial"/>
                <a:cs typeface="Arial" panose="020B0604020202020204" pitchFamily="34" charset="0"/>
                <a:sym typeface="Arial"/>
              </a:rPr>
              <a:t>, L. </a:t>
            </a:r>
            <a:r>
              <a:rPr lang="en-GB" sz="1200" i="1" dirty="0">
                <a:solidFill>
                  <a:schemeClr val="tx1"/>
                </a:solidFill>
                <a:latin typeface="Arial" panose="020B0604020202020204" pitchFamily="34" charset="0"/>
                <a:ea typeface="Arial"/>
                <a:cs typeface="Arial" panose="020B0604020202020204" pitchFamily="34" charset="0"/>
                <a:sym typeface="Arial"/>
              </a:rPr>
              <a:t>et al. </a:t>
            </a:r>
            <a:r>
              <a:rPr lang="en-GB" sz="1200" dirty="0">
                <a:solidFill>
                  <a:schemeClr val="tx1"/>
                </a:solidFill>
                <a:latin typeface="Arial" panose="020B0604020202020204" pitchFamily="34" charset="0"/>
                <a:ea typeface="Arial"/>
                <a:cs typeface="Arial" panose="020B0604020202020204" pitchFamily="34" charset="0"/>
                <a:sym typeface="Arial"/>
              </a:rPr>
              <a:t>(2011) Institutional approaches for carbon financing in the forest sector: learning lessons for REDD+ from forest carbon projects in Uganda. </a:t>
            </a:r>
            <a:r>
              <a:rPr lang="en-GB" sz="1200" i="1" dirty="0">
                <a:solidFill>
                  <a:schemeClr val="tx1"/>
                </a:solidFill>
                <a:latin typeface="Arial" panose="020B0604020202020204" pitchFamily="34" charset="0"/>
                <a:ea typeface="Arial"/>
                <a:cs typeface="Arial" panose="020B0604020202020204" pitchFamily="34" charset="0"/>
                <a:sym typeface="Arial"/>
              </a:rPr>
              <a:t>Environmental Science and Policy </a:t>
            </a:r>
            <a:r>
              <a:rPr lang="en-GB" sz="1200" b="1" dirty="0">
                <a:solidFill>
                  <a:schemeClr val="tx1"/>
                </a:solidFill>
                <a:latin typeface="Arial" panose="020B0604020202020204" pitchFamily="34" charset="0"/>
                <a:ea typeface="Arial"/>
                <a:cs typeface="Arial" panose="020B0604020202020204" pitchFamily="34" charset="0"/>
                <a:sym typeface="Arial"/>
              </a:rPr>
              <a:t>14:</a:t>
            </a:r>
            <a:r>
              <a:rPr lang="en-GB" sz="1200" dirty="0">
                <a:solidFill>
                  <a:schemeClr val="tx1"/>
                </a:solidFill>
                <a:latin typeface="Arial" panose="020B0604020202020204" pitchFamily="34" charset="0"/>
                <a:ea typeface="Arial"/>
                <a:cs typeface="Arial" panose="020B0604020202020204" pitchFamily="34" charset="0"/>
                <a:sym typeface="Arial"/>
              </a:rPr>
              <a:t> 216-229. </a:t>
            </a:r>
            <a:endParaRPr lang="en-GB" dirty="0">
              <a:solidFill>
                <a:schemeClr val="tx1"/>
              </a:solidFill>
              <a:latin typeface="Arial" panose="020B0604020202020204" pitchFamily="34" charset="0"/>
              <a:cs typeface="Arial" panose="020B0604020202020204" pitchFamily="34" charset="0"/>
            </a:endParaRPr>
          </a:p>
          <a:p>
            <a:pPr marL="0" lvl="0" indent="0">
              <a:spcBef>
                <a:spcPts val="0"/>
              </a:spcBef>
              <a:spcAft>
                <a:spcPts val="0"/>
              </a:spcAft>
              <a:buNone/>
            </a:pPr>
            <a:endParaRPr dirty="0">
              <a:solidFill>
                <a:schemeClr val="tx1"/>
              </a:solidFill>
              <a:latin typeface="Arial" panose="020B0604020202020204" pitchFamily="34" charset="0"/>
              <a:cs typeface="Arial" panose="020B0604020202020204" pitchFamily="34" charset="0"/>
            </a:endParaRPr>
          </a:p>
        </p:txBody>
      </p:sp>
      <p:sp>
        <p:nvSpPr>
          <p:cNvPr id="238" name="Shape 23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29083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Shape 25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200" b="0" i="1" u="none" strike="noStrike" kern="1200" cap="none" noProof="0" dirty="0">
                <a:solidFill>
                  <a:schemeClr val="dk1"/>
                </a:solidFill>
                <a:effectLst/>
                <a:latin typeface="+mn-lt"/>
                <a:ea typeface="+mn-ea"/>
                <a:cs typeface="+mn-cs"/>
                <a:sym typeface="Calibri"/>
              </a:rPr>
              <a:t>[Veuillez se référer aux</a:t>
            </a:r>
            <a:r>
              <a:rPr lang="fr-FR" sz="1200" b="0" i="1" u="none" strike="noStrike" kern="1200" cap="none" baseline="0" noProof="0" dirty="0">
                <a:solidFill>
                  <a:schemeClr val="dk1"/>
                </a:solidFill>
                <a:effectLst/>
                <a:latin typeface="+mn-lt"/>
                <a:ea typeface="+mn-ea"/>
                <a:cs typeface="+mn-cs"/>
                <a:sym typeface="Calibri"/>
              </a:rPr>
              <a:t> résumés d’études de cas correspondantes pour l’étude de cas E]</a:t>
            </a:r>
            <a:endParaRPr lang="fr-FR" sz="1200" b="1" kern="1200" noProof="0" dirty="0">
              <a:solidFill>
                <a:schemeClr val="tx1"/>
              </a:solidFill>
              <a:effectLst/>
              <a:latin typeface="+mn-lt"/>
              <a:ea typeface="+mn-ea"/>
              <a:cs typeface="+mn-cs"/>
            </a:endParaRPr>
          </a:p>
          <a:p>
            <a:pPr marL="0" marR="0" lvl="0" indent="0" algn="l" rtl="0">
              <a:spcBef>
                <a:spcPts val="0"/>
              </a:spcBef>
              <a:spcAft>
                <a:spcPts val="0"/>
              </a:spcAft>
              <a:buNone/>
            </a:pPr>
            <a:endParaRPr sz="1200" b="0" i="1" u="none" strike="noStrike" cap="none" dirty="0">
              <a:solidFill>
                <a:schemeClr val="dk1"/>
              </a:solidFill>
              <a:latin typeface="+mn-lt"/>
              <a:ea typeface="Calibri"/>
              <a:cs typeface="Calibri"/>
              <a:sym typeface="Calibri"/>
            </a:endParaRPr>
          </a:p>
        </p:txBody>
      </p:sp>
      <p:sp>
        <p:nvSpPr>
          <p:cNvPr id="251" name="Shape 25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26</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60271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Comme nous l’avons vu dans le thème 3, le concept de limites planétaires combiné avec le ‘beignet/</a:t>
            </a:r>
            <a:r>
              <a:rPr lang="fr-FR" sz="1200" kern="1200" dirty="0" err="1">
                <a:solidFill>
                  <a:schemeClr val="tx1"/>
                </a:solidFill>
                <a:effectLst/>
                <a:latin typeface="Arial" panose="020B0604020202020204" pitchFamily="34" charset="0"/>
                <a:ea typeface="+mn-ea"/>
                <a:cs typeface="Arial" panose="020B0604020202020204" pitchFamily="34" charset="0"/>
              </a:rPr>
              <a:t>doughnut</a:t>
            </a:r>
            <a:r>
              <a:rPr lang="fr-FR" sz="1200" kern="1200" dirty="0">
                <a:solidFill>
                  <a:schemeClr val="tx1"/>
                </a:solidFill>
                <a:effectLst/>
                <a:latin typeface="Arial" panose="020B0604020202020204" pitchFamily="34" charset="0"/>
                <a:ea typeface="+mn-ea"/>
                <a:cs typeface="Arial" panose="020B0604020202020204" pitchFamily="34" charset="0"/>
              </a:rPr>
              <a:t>’ de Kate </a:t>
            </a:r>
            <a:r>
              <a:rPr lang="fr-FR" sz="1200" kern="1200" dirty="0" err="1">
                <a:solidFill>
                  <a:schemeClr val="tx1"/>
                </a:solidFill>
                <a:effectLst/>
                <a:latin typeface="Arial" panose="020B0604020202020204" pitchFamily="34" charset="0"/>
                <a:ea typeface="+mn-ea"/>
                <a:cs typeface="Arial" panose="020B0604020202020204" pitchFamily="34" charset="0"/>
              </a:rPr>
              <a:t>Raworth</a:t>
            </a:r>
            <a:r>
              <a:rPr lang="fr-FR" sz="1200" kern="1200" dirty="0">
                <a:solidFill>
                  <a:schemeClr val="tx1"/>
                </a:solidFill>
                <a:effectLst/>
                <a:latin typeface="Arial" panose="020B0604020202020204" pitchFamily="34" charset="0"/>
                <a:ea typeface="+mn-ea"/>
                <a:cs typeface="Arial" panose="020B0604020202020204" pitchFamily="34" charset="0"/>
              </a:rPr>
              <a:t> définit un ‘espace de fonctionnement sécurisant et juste  pour l’humanité’ (</a:t>
            </a:r>
            <a:r>
              <a:rPr lang="fr-FR" sz="1200" kern="1200" dirty="0" err="1">
                <a:solidFill>
                  <a:schemeClr val="tx1"/>
                </a:solidFill>
                <a:effectLst/>
                <a:latin typeface="Arial" panose="020B0604020202020204" pitchFamily="34" charset="0"/>
                <a:ea typeface="+mn-ea"/>
                <a:cs typeface="Arial" panose="020B0604020202020204" pitchFamily="34" charset="0"/>
              </a:rPr>
              <a:t>Dearing</a:t>
            </a:r>
            <a:r>
              <a:rPr lang="fr-FR" sz="1200" kern="1200" dirty="0">
                <a:solidFill>
                  <a:schemeClr val="tx1"/>
                </a:solidFill>
                <a:effectLst/>
                <a:latin typeface="Arial" panose="020B0604020202020204" pitchFamily="34" charset="0"/>
                <a:ea typeface="+mn-ea"/>
                <a:cs typeface="Arial" panose="020B0604020202020204" pitchFamily="34" charset="0"/>
              </a:rPr>
              <a:t> </a:t>
            </a:r>
            <a:r>
              <a:rPr lang="fr-FR" sz="1200" i="1" kern="1200" dirty="0">
                <a:solidFill>
                  <a:schemeClr val="tx1"/>
                </a:solidFill>
                <a:effectLst/>
                <a:latin typeface="Arial" panose="020B0604020202020204" pitchFamily="34" charset="0"/>
                <a:ea typeface="+mn-ea"/>
                <a:cs typeface="Arial" panose="020B0604020202020204" pitchFamily="34" charset="0"/>
              </a:rPr>
              <a:t>et al. </a:t>
            </a:r>
            <a:r>
              <a:rPr lang="fr-FR" sz="1200" kern="1200" dirty="0">
                <a:solidFill>
                  <a:schemeClr val="tx1"/>
                </a:solidFill>
                <a:effectLst/>
                <a:latin typeface="Arial" panose="020B0604020202020204" pitchFamily="34" charset="0"/>
                <a:ea typeface="+mn-ea"/>
                <a:cs typeface="Arial" panose="020B0604020202020204" pitchFamily="34" charset="0"/>
              </a:rPr>
              <a:t>2014). O’Neill </a:t>
            </a:r>
            <a:r>
              <a:rPr lang="fr-FR" sz="1200" i="1" kern="1200" dirty="0">
                <a:solidFill>
                  <a:schemeClr val="tx1"/>
                </a:solidFill>
                <a:effectLst/>
                <a:latin typeface="Arial" panose="020B0604020202020204" pitchFamily="34" charset="0"/>
                <a:ea typeface="+mn-ea"/>
                <a:cs typeface="Arial" panose="020B0604020202020204" pitchFamily="34" charset="0"/>
              </a:rPr>
              <a:t>et al. </a:t>
            </a:r>
            <a:r>
              <a:rPr lang="fr-FR" sz="1200" kern="1200" dirty="0">
                <a:solidFill>
                  <a:schemeClr val="tx1"/>
                </a:solidFill>
                <a:effectLst/>
                <a:latin typeface="Arial" panose="020B0604020202020204" pitchFamily="34" charset="0"/>
                <a:ea typeface="+mn-ea"/>
                <a:cs typeface="Arial" panose="020B0604020202020204" pitchFamily="34" charset="0"/>
              </a:rPr>
              <a:t>(2018) ont calculé pour différents pays combien ils ont bien fait pour le seuil social, et à quel point ils  ont mal fait en dépassant ‘leur part’ des limites biophysiques. Le graphique montre que le Malawi obtient la note de zéro sur les deux points tandis que la plupart des pays de l’OCDE obtient de très bonne note sur les deux axes.</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Ceci reconnait que certaines personnes se sont déjà développées bien au-delà de leur ‘juste part’ des ressources de la planète tandis que plusieurs personnes n’ont pas encore atteint l’essentiel pour leur survie.</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Les interventions axées sur les services </a:t>
            </a:r>
            <a:r>
              <a:rPr lang="fr-FR" sz="1200" kern="1200" dirty="0" err="1">
                <a:solidFill>
                  <a:schemeClr val="tx1"/>
                </a:solidFill>
                <a:effectLst/>
                <a:latin typeface="Arial" panose="020B0604020202020204" pitchFamily="34" charset="0"/>
                <a:ea typeface="+mn-ea"/>
                <a:cs typeface="Arial" panose="020B0604020202020204" pitchFamily="34" charset="0"/>
              </a:rPr>
              <a:t>écosystémiques</a:t>
            </a:r>
            <a:r>
              <a:rPr lang="fr-FR" sz="1200" kern="1200" dirty="0">
                <a:solidFill>
                  <a:schemeClr val="tx1"/>
                </a:solidFill>
                <a:effectLst/>
                <a:latin typeface="Arial" panose="020B0604020202020204" pitchFamily="34" charset="0"/>
                <a:ea typeface="+mn-ea"/>
                <a:cs typeface="Arial" panose="020B0604020202020204" pitchFamily="34" charset="0"/>
              </a:rPr>
              <a:t> créent simultanément des justices et des injustices pour différents groupes de personnes, dont les impacts sur les droits et les besoins fondamentaux de certains des plus pauvres et des personnes les plus vulnérables sur la planète (</a:t>
            </a:r>
            <a:r>
              <a:rPr lang="fr-FR" sz="1200" kern="1200" dirty="0" err="1">
                <a:solidFill>
                  <a:schemeClr val="tx1"/>
                </a:solidFill>
                <a:effectLst/>
                <a:latin typeface="Arial" panose="020B0604020202020204" pitchFamily="34" charset="0"/>
                <a:ea typeface="+mn-ea"/>
                <a:cs typeface="Arial" panose="020B0604020202020204" pitchFamily="34" charset="0"/>
              </a:rPr>
              <a:t>Sikor</a:t>
            </a:r>
            <a:r>
              <a:rPr lang="fr-FR" sz="1200" kern="1200" dirty="0">
                <a:solidFill>
                  <a:schemeClr val="tx1"/>
                </a:solidFill>
                <a:effectLst/>
                <a:latin typeface="Arial" panose="020B0604020202020204" pitchFamily="34" charset="0"/>
                <a:ea typeface="+mn-ea"/>
                <a:cs typeface="Arial" panose="020B0604020202020204" pitchFamily="34" charset="0"/>
              </a:rPr>
              <a:t> 2013)</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Les concepts de services </a:t>
            </a:r>
            <a:r>
              <a:rPr lang="fr-FR" sz="1200" kern="1200" dirty="0" err="1">
                <a:solidFill>
                  <a:schemeClr val="tx1"/>
                </a:solidFill>
                <a:effectLst/>
                <a:latin typeface="Arial" panose="020B0604020202020204" pitchFamily="34" charset="0"/>
                <a:ea typeface="+mn-ea"/>
                <a:cs typeface="Arial" panose="020B0604020202020204" pitchFamily="34" charset="0"/>
              </a:rPr>
              <a:t>écosystémiques</a:t>
            </a:r>
            <a:r>
              <a:rPr lang="fr-FR" sz="1200" kern="1200" dirty="0">
                <a:solidFill>
                  <a:schemeClr val="tx1"/>
                </a:solidFill>
                <a:effectLst/>
                <a:latin typeface="Arial" panose="020B0604020202020204" pitchFamily="34" charset="0"/>
                <a:ea typeface="+mn-ea"/>
                <a:cs typeface="Arial" panose="020B0604020202020204" pitchFamily="34" charset="0"/>
              </a:rPr>
              <a:t> ont été critiqués pour avoir ciblé des améliorations sur l’ensemble du bien-être humain tout en négligeant précisément quelles personnes bénéficient, où, de quelle manière, et qui peut être lésé et comment (</a:t>
            </a:r>
            <a:r>
              <a:rPr lang="fr-FR" sz="1200" kern="1200" dirty="0" err="1">
                <a:solidFill>
                  <a:schemeClr val="tx1"/>
                </a:solidFill>
                <a:effectLst/>
                <a:latin typeface="Arial" panose="020B0604020202020204" pitchFamily="34" charset="0"/>
                <a:ea typeface="+mn-ea"/>
                <a:cs typeface="Arial" panose="020B0604020202020204" pitchFamily="34" charset="0"/>
              </a:rPr>
              <a:t>Lele</a:t>
            </a:r>
            <a:r>
              <a:rPr lang="fr-FR" sz="1200" kern="1200" dirty="0">
                <a:solidFill>
                  <a:schemeClr val="tx1"/>
                </a:solidFill>
                <a:effectLst/>
                <a:latin typeface="Arial" panose="020B0604020202020204" pitchFamily="34" charset="0"/>
                <a:ea typeface="+mn-ea"/>
                <a:cs typeface="Arial" panose="020B0604020202020204" pitchFamily="34" charset="0"/>
              </a:rPr>
              <a:t> </a:t>
            </a:r>
            <a:r>
              <a:rPr lang="fr-FR" sz="1200" i="1" kern="1200" dirty="0">
                <a:solidFill>
                  <a:schemeClr val="tx1"/>
                </a:solidFill>
                <a:effectLst/>
                <a:latin typeface="Arial" panose="020B0604020202020204" pitchFamily="34" charset="0"/>
                <a:ea typeface="+mn-ea"/>
                <a:cs typeface="Arial" panose="020B0604020202020204" pitchFamily="34" charset="0"/>
              </a:rPr>
              <a:t>et al. </a:t>
            </a:r>
            <a:r>
              <a:rPr lang="fr-FR" sz="1200" kern="1200" dirty="0">
                <a:solidFill>
                  <a:schemeClr val="tx1"/>
                </a:solidFill>
                <a:effectLst/>
                <a:latin typeface="Arial" panose="020B0604020202020204" pitchFamily="34" charset="0"/>
                <a:ea typeface="+mn-ea"/>
                <a:cs typeface="Arial" panose="020B0604020202020204" pitchFamily="34" charset="0"/>
              </a:rPr>
              <a:t>2013).</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Dans la réflexion sur les interrelations complexes entre les systèmes social et écologique,  de plus en plus d’intérêts sont portés sur la révélation des différentes manières par lesquelles les personnes sont affectées par les services (et </a:t>
            </a:r>
            <a:r>
              <a:rPr lang="fr-FR" sz="1200" kern="1200" dirty="0" err="1">
                <a:solidFill>
                  <a:schemeClr val="tx1"/>
                </a:solidFill>
                <a:effectLst/>
                <a:latin typeface="Arial" panose="020B0604020202020204" pitchFamily="34" charset="0"/>
                <a:ea typeface="+mn-ea"/>
                <a:cs typeface="Arial" panose="020B0604020202020204" pitchFamily="34" charset="0"/>
              </a:rPr>
              <a:t>disservices</a:t>
            </a:r>
            <a:r>
              <a:rPr lang="fr-FR" sz="1200" kern="1200" dirty="0">
                <a:solidFill>
                  <a:schemeClr val="tx1"/>
                </a:solidFill>
                <a:effectLst/>
                <a:latin typeface="Arial" panose="020B0604020202020204" pitchFamily="34" charset="0"/>
                <a:ea typeface="+mn-ea"/>
                <a:cs typeface="Arial" panose="020B0604020202020204" pitchFamily="34" charset="0"/>
              </a:rPr>
              <a:t>) </a:t>
            </a:r>
            <a:r>
              <a:rPr lang="fr-FR" sz="1200" kern="1200" dirty="0" err="1">
                <a:solidFill>
                  <a:schemeClr val="tx1"/>
                </a:solidFill>
                <a:effectLst/>
                <a:latin typeface="Arial" panose="020B0604020202020204" pitchFamily="34" charset="0"/>
                <a:ea typeface="+mn-ea"/>
                <a:cs typeface="Arial" panose="020B0604020202020204" pitchFamily="34" charset="0"/>
              </a:rPr>
              <a:t>écosystémiques</a:t>
            </a:r>
            <a:r>
              <a:rPr lang="fr-FR" sz="1200" kern="1200" dirty="0">
                <a:solidFill>
                  <a:schemeClr val="tx1"/>
                </a:solidFill>
                <a:effectLst/>
                <a:latin typeface="Arial" panose="020B0604020202020204" pitchFamily="34" charset="0"/>
                <a:ea typeface="+mn-ea"/>
                <a:cs typeface="Arial" panose="020B0604020202020204" pitchFamily="34" charset="0"/>
              </a:rPr>
              <a:t> et l’importance des facteurs politiques dans la médiation, si et comment différents groupes bénéficient (Fisher </a:t>
            </a:r>
            <a:r>
              <a:rPr lang="fr-FR" sz="1200" i="1" kern="1200" dirty="0">
                <a:solidFill>
                  <a:schemeClr val="tx1"/>
                </a:solidFill>
                <a:effectLst/>
                <a:latin typeface="Arial" panose="020B0604020202020204" pitchFamily="34" charset="0"/>
                <a:ea typeface="+mn-ea"/>
                <a:cs typeface="Arial" panose="020B0604020202020204" pitchFamily="34" charset="0"/>
              </a:rPr>
              <a:t>et al. </a:t>
            </a:r>
            <a:r>
              <a:rPr lang="fr-FR" sz="1200" kern="1200" dirty="0">
                <a:solidFill>
                  <a:schemeClr val="tx1"/>
                </a:solidFill>
                <a:effectLst/>
                <a:latin typeface="Arial" panose="020B0604020202020204" pitchFamily="34" charset="0"/>
                <a:ea typeface="+mn-ea"/>
                <a:cs typeface="Arial" panose="020B0604020202020204" pitchFamily="34" charset="0"/>
              </a:rPr>
              <a:t>2014).</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Cette image améliorée des manières par lesquelles la gouvernance affecte le bien-être de différentes personnes, et les types de compromis qui en résultent, montre la nécessité d’aborder la gouvernance d’écosystème comme une question de justice.</a:t>
            </a:r>
            <a:endParaRPr lang="en-GB" sz="1200" b="0" i="0" u="none" strike="noStrike" kern="1200" baseline="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3</a:t>
            </a:fld>
            <a:endParaRPr lang="en-US"/>
          </a:p>
        </p:txBody>
      </p:sp>
    </p:spTree>
    <p:extLst>
      <p:ext uri="{BB962C8B-B14F-4D97-AF65-F5344CB8AC3E}">
        <p14:creationId xmlns:p14="http://schemas.microsoft.com/office/powerpoint/2010/main" val="638347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Arial" panose="020B0604020202020204" pitchFamily="34" charset="0"/>
                <a:ea typeface="+mn-ea"/>
                <a:cs typeface="Arial" panose="020B0604020202020204" pitchFamily="34" charset="0"/>
              </a:rPr>
              <a:t>Le mouvement de justice environnementale a commencé aux Etats-Unis, très centré sur les zones urbaines où les communautés pauvres, souvent Afro-Américaines, ont constaté qu’elles souffraient de manière disproportionnée des externalités environnementales (pollution) de l’industrie.</a:t>
            </a:r>
            <a:endParaRPr lang="en-GB" alt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4</a:t>
            </a:fld>
            <a:endParaRPr lang="en-US"/>
          </a:p>
        </p:txBody>
      </p:sp>
    </p:spTree>
    <p:extLst>
      <p:ext uri="{BB962C8B-B14F-4D97-AF65-F5344CB8AC3E}">
        <p14:creationId xmlns:p14="http://schemas.microsoft.com/office/powerpoint/2010/main" val="3224215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 </a:t>
            </a:r>
            <a:r>
              <a:rPr lang="fr-FR" sz="1200" i="1" kern="1200" dirty="0" err="1">
                <a:solidFill>
                  <a:schemeClr val="tx1"/>
                </a:solidFill>
                <a:effectLst/>
                <a:latin typeface="Arial" panose="020B0604020202020204" pitchFamily="34" charset="0"/>
                <a:ea typeface="+mn-ea"/>
                <a:cs typeface="Arial" panose="020B0604020202020204" pitchFamily="34" charset="0"/>
              </a:rPr>
              <a:t>Fairness</a:t>
            </a:r>
            <a:r>
              <a:rPr lang="fr-FR" sz="1200" kern="1200" dirty="0">
                <a:solidFill>
                  <a:schemeClr val="tx1"/>
                </a:solidFill>
                <a:effectLst/>
                <a:latin typeface="Arial" panose="020B0604020202020204" pitchFamily="34" charset="0"/>
                <a:ea typeface="+mn-ea"/>
                <a:cs typeface="Arial" panose="020B0604020202020204" pitchFamily="34" charset="0"/>
              </a:rPr>
              <a:t> » et la manqué d’intérêt personnel sont aussi soulignés dans la définition de l’équité dans le dictionnaire Oxford English </a:t>
            </a:r>
            <a:r>
              <a:rPr lang="fr-FR" sz="1200" kern="1200" dirty="0" err="1">
                <a:solidFill>
                  <a:schemeClr val="tx1"/>
                </a:solidFill>
                <a:effectLst/>
                <a:latin typeface="Arial" panose="020B0604020202020204" pitchFamily="34" charset="0"/>
                <a:ea typeface="+mn-ea"/>
                <a:cs typeface="Arial" panose="020B0604020202020204" pitchFamily="34" charset="0"/>
              </a:rPr>
              <a:t>Dictionary</a:t>
            </a:r>
            <a:r>
              <a:rPr lang="fr-FR" sz="1200" kern="1200" dirty="0">
                <a:solidFill>
                  <a:schemeClr val="tx1"/>
                </a:solidFill>
                <a:effectLst/>
                <a:latin typeface="Arial" panose="020B0604020202020204" pitchFamily="34" charset="0"/>
                <a:ea typeface="+mn-ea"/>
                <a:cs typeface="Arial" panose="020B0604020202020204" pitchFamily="34" charset="0"/>
              </a:rPr>
              <a:t> (2010) comme « La qualité d’être égale ou juste, équité, impartialité ; traitement équitable »</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‘Equité’ est mentionnée plusieurs fois dans les </a:t>
            </a:r>
            <a:r>
              <a:rPr lang="fr-FR" sz="1200" kern="1200" dirty="0" err="1">
                <a:solidFill>
                  <a:schemeClr val="tx1"/>
                </a:solidFill>
                <a:effectLst/>
                <a:latin typeface="Arial" panose="020B0604020202020204" pitchFamily="34" charset="0"/>
                <a:ea typeface="+mn-ea"/>
                <a:cs typeface="Arial" panose="020B0604020202020204" pitchFamily="34" charset="0"/>
              </a:rPr>
              <a:t>ODDs</a:t>
            </a:r>
            <a:r>
              <a:rPr lang="fr-FR" sz="1200" kern="1200" dirty="0">
                <a:solidFill>
                  <a:schemeClr val="tx1"/>
                </a:solidFill>
                <a:effectLst/>
                <a:latin typeface="Arial" panose="020B0604020202020204" pitchFamily="34" charset="0"/>
                <a:ea typeface="+mn-ea"/>
                <a:cs typeface="Arial" panose="020B0604020202020204" pitchFamily="34" charset="0"/>
              </a:rPr>
              <a:t>, et aussi dans les objectifs Aichi du CBD tandis que ‘justice’ est rarement mentionnée. Il semble que le terme ‘équité’ est plus acceptable en milieux politiques. Toutefois, dans cette session, sauf indication contraire, nous utilisons les termes de façon interchangeable.</a:t>
            </a:r>
            <a:endParaRPr lang="en-GB"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5</a:t>
            </a:fld>
            <a:endParaRPr lang="en-US"/>
          </a:p>
        </p:txBody>
      </p:sp>
    </p:spTree>
    <p:extLst>
      <p:ext uri="{BB962C8B-B14F-4D97-AF65-F5344CB8AC3E}">
        <p14:creationId xmlns:p14="http://schemas.microsoft.com/office/powerpoint/2010/main" val="3990396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Peut-on supposer que les interventions pour atteindre l’atténuation de la pauvreté seront nécessairement équitables ?</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N’importe quelle intervention pourrait avoir des impacts multiples. Considérez cela comme une pizza:</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Est-ce que l’intervention augmente ou diminue la taille de la pizza? Même si la pizza a augmenté (ex. Le PIB augmente en général), la part revenant aux pauvres ne changera peut-être pas, alors leur pauvreté relative demeure la même.</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Alternativement, le projet pourrait détériorer la situation de tous (la pizza se rétrécit), mais améliorer l’équité en réduisant l’inégale répartition des richesses (des tranches plus équitablement réparties).</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Enfin, l’intervention peut changer la garniture de la pizza en quelque chose que certaines personnes n’aiment vraiment pas ou ne peuvent pas manger.</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Par exemple, dans la foresterie communautaire au Népal, l’approche initiale de partage des produits de la forêt visait le partage égal. Toutefois, il s’est avéré que certaines personnes n’avaient pas besoin d’autant de bois de chauffe que les autres parce qu’elles avaient des arbres sur leur propre terrain. De même, dans ces groupes d’utilisateurs où le bois d’œuvre était un produit, certains utilisateurs n’avaient pas besoin de bois d’œuvre (ou n’avaient pas l’équipement nécessaire pour l’exploiter et le ramener chez eux), mais préféraient un revenu monétaire. Les groupes d’utilisateurs devaient donc trouver des approches plus différenciées qui reconnaissent les différents besoin en bien-être des différents groupes sociaux et leur ont donné accès aux produits appropriés, tout en maintenant une approche équitable en général.</a:t>
            </a:r>
            <a:endParaRPr lang="en-US" altLang="en-US"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6</a:t>
            </a:fld>
            <a:endParaRPr lang="en-US"/>
          </a:p>
        </p:txBody>
      </p:sp>
    </p:spTree>
    <p:extLst>
      <p:ext uri="{BB962C8B-B14F-4D97-AF65-F5344CB8AC3E}">
        <p14:creationId xmlns:p14="http://schemas.microsoft.com/office/powerpoint/2010/main" val="467560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Les initiatives qui changent la valeur des services </a:t>
            </a:r>
            <a:r>
              <a:rPr lang="fr-FR" sz="1200" kern="1200" dirty="0" err="1">
                <a:solidFill>
                  <a:schemeClr val="tx1"/>
                </a:solidFill>
                <a:effectLst/>
                <a:latin typeface="Arial" panose="020B0604020202020204" pitchFamily="34" charset="0"/>
                <a:ea typeface="+mn-ea"/>
                <a:cs typeface="Arial" panose="020B0604020202020204" pitchFamily="34" charset="0"/>
              </a:rPr>
              <a:t>écosystémiques</a:t>
            </a:r>
            <a:r>
              <a:rPr lang="fr-FR" sz="1200" kern="1200" dirty="0">
                <a:solidFill>
                  <a:schemeClr val="tx1"/>
                </a:solidFill>
                <a:effectLst/>
                <a:latin typeface="Arial" panose="020B0604020202020204" pitchFamily="34" charset="0"/>
                <a:ea typeface="+mn-ea"/>
                <a:cs typeface="Arial" panose="020B0604020202020204" pitchFamily="34" charset="0"/>
              </a:rPr>
              <a:t> directement ou indirectement peuvent avoir des objectifs d’équité clairement articulés ou pas du tout.</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Définir les objectifs d’équité d’une politique, projet ou initiative rend possible la conception de systèmes pour suivre le progrès vers l’atteinte de ces objectifs.</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Ceux-ci peuvent être inexistants (i.e. l’équité n’est pas considéré) ou ils peuvent viser à maximiser l’équité, l’améliorer ou seulement ‘ne pas nuire’</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Le fait de ne pas fixer des objectifs en matière d’équité :</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Laisse les objectifs implicites d’équité en dehors des réflexions, et exclue la considération des standards ou objectifs d’équité.</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Contrecarre le suivi et l’évaluation de tels impacts.</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Dissimule les cas où les compromis sont nécessaires le long de multiples dimensions ou échelles d’équité.</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Bloque la possibilité pour les ‘sujets’ d’équité de participer dans la formulation des objectifs d’interventions qui affectent leur vies.</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Comme mis en évidence dans la diapo précédente, l’équité et la pauvreté ne </a:t>
            </a:r>
            <a:r>
              <a:rPr lang="fr-FR" sz="1200" kern="1200" noProof="0" dirty="0" err="1">
                <a:solidFill>
                  <a:schemeClr val="tx1"/>
                </a:solidFill>
                <a:effectLst/>
                <a:latin typeface="Arial" panose="020B0604020202020204" pitchFamily="34" charset="0"/>
                <a:ea typeface="+mn-ea"/>
                <a:cs typeface="Arial" panose="020B0604020202020204" pitchFamily="34" charset="0"/>
              </a:rPr>
              <a:t>co</a:t>
            </a:r>
            <a:r>
              <a:rPr lang="fr-FR" sz="1200" kern="1200" noProof="0" dirty="0">
                <a:solidFill>
                  <a:schemeClr val="tx1"/>
                </a:solidFill>
                <a:effectLst/>
                <a:latin typeface="Arial" panose="020B0604020202020204" pitchFamily="34" charset="0"/>
                <a:ea typeface="+mn-ea"/>
                <a:cs typeface="Arial" panose="020B0604020202020204" pitchFamily="34" charset="0"/>
              </a:rPr>
              <a:t>-varient</a:t>
            </a:r>
            <a:r>
              <a:rPr lang="fr-FR" sz="1200" kern="1200" dirty="0">
                <a:solidFill>
                  <a:schemeClr val="tx1"/>
                </a:solidFill>
                <a:effectLst/>
                <a:latin typeface="Arial" panose="020B0604020202020204" pitchFamily="34" charset="0"/>
                <a:ea typeface="+mn-ea"/>
                <a:cs typeface="Arial" panose="020B0604020202020204" pitchFamily="34" charset="0"/>
              </a:rPr>
              <a:t> pas nécessairement</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Par exemple, les interventions REDD+/PSE peuvent bénéficier aux moyennement pauvres, ex. en fournissant des plantules d’arbres, mais laisse de côté les plus pauvres, i.e. ceux qui n’ont pas de terre pour les y planter (</a:t>
            </a:r>
            <a:r>
              <a:rPr lang="fr-FR" sz="1200" kern="1200" dirty="0" err="1">
                <a:solidFill>
                  <a:schemeClr val="tx1"/>
                </a:solidFill>
                <a:effectLst/>
                <a:latin typeface="Arial" panose="020B0604020202020204" pitchFamily="34" charset="0"/>
                <a:ea typeface="+mn-ea"/>
                <a:cs typeface="Arial" panose="020B0604020202020204" pitchFamily="34" charset="0"/>
              </a:rPr>
              <a:t>Peskett</a:t>
            </a:r>
            <a:r>
              <a:rPr lang="fr-FR" sz="1200" kern="1200" dirty="0">
                <a:solidFill>
                  <a:schemeClr val="tx1"/>
                </a:solidFill>
                <a:effectLst/>
                <a:latin typeface="Arial" panose="020B0604020202020204" pitchFamily="34" charset="0"/>
                <a:ea typeface="+mn-ea"/>
                <a:cs typeface="Arial" panose="020B0604020202020204" pitchFamily="34" charset="0"/>
              </a:rPr>
              <a:t> </a:t>
            </a:r>
            <a:r>
              <a:rPr lang="fr-FR" sz="1200" i="1" kern="1200" dirty="0">
                <a:solidFill>
                  <a:schemeClr val="tx1"/>
                </a:solidFill>
                <a:effectLst/>
                <a:latin typeface="Arial" panose="020B0604020202020204" pitchFamily="34" charset="0"/>
                <a:ea typeface="+mn-ea"/>
                <a:cs typeface="Arial" panose="020B0604020202020204" pitchFamily="34" charset="0"/>
              </a:rPr>
              <a:t>et al. </a:t>
            </a:r>
            <a:r>
              <a:rPr lang="fr-FR" sz="1200" kern="1200" dirty="0">
                <a:solidFill>
                  <a:schemeClr val="tx1"/>
                </a:solidFill>
                <a:effectLst/>
                <a:latin typeface="Arial" panose="020B0604020202020204" pitchFamily="34" charset="0"/>
                <a:ea typeface="+mn-ea"/>
                <a:cs typeface="Arial" panose="020B0604020202020204" pitchFamily="34" charset="0"/>
              </a:rPr>
              <a:t>2011).</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L’équité est une considération importante parce qu’elle met en évidence la distribution de pouvoir et ressources qui sous-tend la pauvreté.</a:t>
            </a:r>
            <a:endParaRPr lang="en-GB"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7</a:t>
            </a:fld>
            <a:endParaRPr lang="en-US"/>
          </a:p>
        </p:txBody>
      </p:sp>
    </p:spTree>
    <p:extLst>
      <p:ext uri="{BB962C8B-B14F-4D97-AF65-F5344CB8AC3E}">
        <p14:creationId xmlns:p14="http://schemas.microsoft.com/office/powerpoint/2010/main" val="4002817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36A055-F74D-284E-8E9F-F2FBD7D2465E}" type="slidenum">
              <a:rPr lang="en-US" smtClean="0"/>
              <a:t>8</a:t>
            </a:fld>
            <a:endParaRPr lang="en-US"/>
          </a:p>
        </p:txBody>
      </p:sp>
    </p:spTree>
    <p:extLst>
      <p:ext uri="{BB962C8B-B14F-4D97-AF65-F5344CB8AC3E}">
        <p14:creationId xmlns:p14="http://schemas.microsoft.com/office/powerpoint/2010/main" val="4224125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Les trois dimensions sont inextricablement liées</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Dans ce diagramme, il y a un ensemble de ‘conditions propices’ pour reconnaitre le fait que certains facteurs qui affectent l’équité au niveau local ne sont peut-être pas du ressort des décideurs locaux à changer.</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Nous allons revenir sur ceci. </a:t>
            </a:r>
            <a:endParaRPr lang="en-US"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9</a:t>
            </a:fld>
            <a:endParaRPr lang="en-US"/>
          </a:p>
        </p:txBody>
      </p:sp>
    </p:spTree>
    <p:extLst>
      <p:ext uri="{BB962C8B-B14F-4D97-AF65-F5344CB8AC3E}">
        <p14:creationId xmlns:p14="http://schemas.microsoft.com/office/powerpoint/2010/main" val="38575786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9B58C9-FC10-A342-B0A7-D2DE30515083}"/>
              </a:ext>
            </a:extLst>
          </p:cNvPr>
          <p:cNvPicPr>
            <a:picLocks noChangeAspect="1"/>
          </p:cNvPicPr>
          <p:nvPr userDrawn="1"/>
        </p:nvPicPr>
        <p:blipFill rotWithShape="1">
          <a:blip r:embed="rId2"/>
          <a:srcRect b="3258"/>
          <a:stretch/>
        </p:blipFill>
        <p:spPr>
          <a:xfrm>
            <a:off x="-29541" y="35779"/>
            <a:ext cx="9213538" cy="6080763"/>
          </a:xfrm>
          <a:prstGeom prst="rect">
            <a:avLst/>
          </a:prstGeom>
        </p:spPr>
      </p:pic>
      <p:sp>
        <p:nvSpPr>
          <p:cNvPr id="8" name="Rectangle 7">
            <a:extLst>
              <a:ext uri="{FF2B5EF4-FFF2-40B4-BE49-F238E27FC236}">
                <a16:creationId xmlns:a16="http://schemas.microsoft.com/office/drawing/2014/main" id="{A1FA03C5-558A-0E40-9472-A205E00A04F3}"/>
              </a:ext>
            </a:extLst>
          </p:cNvPr>
          <p:cNvSpPr/>
          <p:nvPr userDrawn="1"/>
        </p:nvSpPr>
        <p:spPr>
          <a:xfrm flipV="1">
            <a:off x="0" y="3895870"/>
            <a:ext cx="9144000" cy="22663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010E272-3F0F-A244-932E-FCE3E4CF0711}"/>
              </a:ext>
            </a:extLst>
          </p:cNvPr>
          <p:cNvSpPr/>
          <p:nvPr userDrawn="1"/>
        </p:nvSpPr>
        <p:spPr>
          <a:xfrm>
            <a:off x="0" y="6116542"/>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073083"/>
            <a:ext cx="7772400" cy="2387600"/>
          </a:xfrm>
        </p:spPr>
        <p:txBody>
          <a:bodyPr anchor="b">
            <a:normAutofit/>
          </a:bodyPr>
          <a:lstStyle>
            <a:lvl1pPr algn="ctr">
              <a:defRPr sz="44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5552758"/>
            <a:ext cx="6858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5" name="Picture 14">
            <a:extLst>
              <a:ext uri="{FF2B5EF4-FFF2-40B4-BE49-F238E27FC236}">
                <a16:creationId xmlns:a16="http://schemas.microsoft.com/office/drawing/2014/main" id="{2030158B-6B14-D744-9ADC-E694CD5D5B8F}"/>
              </a:ext>
            </a:extLst>
          </p:cNvPr>
          <p:cNvPicPr>
            <a:picLocks noChangeAspect="1"/>
          </p:cNvPicPr>
          <p:nvPr userDrawn="1"/>
        </p:nvPicPr>
        <p:blipFill>
          <a:blip r:embed="rId3">
            <a:alphaModFix amt="85000"/>
          </a:blip>
          <a:stretch>
            <a:fillRect/>
          </a:stretch>
        </p:blipFill>
        <p:spPr>
          <a:xfrm>
            <a:off x="5878805" y="245417"/>
            <a:ext cx="3270102" cy="2271257"/>
          </a:xfrm>
          <a:prstGeom prst="rect">
            <a:avLst/>
          </a:prstGeom>
        </p:spPr>
      </p:pic>
      <p:sp>
        <p:nvSpPr>
          <p:cNvPr id="16" name="Rectangle 15">
            <a:extLst>
              <a:ext uri="{FF2B5EF4-FFF2-40B4-BE49-F238E27FC236}">
                <a16:creationId xmlns:a16="http://schemas.microsoft.com/office/drawing/2014/main" id="{1CE0C27E-6EB9-0E4B-AB7D-FA9970F2868D}"/>
              </a:ext>
            </a:extLst>
          </p:cNvPr>
          <p:cNvSpPr/>
          <p:nvPr userDrawn="1"/>
        </p:nvSpPr>
        <p:spPr>
          <a:xfrm>
            <a:off x="-9524" y="0"/>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5577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aseline="0"/>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9894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FE4223-46E4-A548-AAEA-3DEF7A103352}"/>
              </a:ext>
            </a:extLst>
          </p:cNvPr>
          <p:cNvSpPr/>
          <p:nvPr userDrawn="1"/>
        </p:nvSpPr>
        <p:spPr>
          <a:xfrm rot="5400000">
            <a:off x="1499858" y="-786142"/>
            <a:ext cx="6858000" cy="8430287"/>
          </a:xfrm>
          <a:prstGeom prst="rect">
            <a:avLst/>
          </a:prstGeom>
          <a:solidFill>
            <a:schemeClr val="accent4">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6543675" y="365125"/>
            <a:ext cx="1971675" cy="5811838"/>
          </a:xfrm>
        </p:spPr>
        <p:txBody>
          <a:bodyPr vert="eaVert">
            <a:normAutofit/>
          </a:bodyPr>
          <a:lstStyle>
            <a:lvl1pPr>
              <a:defRPr sz="3600" baseline="0"/>
            </a:lvl1pPr>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919972" y="5291115"/>
            <a:ext cx="2502317" cy="452547"/>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672356" y="1038472"/>
            <a:ext cx="1994982" cy="500073"/>
          </a:xfrm>
          <a:prstGeom prst="rect">
            <a:avLst/>
          </a:prstGeom>
        </p:spPr>
      </p:pic>
      <p:sp>
        <p:nvSpPr>
          <p:cNvPr id="7" name="Rectangle 6">
            <a:extLst>
              <a:ext uri="{FF2B5EF4-FFF2-40B4-BE49-F238E27FC236}">
                <a16:creationId xmlns:a16="http://schemas.microsoft.com/office/drawing/2014/main" id="{4CA8E3CB-726D-FB46-BEA6-7B9A066A4BE0}"/>
              </a:ext>
            </a:extLst>
          </p:cNvPr>
          <p:cNvSpPr/>
          <p:nvPr userDrawn="1"/>
        </p:nvSpPr>
        <p:spPr>
          <a:xfrm>
            <a:off x="0" y="1"/>
            <a:ext cx="9144000" cy="634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4389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aseline="0"/>
            </a:lvl1pPr>
          </a:lstStyle>
          <a:p>
            <a:r>
              <a:rPr lang="en-US" dirty="0"/>
              <a:t>Click to edit Master title style</a:t>
            </a:r>
          </a:p>
        </p:txBody>
      </p:sp>
      <p:sp>
        <p:nvSpPr>
          <p:cNvPr id="3" name="Content Placeholder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1399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userDrawn="1"/>
        </p:nvSpPr>
        <p:spPr>
          <a:xfrm>
            <a:off x="0" y="-1"/>
            <a:ext cx="9144000" cy="6162262"/>
          </a:xfrm>
          <a:prstGeom prst="rect">
            <a:avLst/>
          </a:prstGeom>
          <a:solidFill>
            <a:schemeClr val="accent4">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3888" y="1709739"/>
            <a:ext cx="7886700" cy="2852737"/>
          </a:xfrm>
        </p:spPr>
        <p:txBody>
          <a:bodyPr anchor="b">
            <a:normAutofit/>
          </a:bodyPr>
          <a:lstStyle>
            <a:lvl1pPr>
              <a:defRPr sz="4400" baseline="0">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19" name="Picture 18"/>
          <p:cNvPicPr>
            <a:picLocks noChangeAspect="1"/>
          </p:cNvPicPr>
          <p:nvPr userDrawn="1"/>
        </p:nvPicPr>
        <p:blipFill rotWithShape="1">
          <a:blip r:embed="rId2">
            <a:extLst>
              <a:ext uri="{28A0092B-C50C-407E-A947-70E740481C1C}">
                <a14:useLocalDpi xmlns:a14="http://schemas.microsoft.com/office/drawing/2010/main" val="0"/>
              </a:ext>
            </a:extLst>
          </a:blip>
          <a:srcRect r="35322"/>
          <a:stretch/>
        </p:blipFill>
        <p:spPr>
          <a:xfrm>
            <a:off x="5864374" y="217675"/>
            <a:ext cx="3270102" cy="2326741"/>
          </a:xfrm>
          <a:prstGeom prst="rect">
            <a:avLst/>
          </a:prstGeom>
        </p:spPr>
      </p:pic>
      <p:pic>
        <p:nvPicPr>
          <p:cNvPr id="13" name="Picture 12">
            <a:extLst>
              <a:ext uri="{FF2B5EF4-FFF2-40B4-BE49-F238E27FC236}">
                <a16:creationId xmlns:a16="http://schemas.microsoft.com/office/drawing/2014/main" id="{410B1044-7ED6-5A42-9E67-0654589205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06478" y="6401797"/>
            <a:ext cx="1929840" cy="349014"/>
          </a:xfrm>
          <a:prstGeom prst="rect">
            <a:avLst/>
          </a:prstGeom>
        </p:spPr>
      </p:pic>
      <p:pic>
        <p:nvPicPr>
          <p:cNvPr id="14" name="Picture 13">
            <a:extLst>
              <a:ext uri="{FF2B5EF4-FFF2-40B4-BE49-F238E27FC236}">
                <a16:creationId xmlns:a16="http://schemas.microsoft.com/office/drawing/2014/main" id="{67FAB5AC-7774-4E44-B3CC-C55C50D1695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932" y="6301896"/>
            <a:ext cx="1988226" cy="498379"/>
          </a:xfrm>
          <a:prstGeom prst="rect">
            <a:avLst/>
          </a:prstGeom>
        </p:spPr>
      </p:pic>
      <p:sp>
        <p:nvSpPr>
          <p:cNvPr id="9" name="Rectangle 8">
            <a:extLst>
              <a:ext uri="{FF2B5EF4-FFF2-40B4-BE49-F238E27FC236}">
                <a16:creationId xmlns:a16="http://schemas.microsoft.com/office/drawing/2014/main" id="{CF397270-85CB-6242-876E-1A3066A5CDF9}"/>
              </a:ext>
            </a:extLst>
          </p:cNvPr>
          <p:cNvSpPr/>
          <p:nvPr userDrawn="1"/>
        </p:nvSpPr>
        <p:spPr>
          <a:xfrm>
            <a:off x="0" y="6116542"/>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2448C43-DDA1-044A-A332-77E628FFA8EB}"/>
              </a:ext>
            </a:extLst>
          </p:cNvPr>
          <p:cNvSpPr/>
          <p:nvPr userDrawn="1"/>
        </p:nvSpPr>
        <p:spPr>
          <a:xfrm>
            <a:off x="-9524" y="0"/>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4628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30121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normAutofit/>
          </a:bodyPr>
          <a:lstStyle>
            <a:lvl1pPr>
              <a:defRPr sz="3600" baseline="0"/>
            </a:lvl1p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577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aseline="0"/>
            </a:lvl1pPr>
          </a:lstStyle>
          <a:p>
            <a:r>
              <a:rPr lang="en-US" dirty="0"/>
              <a:t>Click to edit Master title style</a:t>
            </a:r>
          </a:p>
        </p:txBody>
      </p:sp>
    </p:spTree>
    <p:extLst>
      <p:ext uri="{BB962C8B-B14F-4D97-AF65-F5344CB8AC3E}">
        <p14:creationId xmlns:p14="http://schemas.microsoft.com/office/powerpoint/2010/main" val="1200902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5507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baseline="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72969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4687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alpha val="1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6BB032-C209-E444-9516-BC0011C19D5B}"/>
              </a:ext>
            </a:extLst>
          </p:cNvPr>
          <p:cNvSpPr/>
          <p:nvPr userDrawn="1"/>
        </p:nvSpPr>
        <p:spPr>
          <a:xfrm flipV="1">
            <a:off x="0" y="6162259"/>
            <a:ext cx="9144000" cy="6957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106478" y="6371317"/>
            <a:ext cx="1929840" cy="349014"/>
          </a:xfrm>
          <a:prstGeom prst="rect">
            <a:avLst/>
          </a:prstGeom>
        </p:spPr>
      </p:pic>
      <p:pic>
        <p:nvPicPr>
          <p:cNvPr id="13" name="Picture 1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8932" y="6301896"/>
            <a:ext cx="1988226" cy="498379"/>
          </a:xfrm>
          <a:prstGeom prst="rect">
            <a:avLst/>
          </a:prstGeom>
        </p:spPr>
      </p:pic>
      <p:sp>
        <p:nvSpPr>
          <p:cNvPr id="10" name="Rectangle 9">
            <a:extLst>
              <a:ext uri="{FF2B5EF4-FFF2-40B4-BE49-F238E27FC236}">
                <a16:creationId xmlns:a16="http://schemas.microsoft.com/office/drawing/2014/main" id="{42396909-E1A3-714C-BC21-FF375635C688}"/>
              </a:ext>
            </a:extLst>
          </p:cNvPr>
          <p:cNvSpPr/>
          <p:nvPr userDrawn="1"/>
        </p:nvSpPr>
        <p:spPr>
          <a:xfrm>
            <a:off x="0" y="6116542"/>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BBBCD2-553F-EF42-92BF-EBF48DD515E8}"/>
              </a:ext>
            </a:extLst>
          </p:cNvPr>
          <p:cNvSpPr/>
          <p:nvPr userDrawn="1"/>
        </p:nvSpPr>
        <p:spPr>
          <a:xfrm>
            <a:off x="-9524" y="0"/>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3605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b="1" kern="1200" baseline="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600"/>
        </a:spcBef>
        <a:buClr>
          <a:schemeClr val="accent4"/>
        </a:buClr>
        <a:buFont typeface="Arial" panose="020B0604020202020204" pitchFamily="34" charset="0"/>
        <a:buChar char="•"/>
        <a:defRPr sz="2800" kern="800" baseline="0">
          <a:solidFill>
            <a:srgbClr val="004C96"/>
          </a:solidFill>
          <a:latin typeface="+mn-lt"/>
          <a:ea typeface="+mn-ea"/>
          <a:cs typeface="+mn-cs"/>
        </a:defRPr>
      </a:lvl1pPr>
      <a:lvl2pPr marL="685800" indent="-228600" algn="l" defTabSz="914400" rtl="0" eaLnBrk="1" latinLnBrk="0" hangingPunct="1">
        <a:lnSpc>
          <a:spcPct val="100000"/>
        </a:lnSpc>
        <a:spcBef>
          <a:spcPts val="600"/>
        </a:spcBef>
        <a:buClr>
          <a:schemeClr val="accent4"/>
        </a:buClr>
        <a:buFont typeface="LucidaGrande" panose="020B0600040502020204" pitchFamily="34" charset="0"/>
        <a:buChar char="-"/>
        <a:defRPr sz="2400" kern="800" baseline="0">
          <a:solidFill>
            <a:srgbClr val="004C96"/>
          </a:solidFill>
          <a:latin typeface="+mn-lt"/>
          <a:ea typeface="+mn-ea"/>
          <a:cs typeface="+mn-cs"/>
        </a:defRPr>
      </a:lvl2pPr>
      <a:lvl3pPr marL="1143000" indent="-228600" algn="l" defTabSz="914400" rtl="0" eaLnBrk="1" latinLnBrk="0" hangingPunct="1">
        <a:lnSpc>
          <a:spcPct val="100000"/>
        </a:lnSpc>
        <a:spcBef>
          <a:spcPts val="600"/>
        </a:spcBef>
        <a:buClr>
          <a:schemeClr val="accent4"/>
        </a:buClr>
        <a:buFont typeface="Arial" panose="020B0604020202020204" pitchFamily="34" charset="0"/>
        <a:buChar char="•"/>
        <a:defRPr sz="2000" kern="800" baseline="0">
          <a:solidFill>
            <a:srgbClr val="004C96"/>
          </a:solidFill>
          <a:latin typeface="+mn-lt"/>
          <a:ea typeface="+mn-ea"/>
          <a:cs typeface="+mn-cs"/>
        </a:defRPr>
      </a:lvl3pPr>
      <a:lvl4pPr marL="16002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4pPr>
      <a:lvl5pPr marL="20574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cs typeface="Times New Roman" panose="02020603050405020304" pitchFamily="18" charset="0"/>
              </a:rPr>
              <a:t>Services </a:t>
            </a:r>
            <a:r>
              <a:rPr lang="en-GB" altLang="en-US" dirty="0" err="1">
                <a:cs typeface="Times New Roman" panose="02020603050405020304" pitchFamily="18" charset="0"/>
              </a:rPr>
              <a:t>écosystémiques</a:t>
            </a:r>
            <a:r>
              <a:rPr lang="en-GB" altLang="en-US" dirty="0">
                <a:cs typeface="Times New Roman" panose="02020603050405020304" pitchFamily="18" charset="0"/>
              </a:rPr>
              <a:t>: </a:t>
            </a:r>
            <a:br>
              <a:rPr lang="en-GB" altLang="en-US" dirty="0">
                <a:cs typeface="Times New Roman" panose="02020603050405020304" pitchFamily="18" charset="0"/>
              </a:rPr>
            </a:br>
            <a:r>
              <a:rPr lang="fr-FR" dirty="0"/>
              <a:t>Equité et Justice</a:t>
            </a:r>
            <a:endParaRPr lang="en-GB" altLang="en-US" dirty="0">
              <a:cs typeface="Times New Roman" panose="02020603050405020304" pitchFamily="18" charset="0"/>
            </a:endParaRPr>
          </a:p>
        </p:txBody>
      </p:sp>
      <p:sp>
        <p:nvSpPr>
          <p:cNvPr id="5" name="Subtitle 4">
            <a:extLst>
              <a:ext uri="{FF2B5EF4-FFF2-40B4-BE49-F238E27FC236}">
                <a16:creationId xmlns:a16="http://schemas.microsoft.com/office/drawing/2014/main" id="{95602EF0-93F3-1C46-8053-A83A4D8810E0}"/>
              </a:ext>
            </a:extLst>
          </p:cNvPr>
          <p:cNvSpPr>
            <a:spLocks noGrp="1"/>
          </p:cNvSpPr>
          <p:nvPr>
            <p:ph type="subTitle" idx="1"/>
          </p:nvPr>
        </p:nvSpPr>
        <p:spPr>
          <a:xfrm>
            <a:off x="1143000" y="5552758"/>
            <a:ext cx="6858000" cy="726122"/>
          </a:xfrm>
        </p:spPr>
        <p:txBody>
          <a:bodyPr/>
          <a:lstStyle/>
          <a:p>
            <a:r>
              <a:rPr lang="en-US" dirty="0"/>
              <a:t>Topic 07</a:t>
            </a:r>
          </a:p>
        </p:txBody>
      </p:sp>
      <p:sp>
        <p:nvSpPr>
          <p:cNvPr id="4" name="TextBox 3">
            <a:extLst>
              <a:ext uri="{FF2B5EF4-FFF2-40B4-BE49-F238E27FC236}">
                <a16:creationId xmlns:a16="http://schemas.microsoft.com/office/drawing/2014/main" id="{3A65D3BE-9F80-D340-BE4D-FFAEC5C13CCD}"/>
              </a:ext>
            </a:extLst>
          </p:cNvPr>
          <p:cNvSpPr txBox="1"/>
          <p:nvPr/>
        </p:nvSpPr>
        <p:spPr>
          <a:xfrm>
            <a:off x="7361111" y="5886168"/>
            <a:ext cx="1798655" cy="200055"/>
          </a:xfrm>
          <a:prstGeom prst="rect">
            <a:avLst/>
          </a:prstGeom>
          <a:noFill/>
        </p:spPr>
        <p:txBody>
          <a:bodyPr wrap="square" rtlCol="0">
            <a:spAutoFit/>
          </a:bodyPr>
          <a:lstStyle/>
          <a:p>
            <a:pPr algn="r"/>
            <a:r>
              <a:rPr lang="en-US" sz="700" dirty="0">
                <a:solidFill>
                  <a:schemeClr val="bg1">
                    <a:alpha val="70000"/>
                  </a:schemeClr>
                </a:solidFill>
              </a:rPr>
              <a:t>© Steven Greenberg</a:t>
            </a:r>
            <a:endParaRPr lang="en-GB" sz="700" dirty="0">
              <a:solidFill>
                <a:schemeClr val="bg1">
                  <a:alpha val="70000"/>
                </a:schemeClr>
              </a:solidFill>
            </a:endParaRPr>
          </a:p>
        </p:txBody>
      </p:sp>
    </p:spTree>
    <p:extLst>
      <p:ext uri="{BB962C8B-B14F-4D97-AF65-F5344CB8AC3E}">
        <p14:creationId xmlns:p14="http://schemas.microsoft.com/office/powerpoint/2010/main" val="1423600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468230" y="130645"/>
            <a:ext cx="8292066" cy="1325563"/>
          </a:xfrm>
        </p:spPr>
        <p:txBody>
          <a:bodyPr>
            <a:normAutofit/>
          </a:bodyPr>
          <a:lstStyle/>
          <a:p>
            <a:pPr marL="514350" indent="-514350">
              <a:buClr>
                <a:schemeClr val="accent4"/>
              </a:buClr>
              <a:buFont typeface="+mj-lt"/>
              <a:buAutoNum type="arabicPeriod"/>
              <a:tabLst>
                <a:tab pos="452438" algn="l"/>
              </a:tabLst>
            </a:pPr>
            <a:r>
              <a:rPr lang="en-GB" sz="2800" dirty="0"/>
              <a:t> La reconnaissance</a:t>
            </a:r>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468230" y="1305912"/>
            <a:ext cx="7886700" cy="4351338"/>
          </a:xfrm>
        </p:spPr>
        <p:txBody>
          <a:bodyPr>
            <a:normAutofit/>
          </a:bodyPr>
          <a:lstStyle/>
          <a:p>
            <a:pPr lvl="0"/>
            <a:r>
              <a:rPr lang="fr-FR" sz="2400" b="1" dirty="0"/>
              <a:t>La reconnaissance</a:t>
            </a:r>
            <a:r>
              <a:rPr lang="fr-FR" sz="2400" dirty="0"/>
              <a:t> tourne autour du statut accordé aux différentes valeurs sociales et culturelles ou aux identités et aux groupes sociaux qui les détiennent (Martin </a:t>
            </a:r>
            <a:r>
              <a:rPr lang="fr-FR" sz="2400" i="1" dirty="0"/>
              <a:t>et al.</a:t>
            </a:r>
            <a:r>
              <a:rPr lang="fr-FR" sz="2400" dirty="0"/>
              <a:t> 2016)</a:t>
            </a:r>
            <a:endParaRPr lang="en-US" sz="2400" dirty="0"/>
          </a:p>
          <a:p>
            <a:pPr lvl="0"/>
            <a:r>
              <a:rPr lang="fr-FR" sz="2400" dirty="0"/>
              <a:t>Qui peut avoir la parole ?</a:t>
            </a:r>
            <a:endParaRPr lang="en-US" sz="2400" dirty="0"/>
          </a:p>
          <a:p>
            <a:pPr lvl="0"/>
            <a:r>
              <a:rPr lang="fr-FR" sz="2400" dirty="0"/>
              <a:t>Concerne l’intérêt croissant pour les approches axées sur les droits à la gouvernance des terres et des ressources </a:t>
            </a:r>
            <a:endParaRPr lang="en-US" sz="2400" dirty="0"/>
          </a:p>
          <a:p>
            <a:pPr lvl="0"/>
            <a:r>
              <a:rPr lang="fr-FR" sz="2400" dirty="0"/>
              <a:t>Particulièrement importante pour assurer que les personnes marginalisées aient une voix </a:t>
            </a:r>
            <a:endParaRPr lang="en-US" sz="2400" dirty="0"/>
          </a:p>
        </p:txBody>
      </p:sp>
    </p:spTree>
    <p:extLst>
      <p:ext uri="{BB962C8B-B14F-4D97-AF65-F5344CB8AC3E}">
        <p14:creationId xmlns:p14="http://schemas.microsoft.com/office/powerpoint/2010/main" val="2239197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7500"/>
            <a:ext cx="7886700" cy="1325563"/>
          </a:xfrm>
        </p:spPr>
        <p:txBody>
          <a:bodyPr>
            <a:normAutofit fontScale="90000"/>
          </a:bodyPr>
          <a:lstStyle/>
          <a:p>
            <a:r>
              <a:rPr lang="fr-FR" sz="3200" dirty="0"/>
              <a:t>La déclaration des Nations Unies sur les droits des peuples autochtones </a:t>
            </a:r>
            <a:r>
              <a:rPr lang="en-US" sz="3200" dirty="0"/>
              <a:t>(2007)</a:t>
            </a:r>
          </a:p>
        </p:txBody>
      </p:sp>
      <p:sp>
        <p:nvSpPr>
          <p:cNvPr id="3" name="Content Placeholder 2"/>
          <p:cNvSpPr>
            <a:spLocks noGrp="1"/>
          </p:cNvSpPr>
          <p:nvPr>
            <p:ph idx="1"/>
          </p:nvPr>
        </p:nvSpPr>
        <p:spPr>
          <a:xfrm>
            <a:off x="220717" y="1568801"/>
            <a:ext cx="5718265" cy="4351338"/>
          </a:xfrm>
        </p:spPr>
        <p:txBody>
          <a:bodyPr>
            <a:normAutofit fontScale="92500" lnSpcReduction="10000"/>
          </a:bodyPr>
          <a:lstStyle/>
          <a:p>
            <a:pPr marL="0" indent="0">
              <a:buNone/>
            </a:pPr>
            <a:r>
              <a:rPr lang="en-GB" sz="2000" dirty="0"/>
              <a:t>Article 33 </a:t>
            </a:r>
            <a:r>
              <a:rPr lang="fr-FR" sz="2000" dirty="0"/>
              <a:t>DNUDPA</a:t>
            </a:r>
            <a:r>
              <a:rPr lang="en-GB" sz="2000" dirty="0"/>
              <a:t>:</a:t>
            </a:r>
            <a:endParaRPr lang="en-US" sz="2000" dirty="0"/>
          </a:p>
          <a:p>
            <a:pPr marL="457200" lvl="0" indent="-457200">
              <a:buFont typeface="+mj-lt"/>
              <a:buAutoNum type="arabicPeriod"/>
            </a:pPr>
            <a:r>
              <a:rPr lang="fr-FR" sz="2000" dirty="0"/>
              <a:t>Les peuples autochtones ont le droit de déterminer leur propre identité ou appartenance en fonction de leurs coutumes et traditions. Ceci ne compromet pas le droit des individus autochtones d’obtenir la nationalité de l’Etat où ils vivent.</a:t>
            </a:r>
            <a:endParaRPr lang="en-US" sz="2000" dirty="0"/>
          </a:p>
          <a:p>
            <a:pPr marL="457200" lvl="0" indent="-457200">
              <a:buFont typeface="+mj-lt"/>
              <a:buAutoNum type="arabicPeriod"/>
            </a:pPr>
            <a:r>
              <a:rPr lang="fr-FR" sz="2000" dirty="0"/>
              <a:t>Les peoples autochtones ont le droit de déterminer les structures et choisir l’appartenance de leurs institutions selon leurs propres procédures.</a:t>
            </a:r>
            <a:endParaRPr lang="en-US" sz="2000" dirty="0"/>
          </a:p>
          <a:p>
            <a:pPr lvl="0"/>
            <a:r>
              <a:rPr lang="fr-FR" sz="2000" dirty="0"/>
              <a:t>Un mouvement des ‘culturellement distincts’ des sociétés non-occidentales : environ 370 millions de personnes</a:t>
            </a:r>
            <a:endParaRPr lang="en-US" sz="2000" dirty="0"/>
          </a:p>
        </p:txBody>
      </p:sp>
      <p:pic>
        <p:nvPicPr>
          <p:cNvPr id="4" name="Picture 3">
            <a:extLst>
              <a:ext uri="{FF2B5EF4-FFF2-40B4-BE49-F238E27FC236}">
                <a16:creationId xmlns:a16="http://schemas.microsoft.com/office/drawing/2014/main" id="{1EDE72C4-0FFE-9641-96C0-5EDAFE5A565E}"/>
              </a:ext>
            </a:extLst>
          </p:cNvPr>
          <p:cNvPicPr>
            <a:picLocks noChangeAspect="1"/>
          </p:cNvPicPr>
          <p:nvPr/>
        </p:nvPicPr>
        <p:blipFill>
          <a:blip r:embed="rId3"/>
          <a:stretch>
            <a:fillRect/>
          </a:stretch>
        </p:blipFill>
        <p:spPr>
          <a:xfrm>
            <a:off x="6263878" y="1991975"/>
            <a:ext cx="2390418" cy="1591737"/>
          </a:xfrm>
          <a:prstGeom prst="rect">
            <a:avLst/>
          </a:prstGeom>
          <a:ln w="63500">
            <a:solidFill>
              <a:schemeClr val="bg1"/>
            </a:solidFill>
          </a:ln>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E4CD8971-31A1-2442-B7FD-A737B1BE0AAA}"/>
              </a:ext>
            </a:extLst>
          </p:cNvPr>
          <p:cNvSpPr txBox="1"/>
          <p:nvPr/>
        </p:nvSpPr>
        <p:spPr>
          <a:xfrm>
            <a:off x="6904225" y="3411816"/>
            <a:ext cx="1798655" cy="184666"/>
          </a:xfrm>
          <a:prstGeom prst="rect">
            <a:avLst/>
          </a:prstGeom>
          <a:noFill/>
        </p:spPr>
        <p:txBody>
          <a:bodyPr wrap="square" rtlCol="0">
            <a:spAutoFit/>
          </a:bodyPr>
          <a:lstStyle/>
          <a:p>
            <a:pPr algn="r"/>
            <a:r>
              <a:rPr lang="en-US" sz="600" dirty="0">
                <a:solidFill>
                  <a:schemeClr val="bg1"/>
                </a:solidFill>
              </a:rPr>
              <a:t>© </a:t>
            </a:r>
            <a:r>
              <a:rPr lang="en-GB" sz="600" dirty="0">
                <a:solidFill>
                  <a:schemeClr val="bg1"/>
                </a:solidFill>
              </a:rPr>
              <a:t>Global Coordinating Group</a:t>
            </a:r>
          </a:p>
        </p:txBody>
      </p:sp>
      <p:pic>
        <p:nvPicPr>
          <p:cNvPr id="6" name="Picture 5">
            <a:extLst>
              <a:ext uri="{FF2B5EF4-FFF2-40B4-BE49-F238E27FC236}">
                <a16:creationId xmlns:a16="http://schemas.microsoft.com/office/drawing/2014/main" id="{EF928D77-CAAF-1A41-9447-CE72EA98B9E1}"/>
              </a:ext>
            </a:extLst>
          </p:cNvPr>
          <p:cNvPicPr>
            <a:picLocks noChangeAspect="1"/>
          </p:cNvPicPr>
          <p:nvPr/>
        </p:nvPicPr>
        <p:blipFill>
          <a:blip r:embed="rId4"/>
          <a:stretch>
            <a:fillRect/>
          </a:stretch>
        </p:blipFill>
        <p:spPr>
          <a:xfrm>
            <a:off x="6263878" y="3890047"/>
            <a:ext cx="2390417" cy="1591737"/>
          </a:xfrm>
          <a:prstGeom prst="rect">
            <a:avLst/>
          </a:prstGeom>
          <a:ln w="63500">
            <a:solidFill>
              <a:schemeClr val="bg1"/>
            </a:solidFill>
          </a:ln>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6C580F49-DEBC-4C4E-B810-DE7123C45F25}"/>
              </a:ext>
            </a:extLst>
          </p:cNvPr>
          <p:cNvSpPr txBox="1"/>
          <p:nvPr/>
        </p:nvSpPr>
        <p:spPr>
          <a:xfrm>
            <a:off x="6904225" y="5309888"/>
            <a:ext cx="1798655" cy="184666"/>
          </a:xfrm>
          <a:prstGeom prst="rect">
            <a:avLst/>
          </a:prstGeom>
          <a:noFill/>
        </p:spPr>
        <p:txBody>
          <a:bodyPr wrap="square" rtlCol="0">
            <a:spAutoFit/>
          </a:bodyPr>
          <a:lstStyle/>
          <a:p>
            <a:pPr algn="r"/>
            <a:r>
              <a:rPr lang="en-US" sz="600" dirty="0">
                <a:solidFill>
                  <a:schemeClr val="bg1"/>
                </a:solidFill>
              </a:rPr>
              <a:t>© </a:t>
            </a:r>
            <a:r>
              <a:rPr lang="en-GB" sz="600" dirty="0">
                <a:solidFill>
                  <a:schemeClr val="bg1"/>
                </a:solidFill>
              </a:rPr>
              <a:t>Global Coordinating Group</a:t>
            </a:r>
          </a:p>
        </p:txBody>
      </p:sp>
    </p:spTree>
    <p:extLst>
      <p:ext uri="{BB962C8B-B14F-4D97-AF65-F5344CB8AC3E}">
        <p14:creationId xmlns:p14="http://schemas.microsoft.com/office/powerpoint/2010/main" val="3567466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B0541-22DC-AB45-92ED-C129532895D8}"/>
              </a:ext>
            </a:extLst>
          </p:cNvPr>
          <p:cNvSpPr>
            <a:spLocks noGrp="1"/>
          </p:cNvSpPr>
          <p:nvPr>
            <p:ph type="title"/>
          </p:nvPr>
        </p:nvSpPr>
        <p:spPr>
          <a:xfrm>
            <a:off x="628650" y="97271"/>
            <a:ext cx="7886700" cy="1325563"/>
          </a:xfrm>
        </p:spPr>
        <p:txBody>
          <a:bodyPr>
            <a:normAutofit/>
          </a:bodyPr>
          <a:lstStyle/>
          <a:p>
            <a:r>
              <a:rPr lang="fr-FR" sz="3200" dirty="0"/>
              <a:t>DNUDPA et droits sur les ressources</a:t>
            </a:r>
            <a:endParaRPr lang="en-US" sz="3200" dirty="0"/>
          </a:p>
        </p:txBody>
      </p:sp>
      <p:sp>
        <p:nvSpPr>
          <p:cNvPr id="3" name="Content Placeholder 2">
            <a:extLst>
              <a:ext uri="{FF2B5EF4-FFF2-40B4-BE49-F238E27FC236}">
                <a16:creationId xmlns:a16="http://schemas.microsoft.com/office/drawing/2014/main" id="{0A4A760F-AE4E-C94C-A15B-7A4250E6C69F}"/>
              </a:ext>
            </a:extLst>
          </p:cNvPr>
          <p:cNvSpPr>
            <a:spLocks noGrp="1"/>
          </p:cNvSpPr>
          <p:nvPr>
            <p:ph idx="1"/>
          </p:nvPr>
        </p:nvSpPr>
        <p:spPr>
          <a:xfrm>
            <a:off x="628650" y="1493118"/>
            <a:ext cx="7886700" cy="4351338"/>
          </a:xfrm>
        </p:spPr>
        <p:txBody>
          <a:bodyPr>
            <a:normAutofit fontScale="92500" lnSpcReduction="10000"/>
          </a:bodyPr>
          <a:lstStyle/>
          <a:p>
            <a:pPr lvl="0"/>
            <a:r>
              <a:rPr lang="fr-FR" sz="2000" dirty="0"/>
              <a:t>Les articles 25-32 traitent tous des droits à la terre et aux ressources</a:t>
            </a:r>
            <a:endParaRPr lang="en-US" sz="2000" dirty="0"/>
          </a:p>
          <a:p>
            <a:pPr lvl="0"/>
            <a:r>
              <a:rPr lang="fr-FR" sz="2000" dirty="0"/>
              <a:t>Les peuples autochtones ont le droit de posséder et de développer leur terre et leurs ressources. Les gouvernements vont prendre des dispositions pour respecter les lois et traditions des peuples autochtones dans des systèmes légaux non-indigènes.</a:t>
            </a:r>
            <a:endParaRPr lang="en-US" sz="2000" dirty="0"/>
          </a:p>
          <a:p>
            <a:pPr marL="0" indent="0">
              <a:buNone/>
            </a:pPr>
            <a:r>
              <a:rPr lang="fr-FR" sz="2000" b="1" i="1" dirty="0"/>
              <a:t>Un consentement libre, informé et préalable </a:t>
            </a:r>
            <a:r>
              <a:rPr lang="fr-FR" sz="2000" b="1" dirty="0"/>
              <a:t>(CLIP)</a:t>
            </a:r>
            <a:r>
              <a:rPr lang="fr-FR" sz="2000" dirty="0"/>
              <a:t> est requis avant :</a:t>
            </a:r>
            <a:endParaRPr lang="en-US" sz="2000" dirty="0"/>
          </a:p>
          <a:p>
            <a:pPr lvl="0"/>
            <a:r>
              <a:rPr lang="fr-FR" sz="2000" dirty="0"/>
              <a:t>tout déplacement de peuples autochtones (Article 10)</a:t>
            </a:r>
            <a:endParaRPr lang="en-US" sz="2000" dirty="0"/>
          </a:p>
          <a:p>
            <a:pPr lvl="0"/>
            <a:r>
              <a:rPr lang="fr-FR" sz="2000" dirty="0"/>
              <a:t>L’approbation de tout projet affectant leurs terres ou territoires et autres ressources, particulièrement en relation avec le développement, utilisation ou exploitation minières, de l’eau ou d’autre ressource. (Article 32)</a:t>
            </a:r>
            <a:endParaRPr lang="en-US" sz="2000" dirty="0"/>
          </a:p>
          <a:p>
            <a:r>
              <a:rPr lang="fr-FR" sz="2000" dirty="0"/>
              <a:t>* CLIP : (FPIC en anglais) </a:t>
            </a:r>
            <a:endParaRPr lang="en-US" sz="2000" dirty="0"/>
          </a:p>
        </p:txBody>
      </p:sp>
    </p:spTree>
    <p:extLst>
      <p:ext uri="{BB962C8B-B14F-4D97-AF65-F5344CB8AC3E}">
        <p14:creationId xmlns:p14="http://schemas.microsoft.com/office/powerpoint/2010/main" val="3358825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442787" y="192065"/>
            <a:ext cx="7046133" cy="1103969"/>
          </a:xfrm>
        </p:spPr>
        <p:txBody>
          <a:bodyPr>
            <a:normAutofit fontScale="90000"/>
          </a:bodyPr>
          <a:lstStyle/>
          <a:p>
            <a:pPr>
              <a:lnSpc>
                <a:spcPct val="100000"/>
              </a:lnSpc>
            </a:pPr>
            <a:r>
              <a:rPr lang="fr-FR" sz="2800" dirty="0"/>
              <a:t>Consentement Libre, Informé et Préalable </a:t>
            </a:r>
            <a:br>
              <a:rPr lang="en-GB" sz="2800" dirty="0"/>
            </a:br>
            <a:r>
              <a:rPr lang="en-GB" sz="2400" b="0" dirty="0"/>
              <a:t>(Edwards </a:t>
            </a:r>
            <a:r>
              <a:rPr lang="en-GB" sz="2400" b="0" i="1" dirty="0"/>
              <a:t>et al. </a:t>
            </a:r>
            <a:r>
              <a:rPr lang="en-GB" sz="2400" b="0" dirty="0"/>
              <a:t>2012)</a:t>
            </a:r>
            <a:endParaRPr lang="en-US" sz="2400" b="0" dirty="0"/>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436143" y="1174267"/>
            <a:ext cx="8439613" cy="4647776"/>
          </a:xfrm>
        </p:spPr>
        <p:txBody>
          <a:bodyPr>
            <a:noAutofit/>
          </a:bodyPr>
          <a:lstStyle/>
          <a:p>
            <a:pPr lvl="0"/>
            <a:r>
              <a:rPr lang="fr-FR" sz="1800" dirty="0"/>
              <a:t>CLIP concerne les communautés autochtones et populations locales qui ont un droit spécifique pour déterminer leur propre développement, que les autres doivent respecter. </a:t>
            </a:r>
            <a:r>
              <a:rPr lang="fr-FR" sz="1800" b="1" dirty="0"/>
              <a:t>C’est un droit collectif</a:t>
            </a:r>
            <a:r>
              <a:rPr lang="fr-FR" sz="1800" dirty="0"/>
              <a:t>.</a:t>
            </a:r>
            <a:endParaRPr lang="en-US" sz="1800" dirty="0"/>
          </a:p>
          <a:p>
            <a:pPr lvl="0"/>
            <a:r>
              <a:rPr lang="fr-FR" sz="1800" b="1" dirty="0"/>
              <a:t>Libre </a:t>
            </a:r>
            <a:r>
              <a:rPr lang="fr-FR" sz="1800" dirty="0"/>
              <a:t>de contrainte, intimidation, coercition, ou pression par quiconque (gouvernement, entreprise ou organisation)</a:t>
            </a:r>
            <a:endParaRPr lang="en-US" sz="1800" dirty="0"/>
          </a:p>
          <a:p>
            <a:pPr lvl="0"/>
            <a:r>
              <a:rPr lang="fr-FR" sz="1800" b="1" dirty="0"/>
              <a:t>Préalable</a:t>
            </a:r>
            <a:r>
              <a:rPr lang="fr-FR" sz="1800" dirty="0"/>
              <a:t> suppose que le consentement a été sollicité bien avant l’autorisation de tout projet. Les communautés doivent avoir assez de temps pour considérer toutes les  informations</a:t>
            </a:r>
            <a:endParaRPr lang="en-US" sz="1800" dirty="0"/>
          </a:p>
          <a:p>
            <a:pPr lvl="0"/>
            <a:r>
              <a:rPr lang="fr-FR" sz="1800" b="1" dirty="0"/>
              <a:t>Informé</a:t>
            </a:r>
            <a:r>
              <a:rPr lang="fr-FR" sz="1800" dirty="0"/>
              <a:t> – la communauté doit avoir reçu toute information pertinente pour prendre sa décision d’accepter ou pas le projet</a:t>
            </a:r>
            <a:endParaRPr lang="en-US" sz="1800" dirty="0"/>
          </a:p>
          <a:p>
            <a:pPr lvl="0"/>
            <a:r>
              <a:rPr lang="fr-FR" sz="1800" b="1" dirty="0"/>
              <a:t>Consentement</a:t>
            </a:r>
            <a:r>
              <a:rPr lang="fr-FR" sz="1800" dirty="0"/>
              <a:t> : les communautés locales doivent être avoir le droit de dire Oui ou Non au projet selon le processus de prise de décision de leur choix.</a:t>
            </a:r>
            <a:endParaRPr lang="en-US" sz="1800" dirty="0"/>
          </a:p>
          <a:p>
            <a:pPr lvl="1"/>
            <a:r>
              <a:rPr lang="fr-FR" sz="1800" dirty="0"/>
              <a:t>[Noter que le Consentement est interprété comme Consultation par certains]</a:t>
            </a:r>
            <a:endParaRPr lang="en-US" sz="1800" dirty="0"/>
          </a:p>
        </p:txBody>
      </p:sp>
    </p:spTree>
    <p:extLst>
      <p:ext uri="{BB962C8B-B14F-4D97-AF65-F5344CB8AC3E}">
        <p14:creationId xmlns:p14="http://schemas.microsoft.com/office/powerpoint/2010/main" val="1068061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B0541-22DC-AB45-92ED-C129532895D8}"/>
              </a:ext>
            </a:extLst>
          </p:cNvPr>
          <p:cNvSpPr>
            <a:spLocks noGrp="1"/>
          </p:cNvSpPr>
          <p:nvPr>
            <p:ph type="title"/>
          </p:nvPr>
        </p:nvSpPr>
        <p:spPr>
          <a:xfrm>
            <a:off x="628650" y="171161"/>
            <a:ext cx="7886700" cy="1325563"/>
          </a:xfrm>
        </p:spPr>
        <p:txBody>
          <a:bodyPr>
            <a:normAutofit/>
          </a:bodyPr>
          <a:lstStyle/>
          <a:p>
            <a:r>
              <a:rPr lang="fr-FR" sz="3200" dirty="0"/>
              <a:t>Reconnaissance- qui compte comme sujet d’équité ?</a:t>
            </a:r>
            <a:endParaRPr lang="en-US" sz="3200" dirty="0"/>
          </a:p>
        </p:txBody>
      </p:sp>
      <p:sp>
        <p:nvSpPr>
          <p:cNvPr id="3" name="Content Placeholder 2">
            <a:extLst>
              <a:ext uri="{FF2B5EF4-FFF2-40B4-BE49-F238E27FC236}">
                <a16:creationId xmlns:a16="http://schemas.microsoft.com/office/drawing/2014/main" id="{0A4A760F-AE4E-C94C-A15B-7A4250E6C69F}"/>
              </a:ext>
            </a:extLst>
          </p:cNvPr>
          <p:cNvSpPr>
            <a:spLocks noGrp="1"/>
          </p:cNvSpPr>
          <p:nvPr>
            <p:ph idx="1"/>
          </p:nvPr>
        </p:nvSpPr>
        <p:spPr>
          <a:xfrm>
            <a:off x="628650" y="1607126"/>
            <a:ext cx="7886700" cy="3910806"/>
          </a:xfrm>
        </p:spPr>
        <p:txBody>
          <a:bodyPr>
            <a:normAutofit fontScale="77500" lnSpcReduction="20000"/>
          </a:bodyPr>
          <a:lstStyle/>
          <a:p>
            <a:pPr lvl="0"/>
            <a:r>
              <a:rPr lang="fr-FR" b="1" dirty="0"/>
              <a:t>Objectif</a:t>
            </a:r>
            <a:r>
              <a:rPr lang="fr-FR" dirty="0"/>
              <a:t>: Spécifier qui compte comme sujet de justice</a:t>
            </a:r>
            <a:endParaRPr lang="en-US" dirty="0"/>
          </a:p>
          <a:p>
            <a:pPr lvl="0"/>
            <a:r>
              <a:rPr lang="fr-FR" b="1" dirty="0"/>
              <a:t>Echelle</a:t>
            </a:r>
            <a:r>
              <a:rPr lang="fr-FR" dirty="0"/>
              <a:t> : Spécifier l’échelle sociale et temporelle</a:t>
            </a:r>
            <a:endParaRPr lang="en-US" dirty="0"/>
          </a:p>
          <a:p>
            <a:pPr lvl="1">
              <a:lnSpc>
                <a:spcPct val="120000"/>
              </a:lnSpc>
            </a:pPr>
            <a:r>
              <a:rPr lang="fr-FR" dirty="0"/>
              <a:t>Individu</a:t>
            </a:r>
            <a:endParaRPr lang="en-US" dirty="0"/>
          </a:p>
          <a:p>
            <a:pPr lvl="1">
              <a:lnSpc>
                <a:spcPct val="120000"/>
              </a:lnSpc>
            </a:pPr>
            <a:r>
              <a:rPr lang="fr-FR" dirty="0"/>
              <a:t>Ménage</a:t>
            </a:r>
            <a:endParaRPr lang="en-US" dirty="0"/>
          </a:p>
          <a:p>
            <a:pPr lvl="1">
              <a:lnSpc>
                <a:spcPct val="120000"/>
              </a:lnSpc>
            </a:pPr>
            <a:r>
              <a:rPr lang="fr-FR" dirty="0"/>
              <a:t>Communauté</a:t>
            </a:r>
            <a:endParaRPr lang="en-US" dirty="0"/>
          </a:p>
          <a:p>
            <a:pPr lvl="1">
              <a:lnSpc>
                <a:spcPct val="120000"/>
              </a:lnSpc>
            </a:pPr>
            <a:r>
              <a:rPr lang="fr-FR" dirty="0"/>
              <a:t>Le long de la chaine de valeur</a:t>
            </a:r>
            <a:endParaRPr lang="en-US" dirty="0"/>
          </a:p>
          <a:p>
            <a:pPr lvl="1">
              <a:lnSpc>
                <a:spcPct val="120000"/>
              </a:lnSpc>
            </a:pPr>
            <a:r>
              <a:rPr lang="fr-FR" dirty="0"/>
              <a:t>Nationale/Internationale/Globale</a:t>
            </a:r>
            <a:endParaRPr lang="en-US" dirty="0"/>
          </a:p>
          <a:p>
            <a:pPr lvl="1">
              <a:lnSpc>
                <a:spcPct val="120000"/>
              </a:lnSpc>
            </a:pPr>
            <a:r>
              <a:rPr lang="fr-FR" dirty="0"/>
              <a:t>Ecosystèmes</a:t>
            </a:r>
            <a:endParaRPr lang="en-US" dirty="0"/>
          </a:p>
          <a:p>
            <a:pPr lvl="1">
              <a:lnSpc>
                <a:spcPct val="120000"/>
              </a:lnSpc>
            </a:pPr>
            <a:r>
              <a:rPr lang="fr-FR" dirty="0"/>
              <a:t>Intergénérationnelle</a:t>
            </a:r>
            <a:endParaRPr lang="en-US" dirty="0"/>
          </a:p>
        </p:txBody>
      </p:sp>
    </p:spTree>
    <p:extLst>
      <p:ext uri="{BB962C8B-B14F-4D97-AF65-F5344CB8AC3E}">
        <p14:creationId xmlns:p14="http://schemas.microsoft.com/office/powerpoint/2010/main" val="1145680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468230" y="130645"/>
            <a:ext cx="8292066" cy="1325563"/>
          </a:xfrm>
        </p:spPr>
        <p:txBody>
          <a:bodyPr>
            <a:normAutofit/>
          </a:bodyPr>
          <a:lstStyle/>
          <a:p>
            <a:pPr marL="514350" indent="-514350">
              <a:buClr>
                <a:schemeClr val="accent4"/>
              </a:buClr>
              <a:buFont typeface="+mj-lt"/>
              <a:buAutoNum type="arabicPeriod" startAt="2"/>
              <a:tabLst>
                <a:tab pos="452438" algn="l"/>
              </a:tabLst>
            </a:pPr>
            <a:r>
              <a:rPr lang="en-GB" sz="2800" dirty="0"/>
              <a:t> </a:t>
            </a:r>
            <a:r>
              <a:rPr lang="en-GB" sz="2800" dirty="0" err="1"/>
              <a:t>Procédure</a:t>
            </a:r>
            <a:endParaRPr lang="en-GB" sz="2800" dirty="0"/>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468230" y="1303724"/>
            <a:ext cx="8292066" cy="4718704"/>
          </a:xfrm>
        </p:spPr>
        <p:txBody>
          <a:bodyPr>
            <a:noAutofit/>
          </a:bodyPr>
          <a:lstStyle/>
          <a:p>
            <a:pPr lvl="0"/>
            <a:r>
              <a:rPr lang="fr-FR" sz="2000" dirty="0"/>
              <a:t>La procédure fait référence à la façon dont les décisions sont prises et par qui, qu’il s’agisse des règles et processus formels ou d’interactions informelles, nécessitant une attention aux relations inégales de pouvoir et aux différentes capacités d’affirmer ou de s’opposer différentes revendications (Dawson </a:t>
            </a:r>
            <a:r>
              <a:rPr lang="fr-FR" sz="2000" i="1" dirty="0"/>
              <a:t>et al. </a:t>
            </a:r>
            <a:r>
              <a:rPr lang="fr-FR" sz="2000" dirty="0"/>
              <a:t>2017)</a:t>
            </a:r>
            <a:endParaRPr lang="en-US" sz="2000" dirty="0"/>
          </a:p>
          <a:p>
            <a:pPr lvl="0"/>
            <a:r>
              <a:rPr lang="fr-FR" sz="2000" dirty="0"/>
              <a:t>[Qui prend les décisions et comment ?]</a:t>
            </a:r>
            <a:endParaRPr lang="en-US" sz="2000" dirty="0"/>
          </a:p>
          <a:p>
            <a:pPr lvl="0"/>
            <a:r>
              <a:rPr lang="fr-FR" sz="2000" dirty="0"/>
              <a:t>Impartialité dans le processus politique pour :</a:t>
            </a:r>
            <a:endParaRPr lang="en-US" sz="2000" dirty="0"/>
          </a:p>
          <a:p>
            <a:pPr lvl="2"/>
            <a:r>
              <a:rPr lang="fr-FR" sz="1800" dirty="0"/>
              <a:t>Affecter les ressources</a:t>
            </a:r>
            <a:endParaRPr lang="en-US" sz="1800" dirty="0"/>
          </a:p>
          <a:p>
            <a:pPr lvl="2"/>
            <a:r>
              <a:rPr lang="fr-FR" sz="1800" dirty="0"/>
              <a:t>Résoudre les disputes</a:t>
            </a:r>
            <a:endParaRPr lang="en-US" sz="1800" dirty="0"/>
          </a:p>
          <a:p>
            <a:pPr lvl="0"/>
            <a:r>
              <a:rPr lang="fr-FR" sz="2000" dirty="0"/>
              <a:t>Considération des questions de pouvoir</a:t>
            </a:r>
            <a:endParaRPr lang="en-US" sz="2000" dirty="0"/>
          </a:p>
          <a:p>
            <a:r>
              <a:rPr lang="fr-FR" sz="2000" dirty="0"/>
              <a:t>Importance des principes de gouvernance : redevance, transparence, participation dans la prise de décision.</a:t>
            </a:r>
            <a:endParaRPr lang="en-GB" sz="2000" dirty="0">
              <a:solidFill>
                <a:schemeClr val="accent1"/>
              </a:solidFill>
              <a:cs typeface="Times New Roman" panose="02020603050405020304" pitchFamily="18" charset="0"/>
            </a:endParaRPr>
          </a:p>
        </p:txBody>
      </p:sp>
    </p:spTree>
    <p:extLst>
      <p:ext uri="{BB962C8B-B14F-4D97-AF65-F5344CB8AC3E}">
        <p14:creationId xmlns:p14="http://schemas.microsoft.com/office/powerpoint/2010/main" val="1324267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628650" y="167055"/>
            <a:ext cx="6793082" cy="645746"/>
          </a:xfrm>
        </p:spPr>
        <p:txBody>
          <a:bodyPr>
            <a:normAutofit/>
          </a:bodyPr>
          <a:lstStyle/>
          <a:p>
            <a:r>
              <a:rPr lang="en-GB" sz="3200" dirty="0"/>
              <a:t>Participation</a:t>
            </a:r>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406400" y="812801"/>
            <a:ext cx="8737600" cy="5312228"/>
          </a:xfrm>
        </p:spPr>
        <p:txBody>
          <a:bodyPr>
            <a:noAutofit/>
          </a:bodyPr>
          <a:lstStyle/>
          <a:p>
            <a:pPr lvl="0"/>
            <a:r>
              <a:rPr lang="fr-FR" sz="2000" dirty="0"/>
              <a:t>…c’est prendre part effectivement à la prise de décision et à la mise en œuvre, directement ou par le biais de représentants légitimes</a:t>
            </a:r>
            <a:endParaRPr lang="en-US" sz="2000" dirty="0"/>
          </a:p>
          <a:p>
            <a:pPr lvl="0"/>
            <a:r>
              <a:rPr lang="fr-FR" sz="2000" dirty="0"/>
              <a:t>Est-ce qu’il y a des règles (statutaires et/ou coutumières) sur la participation des femmes et des minorités ?</a:t>
            </a:r>
            <a:endParaRPr lang="en-US" sz="2000" dirty="0"/>
          </a:p>
          <a:p>
            <a:pPr lvl="0"/>
            <a:r>
              <a:rPr lang="fr-FR" sz="2000" dirty="0"/>
              <a:t>Quelques lois internationales et nationales requièrent la participation</a:t>
            </a:r>
            <a:endParaRPr lang="en-US" sz="2000" dirty="0"/>
          </a:p>
          <a:p>
            <a:pPr lvl="0"/>
            <a:r>
              <a:rPr lang="fr-FR" sz="2000" dirty="0"/>
              <a:t>Obstacles à la participation :</a:t>
            </a:r>
            <a:endParaRPr lang="en-US" sz="2000" dirty="0"/>
          </a:p>
          <a:p>
            <a:pPr lvl="1"/>
            <a:r>
              <a:rPr lang="fr-FR" sz="2000" dirty="0"/>
              <a:t>Intérêts particuliers qui ne profitent pas de la participation</a:t>
            </a:r>
            <a:endParaRPr lang="en-US" sz="2000" dirty="0"/>
          </a:p>
          <a:p>
            <a:pPr lvl="1"/>
            <a:r>
              <a:rPr lang="fr-FR" sz="2000" dirty="0"/>
              <a:t>Manque de transparence (ex. date/lieu des réunions)</a:t>
            </a:r>
            <a:endParaRPr lang="en-US" sz="2000" dirty="0"/>
          </a:p>
          <a:p>
            <a:pPr lvl="1"/>
            <a:r>
              <a:rPr lang="fr-FR" sz="2000" dirty="0"/>
              <a:t>Manque de compétences pour faciliter les processus participatifs</a:t>
            </a:r>
            <a:endParaRPr lang="en-US" sz="2000" dirty="0"/>
          </a:p>
          <a:p>
            <a:pPr lvl="1"/>
            <a:r>
              <a:rPr lang="fr-FR" sz="2000" dirty="0"/>
              <a:t>Difficultés logistiques</a:t>
            </a:r>
            <a:endParaRPr lang="en-US" sz="2000" dirty="0"/>
          </a:p>
          <a:p>
            <a:pPr lvl="1"/>
            <a:r>
              <a:rPr lang="fr-FR" sz="2000" dirty="0"/>
              <a:t>Représentation ‘présumée’</a:t>
            </a:r>
            <a:endParaRPr lang="en-US" sz="2000" dirty="0"/>
          </a:p>
        </p:txBody>
      </p:sp>
    </p:spTree>
    <p:extLst>
      <p:ext uri="{BB962C8B-B14F-4D97-AF65-F5344CB8AC3E}">
        <p14:creationId xmlns:p14="http://schemas.microsoft.com/office/powerpoint/2010/main" val="2494927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7457C-1731-A54F-8B84-51B15807FEE7}"/>
              </a:ext>
            </a:extLst>
          </p:cNvPr>
          <p:cNvSpPr>
            <a:spLocks noGrp="1"/>
          </p:cNvSpPr>
          <p:nvPr>
            <p:ph type="title"/>
          </p:nvPr>
        </p:nvSpPr>
        <p:spPr>
          <a:xfrm>
            <a:off x="628650" y="55417"/>
            <a:ext cx="7886700" cy="951348"/>
          </a:xfrm>
        </p:spPr>
        <p:txBody>
          <a:bodyPr>
            <a:normAutofit fontScale="90000"/>
          </a:bodyPr>
          <a:lstStyle/>
          <a:p>
            <a:r>
              <a:rPr lang="fr-FR" sz="3200" dirty="0"/>
              <a:t>Exercice: qu’est-ce que la participation</a:t>
            </a:r>
            <a:r>
              <a:rPr lang="en-US" sz="3200" dirty="0"/>
              <a:t>?</a:t>
            </a:r>
          </a:p>
        </p:txBody>
      </p:sp>
      <p:sp>
        <p:nvSpPr>
          <p:cNvPr id="3" name="Content Placeholder 2">
            <a:extLst>
              <a:ext uri="{FF2B5EF4-FFF2-40B4-BE49-F238E27FC236}">
                <a16:creationId xmlns:a16="http://schemas.microsoft.com/office/drawing/2014/main" id="{4838629F-3200-3347-8EB4-208954297C87}"/>
              </a:ext>
            </a:extLst>
          </p:cNvPr>
          <p:cNvSpPr>
            <a:spLocks noGrp="1"/>
          </p:cNvSpPr>
          <p:nvPr>
            <p:ph idx="1"/>
          </p:nvPr>
        </p:nvSpPr>
        <p:spPr>
          <a:xfrm>
            <a:off x="628650" y="890278"/>
            <a:ext cx="7886700" cy="748145"/>
          </a:xfrm>
        </p:spPr>
        <p:txBody>
          <a:bodyPr>
            <a:normAutofit/>
          </a:bodyPr>
          <a:lstStyle/>
          <a:p>
            <a:pPr lvl="0"/>
            <a:r>
              <a:rPr lang="fr-FR" sz="2000" dirty="0"/>
              <a:t>Considérez les communautés dont vous faites partie et pensez aux différentes façons dont vous y participez.</a:t>
            </a:r>
            <a:endParaRPr lang="en-US" sz="2000" dirty="0"/>
          </a:p>
        </p:txBody>
      </p:sp>
      <p:pic>
        <p:nvPicPr>
          <p:cNvPr id="5" name="Picture 4">
            <a:extLst>
              <a:ext uri="{FF2B5EF4-FFF2-40B4-BE49-F238E27FC236}">
                <a16:creationId xmlns:a16="http://schemas.microsoft.com/office/drawing/2014/main" id="{44DAF0FB-BD35-9444-AEA4-037A4ADC247F}"/>
              </a:ext>
            </a:extLst>
          </p:cNvPr>
          <p:cNvPicPr>
            <a:picLocks noChangeAspect="1"/>
          </p:cNvPicPr>
          <p:nvPr/>
        </p:nvPicPr>
        <p:blipFill>
          <a:blip r:embed="rId3"/>
          <a:stretch>
            <a:fillRect/>
          </a:stretch>
        </p:blipFill>
        <p:spPr>
          <a:xfrm>
            <a:off x="1282701" y="1712313"/>
            <a:ext cx="6448742" cy="4295363"/>
          </a:xfrm>
          <a:prstGeom prst="rect">
            <a:avLst/>
          </a:prstGeom>
        </p:spPr>
      </p:pic>
    </p:spTree>
    <p:extLst>
      <p:ext uri="{BB962C8B-B14F-4D97-AF65-F5344CB8AC3E}">
        <p14:creationId xmlns:p14="http://schemas.microsoft.com/office/powerpoint/2010/main" val="1448093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AB39612-953C-924C-9CDE-F78AA62986E4}"/>
              </a:ext>
            </a:extLst>
          </p:cNvPr>
          <p:cNvPicPr>
            <a:picLocks noGrp="1" noChangeAspect="1"/>
          </p:cNvPicPr>
          <p:nvPr>
            <p:ph sz="half" idx="2"/>
          </p:nvPr>
        </p:nvPicPr>
        <p:blipFill>
          <a:blip r:embed="rId3"/>
          <a:stretch>
            <a:fillRect/>
          </a:stretch>
        </p:blipFill>
        <p:spPr>
          <a:xfrm>
            <a:off x="4223208" y="1196446"/>
            <a:ext cx="4920792" cy="4277437"/>
          </a:xfrm>
        </p:spPr>
      </p:pic>
      <p:sp>
        <p:nvSpPr>
          <p:cNvPr id="3" name="Content Placeholder 2">
            <a:extLst>
              <a:ext uri="{FF2B5EF4-FFF2-40B4-BE49-F238E27FC236}">
                <a16:creationId xmlns:a16="http://schemas.microsoft.com/office/drawing/2014/main" id="{5ED0C766-B111-D748-8500-83002DA07CC8}"/>
              </a:ext>
            </a:extLst>
          </p:cNvPr>
          <p:cNvSpPr>
            <a:spLocks noGrp="1"/>
          </p:cNvSpPr>
          <p:nvPr>
            <p:ph sz="half" idx="1"/>
          </p:nvPr>
        </p:nvSpPr>
        <p:spPr>
          <a:xfrm>
            <a:off x="628650" y="1234154"/>
            <a:ext cx="3594558" cy="4816126"/>
          </a:xfrm>
        </p:spPr>
        <p:txBody>
          <a:bodyPr>
            <a:noAutofit/>
          </a:bodyPr>
          <a:lstStyle/>
          <a:p>
            <a:pPr lvl="0"/>
            <a:r>
              <a:rPr lang="fr-FR" sz="2400" dirty="0"/>
              <a:t>‘Pratiquement tout ce qui implique des gens’ ?</a:t>
            </a:r>
            <a:endParaRPr lang="en-US" sz="2400" dirty="0"/>
          </a:p>
          <a:p>
            <a:pPr lvl="0"/>
            <a:r>
              <a:rPr lang="fr-FR" sz="2400" dirty="0"/>
              <a:t>« Il y a une </a:t>
            </a:r>
            <a:r>
              <a:rPr lang="fr-FR" sz="2400" i="1" dirty="0"/>
              <a:t>différence essentielle entre passer dans le rituel vide de participation et avoir le vrai pouvoir nécessaire pour influencer le résultat du processus »</a:t>
            </a:r>
            <a:r>
              <a:rPr lang="fr-FR" sz="2400" dirty="0"/>
              <a:t> (</a:t>
            </a:r>
            <a:r>
              <a:rPr lang="fr-FR" sz="2400" dirty="0" err="1"/>
              <a:t>Arnstein</a:t>
            </a:r>
            <a:r>
              <a:rPr lang="fr-FR" sz="2400" dirty="0"/>
              <a:t> 1969)</a:t>
            </a:r>
            <a:endParaRPr lang="en-GB" sz="2400" dirty="0">
              <a:solidFill>
                <a:schemeClr val="accent1"/>
              </a:solidFill>
              <a:cs typeface="Times New Roman" panose="02020603050405020304" pitchFamily="18" charset="0"/>
            </a:endParaRPr>
          </a:p>
        </p:txBody>
      </p:sp>
      <p:sp>
        <p:nvSpPr>
          <p:cNvPr id="2" name="Title 1">
            <a:extLst>
              <a:ext uri="{FF2B5EF4-FFF2-40B4-BE49-F238E27FC236}">
                <a16:creationId xmlns:a16="http://schemas.microsoft.com/office/drawing/2014/main" id="{0832E985-29B1-574D-9686-CC59B40F2B18}"/>
              </a:ext>
            </a:extLst>
          </p:cNvPr>
          <p:cNvSpPr>
            <a:spLocks noGrp="1"/>
          </p:cNvSpPr>
          <p:nvPr>
            <p:ph type="title" idx="4294967295"/>
          </p:nvPr>
        </p:nvSpPr>
        <p:spPr>
          <a:xfrm>
            <a:off x="628650" y="65989"/>
            <a:ext cx="6792913" cy="1016000"/>
          </a:xfrm>
        </p:spPr>
        <p:txBody>
          <a:bodyPr>
            <a:normAutofit/>
          </a:bodyPr>
          <a:lstStyle/>
          <a:p>
            <a:r>
              <a:rPr lang="fr-FR" sz="3200" dirty="0"/>
              <a:t>Qu’est-ce que la participation?</a:t>
            </a:r>
            <a:endParaRPr lang="en-GB" sz="3200" dirty="0"/>
          </a:p>
        </p:txBody>
      </p:sp>
      <p:sp>
        <p:nvSpPr>
          <p:cNvPr id="7" name="TextBox 6">
            <a:extLst>
              <a:ext uri="{FF2B5EF4-FFF2-40B4-BE49-F238E27FC236}">
                <a16:creationId xmlns:a16="http://schemas.microsoft.com/office/drawing/2014/main" id="{A5AFF1E1-1412-B541-8D0F-3F1A64713759}"/>
              </a:ext>
            </a:extLst>
          </p:cNvPr>
          <p:cNvSpPr txBox="1"/>
          <p:nvPr/>
        </p:nvSpPr>
        <p:spPr>
          <a:xfrm>
            <a:off x="6476214" y="5672211"/>
            <a:ext cx="2571418" cy="200055"/>
          </a:xfrm>
          <a:prstGeom prst="rect">
            <a:avLst/>
          </a:prstGeom>
          <a:noFill/>
        </p:spPr>
        <p:txBody>
          <a:bodyPr wrap="square" rtlCol="0">
            <a:spAutoFit/>
          </a:bodyPr>
          <a:lstStyle/>
          <a:p>
            <a:pPr algn="r"/>
            <a:r>
              <a:rPr lang="en-US" sz="700" dirty="0">
                <a:solidFill>
                  <a:srgbClr val="000000">
                    <a:alpha val="70000"/>
                  </a:srgbClr>
                </a:solidFill>
              </a:rPr>
              <a:t>© Moore </a:t>
            </a:r>
            <a:r>
              <a:rPr lang="en-US" sz="700" i="1" dirty="0">
                <a:solidFill>
                  <a:srgbClr val="000000">
                    <a:alpha val="70000"/>
                  </a:srgbClr>
                </a:solidFill>
              </a:rPr>
              <a:t>et al</a:t>
            </a:r>
            <a:r>
              <a:rPr lang="en-US" sz="700" dirty="0">
                <a:solidFill>
                  <a:srgbClr val="000000">
                    <a:alpha val="70000"/>
                  </a:srgbClr>
                </a:solidFill>
              </a:rPr>
              <a:t>. (2011)</a:t>
            </a:r>
          </a:p>
        </p:txBody>
      </p:sp>
    </p:spTree>
    <p:extLst>
      <p:ext uri="{BB962C8B-B14F-4D97-AF65-F5344CB8AC3E}">
        <p14:creationId xmlns:p14="http://schemas.microsoft.com/office/powerpoint/2010/main" val="983568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721445" y="108925"/>
            <a:ext cx="7886700" cy="1079796"/>
          </a:xfrm>
        </p:spPr>
        <p:txBody>
          <a:bodyPr>
            <a:normAutofit fontScale="90000"/>
          </a:bodyPr>
          <a:lstStyle/>
          <a:p>
            <a:r>
              <a:rPr lang="fr-FR" sz="2800" dirty="0"/>
              <a:t>Obstacles à la participation des femmes dans la gestion communautaire des ressources </a:t>
            </a:r>
            <a:br>
              <a:rPr lang="fr-FR" sz="2800" dirty="0"/>
            </a:br>
            <a:r>
              <a:rPr lang="en-GB" sz="2700" b="0" dirty="0"/>
              <a:t>(Agarwal 2010)</a:t>
            </a:r>
            <a:endParaRPr lang="en-GB" sz="3200" b="0" dirty="0"/>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126609" y="1203702"/>
            <a:ext cx="9017391" cy="5014217"/>
          </a:xfrm>
        </p:spPr>
        <p:txBody>
          <a:bodyPr>
            <a:noAutofit/>
          </a:bodyPr>
          <a:lstStyle/>
          <a:p>
            <a:pPr lvl="1">
              <a:buFont typeface="Arial" panose="020B0604020202020204" pitchFamily="34" charset="0"/>
              <a:buChar char="•"/>
            </a:pPr>
            <a:r>
              <a:rPr lang="fr-FR" sz="2000" dirty="0"/>
              <a:t>Critères d’adhésion</a:t>
            </a:r>
            <a:endParaRPr lang="en-US" sz="2000" dirty="0"/>
          </a:p>
          <a:p>
            <a:pPr lvl="2"/>
            <a:r>
              <a:rPr lang="fr-FR" sz="1600" dirty="0">
                <a:solidFill>
                  <a:schemeClr val="accent1"/>
                </a:solidFill>
                <a:cs typeface="Times New Roman" panose="02020603050405020304" pitchFamily="18" charset="0"/>
              </a:rPr>
              <a:t>Une personne par ménage? Ou tous les adultes?</a:t>
            </a:r>
            <a:endParaRPr lang="en-US" sz="1600" dirty="0">
              <a:solidFill>
                <a:schemeClr val="accent1"/>
              </a:solidFill>
              <a:cs typeface="Times New Roman" panose="02020603050405020304" pitchFamily="18" charset="0"/>
            </a:endParaRPr>
          </a:p>
          <a:p>
            <a:pPr lvl="1">
              <a:buFont typeface="Arial" panose="020B0604020202020204" pitchFamily="34" charset="0"/>
              <a:buChar char="•"/>
            </a:pPr>
            <a:r>
              <a:rPr lang="fr-FR" sz="2000" dirty="0"/>
              <a:t>Adhésion au comité exécutif</a:t>
            </a:r>
            <a:endParaRPr lang="en-US" sz="2000" dirty="0"/>
          </a:p>
          <a:p>
            <a:pPr lvl="2"/>
            <a:r>
              <a:rPr lang="fr-FR" sz="1600" dirty="0">
                <a:solidFill>
                  <a:schemeClr val="accent1"/>
                </a:solidFill>
                <a:cs typeface="Times New Roman" panose="02020603050405020304" pitchFamily="18" charset="0"/>
              </a:rPr>
              <a:t>La proportion d’hommes et de femmes dans le comité exécutif (jusqu’à 30% de femmes) est un bon indicateur de la ‘participation effective’ des femmes (assiste, parle et occupe un poste)</a:t>
            </a:r>
            <a:endParaRPr lang="en-US" sz="1600" dirty="0">
              <a:solidFill>
                <a:schemeClr val="accent1"/>
              </a:solidFill>
              <a:cs typeface="Times New Roman" panose="02020603050405020304" pitchFamily="18" charset="0"/>
            </a:endParaRPr>
          </a:p>
          <a:p>
            <a:pPr lvl="1">
              <a:buFont typeface="Arial" panose="020B0604020202020204" pitchFamily="34" charset="0"/>
              <a:buChar char="•"/>
            </a:pPr>
            <a:r>
              <a:rPr lang="fr-FR" sz="2000" dirty="0"/>
              <a:t>Les normes sociales qui définissent les rôles et comportement appropriés pour les femmes</a:t>
            </a:r>
            <a:endParaRPr lang="en-US" sz="2000" dirty="0"/>
          </a:p>
          <a:p>
            <a:pPr lvl="1">
              <a:buFont typeface="Arial" panose="020B0604020202020204" pitchFamily="34" charset="0"/>
              <a:buChar char="•"/>
            </a:pPr>
            <a:r>
              <a:rPr lang="fr-FR" sz="2000" dirty="0"/>
              <a:t>Les perceptions sociales vis-à-vis des capacités des femmes</a:t>
            </a:r>
            <a:endParaRPr lang="en-US" sz="2000" dirty="0"/>
          </a:p>
          <a:p>
            <a:pPr lvl="1">
              <a:buFont typeface="Arial" panose="020B0604020202020204" pitchFamily="34" charset="0"/>
              <a:buChar char="•"/>
            </a:pPr>
            <a:r>
              <a:rPr lang="fr-FR" sz="2000" dirty="0"/>
              <a:t>Contrôle des forums communautaires par les hommes</a:t>
            </a:r>
            <a:endParaRPr lang="en-US" sz="2000" dirty="0"/>
          </a:p>
          <a:p>
            <a:pPr lvl="1">
              <a:buFont typeface="Arial" panose="020B0604020202020204" pitchFamily="34" charset="0"/>
              <a:buChar char="•"/>
            </a:pPr>
            <a:r>
              <a:rPr lang="fr-FR" sz="2000" dirty="0"/>
              <a:t>Dotations et caractéristiques de l’individu et du ménage (éducation et statut, classe et caste)</a:t>
            </a:r>
            <a:endParaRPr lang="en-GB" sz="2000" dirty="0"/>
          </a:p>
        </p:txBody>
      </p:sp>
    </p:spTree>
    <p:extLst>
      <p:ext uri="{BB962C8B-B14F-4D97-AF65-F5344CB8AC3E}">
        <p14:creationId xmlns:p14="http://schemas.microsoft.com/office/powerpoint/2010/main" val="2189991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3084"/>
            <a:ext cx="7886700" cy="1041782"/>
          </a:xfrm>
        </p:spPr>
        <p:txBody>
          <a:bodyPr>
            <a:normAutofit/>
          </a:bodyPr>
          <a:lstStyle/>
          <a:p>
            <a:r>
              <a:rPr lang="fr-FR" sz="3200" dirty="0"/>
              <a:t>Objectifs d’apprentissage</a:t>
            </a:r>
          </a:p>
        </p:txBody>
      </p:sp>
      <p:sp>
        <p:nvSpPr>
          <p:cNvPr id="3" name="Content Placeholder 2"/>
          <p:cNvSpPr>
            <a:spLocks noGrp="1"/>
          </p:cNvSpPr>
          <p:nvPr>
            <p:ph idx="1"/>
          </p:nvPr>
        </p:nvSpPr>
        <p:spPr>
          <a:xfrm>
            <a:off x="476250" y="1264865"/>
            <a:ext cx="7886700" cy="4789093"/>
          </a:xfrm>
        </p:spPr>
        <p:txBody>
          <a:bodyPr>
            <a:noAutofit/>
          </a:bodyPr>
          <a:lstStyle/>
          <a:p>
            <a:pPr lvl="0">
              <a:lnSpc>
                <a:spcPct val="150000"/>
              </a:lnSpc>
            </a:pPr>
            <a:r>
              <a:rPr lang="fr-FR" dirty="0"/>
              <a:t>Expliquer la nécessité d’une approche ‘équité’ dans le contexte des services écosystémiques</a:t>
            </a:r>
            <a:endParaRPr lang="en-US" dirty="0"/>
          </a:p>
          <a:p>
            <a:pPr lvl="0">
              <a:lnSpc>
                <a:spcPct val="150000"/>
              </a:lnSpc>
            </a:pPr>
            <a:r>
              <a:rPr lang="fr-FR" dirty="0"/>
              <a:t>Définir les composantes d’équité et justice en rapport avec les services écosystémiques et l’atténuation de la pauvreté</a:t>
            </a:r>
            <a:endParaRPr lang="en-US" dirty="0"/>
          </a:p>
          <a:p>
            <a:pPr lvl="0">
              <a:lnSpc>
                <a:spcPct val="150000"/>
              </a:lnSpc>
            </a:pPr>
            <a:r>
              <a:rPr lang="fr-FR" dirty="0"/>
              <a:t>Appliquer le concept d’équité dans le contexte des aires protégées</a:t>
            </a:r>
            <a:endParaRPr lang="en-US" dirty="0"/>
          </a:p>
        </p:txBody>
      </p:sp>
    </p:spTree>
    <p:extLst>
      <p:ext uri="{BB962C8B-B14F-4D97-AF65-F5344CB8AC3E}">
        <p14:creationId xmlns:p14="http://schemas.microsoft.com/office/powerpoint/2010/main" val="279923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468230" y="55165"/>
            <a:ext cx="8292066" cy="1325563"/>
          </a:xfrm>
        </p:spPr>
        <p:txBody>
          <a:bodyPr>
            <a:normAutofit/>
          </a:bodyPr>
          <a:lstStyle/>
          <a:p>
            <a:pPr marL="514350" indent="-514350">
              <a:buClr>
                <a:schemeClr val="accent4"/>
              </a:buClr>
              <a:buFont typeface="+mj-lt"/>
              <a:buAutoNum type="arabicPeriod" startAt="3"/>
              <a:tabLst>
                <a:tab pos="452438" algn="l"/>
              </a:tabLst>
            </a:pPr>
            <a:r>
              <a:rPr lang="en-US" sz="2800" dirty="0"/>
              <a:t>Distribution</a:t>
            </a:r>
            <a:endParaRPr lang="en-GB" sz="2800" dirty="0"/>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299418" y="2554664"/>
            <a:ext cx="4855927" cy="2506067"/>
          </a:xfrm>
        </p:spPr>
        <p:txBody>
          <a:bodyPr>
            <a:noAutofit/>
          </a:bodyPr>
          <a:lstStyle/>
          <a:p>
            <a:pPr lvl="0"/>
            <a:r>
              <a:rPr lang="fr-FR" sz="2000" dirty="0"/>
              <a:t>Est-ce que les résultats sont équitables ?</a:t>
            </a:r>
            <a:endParaRPr lang="en-US" sz="2000" dirty="0"/>
          </a:p>
          <a:p>
            <a:pPr lvl="1"/>
            <a:r>
              <a:rPr lang="fr-FR" sz="1600" dirty="0"/>
              <a:t>Ex. en termes d’avantages, coûts et risques</a:t>
            </a:r>
            <a:endParaRPr lang="en-US" sz="1600" dirty="0"/>
          </a:p>
          <a:p>
            <a:pPr lvl="0"/>
            <a:r>
              <a:rPr lang="fr-FR" sz="2000" dirty="0"/>
              <a:t>Est-ce que les processus de décision sur les résultats sont équitables ?</a:t>
            </a:r>
            <a:endParaRPr lang="en-US" sz="2000" dirty="0"/>
          </a:p>
          <a:p>
            <a:pPr lvl="1"/>
            <a:r>
              <a:rPr lang="fr-FR" sz="1600" dirty="0"/>
              <a:t>Comment allez-vous partager ce gâteau ?</a:t>
            </a:r>
            <a:endParaRPr lang="en-US" sz="1600" dirty="0"/>
          </a:p>
        </p:txBody>
      </p:sp>
      <p:pic>
        <p:nvPicPr>
          <p:cNvPr id="12" name="Picture 11">
            <a:extLst>
              <a:ext uri="{FF2B5EF4-FFF2-40B4-BE49-F238E27FC236}">
                <a16:creationId xmlns:a16="http://schemas.microsoft.com/office/drawing/2014/main" id="{06E46718-B7D1-C446-9F0C-5E7F0F9662F2}"/>
              </a:ext>
            </a:extLst>
          </p:cNvPr>
          <p:cNvPicPr>
            <a:picLocks noChangeAspect="1"/>
          </p:cNvPicPr>
          <p:nvPr/>
        </p:nvPicPr>
        <p:blipFill>
          <a:blip r:embed="rId3"/>
          <a:stretch>
            <a:fillRect/>
          </a:stretch>
        </p:blipFill>
        <p:spPr>
          <a:xfrm>
            <a:off x="5205743" y="2554664"/>
            <a:ext cx="3465593" cy="2310395"/>
          </a:xfrm>
          <a:prstGeom prst="rect">
            <a:avLst/>
          </a:prstGeom>
          <a:ln w="63500">
            <a:solidFill>
              <a:schemeClr val="bg1"/>
            </a:solidFill>
          </a:ln>
          <a:effectLst>
            <a:outerShdw blurRad="50800" dist="38100" dir="2700000" algn="tl" rotWithShape="0">
              <a:prstClr val="black">
                <a:alpha val="40000"/>
              </a:prstClr>
            </a:outerShdw>
          </a:effectLst>
        </p:spPr>
      </p:pic>
      <p:sp>
        <p:nvSpPr>
          <p:cNvPr id="14" name="TextBox 13">
            <a:extLst>
              <a:ext uri="{FF2B5EF4-FFF2-40B4-BE49-F238E27FC236}">
                <a16:creationId xmlns:a16="http://schemas.microsoft.com/office/drawing/2014/main" id="{8AED71F1-15FF-DC48-86D8-3B9347F3E228}"/>
              </a:ext>
            </a:extLst>
          </p:cNvPr>
          <p:cNvSpPr txBox="1"/>
          <p:nvPr/>
        </p:nvSpPr>
        <p:spPr>
          <a:xfrm>
            <a:off x="6401909" y="4680393"/>
            <a:ext cx="2319825" cy="184666"/>
          </a:xfrm>
          <a:prstGeom prst="rect">
            <a:avLst/>
          </a:prstGeom>
          <a:noFill/>
        </p:spPr>
        <p:txBody>
          <a:bodyPr wrap="square" rtlCol="0">
            <a:spAutoFit/>
          </a:bodyPr>
          <a:lstStyle/>
          <a:p>
            <a:pPr algn="r"/>
            <a:r>
              <a:rPr lang="en-US" sz="600" dirty="0">
                <a:solidFill>
                  <a:schemeClr val="bg1"/>
                </a:solidFill>
              </a:rPr>
              <a:t>© </a:t>
            </a:r>
            <a:r>
              <a:rPr lang="en-GB" sz="600" dirty="0">
                <a:solidFill>
                  <a:schemeClr val="bg1"/>
                </a:solidFill>
              </a:rPr>
              <a:t>Liliana Fuchs</a:t>
            </a:r>
          </a:p>
        </p:txBody>
      </p:sp>
      <p:sp>
        <p:nvSpPr>
          <p:cNvPr id="6" name="Content Placeholder 2">
            <a:extLst>
              <a:ext uri="{FF2B5EF4-FFF2-40B4-BE49-F238E27FC236}">
                <a16:creationId xmlns:a16="http://schemas.microsoft.com/office/drawing/2014/main" id="{5ED0C766-B111-D748-8500-83002DA07CC8}"/>
              </a:ext>
            </a:extLst>
          </p:cNvPr>
          <p:cNvSpPr txBox="1">
            <a:spLocks/>
          </p:cNvSpPr>
          <p:nvPr/>
        </p:nvSpPr>
        <p:spPr>
          <a:xfrm>
            <a:off x="299418" y="1343378"/>
            <a:ext cx="8292066" cy="112478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200"/>
              </a:spcBef>
              <a:buClr>
                <a:schemeClr val="accent4"/>
              </a:buClr>
              <a:buFont typeface="Arial" panose="020B0604020202020204" pitchFamily="34" charset="0"/>
              <a:buChar char="•"/>
              <a:defRPr sz="2800" kern="800" baseline="0">
                <a:solidFill>
                  <a:srgbClr val="004C96"/>
                </a:solidFill>
                <a:latin typeface="+mn-lt"/>
                <a:ea typeface="+mn-ea"/>
                <a:cs typeface="+mn-cs"/>
              </a:defRPr>
            </a:lvl1pPr>
            <a:lvl2pPr marL="685800" indent="-228600" algn="l" defTabSz="914400" rtl="0" eaLnBrk="1" latinLnBrk="0" hangingPunct="1">
              <a:lnSpc>
                <a:spcPct val="100000"/>
              </a:lnSpc>
              <a:spcBef>
                <a:spcPts val="1200"/>
              </a:spcBef>
              <a:buClr>
                <a:schemeClr val="accent4"/>
              </a:buClr>
              <a:buFont typeface="LucidaGrande" panose="020B0600040502020204" pitchFamily="34" charset="0"/>
              <a:buChar char="-"/>
              <a:defRPr sz="2400" kern="800" baseline="0">
                <a:solidFill>
                  <a:srgbClr val="004C96"/>
                </a:solidFill>
                <a:latin typeface="+mn-lt"/>
                <a:ea typeface="+mn-ea"/>
                <a:cs typeface="+mn-cs"/>
              </a:defRPr>
            </a:lvl2pPr>
            <a:lvl3pPr marL="1143000" indent="-228600" algn="l" defTabSz="914400" rtl="0" eaLnBrk="1" latinLnBrk="0" hangingPunct="1">
              <a:lnSpc>
                <a:spcPct val="100000"/>
              </a:lnSpc>
              <a:spcBef>
                <a:spcPts val="1200"/>
              </a:spcBef>
              <a:buClr>
                <a:schemeClr val="accent4"/>
              </a:buClr>
              <a:buFont typeface="Arial" panose="020B0604020202020204" pitchFamily="34" charset="0"/>
              <a:buChar char="•"/>
              <a:defRPr sz="2000" kern="800" baseline="0">
                <a:solidFill>
                  <a:srgbClr val="004C96"/>
                </a:solidFill>
                <a:latin typeface="+mn-lt"/>
                <a:ea typeface="+mn-ea"/>
                <a:cs typeface="+mn-cs"/>
              </a:defRPr>
            </a:lvl3pPr>
            <a:lvl4pPr marL="1600200" indent="-228600" algn="l" defTabSz="914400" rtl="0" eaLnBrk="1" latinLnBrk="0" hangingPunct="1">
              <a:lnSpc>
                <a:spcPct val="100000"/>
              </a:lnSpc>
              <a:spcBef>
                <a:spcPts val="1200"/>
              </a:spcBef>
              <a:buClr>
                <a:schemeClr val="accent4"/>
              </a:buClr>
              <a:buFont typeface="Arial" panose="020B0604020202020204" pitchFamily="34" charset="0"/>
              <a:buChar char="•"/>
              <a:defRPr sz="1800" kern="800" baseline="0">
                <a:solidFill>
                  <a:srgbClr val="004C96"/>
                </a:solidFill>
                <a:latin typeface="+mn-lt"/>
                <a:ea typeface="+mn-ea"/>
                <a:cs typeface="+mn-cs"/>
              </a:defRPr>
            </a:lvl4pPr>
            <a:lvl5pPr marL="2057400" indent="-228600" algn="l" defTabSz="914400" rtl="0" eaLnBrk="1" latinLnBrk="0" hangingPunct="1">
              <a:lnSpc>
                <a:spcPct val="100000"/>
              </a:lnSpc>
              <a:spcBef>
                <a:spcPts val="1200"/>
              </a:spcBef>
              <a:buClr>
                <a:schemeClr val="accent4"/>
              </a:buClr>
              <a:buFont typeface="Arial" panose="020B0604020202020204" pitchFamily="34" charset="0"/>
              <a:buChar char="•"/>
              <a:defRPr sz="1800" kern="800" baseline="0">
                <a:solidFill>
                  <a:srgbClr val="004C9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dirty="0"/>
              <a:t>La distribution concerne la répartition -des coûts, risques et bénéfices résultants de la politique environnementale ou des décisions sur la gestion de la ressource,- entre les parties prenantes</a:t>
            </a:r>
            <a:endParaRPr lang="en-US" sz="2000" dirty="0"/>
          </a:p>
        </p:txBody>
      </p:sp>
    </p:spTree>
    <p:extLst>
      <p:ext uri="{BB962C8B-B14F-4D97-AF65-F5344CB8AC3E}">
        <p14:creationId xmlns:p14="http://schemas.microsoft.com/office/powerpoint/2010/main" val="3662366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468230" y="0"/>
            <a:ext cx="7108279" cy="847780"/>
          </a:xfrm>
        </p:spPr>
        <p:txBody>
          <a:bodyPr>
            <a:normAutofit/>
          </a:bodyPr>
          <a:lstStyle/>
          <a:p>
            <a:pPr marL="514350" indent="-514350">
              <a:buClr>
                <a:schemeClr val="accent4"/>
              </a:buClr>
              <a:buFont typeface="+mj-lt"/>
              <a:buAutoNum type="arabicPeriod" startAt="4"/>
              <a:tabLst>
                <a:tab pos="452438" algn="l"/>
              </a:tabLst>
            </a:pPr>
            <a:r>
              <a:rPr lang="fr-FR" sz="2800" dirty="0"/>
              <a:t>Facteurs favorables </a:t>
            </a:r>
            <a:endParaRPr lang="en-GB" sz="2800" dirty="0"/>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718456" y="878262"/>
            <a:ext cx="7636473" cy="5018042"/>
          </a:xfrm>
        </p:spPr>
        <p:txBody>
          <a:bodyPr>
            <a:noAutofit/>
          </a:bodyPr>
          <a:lstStyle/>
          <a:p>
            <a:pPr marL="0" indent="0">
              <a:buNone/>
            </a:pPr>
            <a:r>
              <a:rPr lang="fr-FR" sz="2200" dirty="0"/>
              <a:t>Certains facteurs pourraient être au-delà du contrôle des décideurs locaux</a:t>
            </a:r>
          </a:p>
          <a:p>
            <a:pPr lvl="0"/>
            <a:r>
              <a:rPr lang="fr-FR" sz="2200" dirty="0"/>
              <a:t>Capacités personnelles</a:t>
            </a:r>
            <a:endParaRPr lang="en-US" sz="2200" dirty="0"/>
          </a:p>
          <a:p>
            <a:pPr lvl="1">
              <a:buFont typeface="Arial" panose="020B0604020202020204" pitchFamily="34" charset="0"/>
              <a:buChar char="•"/>
            </a:pPr>
            <a:r>
              <a:rPr lang="fr-FR" sz="1900" dirty="0"/>
              <a:t>Education</a:t>
            </a:r>
            <a:endParaRPr lang="en-US" sz="1900" dirty="0"/>
          </a:p>
          <a:p>
            <a:pPr lvl="1">
              <a:buFont typeface="Arial" panose="020B0604020202020204" pitchFamily="34" charset="0"/>
              <a:buChar char="•"/>
            </a:pPr>
            <a:r>
              <a:rPr lang="fr-FR" sz="1900" dirty="0"/>
              <a:t>Reconnaissance politique</a:t>
            </a:r>
            <a:endParaRPr lang="en-US" sz="1900" dirty="0"/>
          </a:p>
          <a:p>
            <a:pPr lvl="0"/>
            <a:r>
              <a:rPr lang="fr-FR" sz="2200" dirty="0"/>
              <a:t>Accès</a:t>
            </a:r>
            <a:endParaRPr lang="en-US" sz="2200" dirty="0"/>
          </a:p>
          <a:p>
            <a:pPr lvl="1">
              <a:buFont typeface="Arial" panose="020B0604020202020204" pitchFamily="34" charset="0"/>
              <a:buChar char="•"/>
            </a:pPr>
            <a:r>
              <a:rPr lang="fr-FR" sz="1900" dirty="0"/>
              <a:t>Ressources naturelles</a:t>
            </a:r>
            <a:endParaRPr lang="en-US" sz="1900" dirty="0"/>
          </a:p>
          <a:p>
            <a:pPr lvl="1">
              <a:buFont typeface="Arial" panose="020B0604020202020204" pitchFamily="34" charset="0"/>
              <a:buChar char="•"/>
            </a:pPr>
            <a:r>
              <a:rPr lang="fr-FR" sz="1900" dirty="0"/>
              <a:t>Capital</a:t>
            </a:r>
            <a:endParaRPr lang="en-US" sz="1900" dirty="0"/>
          </a:p>
          <a:p>
            <a:pPr lvl="1">
              <a:buFont typeface="Arial" panose="020B0604020202020204" pitchFamily="34" charset="0"/>
              <a:buChar char="•"/>
            </a:pPr>
            <a:r>
              <a:rPr lang="fr-FR" sz="1900" dirty="0"/>
              <a:t>Main d’œuvre</a:t>
            </a:r>
            <a:endParaRPr lang="en-US" sz="1900" dirty="0"/>
          </a:p>
          <a:p>
            <a:pPr lvl="1">
              <a:buFont typeface="Arial" panose="020B0604020202020204" pitchFamily="34" charset="0"/>
              <a:buChar char="•"/>
            </a:pPr>
            <a:r>
              <a:rPr lang="fr-FR" sz="1900" dirty="0"/>
              <a:t>Réseaux commerciaux</a:t>
            </a:r>
            <a:endParaRPr lang="en-US" sz="1900" dirty="0"/>
          </a:p>
          <a:p>
            <a:pPr lvl="0"/>
            <a:r>
              <a:rPr lang="fr-FR" sz="2200" dirty="0"/>
              <a:t>Pouvoir</a:t>
            </a:r>
            <a:endParaRPr lang="en-GB" sz="2200" dirty="0">
              <a:solidFill>
                <a:schemeClr val="accent1"/>
              </a:solidFill>
              <a:cs typeface="Times New Roman" panose="02020603050405020304" pitchFamily="18" charset="0"/>
            </a:endParaRPr>
          </a:p>
        </p:txBody>
      </p:sp>
    </p:spTree>
    <p:extLst>
      <p:ext uri="{BB962C8B-B14F-4D97-AF65-F5344CB8AC3E}">
        <p14:creationId xmlns:p14="http://schemas.microsoft.com/office/powerpoint/2010/main" val="683103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a:t>Le défi dans l’atteinte de l’équité et justice</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57142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454399" y="219682"/>
            <a:ext cx="8545781" cy="1325563"/>
          </a:xfrm>
        </p:spPr>
        <p:txBody>
          <a:bodyPr>
            <a:normAutofit fontScale="90000"/>
          </a:bodyPr>
          <a:lstStyle/>
          <a:p>
            <a:pPr>
              <a:lnSpc>
                <a:spcPct val="100000"/>
              </a:lnSpc>
              <a:spcBef>
                <a:spcPts val="600"/>
              </a:spcBef>
            </a:pPr>
            <a:r>
              <a:rPr lang="fr-FR" dirty="0"/>
              <a:t>Obstacles à la mise en œuvre des approches équité et justice </a:t>
            </a:r>
            <a:r>
              <a:rPr lang="en-GB" altLang="en-US" sz="2700" b="0" dirty="0">
                <a:cs typeface="Times New Roman" panose="02020603050405020304" pitchFamily="18" charset="0"/>
              </a:rPr>
              <a:t>(Dawson </a:t>
            </a:r>
            <a:r>
              <a:rPr lang="en-GB" altLang="en-US" sz="2700" b="0" i="1" dirty="0">
                <a:cs typeface="Times New Roman" panose="02020603050405020304" pitchFamily="18" charset="0"/>
              </a:rPr>
              <a:t>et al. </a:t>
            </a:r>
            <a:r>
              <a:rPr lang="en-GB" altLang="en-US" sz="2700" b="0" dirty="0">
                <a:cs typeface="Times New Roman" panose="02020603050405020304" pitchFamily="18" charset="0"/>
              </a:rPr>
              <a:t>2018)</a:t>
            </a:r>
            <a:endParaRPr lang="en-US" sz="2700" b="0" dirty="0"/>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454400" y="1507846"/>
            <a:ext cx="7886700" cy="4293864"/>
          </a:xfrm>
          <a:ln>
            <a:noFill/>
          </a:ln>
        </p:spPr>
        <p:txBody>
          <a:bodyPr>
            <a:noAutofit/>
          </a:bodyPr>
          <a:lstStyle/>
          <a:p>
            <a:pPr lvl="0"/>
            <a:r>
              <a:rPr lang="fr-FR" sz="2000" dirty="0"/>
              <a:t>Le ‘manque d’équité’ entre les institutions d’exécution (nationales et internationales) et les communautés affectées.</a:t>
            </a:r>
            <a:endParaRPr lang="en-US" sz="2000" dirty="0"/>
          </a:p>
          <a:p>
            <a:pPr lvl="1">
              <a:buFont typeface="Arial" panose="020B0604020202020204" pitchFamily="34" charset="0"/>
              <a:buChar char="•"/>
            </a:pPr>
            <a:r>
              <a:rPr lang="fr-FR" sz="1600" i="1" dirty="0"/>
              <a:t>Lacune dans la mise en œuvre</a:t>
            </a:r>
            <a:r>
              <a:rPr lang="fr-FR" sz="1600" dirty="0"/>
              <a:t>- De bonnes politiques ne sont pas mises en œuvre à cause des faiblesses de gouvernance, manque de capacité, connaissance, ressources</a:t>
            </a:r>
            <a:endParaRPr lang="en-US" sz="1600" dirty="0"/>
          </a:p>
          <a:p>
            <a:pPr lvl="1">
              <a:buFont typeface="Arial" panose="020B0604020202020204" pitchFamily="34" charset="0"/>
              <a:buChar char="•"/>
            </a:pPr>
            <a:r>
              <a:rPr lang="fr-FR" sz="1600" i="1" dirty="0"/>
              <a:t>Lacune normative</a:t>
            </a:r>
            <a:r>
              <a:rPr lang="fr-FR" sz="1600" dirty="0"/>
              <a:t>- différentes idées sur ce qui doit être fait et comment</a:t>
            </a:r>
            <a:endParaRPr lang="en-US" sz="1600" dirty="0"/>
          </a:p>
          <a:p>
            <a:pPr lvl="0"/>
            <a:r>
              <a:rPr lang="fr-FR" sz="2000" dirty="0"/>
              <a:t>Pouvoir inégal entre les groupes d’intérêt</a:t>
            </a:r>
            <a:endParaRPr lang="en-US" sz="2000" dirty="0"/>
          </a:p>
          <a:p>
            <a:pPr lvl="1">
              <a:buFont typeface="Arial" panose="020B0604020202020204" pitchFamily="34" charset="0"/>
              <a:buChar char="•"/>
            </a:pPr>
            <a:r>
              <a:rPr lang="fr-FR" sz="1600" dirty="0"/>
              <a:t>Ex. le long de la chaine de valeur (de la communauté à l’entreprise) </a:t>
            </a:r>
            <a:endParaRPr lang="en-US" sz="1600" dirty="0"/>
          </a:p>
          <a:p>
            <a:r>
              <a:rPr lang="fr-FR" sz="2000" dirty="0"/>
              <a:t>Complexité : les approches de gouvernance se focalisent sur les restrictions de l’accès et la compensation financière ; au lieu de s’occuper des problèmes complexes tels que les droits, la tenure, les pratiques culturelles, la participation</a:t>
            </a:r>
            <a:endParaRPr lang="en-GB" sz="2000" dirty="0">
              <a:solidFill>
                <a:schemeClr val="accent1"/>
              </a:solidFill>
              <a:cs typeface="Times New Roman" panose="02020603050405020304" pitchFamily="18" charset="0"/>
            </a:endParaRPr>
          </a:p>
        </p:txBody>
      </p:sp>
    </p:spTree>
    <p:extLst>
      <p:ext uri="{BB962C8B-B14F-4D97-AF65-F5344CB8AC3E}">
        <p14:creationId xmlns:p14="http://schemas.microsoft.com/office/powerpoint/2010/main" val="3225243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628650" y="43948"/>
            <a:ext cx="7886700" cy="957323"/>
          </a:xfrm>
        </p:spPr>
        <p:txBody>
          <a:bodyPr>
            <a:normAutofit/>
          </a:bodyPr>
          <a:lstStyle/>
          <a:p>
            <a:r>
              <a:rPr lang="en-GB" sz="3200" dirty="0"/>
              <a:t>Conclusions</a:t>
            </a:r>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628650" y="1001271"/>
            <a:ext cx="7886700" cy="4351338"/>
          </a:xfrm>
        </p:spPr>
        <p:txBody>
          <a:bodyPr>
            <a:noAutofit/>
          </a:bodyPr>
          <a:lstStyle/>
          <a:p>
            <a:pPr lvl="0"/>
            <a:r>
              <a:rPr lang="fr-FR" sz="2400" dirty="0"/>
              <a:t>Les activités pour la  réduction de la pauvreté ne sont pas toutes équitables</a:t>
            </a:r>
            <a:endParaRPr lang="en-US" sz="2400" dirty="0"/>
          </a:p>
          <a:p>
            <a:pPr lvl="0"/>
            <a:r>
              <a:rPr lang="fr-FR" sz="2400" dirty="0"/>
              <a:t>Le modèle d’équité souligne les dimensions distributives, procédurale et de reconnaissance de l’équité</a:t>
            </a:r>
            <a:endParaRPr lang="en-US" sz="2400" dirty="0"/>
          </a:p>
          <a:p>
            <a:pPr lvl="0"/>
            <a:r>
              <a:rPr lang="fr-FR" sz="2400" dirty="0"/>
              <a:t>Le modèle d’équité est utile aussi bien pour la planification que l’évaluation des politiques et initiatives</a:t>
            </a:r>
            <a:endParaRPr lang="en-US" sz="2400" dirty="0"/>
          </a:p>
          <a:p>
            <a:pPr lvl="0"/>
            <a:r>
              <a:rPr lang="fr-FR" sz="2400" dirty="0"/>
              <a:t>Idéalement, il devrait être utilisé dans un processus inclusif dans lequel les participants à tous les niveaux, du local au national, ont leurs mots à dire pour déterminer une définition spécifique au contexte de l’équité.</a:t>
            </a:r>
            <a:endParaRPr lang="en-US" sz="2400" dirty="0"/>
          </a:p>
        </p:txBody>
      </p:sp>
    </p:spTree>
    <p:extLst>
      <p:ext uri="{BB962C8B-B14F-4D97-AF65-F5344CB8AC3E}">
        <p14:creationId xmlns:p14="http://schemas.microsoft.com/office/powerpoint/2010/main" val="845166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455230" y="102741"/>
            <a:ext cx="7886700" cy="553491"/>
          </a:xfrm>
          <a:prstGeom prst="rect">
            <a:avLst/>
          </a:prstGeom>
          <a:noFill/>
          <a:ln>
            <a:noFill/>
          </a:ln>
        </p:spPr>
        <p:txBody>
          <a:bodyPr spcFirstLastPara="1" wrap="square" lIns="91425" tIns="45700" rIns="91425" bIns="45700" anchor="ctr" anchorCtr="0">
            <a:noAutofit/>
          </a:bodyPr>
          <a:lstStyle/>
          <a:p>
            <a:pPr lvl="0">
              <a:buClr>
                <a:schemeClr val="accent1"/>
              </a:buClr>
              <a:buSzPts val="3200"/>
            </a:pPr>
            <a:r>
              <a:rPr lang="fr-FR" sz="3200" dirty="0"/>
              <a:t>Références</a:t>
            </a:r>
            <a:endParaRPr sz="3200" dirty="0"/>
          </a:p>
        </p:txBody>
      </p:sp>
      <p:sp>
        <p:nvSpPr>
          <p:cNvPr id="241" name="Shape 241"/>
          <p:cNvSpPr txBox="1"/>
          <p:nvPr/>
        </p:nvSpPr>
        <p:spPr>
          <a:xfrm>
            <a:off x="342900" y="656232"/>
            <a:ext cx="8496300" cy="5452468"/>
          </a:xfrm>
          <a:prstGeom prst="rect">
            <a:avLst/>
          </a:prstGeom>
          <a:noFill/>
          <a:ln>
            <a:noFill/>
          </a:ln>
        </p:spPr>
        <p:txBody>
          <a:bodyPr spcFirstLastPara="1" wrap="square" lIns="91425" tIns="45700" rIns="91425" bIns="45700" anchor="t" anchorCtr="0">
            <a:noAutofit/>
          </a:bodyPr>
          <a:lstStyle/>
          <a:p>
            <a:r>
              <a:rPr lang="en-US" sz="1200" b="1" dirty="0">
                <a:solidFill>
                  <a:schemeClr val="accent1"/>
                </a:solidFill>
                <a:ea typeface="Arial"/>
                <a:cs typeface="Arial"/>
              </a:rPr>
              <a:t>Lectures </a:t>
            </a:r>
            <a:r>
              <a:rPr lang="en-US" sz="1200" b="1" dirty="0" err="1">
                <a:solidFill>
                  <a:schemeClr val="accent1"/>
                </a:solidFill>
                <a:ea typeface="Arial"/>
                <a:cs typeface="Arial"/>
              </a:rPr>
              <a:t>essentiels</a:t>
            </a:r>
            <a:endParaRPr lang="en-US" sz="1200" b="1" dirty="0">
              <a:solidFill>
                <a:schemeClr val="accent1"/>
              </a:solidFill>
              <a:ea typeface="Arial"/>
              <a:cs typeface="Arial"/>
            </a:endParaRPr>
          </a:p>
          <a:p>
            <a:pPr marL="228600" lvl="0" indent="-228600">
              <a:spcBef>
                <a:spcPts val="600"/>
              </a:spcBef>
              <a:buClr>
                <a:schemeClr val="accent4"/>
              </a:buClr>
              <a:buSzPts val="1200"/>
              <a:buFont typeface="Arial"/>
              <a:buChar char="•"/>
            </a:pPr>
            <a:r>
              <a:rPr lang="en-GB" sz="1200" dirty="0">
                <a:solidFill>
                  <a:schemeClr val="accent1"/>
                </a:solidFill>
                <a:ea typeface="Arial"/>
                <a:cs typeface="Arial"/>
                <a:sym typeface="Arial"/>
              </a:rPr>
              <a:t>Dawson, N. </a:t>
            </a:r>
            <a:r>
              <a:rPr lang="en-GB" sz="1200" i="1" dirty="0">
                <a:solidFill>
                  <a:schemeClr val="accent1"/>
                </a:solidFill>
                <a:ea typeface="Arial"/>
                <a:cs typeface="Arial"/>
                <a:sym typeface="Arial"/>
              </a:rPr>
              <a:t>et al</a:t>
            </a:r>
            <a:r>
              <a:rPr lang="en-GB" sz="1200" dirty="0">
                <a:solidFill>
                  <a:schemeClr val="accent1"/>
                </a:solidFill>
                <a:ea typeface="Arial"/>
                <a:cs typeface="Arial"/>
                <a:sym typeface="Arial"/>
              </a:rPr>
              <a:t>. (2018) Justice and equity: Emerging research and policy approaches to address ecosystem service trade-offs. Chapter 2 in Schreckenberg, K., Mace, G. and Poudyal, M. (eds) </a:t>
            </a:r>
            <a:r>
              <a:rPr lang="en-GB" sz="1200" i="1" dirty="0">
                <a:solidFill>
                  <a:schemeClr val="accent1"/>
                </a:solidFill>
                <a:ea typeface="Arial"/>
                <a:cs typeface="Arial"/>
                <a:sym typeface="Arial"/>
              </a:rPr>
              <a:t>Ecosystem services and poverty alleviation: Trade-offs and governance.</a:t>
            </a:r>
            <a:r>
              <a:rPr lang="en-GB" sz="1200" dirty="0">
                <a:solidFill>
                  <a:schemeClr val="accent1"/>
                </a:solidFill>
                <a:ea typeface="Arial"/>
                <a:cs typeface="Arial"/>
                <a:sym typeface="Arial"/>
              </a:rPr>
              <a:t> Routledge, Abingdon.</a:t>
            </a:r>
          </a:p>
          <a:p>
            <a:pPr marL="228600" lvl="0" indent="-228600">
              <a:spcBef>
                <a:spcPts val="600"/>
              </a:spcBef>
              <a:buClr>
                <a:schemeClr val="accent4"/>
              </a:buClr>
              <a:buSzPts val="1200"/>
              <a:buFont typeface="Arial"/>
              <a:buChar char="•"/>
            </a:pPr>
            <a:r>
              <a:rPr lang="en-GB" sz="1200" dirty="0">
                <a:solidFill>
                  <a:schemeClr val="accent1"/>
                </a:solidFill>
                <a:ea typeface="Arial"/>
                <a:cs typeface="Arial"/>
                <a:sym typeface="Arial"/>
              </a:rPr>
              <a:t>Dearing, J. </a:t>
            </a:r>
            <a:r>
              <a:rPr lang="en-GB" sz="1200" i="1" dirty="0">
                <a:solidFill>
                  <a:schemeClr val="accent1"/>
                </a:solidFill>
                <a:ea typeface="Arial"/>
                <a:cs typeface="Arial"/>
                <a:sym typeface="Arial"/>
              </a:rPr>
              <a:t>et al</a:t>
            </a:r>
            <a:r>
              <a:rPr lang="en-GB" sz="1200" dirty="0">
                <a:solidFill>
                  <a:schemeClr val="accent1"/>
                </a:solidFill>
                <a:ea typeface="Arial"/>
                <a:cs typeface="Arial"/>
                <a:sym typeface="Arial"/>
              </a:rPr>
              <a:t>. (2014) Safe and just operating spaces for regional social-ecological systems. </a:t>
            </a:r>
            <a:r>
              <a:rPr lang="en-GB" sz="1200" i="1" dirty="0">
                <a:solidFill>
                  <a:schemeClr val="accent1"/>
                </a:solidFill>
                <a:ea typeface="Arial"/>
                <a:cs typeface="Arial"/>
                <a:sym typeface="Arial"/>
              </a:rPr>
              <a:t>Global Environmental Change</a:t>
            </a:r>
            <a:r>
              <a:rPr lang="en-GB" sz="1200" dirty="0">
                <a:solidFill>
                  <a:schemeClr val="accent1"/>
                </a:solidFill>
                <a:ea typeface="Arial"/>
                <a:cs typeface="Arial"/>
                <a:sym typeface="Arial"/>
              </a:rPr>
              <a:t> </a:t>
            </a:r>
            <a:r>
              <a:rPr lang="en-GB" sz="1200" b="1" dirty="0">
                <a:solidFill>
                  <a:schemeClr val="accent1"/>
                </a:solidFill>
                <a:ea typeface="Arial"/>
                <a:cs typeface="Arial"/>
                <a:sym typeface="Arial"/>
              </a:rPr>
              <a:t>28:</a:t>
            </a:r>
            <a:r>
              <a:rPr lang="en-GB" sz="1200" dirty="0">
                <a:solidFill>
                  <a:schemeClr val="accent1"/>
                </a:solidFill>
                <a:ea typeface="Arial"/>
                <a:cs typeface="Arial"/>
                <a:sym typeface="Arial"/>
              </a:rPr>
              <a:t> 227–238.</a:t>
            </a:r>
          </a:p>
          <a:p>
            <a:pPr marL="228600" lvl="0" indent="-228600">
              <a:spcBef>
                <a:spcPts val="600"/>
              </a:spcBef>
              <a:buClr>
                <a:schemeClr val="accent4"/>
              </a:buClr>
              <a:buSzPts val="1200"/>
              <a:buFont typeface="Arial"/>
              <a:buChar char="•"/>
            </a:pPr>
            <a:r>
              <a:rPr lang="en-GB" sz="1200" dirty="0">
                <a:solidFill>
                  <a:schemeClr val="accent1"/>
                </a:solidFill>
                <a:ea typeface="Arial"/>
                <a:cs typeface="Arial"/>
                <a:sym typeface="Arial"/>
              </a:rPr>
              <a:t>Schlosberg, D. (2013) Theorising environmental justice: the expanding sphere of a discourse. </a:t>
            </a:r>
            <a:r>
              <a:rPr lang="en-GB" sz="1200" i="1" dirty="0">
                <a:solidFill>
                  <a:schemeClr val="accent1"/>
                </a:solidFill>
                <a:ea typeface="Arial"/>
                <a:cs typeface="Arial"/>
                <a:sym typeface="Arial"/>
              </a:rPr>
              <a:t>Environmental Politics</a:t>
            </a:r>
            <a:r>
              <a:rPr lang="en-GB" sz="1200" dirty="0">
                <a:solidFill>
                  <a:schemeClr val="accent1"/>
                </a:solidFill>
                <a:ea typeface="Arial"/>
                <a:cs typeface="Arial"/>
                <a:sym typeface="Arial"/>
              </a:rPr>
              <a:t> </a:t>
            </a:r>
            <a:r>
              <a:rPr lang="en-GB" sz="1200" b="1" dirty="0">
                <a:solidFill>
                  <a:schemeClr val="accent1"/>
                </a:solidFill>
                <a:ea typeface="Arial"/>
                <a:cs typeface="Arial"/>
                <a:sym typeface="Arial"/>
              </a:rPr>
              <a:t>22: </a:t>
            </a:r>
            <a:r>
              <a:rPr lang="en-GB" sz="1200" dirty="0">
                <a:solidFill>
                  <a:schemeClr val="accent1"/>
                </a:solidFill>
                <a:ea typeface="Arial"/>
                <a:cs typeface="Arial"/>
                <a:sym typeface="Arial"/>
              </a:rPr>
              <a:t>37-55.</a:t>
            </a:r>
          </a:p>
          <a:p>
            <a:pPr marL="228600" lvl="0" indent="-228600">
              <a:spcBef>
                <a:spcPts val="600"/>
              </a:spcBef>
              <a:buClr>
                <a:schemeClr val="accent4"/>
              </a:buClr>
              <a:buSzPts val="1200"/>
              <a:buFont typeface="Arial"/>
              <a:buChar char="•"/>
            </a:pPr>
            <a:r>
              <a:rPr lang="en-GB" sz="1200" dirty="0">
                <a:solidFill>
                  <a:schemeClr val="accent1"/>
                </a:solidFill>
                <a:ea typeface="Arial"/>
                <a:cs typeface="Arial"/>
                <a:sym typeface="Arial"/>
              </a:rPr>
              <a:t>Schreckenberg, K. </a:t>
            </a:r>
            <a:r>
              <a:rPr lang="en-GB" sz="1200" i="1" dirty="0">
                <a:solidFill>
                  <a:schemeClr val="accent1"/>
                </a:solidFill>
                <a:ea typeface="Arial"/>
                <a:cs typeface="Arial"/>
                <a:sym typeface="Arial"/>
              </a:rPr>
              <a:t>et al.</a:t>
            </a:r>
            <a:r>
              <a:rPr lang="en-GB" sz="1200" dirty="0">
                <a:solidFill>
                  <a:schemeClr val="accent1"/>
                </a:solidFill>
                <a:ea typeface="Arial"/>
                <a:cs typeface="Arial"/>
                <a:sym typeface="Arial"/>
              </a:rPr>
              <a:t> (2016) Unpacking equity for protected area conservation. </a:t>
            </a:r>
            <a:r>
              <a:rPr lang="en-GB" sz="1200" i="1" dirty="0">
                <a:solidFill>
                  <a:schemeClr val="accent1"/>
                </a:solidFill>
                <a:ea typeface="Arial"/>
                <a:cs typeface="Arial"/>
                <a:sym typeface="Arial"/>
              </a:rPr>
              <a:t>Parks.</a:t>
            </a:r>
            <a:r>
              <a:rPr lang="en-GB" sz="1200" dirty="0">
                <a:solidFill>
                  <a:schemeClr val="accent1"/>
                </a:solidFill>
                <a:ea typeface="Arial"/>
                <a:cs typeface="Arial"/>
                <a:sym typeface="Arial"/>
              </a:rPr>
              <a:t> </a:t>
            </a:r>
            <a:r>
              <a:rPr lang="en-GB" sz="1200" b="1" dirty="0">
                <a:solidFill>
                  <a:schemeClr val="accent1"/>
                </a:solidFill>
                <a:ea typeface="Arial"/>
                <a:cs typeface="Arial"/>
                <a:sym typeface="Arial"/>
              </a:rPr>
              <a:t>22:</a:t>
            </a:r>
            <a:r>
              <a:rPr lang="en-GB" sz="1200" dirty="0">
                <a:solidFill>
                  <a:schemeClr val="accent1"/>
                </a:solidFill>
                <a:ea typeface="Arial"/>
                <a:cs typeface="Arial"/>
                <a:sym typeface="Arial"/>
              </a:rPr>
              <a:t> 11-26.</a:t>
            </a:r>
          </a:p>
          <a:p>
            <a:pPr lvl="0">
              <a:spcBef>
                <a:spcPts val="600"/>
              </a:spcBef>
              <a:buClr>
                <a:schemeClr val="accent4"/>
              </a:buClr>
              <a:buSzPts val="1200"/>
            </a:pPr>
            <a:endParaRPr lang="en-GB" sz="1200" b="1" dirty="0">
              <a:solidFill>
                <a:schemeClr val="accent1"/>
              </a:solidFill>
              <a:ea typeface="Arial"/>
              <a:cs typeface="Arial"/>
              <a:sym typeface="Arial"/>
            </a:endParaRPr>
          </a:p>
          <a:p>
            <a:pPr lvl="0">
              <a:spcBef>
                <a:spcPts val="600"/>
              </a:spcBef>
              <a:buClr>
                <a:schemeClr val="accent4"/>
              </a:buClr>
              <a:buSzPts val="1200"/>
            </a:pPr>
            <a:r>
              <a:rPr lang="en-US" sz="1200" b="1" dirty="0" err="1">
                <a:solidFill>
                  <a:schemeClr val="accent1"/>
                </a:solidFill>
                <a:ea typeface="Arial"/>
                <a:cs typeface="Arial"/>
                <a:sym typeface="Arial"/>
              </a:rPr>
              <a:t>Autres</a:t>
            </a:r>
            <a:r>
              <a:rPr lang="en-US" sz="1200" b="1" dirty="0">
                <a:solidFill>
                  <a:schemeClr val="accent1"/>
                </a:solidFill>
                <a:ea typeface="Arial"/>
                <a:cs typeface="Arial"/>
                <a:sym typeface="Arial"/>
              </a:rPr>
              <a:t> lectures</a:t>
            </a:r>
            <a:endParaRPr sz="1200" dirty="0"/>
          </a:p>
          <a:p>
            <a:pPr marL="228600" indent="-228600">
              <a:spcBef>
                <a:spcPts val="600"/>
              </a:spcBef>
              <a:buClr>
                <a:schemeClr val="accent4"/>
              </a:buClr>
              <a:buSzPts val="1200"/>
              <a:buFont typeface="Arial"/>
              <a:buChar char="•"/>
            </a:pPr>
            <a:r>
              <a:rPr lang="en-GB" sz="1200" dirty="0">
                <a:solidFill>
                  <a:schemeClr val="accent1"/>
                </a:solidFill>
                <a:ea typeface="Arial"/>
                <a:cs typeface="Arial"/>
                <a:sym typeface="Arial"/>
              </a:rPr>
              <a:t>Agarwal, B. (2010) </a:t>
            </a:r>
            <a:r>
              <a:rPr lang="en-GB" sz="1200" i="1" dirty="0">
                <a:solidFill>
                  <a:schemeClr val="accent1"/>
                </a:solidFill>
                <a:ea typeface="Arial"/>
                <a:cs typeface="Arial"/>
                <a:sym typeface="Arial"/>
              </a:rPr>
              <a:t>Gender and green governance</a:t>
            </a:r>
            <a:r>
              <a:rPr lang="en-GB" sz="1200" dirty="0">
                <a:solidFill>
                  <a:schemeClr val="accent1"/>
                </a:solidFill>
                <a:ea typeface="Arial"/>
                <a:cs typeface="Arial"/>
                <a:sym typeface="Arial"/>
              </a:rPr>
              <a:t>. Oxford University Press, Oxford.</a:t>
            </a:r>
          </a:p>
          <a:p>
            <a:pPr marL="228600" lvl="0" indent="-228600">
              <a:spcBef>
                <a:spcPts val="600"/>
              </a:spcBef>
              <a:buClr>
                <a:schemeClr val="accent4"/>
              </a:buClr>
              <a:buSzPts val="1200"/>
              <a:buFont typeface="Arial"/>
              <a:buChar char="•"/>
            </a:pPr>
            <a:r>
              <a:rPr lang="en-GB" sz="1200" dirty="0" err="1">
                <a:solidFill>
                  <a:srgbClr val="004C96"/>
                </a:solidFill>
                <a:ea typeface="Arial"/>
                <a:cs typeface="Arial"/>
                <a:sym typeface="Arial"/>
              </a:rPr>
              <a:t>Arnstein</a:t>
            </a:r>
            <a:r>
              <a:rPr lang="en-GB" sz="1200" dirty="0">
                <a:solidFill>
                  <a:srgbClr val="004C96"/>
                </a:solidFill>
                <a:ea typeface="Arial"/>
                <a:cs typeface="Arial"/>
                <a:sym typeface="Arial"/>
              </a:rPr>
              <a:t>, S. (1969) A ladder of participation. </a:t>
            </a:r>
            <a:r>
              <a:rPr lang="en-GB" sz="1200" i="1" dirty="0">
                <a:solidFill>
                  <a:srgbClr val="004C96"/>
                </a:solidFill>
                <a:ea typeface="Arial"/>
                <a:cs typeface="Arial"/>
                <a:sym typeface="Arial"/>
              </a:rPr>
              <a:t>Journal of the American Institute of Planners </a:t>
            </a:r>
            <a:r>
              <a:rPr lang="en-GB" sz="1200" b="1" dirty="0">
                <a:solidFill>
                  <a:srgbClr val="004C96"/>
                </a:solidFill>
                <a:ea typeface="Arial"/>
                <a:cs typeface="Arial"/>
                <a:sym typeface="Arial"/>
              </a:rPr>
              <a:t>35:</a:t>
            </a:r>
            <a:r>
              <a:rPr lang="en-GB" sz="1200" dirty="0">
                <a:solidFill>
                  <a:srgbClr val="004C96"/>
                </a:solidFill>
                <a:ea typeface="Arial"/>
                <a:cs typeface="Arial"/>
                <a:sym typeface="Arial"/>
              </a:rPr>
              <a:t> 216-224.</a:t>
            </a:r>
          </a:p>
          <a:p>
            <a:pPr marL="228600" lvl="0" indent="-228600">
              <a:spcBef>
                <a:spcPts val="600"/>
              </a:spcBef>
              <a:buClr>
                <a:schemeClr val="accent4"/>
              </a:buClr>
              <a:buSzPts val="1200"/>
              <a:buFont typeface="Arial"/>
              <a:buChar char="•"/>
            </a:pPr>
            <a:r>
              <a:rPr lang="en-GB" sz="1200" dirty="0">
                <a:solidFill>
                  <a:srgbClr val="004C96"/>
                </a:solidFill>
                <a:ea typeface="Arial"/>
                <a:cs typeface="Arial"/>
                <a:sym typeface="Arial"/>
              </a:rPr>
              <a:t>Dawson, N. </a:t>
            </a:r>
            <a:r>
              <a:rPr lang="en-GB" sz="1200" i="1" dirty="0">
                <a:solidFill>
                  <a:srgbClr val="004C96"/>
                </a:solidFill>
                <a:ea typeface="Arial"/>
                <a:cs typeface="Arial"/>
                <a:sym typeface="Arial"/>
              </a:rPr>
              <a:t>et al.</a:t>
            </a:r>
            <a:r>
              <a:rPr lang="en-GB" sz="1200" dirty="0">
                <a:solidFill>
                  <a:srgbClr val="004C96"/>
                </a:solidFill>
                <a:ea typeface="Arial"/>
                <a:cs typeface="Arial"/>
                <a:sym typeface="Arial"/>
              </a:rPr>
              <a:t> (2017)  Assessing equity in protected area governance: Approaches to promote just and effective conservation. </a:t>
            </a:r>
            <a:r>
              <a:rPr lang="en-GB" sz="1200" i="1" dirty="0">
                <a:solidFill>
                  <a:srgbClr val="004C96"/>
                </a:solidFill>
                <a:ea typeface="Arial"/>
                <a:cs typeface="Arial"/>
                <a:sym typeface="Arial"/>
              </a:rPr>
              <a:t>Conservation Letters</a:t>
            </a:r>
            <a:r>
              <a:rPr lang="en-GB" sz="1200" dirty="0">
                <a:solidFill>
                  <a:srgbClr val="004C96"/>
                </a:solidFill>
                <a:ea typeface="Arial"/>
                <a:cs typeface="Arial"/>
                <a:sym typeface="Arial"/>
              </a:rPr>
              <a:t> </a:t>
            </a:r>
            <a:r>
              <a:rPr lang="en-GB" sz="1200" b="1" dirty="0">
                <a:solidFill>
                  <a:srgbClr val="004C96"/>
                </a:solidFill>
                <a:ea typeface="Arial"/>
                <a:cs typeface="Arial"/>
                <a:sym typeface="Arial"/>
              </a:rPr>
              <a:t>11: </a:t>
            </a:r>
            <a:r>
              <a:rPr lang="en-GB" sz="1200" dirty="0">
                <a:solidFill>
                  <a:srgbClr val="004C96"/>
                </a:solidFill>
                <a:ea typeface="Arial"/>
                <a:cs typeface="Arial"/>
                <a:sym typeface="Arial"/>
              </a:rPr>
              <a:t>1-8.</a:t>
            </a:r>
          </a:p>
          <a:p>
            <a:pPr marL="228600" lvl="0" indent="-228600">
              <a:spcBef>
                <a:spcPts val="600"/>
              </a:spcBef>
              <a:buClr>
                <a:schemeClr val="accent4"/>
              </a:buClr>
              <a:buSzPts val="1200"/>
              <a:buFont typeface="Arial"/>
              <a:buChar char="•"/>
            </a:pPr>
            <a:r>
              <a:rPr lang="en-GB" sz="1200" dirty="0">
                <a:solidFill>
                  <a:srgbClr val="004C96"/>
                </a:solidFill>
                <a:ea typeface="Arial"/>
                <a:cs typeface="Arial"/>
                <a:sym typeface="Arial"/>
              </a:rPr>
              <a:t>Edwards, K. </a:t>
            </a:r>
            <a:r>
              <a:rPr lang="en-GB" sz="1200" i="1" dirty="0">
                <a:solidFill>
                  <a:srgbClr val="004C96"/>
                </a:solidFill>
                <a:ea typeface="Arial"/>
                <a:cs typeface="Arial"/>
                <a:sym typeface="Arial"/>
              </a:rPr>
              <a:t>et al. </a:t>
            </a:r>
            <a:r>
              <a:rPr lang="en-GB" sz="1200" dirty="0">
                <a:solidFill>
                  <a:srgbClr val="004C96"/>
                </a:solidFill>
                <a:ea typeface="Arial"/>
                <a:cs typeface="Arial"/>
                <a:sym typeface="Arial"/>
              </a:rPr>
              <a:t>(2012) Putting Free, Prior, and Informed Consent into Practice in REDD+ Initiatives. A Training Manual. RECOFTC, IGES and </a:t>
            </a:r>
            <a:r>
              <a:rPr lang="en-GB" sz="1200" dirty="0" err="1">
                <a:solidFill>
                  <a:srgbClr val="004C96"/>
                </a:solidFill>
                <a:ea typeface="Arial"/>
                <a:cs typeface="Arial"/>
                <a:sym typeface="Arial"/>
              </a:rPr>
              <a:t>Norad</a:t>
            </a:r>
            <a:r>
              <a:rPr lang="en-GB" sz="1200" dirty="0">
                <a:solidFill>
                  <a:srgbClr val="004C96"/>
                </a:solidFill>
                <a:ea typeface="Arial"/>
                <a:cs typeface="Arial"/>
                <a:sym typeface="Arial"/>
              </a:rPr>
              <a:t>, Bangkok, Thailand.</a:t>
            </a:r>
          </a:p>
          <a:p>
            <a:pPr marL="228600" lvl="0" indent="-228600">
              <a:spcBef>
                <a:spcPts val="600"/>
              </a:spcBef>
              <a:buClr>
                <a:schemeClr val="accent4"/>
              </a:buClr>
              <a:buSzPts val="1200"/>
              <a:buFont typeface="Arial"/>
              <a:buChar char="•"/>
            </a:pPr>
            <a:r>
              <a:rPr lang="en-GB" sz="1200" dirty="0">
                <a:solidFill>
                  <a:srgbClr val="004C96"/>
                </a:solidFill>
                <a:ea typeface="Arial"/>
                <a:cs typeface="Arial"/>
                <a:sym typeface="Arial"/>
              </a:rPr>
              <a:t>Martin, A. </a:t>
            </a:r>
            <a:r>
              <a:rPr lang="en-GB" sz="1200" i="1" dirty="0">
                <a:solidFill>
                  <a:srgbClr val="004C96"/>
                </a:solidFill>
                <a:ea typeface="Arial"/>
                <a:cs typeface="Arial"/>
                <a:sym typeface="Arial"/>
              </a:rPr>
              <a:t>et al. </a:t>
            </a:r>
            <a:r>
              <a:rPr lang="en-GB" sz="1200" dirty="0">
                <a:solidFill>
                  <a:srgbClr val="004C96"/>
                </a:solidFill>
                <a:ea typeface="Arial"/>
                <a:cs typeface="Arial"/>
                <a:sym typeface="Arial"/>
              </a:rPr>
              <a:t>(2016) Justice and conservation: the need to incorporate recognition. </a:t>
            </a:r>
            <a:r>
              <a:rPr lang="en-GB" sz="1200" i="1" dirty="0">
                <a:solidFill>
                  <a:srgbClr val="004C96"/>
                </a:solidFill>
                <a:ea typeface="Arial"/>
                <a:cs typeface="Arial"/>
                <a:sym typeface="Arial"/>
              </a:rPr>
              <a:t>Biological Conservation</a:t>
            </a:r>
            <a:r>
              <a:rPr lang="en-GB" sz="1200" dirty="0">
                <a:solidFill>
                  <a:srgbClr val="004C96"/>
                </a:solidFill>
                <a:ea typeface="Arial"/>
                <a:cs typeface="Arial"/>
                <a:sym typeface="Arial"/>
              </a:rPr>
              <a:t> </a:t>
            </a:r>
            <a:r>
              <a:rPr lang="en-GB" sz="1200" b="1" dirty="0">
                <a:solidFill>
                  <a:srgbClr val="004C96"/>
                </a:solidFill>
                <a:ea typeface="Arial"/>
                <a:cs typeface="Arial"/>
                <a:sym typeface="Arial"/>
              </a:rPr>
              <a:t>197</a:t>
            </a:r>
            <a:r>
              <a:rPr lang="en-GB" sz="1200" dirty="0">
                <a:solidFill>
                  <a:srgbClr val="004C96"/>
                </a:solidFill>
                <a:ea typeface="Arial"/>
                <a:cs typeface="Arial"/>
                <a:sym typeface="Arial"/>
              </a:rPr>
              <a:t>: 254-261.</a:t>
            </a:r>
          </a:p>
          <a:p>
            <a:pPr marL="228600" lvl="0" indent="-228600">
              <a:spcBef>
                <a:spcPts val="600"/>
              </a:spcBef>
              <a:buClr>
                <a:schemeClr val="accent4"/>
              </a:buClr>
              <a:buSzPts val="1200"/>
              <a:buFont typeface="Arial"/>
              <a:buChar char="•"/>
            </a:pPr>
            <a:r>
              <a:rPr lang="en-GB" sz="1200" dirty="0">
                <a:solidFill>
                  <a:srgbClr val="004C96"/>
                </a:solidFill>
                <a:ea typeface="Arial"/>
                <a:cs typeface="Arial"/>
                <a:sym typeface="Arial"/>
              </a:rPr>
              <a:t>McDermott, M. </a:t>
            </a:r>
            <a:r>
              <a:rPr lang="en-GB" sz="1200" i="1" dirty="0">
                <a:solidFill>
                  <a:srgbClr val="004C96"/>
                </a:solidFill>
                <a:ea typeface="Arial"/>
                <a:cs typeface="Arial"/>
                <a:sym typeface="Arial"/>
              </a:rPr>
              <a:t>et al. </a:t>
            </a:r>
            <a:r>
              <a:rPr lang="en-GB" sz="1200" dirty="0">
                <a:solidFill>
                  <a:srgbClr val="004C96"/>
                </a:solidFill>
                <a:ea typeface="Arial"/>
                <a:cs typeface="Arial"/>
                <a:sym typeface="Arial"/>
              </a:rPr>
              <a:t>(2013) Examining equity: A multidimensional framework for assessing equity in payments for ecosystem services. </a:t>
            </a:r>
            <a:r>
              <a:rPr lang="en-GB" sz="1200" i="1" dirty="0">
                <a:solidFill>
                  <a:srgbClr val="004C96"/>
                </a:solidFill>
                <a:ea typeface="Arial"/>
                <a:cs typeface="Arial"/>
                <a:sym typeface="Arial"/>
              </a:rPr>
              <a:t>Environmental Science and Policy</a:t>
            </a:r>
            <a:r>
              <a:rPr lang="en-GB" sz="1200" dirty="0">
                <a:solidFill>
                  <a:srgbClr val="004C96"/>
                </a:solidFill>
                <a:ea typeface="Arial"/>
                <a:cs typeface="Arial"/>
                <a:sym typeface="Arial"/>
              </a:rPr>
              <a:t> </a:t>
            </a:r>
            <a:r>
              <a:rPr lang="en-GB" sz="1200" b="1" dirty="0">
                <a:solidFill>
                  <a:srgbClr val="004C96"/>
                </a:solidFill>
                <a:ea typeface="Arial"/>
                <a:cs typeface="Arial"/>
                <a:sym typeface="Arial"/>
              </a:rPr>
              <a:t>33:</a:t>
            </a:r>
            <a:r>
              <a:rPr lang="en-GB" sz="1200" dirty="0">
                <a:solidFill>
                  <a:srgbClr val="004C96"/>
                </a:solidFill>
                <a:ea typeface="Arial"/>
                <a:cs typeface="Arial"/>
                <a:sym typeface="Arial"/>
              </a:rPr>
              <a:t> 416-427.</a:t>
            </a:r>
          </a:p>
          <a:p>
            <a:pPr marL="228600" lvl="0" indent="-228600">
              <a:spcBef>
                <a:spcPts val="600"/>
              </a:spcBef>
              <a:buClr>
                <a:schemeClr val="accent4"/>
              </a:buClr>
              <a:buSzPts val="1200"/>
              <a:buFont typeface="Arial"/>
              <a:buChar char="•"/>
            </a:pPr>
            <a:r>
              <a:rPr lang="en-GB" sz="1200" dirty="0">
                <a:solidFill>
                  <a:srgbClr val="004C96"/>
                </a:solidFill>
                <a:ea typeface="Arial"/>
                <a:cs typeface="Arial"/>
                <a:sym typeface="Arial"/>
              </a:rPr>
              <a:t>O’Neill, D.W. </a:t>
            </a:r>
            <a:r>
              <a:rPr lang="en-GB" sz="1200" i="1" dirty="0">
                <a:solidFill>
                  <a:srgbClr val="004C96"/>
                </a:solidFill>
                <a:ea typeface="Arial"/>
                <a:cs typeface="Arial"/>
                <a:sym typeface="Arial"/>
              </a:rPr>
              <a:t>et al. </a:t>
            </a:r>
            <a:r>
              <a:rPr lang="en-GB" sz="1200" dirty="0">
                <a:solidFill>
                  <a:srgbClr val="004C96"/>
                </a:solidFill>
                <a:ea typeface="Arial"/>
                <a:cs typeface="Arial"/>
                <a:sym typeface="Arial"/>
              </a:rPr>
              <a:t>(2018) A good life for all within planetary boundaries..</a:t>
            </a:r>
            <a:r>
              <a:rPr lang="en-GB" sz="1200" i="1" dirty="0">
                <a:solidFill>
                  <a:srgbClr val="004C96"/>
                </a:solidFill>
                <a:ea typeface="Arial"/>
                <a:cs typeface="Arial"/>
                <a:sym typeface="Arial"/>
              </a:rPr>
              <a:t> Nature Sustainability</a:t>
            </a:r>
            <a:r>
              <a:rPr lang="en-GB" sz="1200" dirty="0">
                <a:solidFill>
                  <a:srgbClr val="004C96"/>
                </a:solidFill>
                <a:ea typeface="Arial"/>
                <a:cs typeface="Arial"/>
                <a:sym typeface="Arial"/>
              </a:rPr>
              <a:t> 1: 88-95.</a:t>
            </a:r>
          </a:p>
          <a:p>
            <a:pPr marL="228600" indent="-228600">
              <a:spcBef>
                <a:spcPts val="600"/>
              </a:spcBef>
              <a:buClr>
                <a:schemeClr val="accent4"/>
              </a:buClr>
              <a:buSzPts val="1200"/>
              <a:buFont typeface="Arial"/>
              <a:buChar char="•"/>
            </a:pPr>
            <a:r>
              <a:rPr lang="en-GB" sz="1200" dirty="0" err="1">
                <a:solidFill>
                  <a:schemeClr val="accent1"/>
                </a:solidFill>
                <a:ea typeface="Arial"/>
                <a:cs typeface="Arial"/>
                <a:sym typeface="Arial"/>
              </a:rPr>
              <a:t>Sikor</a:t>
            </a:r>
            <a:r>
              <a:rPr lang="en-GB" sz="1200" dirty="0">
                <a:solidFill>
                  <a:schemeClr val="accent1"/>
                </a:solidFill>
                <a:ea typeface="Arial"/>
                <a:cs typeface="Arial"/>
                <a:sym typeface="Arial"/>
              </a:rPr>
              <a:t>, T. (2013) </a:t>
            </a:r>
            <a:r>
              <a:rPr lang="en-GB" sz="1200" i="1" dirty="0">
                <a:solidFill>
                  <a:schemeClr val="accent1"/>
                </a:solidFill>
                <a:ea typeface="Arial"/>
                <a:cs typeface="Arial"/>
                <a:sym typeface="Arial"/>
              </a:rPr>
              <a:t>The Justices and Injustices of Ecosystem Services</a:t>
            </a:r>
            <a:r>
              <a:rPr lang="en-GB" sz="1200" dirty="0">
                <a:solidFill>
                  <a:schemeClr val="accent1"/>
                </a:solidFill>
                <a:ea typeface="Arial"/>
                <a:cs typeface="Arial"/>
                <a:sym typeface="Arial"/>
              </a:rPr>
              <a:t>. Routledge, Abingdon. </a:t>
            </a:r>
          </a:p>
          <a:p>
            <a:pPr lvl="0">
              <a:spcBef>
                <a:spcPts val="600"/>
              </a:spcBef>
              <a:buClr>
                <a:schemeClr val="accent4"/>
              </a:buClr>
              <a:buSzPts val="1200"/>
            </a:pPr>
            <a:endParaRPr sz="1200" dirty="0">
              <a:solidFill>
                <a:schemeClr val="accent1"/>
              </a:solidFill>
              <a:ea typeface="Arial"/>
              <a:cs typeface="Arial"/>
              <a:sym typeface="Arial"/>
            </a:endParaRPr>
          </a:p>
          <a:p>
            <a:pPr marL="228600" marR="0" lvl="0" indent="-190500" algn="l" rtl="0">
              <a:spcBef>
                <a:spcPts val="1200"/>
              </a:spcBef>
              <a:spcAft>
                <a:spcPts val="0"/>
              </a:spcAft>
              <a:buClr>
                <a:schemeClr val="accent4"/>
              </a:buClr>
              <a:buSzPts val="600"/>
              <a:buFont typeface="Arial"/>
              <a:buNone/>
            </a:pPr>
            <a:endParaRPr sz="1200" dirty="0">
              <a:solidFill>
                <a:schemeClr val="accent1"/>
              </a:solidFill>
              <a:ea typeface="Arial"/>
              <a:cs typeface="Arial"/>
              <a:sym typeface="Arial"/>
            </a:endParaRPr>
          </a:p>
          <a:p>
            <a:pPr marL="228600" marR="0" lvl="0" indent="-190500" algn="l" rtl="0">
              <a:spcBef>
                <a:spcPts val="1200"/>
              </a:spcBef>
              <a:spcAft>
                <a:spcPts val="0"/>
              </a:spcAft>
              <a:buClr>
                <a:schemeClr val="accent4"/>
              </a:buClr>
              <a:buSzPts val="600"/>
              <a:buFont typeface="Arial"/>
              <a:buNone/>
            </a:pPr>
            <a:endParaRPr sz="1200" dirty="0">
              <a:solidFill>
                <a:schemeClr val="accent1"/>
              </a:solidFill>
              <a:ea typeface="Arial"/>
              <a:cs typeface="Arial"/>
              <a:sym typeface="Arial"/>
            </a:endParaRPr>
          </a:p>
        </p:txBody>
      </p:sp>
    </p:spTree>
    <p:extLst>
      <p:ext uri="{BB962C8B-B14F-4D97-AF65-F5344CB8AC3E}">
        <p14:creationId xmlns:p14="http://schemas.microsoft.com/office/powerpoint/2010/main" val="26801256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628650" y="0"/>
            <a:ext cx="8098255" cy="75958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accent1"/>
              </a:buClr>
              <a:buSzPts val="3200"/>
              <a:buFont typeface="Arial"/>
              <a:buNone/>
            </a:pPr>
            <a:r>
              <a:rPr lang="fr-FR" sz="3200" b="1" i="0" u="none" strike="noStrike" cap="none" dirty="0">
                <a:solidFill>
                  <a:schemeClr val="accent1"/>
                </a:solidFill>
                <a:latin typeface="Arial"/>
                <a:ea typeface="Arial"/>
                <a:cs typeface="Arial"/>
                <a:sym typeface="Arial"/>
              </a:rPr>
              <a:t>Etudes de cas pour plus de discussions</a:t>
            </a:r>
          </a:p>
        </p:txBody>
      </p:sp>
      <p:sp>
        <p:nvSpPr>
          <p:cNvPr id="254" name="Shape 254"/>
          <p:cNvSpPr txBox="1">
            <a:spLocks noGrp="1"/>
          </p:cNvSpPr>
          <p:nvPr>
            <p:ph type="body" idx="1"/>
          </p:nvPr>
        </p:nvSpPr>
        <p:spPr>
          <a:xfrm>
            <a:off x="472966" y="759580"/>
            <a:ext cx="8418786" cy="5325910"/>
          </a:xfrm>
          <a:prstGeom prst="rect">
            <a:avLst/>
          </a:prstGeom>
          <a:noFill/>
          <a:ln>
            <a:noFill/>
          </a:ln>
        </p:spPr>
        <p:txBody>
          <a:bodyPr spcFirstLastPara="1" wrap="square" lIns="91425" tIns="45700" rIns="91425" bIns="45700" anchor="t" anchorCtr="0">
            <a:noAutofit/>
          </a:bodyPr>
          <a:lstStyle/>
          <a:p>
            <a:pPr marL="0" lvl="0" indent="0">
              <a:spcBef>
                <a:spcPts val="0"/>
              </a:spcBef>
              <a:buSzPts val="1500"/>
              <a:buNone/>
            </a:pPr>
            <a:r>
              <a:rPr lang="fr-FR" sz="2000" b="1" i="0" u="none" strike="noStrike" cap="none" dirty="0">
                <a:solidFill>
                  <a:schemeClr val="accent1"/>
                </a:solidFill>
                <a:latin typeface="Arial" panose="020B0604020202020204" pitchFamily="34" charset="0"/>
                <a:ea typeface="Arial"/>
                <a:cs typeface="Arial" panose="020B0604020202020204" pitchFamily="34" charset="0"/>
                <a:sym typeface="Arial"/>
              </a:rPr>
              <a:t>Etude de cas E</a:t>
            </a:r>
            <a:r>
              <a:rPr lang="en-GB" sz="2000" b="1" i="0" u="none" strike="noStrike" cap="none" dirty="0">
                <a:solidFill>
                  <a:schemeClr val="accent1"/>
                </a:solidFill>
                <a:latin typeface="Arial" panose="020B0604020202020204" pitchFamily="34" charset="0"/>
                <a:ea typeface="Arial"/>
                <a:cs typeface="Arial" panose="020B0604020202020204" pitchFamily="34" charset="0"/>
                <a:sym typeface="Arial"/>
              </a:rPr>
              <a:t>: </a:t>
            </a:r>
            <a:r>
              <a:rPr lang="fr-FR" sz="2000" dirty="0">
                <a:solidFill>
                  <a:schemeClr val="accent1"/>
                </a:solidFill>
                <a:latin typeface="Arial" panose="020B0604020202020204" pitchFamily="34" charset="0"/>
                <a:ea typeface="Arial"/>
                <a:cs typeface="Arial" panose="020B0604020202020204" pitchFamily="34" charset="0"/>
                <a:sym typeface="Arial"/>
              </a:rPr>
              <a:t>Justice et équité en conservation- comprendre les compromis dans une aire protégée au Laos. </a:t>
            </a:r>
            <a:endParaRPr lang="fr-FR" sz="2000" b="0" i="0" u="none" strike="noStrike" cap="none" dirty="0">
              <a:solidFill>
                <a:schemeClr val="accent1"/>
              </a:solidFill>
              <a:latin typeface="Arial" panose="020B0604020202020204" pitchFamily="34" charset="0"/>
              <a:ea typeface="Arial"/>
              <a:cs typeface="Arial" panose="020B0604020202020204" pitchFamily="34" charset="0"/>
              <a:sym typeface="Arial"/>
            </a:endParaRPr>
          </a:p>
          <a:p>
            <a:pPr>
              <a:spcBef>
                <a:spcPts val="600"/>
              </a:spcBef>
              <a:buSzPts val="1500"/>
            </a:pPr>
            <a:r>
              <a:rPr lang="en-GB" sz="1600" dirty="0"/>
              <a:t>Dawson, N., Martin, A. and Danielsen, F. (2018) Assessing equity in protected area governance: Approaches to promote just and effective conservation. </a:t>
            </a:r>
            <a:r>
              <a:rPr lang="en-GB" sz="1600" i="1" dirty="0"/>
              <a:t>Conservation Letters</a:t>
            </a:r>
            <a:r>
              <a:rPr lang="en-GB" sz="1600" dirty="0"/>
              <a:t> </a:t>
            </a:r>
            <a:r>
              <a:rPr lang="en-GB" sz="1600" b="1" dirty="0"/>
              <a:t>11</a:t>
            </a:r>
            <a:r>
              <a:rPr lang="en-GB" sz="1600" dirty="0"/>
              <a:t>: 1-8.</a:t>
            </a:r>
            <a:endParaRPr lang="en-GB" sz="1600" dirty="0">
              <a:solidFill>
                <a:schemeClr val="accent1"/>
              </a:solidFill>
              <a:ea typeface="Arial"/>
              <a:cs typeface="Arial" panose="020B0604020202020204" pitchFamily="34" charset="0"/>
              <a:sym typeface="Arial"/>
            </a:endParaRPr>
          </a:p>
          <a:p>
            <a:pPr marL="0" lvl="0" indent="0">
              <a:spcBef>
                <a:spcPts val="600"/>
              </a:spcBef>
              <a:buSzPts val="1500"/>
              <a:buNone/>
            </a:pPr>
            <a:r>
              <a:rPr lang="fr-FR" sz="2000" b="1" i="0" u="none" strike="noStrike" cap="none" dirty="0">
                <a:solidFill>
                  <a:schemeClr val="accent1"/>
                </a:solidFill>
                <a:latin typeface="Arial" panose="020B0604020202020204" pitchFamily="34" charset="0"/>
                <a:ea typeface="Arial"/>
                <a:cs typeface="Arial" panose="020B0604020202020204" pitchFamily="34" charset="0"/>
                <a:sym typeface="Arial"/>
              </a:rPr>
              <a:t>Lecture supervisée: </a:t>
            </a:r>
            <a:r>
              <a:rPr lang="fr-FR" sz="2000" i="0" u="none" strike="noStrike" cap="none" dirty="0">
                <a:solidFill>
                  <a:schemeClr val="accent1"/>
                </a:solidFill>
                <a:latin typeface="Arial" panose="020B0604020202020204" pitchFamily="34" charset="0"/>
                <a:ea typeface="Arial"/>
                <a:cs typeface="Arial" panose="020B0604020202020204" pitchFamily="34" charset="0"/>
                <a:sym typeface="Arial"/>
              </a:rPr>
              <a:t>Lire les deux articles suivants</a:t>
            </a:r>
            <a:endParaRPr lang="fr-FR" sz="2000" dirty="0">
              <a:solidFill>
                <a:schemeClr val="accent1"/>
              </a:solidFill>
              <a:latin typeface="Arial" panose="020B0604020202020204" pitchFamily="34" charset="0"/>
              <a:ea typeface="Arial"/>
              <a:cs typeface="Arial" panose="020B0604020202020204" pitchFamily="34" charset="0"/>
              <a:sym typeface="Arial"/>
            </a:endParaRPr>
          </a:p>
          <a:p>
            <a:pPr>
              <a:spcBef>
                <a:spcPts val="600"/>
              </a:spcBef>
              <a:buSzPts val="1500"/>
            </a:pPr>
            <a:r>
              <a:rPr lang="en-GB" sz="1600" dirty="0" err="1">
                <a:solidFill>
                  <a:schemeClr val="accent1"/>
                </a:solidFill>
                <a:latin typeface="Arial" panose="020B0604020202020204" pitchFamily="34" charset="0"/>
                <a:ea typeface="Arial"/>
                <a:cs typeface="Arial" panose="020B0604020202020204" pitchFamily="34" charset="0"/>
                <a:sym typeface="Arial"/>
              </a:rPr>
              <a:t>Bidaud</a:t>
            </a:r>
            <a:r>
              <a:rPr lang="en-GB" sz="1600" dirty="0">
                <a:solidFill>
                  <a:schemeClr val="accent1"/>
                </a:solidFill>
                <a:latin typeface="Arial" panose="020B0604020202020204" pitchFamily="34" charset="0"/>
                <a:ea typeface="Arial"/>
                <a:cs typeface="Arial" panose="020B0604020202020204" pitchFamily="34" charset="0"/>
                <a:sym typeface="Arial"/>
              </a:rPr>
              <a:t>, C., Jones, J.P.G., Gibbons, J.M., </a:t>
            </a:r>
            <a:r>
              <a:rPr lang="en-GB" sz="1600" dirty="0" err="1">
                <a:solidFill>
                  <a:schemeClr val="accent1"/>
                </a:solidFill>
                <a:latin typeface="Arial" panose="020B0604020202020204" pitchFamily="34" charset="0"/>
                <a:ea typeface="Arial"/>
                <a:cs typeface="Arial" panose="020B0604020202020204" pitchFamily="34" charset="0"/>
                <a:sym typeface="Arial"/>
              </a:rPr>
              <a:t>Schreckenberg</a:t>
            </a:r>
            <a:r>
              <a:rPr lang="en-GB" sz="1600" dirty="0">
                <a:solidFill>
                  <a:schemeClr val="accent1"/>
                </a:solidFill>
                <a:latin typeface="Arial" panose="020B0604020202020204" pitchFamily="34" charset="0"/>
                <a:ea typeface="Arial"/>
                <a:cs typeface="Arial" panose="020B0604020202020204" pitchFamily="34" charset="0"/>
                <a:sym typeface="Arial"/>
              </a:rPr>
              <a:t>, K., </a:t>
            </a:r>
            <a:r>
              <a:rPr lang="en-GB" sz="1600" dirty="0" err="1">
                <a:solidFill>
                  <a:schemeClr val="accent1"/>
                </a:solidFill>
                <a:latin typeface="Arial" panose="020B0604020202020204" pitchFamily="34" charset="0"/>
                <a:ea typeface="Arial"/>
                <a:cs typeface="Arial" panose="020B0604020202020204" pitchFamily="34" charset="0"/>
                <a:sym typeface="Arial"/>
              </a:rPr>
              <a:t>Rabeharison</a:t>
            </a:r>
            <a:r>
              <a:rPr lang="en-GB" sz="1600" dirty="0">
                <a:solidFill>
                  <a:schemeClr val="accent1"/>
                </a:solidFill>
                <a:latin typeface="Arial" panose="020B0604020202020204" pitchFamily="34" charset="0"/>
                <a:ea typeface="Arial"/>
                <a:cs typeface="Arial" panose="020B0604020202020204" pitchFamily="34" charset="0"/>
                <a:sym typeface="Arial"/>
              </a:rPr>
              <a:t>, M., and </a:t>
            </a:r>
            <a:r>
              <a:rPr lang="en-GB" sz="1600" dirty="0" err="1">
                <a:solidFill>
                  <a:schemeClr val="accent1"/>
                </a:solidFill>
                <a:latin typeface="Arial" panose="020B0604020202020204" pitchFamily="34" charset="0"/>
                <a:ea typeface="Arial"/>
                <a:cs typeface="Arial" panose="020B0604020202020204" pitchFamily="34" charset="0"/>
                <a:sym typeface="Arial"/>
              </a:rPr>
              <a:t>Ranjatson</a:t>
            </a:r>
            <a:r>
              <a:rPr lang="en-GB" sz="1600" dirty="0">
                <a:solidFill>
                  <a:schemeClr val="accent1"/>
                </a:solidFill>
                <a:latin typeface="Arial" panose="020B0604020202020204" pitchFamily="34" charset="0"/>
                <a:ea typeface="Arial"/>
                <a:cs typeface="Arial" panose="020B0604020202020204" pitchFamily="34" charset="0"/>
                <a:sym typeface="Arial"/>
              </a:rPr>
              <a:t>, P. 2017. The sweet and the bitter: intertwined positive and negative social impacts of a biodiversity offset. </a:t>
            </a:r>
            <a:r>
              <a:rPr lang="en-GB" sz="1600" i="1" dirty="0">
                <a:solidFill>
                  <a:schemeClr val="accent1"/>
                </a:solidFill>
                <a:latin typeface="Arial" panose="020B0604020202020204" pitchFamily="34" charset="0"/>
                <a:ea typeface="Arial"/>
                <a:cs typeface="Arial" panose="020B0604020202020204" pitchFamily="34" charset="0"/>
                <a:sym typeface="Arial"/>
              </a:rPr>
              <a:t>Conservation and Society </a:t>
            </a:r>
            <a:r>
              <a:rPr lang="en-GB" sz="1600" dirty="0">
                <a:solidFill>
                  <a:schemeClr val="accent1"/>
                </a:solidFill>
                <a:latin typeface="Arial" panose="020B0604020202020204" pitchFamily="34" charset="0"/>
                <a:ea typeface="Arial"/>
                <a:cs typeface="Arial" panose="020B0604020202020204" pitchFamily="34" charset="0"/>
                <a:sym typeface="Arial"/>
              </a:rPr>
              <a:t>15(1): 1-13.</a:t>
            </a:r>
          </a:p>
          <a:p>
            <a:pPr>
              <a:spcBef>
                <a:spcPts val="600"/>
              </a:spcBef>
              <a:buSzPts val="1500"/>
            </a:pPr>
            <a:r>
              <a:rPr lang="en-GB" sz="1600" dirty="0" err="1">
                <a:solidFill>
                  <a:schemeClr val="accent1"/>
                </a:solidFill>
                <a:latin typeface="Arial" panose="020B0604020202020204" pitchFamily="34" charset="0"/>
                <a:ea typeface="Arial"/>
                <a:cs typeface="Arial" panose="020B0604020202020204" pitchFamily="34" charset="0"/>
                <a:sym typeface="Arial"/>
              </a:rPr>
              <a:t>Schreckenberg</a:t>
            </a:r>
            <a:r>
              <a:rPr lang="en-GB" sz="1600" dirty="0">
                <a:solidFill>
                  <a:schemeClr val="accent1"/>
                </a:solidFill>
                <a:latin typeface="Arial" panose="020B0604020202020204" pitchFamily="34" charset="0"/>
                <a:ea typeface="Arial"/>
                <a:cs typeface="Arial" panose="020B0604020202020204" pitchFamily="34" charset="0"/>
                <a:sym typeface="Arial"/>
              </a:rPr>
              <a:t>, K., Franks, P., Martin, A. and Lang, B. 2016. Unpacking equity for protected area conservation. </a:t>
            </a:r>
            <a:r>
              <a:rPr lang="en-GB" sz="1600" i="1" dirty="0">
                <a:solidFill>
                  <a:schemeClr val="accent1"/>
                </a:solidFill>
                <a:latin typeface="Arial" panose="020B0604020202020204" pitchFamily="34" charset="0"/>
                <a:ea typeface="Arial"/>
                <a:cs typeface="Arial" panose="020B0604020202020204" pitchFamily="34" charset="0"/>
                <a:sym typeface="Arial"/>
              </a:rPr>
              <a:t>Parks</a:t>
            </a:r>
            <a:r>
              <a:rPr lang="en-GB" sz="1600" dirty="0">
                <a:solidFill>
                  <a:schemeClr val="accent1"/>
                </a:solidFill>
                <a:latin typeface="Arial" panose="020B0604020202020204" pitchFamily="34" charset="0"/>
                <a:ea typeface="Arial"/>
                <a:cs typeface="Arial" panose="020B0604020202020204" pitchFamily="34" charset="0"/>
                <a:sym typeface="Arial"/>
              </a:rPr>
              <a:t> 22(2): 11-26. </a:t>
            </a:r>
          </a:p>
          <a:p>
            <a:pPr marL="0" lvl="0" indent="0">
              <a:spcBef>
                <a:spcPts val="600"/>
              </a:spcBef>
              <a:buSzPts val="1500"/>
              <a:buNone/>
            </a:pPr>
            <a:r>
              <a:rPr lang="fr-FR" sz="2000" dirty="0">
                <a:solidFill>
                  <a:schemeClr val="accent1"/>
                </a:solidFill>
                <a:latin typeface="Arial" panose="020B0604020202020204" pitchFamily="34" charset="0"/>
                <a:ea typeface="Arial"/>
                <a:cs typeface="Arial" panose="020B0604020202020204" pitchFamily="34" charset="0"/>
                <a:sym typeface="Arial"/>
              </a:rPr>
              <a:t>Penser maintenant à une aire protégée que vous connaissez. Réfléchis aux principes (dans l’article </a:t>
            </a:r>
            <a:r>
              <a:rPr lang="fr-FR" sz="2000" dirty="0" err="1">
                <a:solidFill>
                  <a:schemeClr val="accent1"/>
                </a:solidFill>
                <a:latin typeface="Arial" panose="020B0604020202020204" pitchFamily="34" charset="0"/>
                <a:ea typeface="Arial"/>
                <a:cs typeface="Arial" panose="020B0604020202020204" pitchFamily="34" charset="0"/>
                <a:sym typeface="Arial"/>
              </a:rPr>
              <a:t>Schreckenberg</a:t>
            </a:r>
            <a:r>
              <a:rPr lang="fr-FR" sz="2000" dirty="0">
                <a:solidFill>
                  <a:schemeClr val="accent1"/>
                </a:solidFill>
                <a:latin typeface="Arial" panose="020B0604020202020204" pitchFamily="34" charset="0"/>
                <a:ea typeface="Arial"/>
                <a:cs typeface="Arial" panose="020B0604020202020204" pitchFamily="34" charset="0"/>
                <a:sym typeface="Arial"/>
              </a:rPr>
              <a:t> </a:t>
            </a:r>
            <a:r>
              <a:rPr lang="fr-FR" sz="2000" i="1" dirty="0">
                <a:solidFill>
                  <a:schemeClr val="accent1"/>
                </a:solidFill>
                <a:latin typeface="Arial" panose="020B0604020202020204" pitchFamily="34" charset="0"/>
                <a:ea typeface="Arial"/>
                <a:cs typeface="Arial" panose="020B0604020202020204" pitchFamily="34" charset="0"/>
                <a:sym typeface="Arial"/>
              </a:rPr>
              <a:t>et al.</a:t>
            </a:r>
            <a:r>
              <a:rPr lang="fr-FR" sz="2000" dirty="0">
                <a:solidFill>
                  <a:schemeClr val="accent1"/>
                </a:solidFill>
                <a:latin typeface="Arial" panose="020B0604020202020204" pitchFamily="34" charset="0"/>
                <a:ea typeface="Arial"/>
                <a:cs typeface="Arial" panose="020B0604020202020204" pitchFamily="34" charset="0"/>
                <a:sym typeface="Arial"/>
              </a:rPr>
              <a:t>) en relation avec ‘votre’ aire protégée. </a:t>
            </a:r>
          </a:p>
          <a:p>
            <a:pPr lvl="1">
              <a:spcBef>
                <a:spcPts val="0"/>
              </a:spcBef>
              <a:spcAft>
                <a:spcPts val="300"/>
              </a:spcAft>
              <a:buClr>
                <a:srgbClr val="C3D600"/>
              </a:buClr>
              <a:buFont typeface="Arial" panose="020B0604020202020204" pitchFamily="34" charset="0"/>
              <a:buChar char="•"/>
            </a:pPr>
            <a:r>
              <a:rPr lang="fr-FR" sz="1400" dirty="0"/>
              <a:t>Qui détient un pouvoir décisionnel (considérer les deux pouvoirs formels et informels)?</a:t>
            </a:r>
            <a:endParaRPr lang="en-US" sz="1400" dirty="0"/>
          </a:p>
          <a:p>
            <a:pPr lvl="1">
              <a:spcBef>
                <a:spcPts val="0"/>
              </a:spcBef>
              <a:spcAft>
                <a:spcPts val="300"/>
              </a:spcAft>
              <a:buClr>
                <a:srgbClr val="C3D600"/>
              </a:buClr>
              <a:buFont typeface="Arial" panose="020B0604020202020204" pitchFamily="34" charset="0"/>
              <a:buChar char="•"/>
            </a:pPr>
            <a:r>
              <a:rPr lang="fr-FR" sz="1400" dirty="0"/>
              <a:t>Quels sont les bénéfices et qui sont les bénéficiaires?</a:t>
            </a:r>
            <a:endParaRPr lang="en-US" sz="1400" dirty="0"/>
          </a:p>
          <a:p>
            <a:pPr lvl="1">
              <a:spcBef>
                <a:spcPts val="0"/>
              </a:spcBef>
              <a:spcAft>
                <a:spcPts val="300"/>
              </a:spcAft>
              <a:buClr>
                <a:srgbClr val="C3D600"/>
              </a:buClr>
              <a:buFont typeface="Arial" panose="020B0604020202020204" pitchFamily="34" charset="0"/>
              <a:buChar char="•"/>
            </a:pPr>
            <a:r>
              <a:rPr lang="fr-FR" sz="1400" dirty="0"/>
              <a:t>Quels sont les couts (ou risques) et qui les supportent? Est-ce qu’il y a de compensation?</a:t>
            </a:r>
            <a:endParaRPr lang="en-US" sz="1400" dirty="0"/>
          </a:p>
          <a:p>
            <a:pPr lvl="1">
              <a:spcBef>
                <a:spcPts val="0"/>
              </a:spcBef>
              <a:spcAft>
                <a:spcPts val="300"/>
              </a:spcAft>
              <a:buClr>
                <a:srgbClr val="C3D600"/>
              </a:buClr>
              <a:buFont typeface="Arial" panose="020B0604020202020204" pitchFamily="34" charset="0"/>
              <a:buChar char="•"/>
            </a:pPr>
            <a:r>
              <a:rPr lang="fr-FR" sz="1400" dirty="0"/>
              <a:t>Quelles procédures existent –elles pour résoudre les conflits?</a:t>
            </a:r>
            <a:endParaRPr lang="en-US" sz="1400" dirty="0"/>
          </a:p>
          <a:p>
            <a:pPr marL="0" lvl="0" indent="0">
              <a:spcBef>
                <a:spcPts val="0"/>
              </a:spcBef>
              <a:spcAft>
                <a:spcPts val="300"/>
              </a:spcAft>
              <a:buSzPts val="1500"/>
              <a:buNone/>
            </a:pPr>
            <a:endParaRPr lang="en-GB" sz="2000" b="1" dirty="0">
              <a:solidFill>
                <a:schemeClr val="accent1"/>
              </a:solidFill>
              <a:latin typeface="Arial" panose="020B0604020202020204" pitchFamily="34" charset="0"/>
              <a:ea typeface="Arial"/>
              <a:cs typeface="Arial" panose="020B0604020202020204" pitchFamily="34" charset="0"/>
              <a:sym typeface="Arial"/>
            </a:endParaRPr>
          </a:p>
          <a:p>
            <a:pPr marL="0" lvl="0" indent="0">
              <a:spcBef>
                <a:spcPts val="600"/>
              </a:spcBef>
              <a:buSzPts val="1500"/>
              <a:buNone/>
            </a:pPr>
            <a:endParaRP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6545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11423849-EB7B-8B4B-9908-AFF602F03727}"/>
              </a:ext>
            </a:extLst>
          </p:cNvPr>
          <p:cNvPicPr>
            <a:picLocks noGrp="1" noChangeAspect="1"/>
          </p:cNvPicPr>
          <p:nvPr>
            <p:ph sz="half" idx="2"/>
          </p:nvPr>
        </p:nvPicPr>
        <p:blipFill>
          <a:blip r:embed="rId3"/>
          <a:stretch>
            <a:fillRect/>
          </a:stretch>
        </p:blipFill>
        <p:spPr>
          <a:xfrm>
            <a:off x="5108634" y="1493116"/>
            <a:ext cx="3751118" cy="4202641"/>
          </a:xfrm>
        </p:spPr>
      </p:pic>
      <p:sp>
        <p:nvSpPr>
          <p:cNvPr id="4" name="Title 3">
            <a:extLst>
              <a:ext uri="{FF2B5EF4-FFF2-40B4-BE49-F238E27FC236}">
                <a16:creationId xmlns:a16="http://schemas.microsoft.com/office/drawing/2014/main" id="{5FB593EC-1921-2544-9818-661B7B66219C}"/>
              </a:ext>
            </a:extLst>
          </p:cNvPr>
          <p:cNvSpPr>
            <a:spLocks noGrp="1"/>
          </p:cNvSpPr>
          <p:nvPr>
            <p:ph type="title" idx="4294967295"/>
          </p:nvPr>
        </p:nvSpPr>
        <p:spPr>
          <a:xfrm>
            <a:off x="554685" y="166832"/>
            <a:ext cx="8044872" cy="1043132"/>
          </a:xfrm>
        </p:spPr>
        <p:txBody>
          <a:bodyPr>
            <a:normAutofit fontScale="90000"/>
          </a:bodyPr>
          <a:lstStyle/>
          <a:p>
            <a:r>
              <a:rPr lang="fr-FR" sz="3200" dirty="0"/>
              <a:t>Pourquoi l’équité est-elle importante dans les services </a:t>
            </a:r>
            <a:r>
              <a:rPr lang="fr-FR" sz="3200" dirty="0" err="1"/>
              <a:t>écosystémiques</a:t>
            </a:r>
            <a:r>
              <a:rPr lang="fr-FR" sz="3200" dirty="0"/>
              <a:t> pour l’atténuation de la pauvreté ?</a:t>
            </a:r>
            <a:endParaRPr lang="en-US" sz="3200" dirty="0"/>
          </a:p>
        </p:txBody>
      </p:sp>
      <p:sp>
        <p:nvSpPr>
          <p:cNvPr id="7" name="TextBox 6">
            <a:extLst>
              <a:ext uri="{FF2B5EF4-FFF2-40B4-BE49-F238E27FC236}">
                <a16:creationId xmlns:a16="http://schemas.microsoft.com/office/drawing/2014/main" id="{FDDF11AB-CBF3-644A-9ED3-5DDBAD46E95C}"/>
              </a:ext>
            </a:extLst>
          </p:cNvPr>
          <p:cNvSpPr txBox="1"/>
          <p:nvPr/>
        </p:nvSpPr>
        <p:spPr>
          <a:xfrm>
            <a:off x="2341604" y="6316365"/>
            <a:ext cx="4471034" cy="415498"/>
          </a:xfrm>
          <a:prstGeom prst="rect">
            <a:avLst/>
          </a:prstGeom>
          <a:noFill/>
        </p:spPr>
        <p:txBody>
          <a:bodyPr wrap="square" rtlCol="0">
            <a:spAutoFit/>
          </a:bodyPr>
          <a:lstStyle/>
          <a:p>
            <a:pPr algn="ctr"/>
            <a:r>
              <a:rPr lang="en-US" sz="700" dirty="0">
                <a:solidFill>
                  <a:schemeClr val="tx1">
                    <a:alpha val="70000"/>
                  </a:schemeClr>
                </a:solidFill>
              </a:rPr>
              <a:t>Reprinted by permission from Springer Customer Service Centre GmbH: Springer Nature, </a:t>
            </a:r>
            <a:br>
              <a:rPr lang="en-US" sz="700" dirty="0">
                <a:solidFill>
                  <a:schemeClr val="tx1">
                    <a:alpha val="70000"/>
                  </a:schemeClr>
                </a:solidFill>
              </a:rPr>
            </a:br>
            <a:r>
              <a:rPr lang="en-US" sz="700" dirty="0">
                <a:solidFill>
                  <a:schemeClr val="tx1">
                    <a:alpha val="70000"/>
                  </a:schemeClr>
                </a:solidFill>
              </a:rPr>
              <a:t>Nature Sustainability, 'A good life for all within planetary boundaries', Daniel W. O'Neill, </a:t>
            </a:r>
            <a:br>
              <a:rPr lang="en-US" sz="700" dirty="0">
                <a:solidFill>
                  <a:schemeClr val="tx1">
                    <a:alpha val="70000"/>
                  </a:schemeClr>
                </a:solidFill>
              </a:rPr>
            </a:br>
            <a:r>
              <a:rPr lang="en-US" sz="700" dirty="0">
                <a:solidFill>
                  <a:schemeClr val="tx1">
                    <a:alpha val="70000"/>
                  </a:schemeClr>
                </a:solidFill>
              </a:rPr>
              <a:t>Andrew L. Fanning, William F. Lamb, Julia K. Steinberger © 2018</a:t>
            </a:r>
            <a:endParaRPr lang="en-GB" sz="700" dirty="0">
              <a:solidFill>
                <a:schemeClr val="tx1">
                  <a:alpha val="70000"/>
                </a:schemeClr>
              </a:solidFill>
            </a:endParaRPr>
          </a:p>
        </p:txBody>
      </p:sp>
      <p:sp>
        <p:nvSpPr>
          <p:cNvPr id="9" name="Content Placeholder 8">
            <a:extLst>
              <a:ext uri="{FF2B5EF4-FFF2-40B4-BE49-F238E27FC236}">
                <a16:creationId xmlns:a16="http://schemas.microsoft.com/office/drawing/2014/main" id="{39C31065-B6CC-A744-B368-94B52ECA423E}"/>
              </a:ext>
            </a:extLst>
          </p:cNvPr>
          <p:cNvSpPr>
            <a:spLocks noGrp="1"/>
          </p:cNvSpPr>
          <p:nvPr>
            <p:ph sz="half" idx="1"/>
          </p:nvPr>
        </p:nvSpPr>
        <p:spPr>
          <a:xfrm>
            <a:off x="411480" y="1493116"/>
            <a:ext cx="4697154" cy="4663844"/>
          </a:xfrm>
        </p:spPr>
        <p:txBody>
          <a:bodyPr>
            <a:noAutofit/>
          </a:bodyPr>
          <a:lstStyle/>
          <a:p>
            <a:pPr lvl="0"/>
            <a:r>
              <a:rPr lang="fr-FR" sz="2000" dirty="0"/>
              <a:t>Les services </a:t>
            </a:r>
            <a:r>
              <a:rPr lang="fr-FR" sz="2000" dirty="0" err="1"/>
              <a:t>écosystémiques</a:t>
            </a:r>
            <a:r>
              <a:rPr lang="fr-FR" sz="2000" dirty="0"/>
              <a:t> jouent un rôle important dans le bien-être humain- mais les bénéfices ne sont pas toujours partagés équitablement</a:t>
            </a:r>
            <a:endParaRPr lang="en-US" sz="2000" dirty="0"/>
          </a:p>
          <a:p>
            <a:pPr lvl="1"/>
            <a:r>
              <a:rPr lang="fr-FR" sz="2000" dirty="0"/>
              <a:t>‘Espace de travail sûr et juste (</a:t>
            </a:r>
            <a:r>
              <a:rPr lang="fr-FR" sz="2000" dirty="0" err="1"/>
              <a:t>Dearing</a:t>
            </a:r>
            <a:r>
              <a:rPr lang="fr-FR" sz="2000" dirty="0"/>
              <a:t> </a:t>
            </a:r>
            <a:r>
              <a:rPr lang="fr-FR" sz="2000" i="1" dirty="0"/>
              <a:t>et al. </a:t>
            </a:r>
            <a:r>
              <a:rPr lang="fr-FR" sz="2000" dirty="0"/>
              <a:t>2014)</a:t>
            </a:r>
            <a:endParaRPr lang="en-US" sz="2000" dirty="0"/>
          </a:p>
          <a:p>
            <a:pPr lvl="0"/>
            <a:r>
              <a:rPr lang="fr-FR" sz="2000" dirty="0"/>
              <a:t>Les interventions axées sur les écosystèmes créent des justices et des injustices (</a:t>
            </a:r>
            <a:r>
              <a:rPr lang="fr-FR" sz="2000" dirty="0" err="1"/>
              <a:t>Sikor</a:t>
            </a:r>
            <a:r>
              <a:rPr lang="fr-FR" sz="2000" dirty="0"/>
              <a:t> 2013)</a:t>
            </a:r>
            <a:endParaRPr lang="en-US" sz="2000" dirty="0"/>
          </a:p>
          <a:p>
            <a:pPr lvl="0"/>
            <a:r>
              <a:rPr lang="fr-FR" sz="2000" dirty="0"/>
              <a:t>Il faut penser à qui bénéficie, où et comment et qui pourrait être lésé.</a:t>
            </a:r>
            <a:endParaRPr lang="en-US" sz="2000" dirty="0"/>
          </a:p>
        </p:txBody>
      </p:sp>
      <p:sp>
        <p:nvSpPr>
          <p:cNvPr id="6" name="TextBox 5">
            <a:extLst>
              <a:ext uri="{FF2B5EF4-FFF2-40B4-BE49-F238E27FC236}">
                <a16:creationId xmlns:a16="http://schemas.microsoft.com/office/drawing/2014/main" id="{2FCFBAEC-0969-42C3-930B-2A14C6541211}"/>
              </a:ext>
            </a:extLst>
          </p:cNvPr>
          <p:cNvSpPr txBox="1"/>
          <p:nvPr/>
        </p:nvSpPr>
        <p:spPr>
          <a:xfrm>
            <a:off x="6812638" y="5741875"/>
            <a:ext cx="2331362" cy="369332"/>
          </a:xfrm>
          <a:prstGeom prst="rect">
            <a:avLst/>
          </a:prstGeom>
          <a:noFill/>
        </p:spPr>
        <p:txBody>
          <a:bodyPr wrap="square" rtlCol="0">
            <a:spAutoFit/>
          </a:bodyPr>
          <a:lstStyle/>
          <a:p>
            <a:r>
              <a:rPr lang="en-GB" dirty="0">
                <a:solidFill>
                  <a:schemeClr val="tx2">
                    <a:lumMod val="90000"/>
                    <a:lumOff val="10000"/>
                  </a:schemeClr>
                </a:solidFill>
              </a:rPr>
              <a:t>O’Neill </a:t>
            </a:r>
            <a:r>
              <a:rPr lang="en-GB" i="1" dirty="0">
                <a:solidFill>
                  <a:schemeClr val="tx2">
                    <a:lumMod val="90000"/>
                    <a:lumOff val="10000"/>
                  </a:schemeClr>
                </a:solidFill>
              </a:rPr>
              <a:t>et al. </a:t>
            </a:r>
            <a:r>
              <a:rPr lang="en-GB" dirty="0">
                <a:solidFill>
                  <a:schemeClr val="tx2">
                    <a:lumMod val="90000"/>
                    <a:lumOff val="10000"/>
                  </a:schemeClr>
                </a:solidFill>
              </a:rPr>
              <a:t>(2018)</a:t>
            </a:r>
          </a:p>
        </p:txBody>
      </p:sp>
    </p:spTree>
    <p:extLst>
      <p:ext uri="{BB962C8B-B14F-4D97-AF65-F5344CB8AC3E}">
        <p14:creationId xmlns:p14="http://schemas.microsoft.com/office/powerpoint/2010/main" val="2181672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424" y="27539"/>
            <a:ext cx="8797159" cy="1325563"/>
          </a:xfrm>
        </p:spPr>
        <p:txBody>
          <a:bodyPr>
            <a:normAutofit/>
          </a:bodyPr>
          <a:lstStyle/>
          <a:p>
            <a:r>
              <a:rPr lang="fr-FR" sz="3200" dirty="0"/>
              <a:t>Le mouvement de justice environnementale </a:t>
            </a:r>
            <a:r>
              <a:rPr lang="en-US" sz="2400" b="0" dirty="0"/>
              <a:t>(Schlosberg 2013)</a:t>
            </a:r>
          </a:p>
        </p:txBody>
      </p:sp>
      <p:sp>
        <p:nvSpPr>
          <p:cNvPr id="3" name="Content Placeholder 2"/>
          <p:cNvSpPr>
            <a:spLocks noGrp="1"/>
          </p:cNvSpPr>
          <p:nvPr>
            <p:ph idx="1"/>
          </p:nvPr>
        </p:nvSpPr>
        <p:spPr>
          <a:xfrm>
            <a:off x="674370" y="1167998"/>
            <a:ext cx="8099714" cy="5690002"/>
          </a:xfrm>
        </p:spPr>
        <p:txBody>
          <a:bodyPr>
            <a:noAutofit/>
          </a:bodyPr>
          <a:lstStyle/>
          <a:p>
            <a:pPr lvl="0"/>
            <a:r>
              <a:rPr lang="fr-FR" sz="1800" dirty="0"/>
              <a:t>Mouvement populaire fondé sur le mouvement américain des droits civils ; la réflexion centrée sur les ‘problèmes’ environnementaux a rapidement induit des progrès dans 3 domaines :</a:t>
            </a:r>
            <a:endParaRPr lang="en-US" sz="1800" dirty="0"/>
          </a:p>
          <a:p>
            <a:pPr lvl="1"/>
            <a:r>
              <a:rPr lang="fr-FR" sz="1800" dirty="0"/>
              <a:t>Redéfinir ‘l’environnement’ à partir de la nature sauvage aux places où ‘nous vivons, travaillons et nous divertissons’</a:t>
            </a:r>
            <a:endParaRPr lang="en-US" sz="1800" dirty="0"/>
          </a:p>
          <a:p>
            <a:pPr lvl="1"/>
            <a:r>
              <a:rPr lang="fr-FR" sz="1800" dirty="0"/>
              <a:t>Explorer les causes sous-jacentes de l’injustice environnementale, ex. racisme, pauvreté</a:t>
            </a:r>
            <a:endParaRPr lang="en-US" sz="1800" dirty="0"/>
          </a:p>
          <a:p>
            <a:pPr lvl="1"/>
            <a:r>
              <a:rPr lang="fr-FR" sz="1800" dirty="0"/>
              <a:t>Une définition pluraliste de la justice environnementale qui combine la distribution, la reconnaissance et la procédure.</a:t>
            </a:r>
            <a:endParaRPr lang="en-US" sz="1800" dirty="0"/>
          </a:p>
          <a:p>
            <a:pPr lvl="0"/>
            <a:r>
              <a:rPr lang="fr-FR" sz="1800" dirty="0"/>
              <a:t>Expansion verticale, ex. Justice environnementale utilisée comme principe organisateur par les mouvements mondiaux pour la sécurité alimentaire et les droits des peuples autochtones.</a:t>
            </a:r>
            <a:endParaRPr lang="en-US" sz="1800" dirty="0"/>
          </a:p>
          <a:p>
            <a:pPr lvl="0"/>
            <a:r>
              <a:rPr lang="fr-FR" sz="1800" dirty="0"/>
              <a:t>Préoccupations formulées aux sens individuel et collectif</a:t>
            </a:r>
            <a:endParaRPr lang="en-US" sz="1800" dirty="0"/>
          </a:p>
          <a:p>
            <a:pPr lvl="0"/>
            <a:r>
              <a:rPr lang="fr-FR" sz="1800" dirty="0"/>
              <a:t>Reconnaissance des impacts des humains sur l’environnement</a:t>
            </a:r>
            <a:endParaRPr lang="en-US" sz="1800" dirty="0"/>
          </a:p>
        </p:txBody>
      </p:sp>
    </p:spTree>
    <p:extLst>
      <p:ext uri="{BB962C8B-B14F-4D97-AF65-F5344CB8AC3E}">
        <p14:creationId xmlns:p14="http://schemas.microsoft.com/office/powerpoint/2010/main" val="766558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9752"/>
            <a:ext cx="8130320" cy="1325563"/>
          </a:xfrm>
        </p:spPr>
        <p:txBody>
          <a:bodyPr>
            <a:normAutofit/>
          </a:bodyPr>
          <a:lstStyle/>
          <a:p>
            <a:r>
              <a:rPr lang="fr-FR" sz="3200" dirty="0"/>
              <a:t>Qu’est-ce que la justice et l’équité ?</a:t>
            </a:r>
            <a:endParaRPr lang="en-US" sz="3200" dirty="0"/>
          </a:p>
        </p:txBody>
      </p:sp>
      <p:sp>
        <p:nvSpPr>
          <p:cNvPr id="3" name="Content Placeholder 2"/>
          <p:cNvSpPr>
            <a:spLocks noGrp="1"/>
          </p:cNvSpPr>
          <p:nvPr>
            <p:ph idx="1"/>
          </p:nvPr>
        </p:nvSpPr>
        <p:spPr>
          <a:xfrm>
            <a:off x="628650" y="1385315"/>
            <a:ext cx="7522130" cy="3817306"/>
          </a:xfrm>
        </p:spPr>
        <p:txBody>
          <a:bodyPr>
            <a:normAutofit fontScale="85000" lnSpcReduction="20000"/>
          </a:bodyPr>
          <a:lstStyle/>
          <a:p>
            <a:pPr lvl="0"/>
            <a:r>
              <a:rPr lang="fr-FR" dirty="0"/>
              <a:t>Difficile de trouver une définition claire ou agréée</a:t>
            </a:r>
            <a:endParaRPr lang="en-US" dirty="0"/>
          </a:p>
          <a:p>
            <a:pPr lvl="0"/>
            <a:r>
              <a:rPr lang="fr-FR" dirty="0"/>
              <a:t>Tous les termes impliquent le traitement juste</a:t>
            </a:r>
            <a:endParaRPr lang="en-US" dirty="0"/>
          </a:p>
          <a:p>
            <a:pPr lvl="1"/>
            <a:r>
              <a:rPr lang="fr-FR" dirty="0"/>
              <a:t>Par une personne/organisme neutre (impartial)</a:t>
            </a:r>
            <a:endParaRPr lang="en-US" dirty="0"/>
          </a:p>
          <a:p>
            <a:pPr lvl="1"/>
            <a:r>
              <a:rPr lang="fr-FR" dirty="0"/>
              <a:t>Sans intérêt personnel dans l’affaire</a:t>
            </a:r>
            <a:endParaRPr lang="en-US" dirty="0"/>
          </a:p>
          <a:p>
            <a:pPr lvl="0"/>
            <a:r>
              <a:rPr lang="fr-FR" dirty="0"/>
              <a:t> ‘L’équité’ est privilégiée dans les cercles politiques </a:t>
            </a:r>
            <a:endParaRPr lang="en-US" dirty="0"/>
          </a:p>
          <a:p>
            <a:pPr lvl="1"/>
            <a:r>
              <a:rPr lang="fr-FR" dirty="0"/>
              <a:t>Mentionnée plusieurs fois dans les </a:t>
            </a:r>
            <a:r>
              <a:rPr lang="fr-FR" dirty="0" err="1"/>
              <a:t>ODDs</a:t>
            </a:r>
            <a:endParaRPr lang="en-US" dirty="0"/>
          </a:p>
          <a:p>
            <a:pPr lvl="1"/>
            <a:r>
              <a:rPr lang="fr-FR" dirty="0"/>
              <a:t>Et dans les objectifs de la CDB</a:t>
            </a:r>
            <a:endParaRPr lang="en-US" dirty="0"/>
          </a:p>
          <a:p>
            <a:r>
              <a:rPr lang="fr-FR" dirty="0"/>
              <a:t>‘La justice’ est favorisée par les mouvements sociaux</a:t>
            </a:r>
            <a:endParaRPr lang="en-US" sz="5400" dirty="0"/>
          </a:p>
          <a:p>
            <a:endParaRPr lang="en-US" sz="2400" dirty="0"/>
          </a:p>
          <a:p>
            <a:endParaRPr lang="en-US" sz="2400" dirty="0"/>
          </a:p>
        </p:txBody>
      </p:sp>
    </p:spTree>
    <p:extLst>
      <p:ext uri="{BB962C8B-B14F-4D97-AF65-F5344CB8AC3E}">
        <p14:creationId xmlns:p14="http://schemas.microsoft.com/office/powerpoint/2010/main" val="3277812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B593EC-1921-2544-9818-661B7B66219C}"/>
              </a:ext>
            </a:extLst>
          </p:cNvPr>
          <p:cNvSpPr>
            <a:spLocks noGrp="1"/>
          </p:cNvSpPr>
          <p:nvPr>
            <p:ph type="title" idx="4294967295"/>
          </p:nvPr>
        </p:nvSpPr>
        <p:spPr>
          <a:xfrm>
            <a:off x="554685" y="302224"/>
            <a:ext cx="7157679" cy="1043132"/>
          </a:xfrm>
        </p:spPr>
        <p:txBody>
          <a:bodyPr>
            <a:normAutofit fontScale="90000"/>
          </a:bodyPr>
          <a:lstStyle/>
          <a:p>
            <a:r>
              <a:rPr lang="fr-FR" sz="3200" dirty="0"/>
              <a:t>Est-ce que ‘atténuation de la pauvreté’ et équité sont les mêmes ?</a:t>
            </a:r>
            <a:endParaRPr lang="en-US" sz="3200" dirty="0"/>
          </a:p>
        </p:txBody>
      </p:sp>
      <p:sp>
        <p:nvSpPr>
          <p:cNvPr id="9" name="Content Placeholder 8">
            <a:extLst>
              <a:ext uri="{FF2B5EF4-FFF2-40B4-BE49-F238E27FC236}">
                <a16:creationId xmlns:a16="http://schemas.microsoft.com/office/drawing/2014/main" id="{39C31065-B6CC-A744-B368-94B52ECA423E}"/>
              </a:ext>
            </a:extLst>
          </p:cNvPr>
          <p:cNvSpPr>
            <a:spLocks noGrp="1"/>
          </p:cNvSpPr>
          <p:nvPr>
            <p:ph sz="half" idx="1"/>
          </p:nvPr>
        </p:nvSpPr>
        <p:spPr>
          <a:xfrm>
            <a:off x="220717" y="1681018"/>
            <a:ext cx="4556235" cy="4163436"/>
          </a:xfrm>
        </p:spPr>
        <p:txBody>
          <a:bodyPr>
            <a:normAutofit/>
          </a:bodyPr>
          <a:lstStyle/>
          <a:p>
            <a:r>
              <a:rPr lang="fr-FR" sz="2000" b="1" dirty="0"/>
              <a:t>Est-ce que l’intervention change</a:t>
            </a:r>
            <a:r>
              <a:rPr lang="fr-FR" sz="2000" dirty="0"/>
              <a:t> :</a:t>
            </a:r>
            <a:endParaRPr lang="en-US" sz="2000" dirty="0"/>
          </a:p>
          <a:p>
            <a:pPr lvl="1"/>
            <a:r>
              <a:rPr lang="fr-FR" sz="2000" dirty="0"/>
              <a:t>La taille de la pizza ?</a:t>
            </a:r>
            <a:endParaRPr lang="en-US" sz="2000" dirty="0"/>
          </a:p>
          <a:p>
            <a:pPr lvl="1"/>
            <a:r>
              <a:rPr lang="fr-FR" sz="2000" dirty="0"/>
              <a:t>La taille d’une portion pour différentes personnes ?</a:t>
            </a:r>
            <a:endParaRPr lang="en-US" sz="2000" dirty="0"/>
          </a:p>
          <a:p>
            <a:pPr lvl="1"/>
            <a:r>
              <a:rPr lang="fr-FR" sz="2000" dirty="0"/>
              <a:t>La garniture sur le pizza ?</a:t>
            </a:r>
          </a:p>
          <a:p>
            <a:pPr lvl="1"/>
            <a:endParaRPr lang="nl-NL" sz="2000" dirty="0"/>
          </a:p>
          <a:p>
            <a:r>
              <a:rPr lang="fr-FR" sz="2000" b="1" dirty="0"/>
              <a:t>Risques : est-ce que vous</a:t>
            </a:r>
            <a:r>
              <a:rPr lang="fr-FR" sz="2000" dirty="0"/>
              <a:t> :</a:t>
            </a:r>
            <a:endParaRPr lang="en-US" sz="2000" dirty="0"/>
          </a:p>
          <a:p>
            <a:pPr lvl="1"/>
            <a:r>
              <a:rPr lang="fr-FR" sz="2000" dirty="0"/>
              <a:t>Protégez la pizza ?</a:t>
            </a:r>
            <a:endParaRPr lang="en-US" sz="2000" dirty="0"/>
          </a:p>
          <a:p>
            <a:pPr lvl="1"/>
            <a:r>
              <a:rPr lang="fr-FR" sz="2000" dirty="0"/>
              <a:t>Ou protégez la portion ?</a:t>
            </a:r>
            <a:endParaRPr lang="en-US" sz="2000" dirty="0"/>
          </a:p>
        </p:txBody>
      </p:sp>
      <p:pic>
        <p:nvPicPr>
          <p:cNvPr id="15" name="Content Placeholder 14">
            <a:extLst>
              <a:ext uri="{FF2B5EF4-FFF2-40B4-BE49-F238E27FC236}">
                <a16:creationId xmlns:a16="http://schemas.microsoft.com/office/drawing/2014/main" id="{AC05B87A-0463-BE41-BF2F-F80127860F9A}"/>
              </a:ext>
            </a:extLst>
          </p:cNvPr>
          <p:cNvPicPr>
            <a:picLocks noGrp="1" noChangeAspect="1"/>
          </p:cNvPicPr>
          <p:nvPr>
            <p:ph sz="half" idx="2"/>
          </p:nvPr>
        </p:nvPicPr>
        <p:blipFill rotWithShape="1">
          <a:blip r:embed="rId3"/>
          <a:srcRect t="19291" b="32655"/>
          <a:stretch/>
        </p:blipFill>
        <p:spPr>
          <a:xfrm>
            <a:off x="4627419" y="1590890"/>
            <a:ext cx="3923914" cy="3771231"/>
          </a:xfrm>
        </p:spPr>
      </p:pic>
    </p:spTree>
    <p:extLst>
      <p:ext uri="{BB962C8B-B14F-4D97-AF65-F5344CB8AC3E}">
        <p14:creationId xmlns:p14="http://schemas.microsoft.com/office/powerpoint/2010/main" val="59952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4219"/>
            <a:ext cx="8099714" cy="1325563"/>
          </a:xfrm>
        </p:spPr>
        <p:txBody>
          <a:bodyPr>
            <a:normAutofit/>
          </a:bodyPr>
          <a:lstStyle/>
          <a:p>
            <a:r>
              <a:rPr lang="fr-FR" sz="2800" dirty="0"/>
              <a:t>Les interventions devraient avoir des objectifs d’équité clairs </a:t>
            </a:r>
            <a:r>
              <a:rPr lang="fr-FR" sz="2400" b="0" dirty="0"/>
              <a:t>(</a:t>
            </a:r>
            <a:r>
              <a:rPr lang="en-US" sz="2400" b="0" dirty="0"/>
              <a:t>McDermott </a:t>
            </a:r>
            <a:r>
              <a:rPr lang="en-US" sz="2400" b="0" i="1" dirty="0"/>
              <a:t>et al. </a:t>
            </a:r>
            <a:r>
              <a:rPr lang="en-US" sz="2400" b="0" dirty="0"/>
              <a:t>2013)</a:t>
            </a:r>
          </a:p>
        </p:txBody>
      </p:sp>
      <p:sp>
        <p:nvSpPr>
          <p:cNvPr id="3" name="Content Placeholder 2"/>
          <p:cNvSpPr>
            <a:spLocks noGrp="1"/>
          </p:cNvSpPr>
          <p:nvPr>
            <p:ph idx="1"/>
          </p:nvPr>
        </p:nvSpPr>
        <p:spPr>
          <a:xfrm>
            <a:off x="628650" y="1300310"/>
            <a:ext cx="8099714" cy="4351338"/>
          </a:xfrm>
        </p:spPr>
        <p:txBody>
          <a:bodyPr>
            <a:normAutofit fontScale="85000" lnSpcReduction="20000"/>
          </a:bodyPr>
          <a:lstStyle/>
          <a:p>
            <a:pPr lvl="0"/>
            <a:r>
              <a:rPr lang="fr-FR" dirty="0"/>
              <a:t>Quels sont les objectifs (explicites/implicites) relatifs à l’équité ?</a:t>
            </a:r>
            <a:endParaRPr lang="en-US" dirty="0"/>
          </a:p>
          <a:p>
            <a:pPr lvl="1"/>
            <a:r>
              <a:rPr lang="fr-FR" dirty="0"/>
              <a:t>Maximiser l’équité</a:t>
            </a:r>
            <a:endParaRPr lang="en-US" dirty="0"/>
          </a:p>
          <a:p>
            <a:pPr lvl="1"/>
            <a:r>
              <a:rPr lang="fr-FR" dirty="0"/>
              <a:t>Avancer dans l’équité (ex. commerce équitable)</a:t>
            </a:r>
            <a:endParaRPr lang="en-US" dirty="0"/>
          </a:p>
          <a:p>
            <a:pPr lvl="1"/>
            <a:r>
              <a:rPr lang="fr-FR" dirty="0"/>
              <a:t>Ne pas nuire</a:t>
            </a:r>
            <a:endParaRPr lang="en-US" dirty="0"/>
          </a:p>
          <a:p>
            <a:pPr lvl="1"/>
            <a:r>
              <a:rPr lang="fr-FR" dirty="0"/>
              <a:t>Les impacts sur l’équité ne sont pas considérés?</a:t>
            </a:r>
            <a:endParaRPr lang="en-US" dirty="0"/>
          </a:p>
          <a:p>
            <a:pPr lvl="0"/>
            <a:r>
              <a:rPr lang="fr-FR" dirty="0"/>
              <a:t>Equité et pauvreté ne </a:t>
            </a:r>
            <a:r>
              <a:rPr lang="fr-FR" dirty="0" err="1"/>
              <a:t>co</a:t>
            </a:r>
            <a:r>
              <a:rPr lang="fr-FR" dirty="0"/>
              <a:t>-varient pas nécessairement</a:t>
            </a:r>
            <a:endParaRPr lang="en-US" dirty="0"/>
          </a:p>
          <a:p>
            <a:pPr lvl="1"/>
            <a:r>
              <a:rPr lang="fr-FR" dirty="0"/>
              <a:t>Quelques initiatives peuvent atténuer la pauvreté (en augmentant le revenu global) tout en augmentant l’inégalité (exclusion des sans terres)</a:t>
            </a:r>
            <a:endParaRPr lang="en-US" dirty="0"/>
          </a:p>
          <a:p>
            <a:pPr lvl="0"/>
            <a:r>
              <a:rPr lang="fr-FR" dirty="0"/>
              <a:t>L’équité met en exergue la distribution du pouvoir et des ressources qui déterminent la pauvreté</a:t>
            </a:r>
            <a:endParaRPr lang="en-US" dirty="0"/>
          </a:p>
        </p:txBody>
      </p:sp>
    </p:spTree>
    <p:extLst>
      <p:ext uri="{BB962C8B-B14F-4D97-AF65-F5344CB8AC3E}">
        <p14:creationId xmlns:p14="http://schemas.microsoft.com/office/powerpoint/2010/main" val="3771474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a:t>Les trois dimensions de l’équité et de la justice</a:t>
            </a:r>
            <a:endParaRPr lang="en-US" dirty="0"/>
          </a:p>
        </p:txBody>
      </p:sp>
      <p:sp>
        <p:nvSpPr>
          <p:cNvPr id="3" name="Text Placeholder 2">
            <a:extLst>
              <a:ext uri="{FF2B5EF4-FFF2-40B4-BE49-F238E27FC236}">
                <a16:creationId xmlns:a16="http://schemas.microsoft.com/office/drawing/2014/main" id="{07D38376-FECD-534F-A6E6-AEE75D6FBBB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92664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B4842-808D-8B4D-B066-40A059D78F81}"/>
              </a:ext>
            </a:extLst>
          </p:cNvPr>
          <p:cNvSpPr>
            <a:spLocks noGrp="1"/>
          </p:cNvSpPr>
          <p:nvPr>
            <p:ph type="title"/>
          </p:nvPr>
        </p:nvSpPr>
        <p:spPr>
          <a:xfrm>
            <a:off x="628650" y="41854"/>
            <a:ext cx="7886700" cy="1242002"/>
          </a:xfrm>
        </p:spPr>
        <p:txBody>
          <a:bodyPr>
            <a:normAutofit/>
          </a:bodyPr>
          <a:lstStyle/>
          <a:p>
            <a:r>
              <a:rPr lang="fr-FR" sz="3200" dirty="0"/>
              <a:t>Les trois dimensions de l’équité et de la justice </a:t>
            </a:r>
            <a:r>
              <a:rPr lang="fr-FR" sz="2400" b="0" dirty="0"/>
              <a:t>(Schreckenberg </a:t>
            </a:r>
            <a:r>
              <a:rPr lang="fr-FR" sz="2400" b="0" i="1" dirty="0"/>
              <a:t>et al. </a:t>
            </a:r>
            <a:r>
              <a:rPr lang="fr-FR" sz="2400" b="0" dirty="0"/>
              <a:t>2016)</a:t>
            </a:r>
            <a:endParaRPr lang="en-US" sz="2400" b="0" dirty="0"/>
          </a:p>
        </p:txBody>
      </p:sp>
      <p:pic>
        <p:nvPicPr>
          <p:cNvPr id="6" name="Content Placeholder 5">
            <a:extLst>
              <a:ext uri="{FF2B5EF4-FFF2-40B4-BE49-F238E27FC236}">
                <a16:creationId xmlns:a16="http://schemas.microsoft.com/office/drawing/2014/main" id="{6835EEBD-F3B6-7948-9CF8-729E4983C2A4}"/>
              </a:ext>
            </a:extLst>
          </p:cNvPr>
          <p:cNvPicPr>
            <a:picLocks noGrp="1" noChangeAspect="1"/>
          </p:cNvPicPr>
          <p:nvPr>
            <p:ph idx="1"/>
          </p:nvPr>
        </p:nvPicPr>
        <p:blipFill>
          <a:blip r:embed="rId3"/>
          <a:stretch>
            <a:fillRect/>
          </a:stretch>
        </p:blipFill>
        <p:spPr>
          <a:xfrm>
            <a:off x="1848736" y="1473742"/>
            <a:ext cx="5459504" cy="3984950"/>
          </a:xfrm>
        </p:spPr>
      </p:pic>
      <p:sp>
        <p:nvSpPr>
          <p:cNvPr id="4" name="TextBox 3">
            <a:extLst>
              <a:ext uri="{FF2B5EF4-FFF2-40B4-BE49-F238E27FC236}">
                <a16:creationId xmlns:a16="http://schemas.microsoft.com/office/drawing/2014/main" id="{F7C7E7B7-41BD-C44F-9BD4-7315A22F50B3}"/>
              </a:ext>
            </a:extLst>
          </p:cNvPr>
          <p:cNvSpPr txBox="1"/>
          <p:nvPr/>
        </p:nvSpPr>
        <p:spPr>
          <a:xfrm>
            <a:off x="5290626" y="5672211"/>
            <a:ext cx="2097888" cy="200055"/>
          </a:xfrm>
          <a:prstGeom prst="rect">
            <a:avLst/>
          </a:prstGeom>
          <a:noFill/>
        </p:spPr>
        <p:txBody>
          <a:bodyPr wrap="square" rtlCol="0">
            <a:spAutoFit/>
          </a:bodyPr>
          <a:lstStyle/>
          <a:p>
            <a:pPr algn="r"/>
            <a:r>
              <a:rPr lang="en-US" sz="700" dirty="0">
                <a:solidFill>
                  <a:srgbClr val="000000">
                    <a:alpha val="70000"/>
                  </a:srgbClr>
                </a:solidFill>
              </a:rPr>
              <a:t>© </a:t>
            </a:r>
            <a:r>
              <a:rPr lang="en-US" sz="700" dirty="0" err="1">
                <a:solidFill>
                  <a:srgbClr val="000000">
                    <a:alpha val="70000"/>
                  </a:srgbClr>
                </a:solidFill>
              </a:rPr>
              <a:t>Schreckenberg</a:t>
            </a:r>
            <a:r>
              <a:rPr lang="en-US" sz="700" dirty="0">
                <a:solidFill>
                  <a:srgbClr val="000000">
                    <a:alpha val="70000"/>
                  </a:srgbClr>
                </a:solidFill>
              </a:rPr>
              <a:t> </a:t>
            </a:r>
            <a:r>
              <a:rPr lang="en-US" sz="700" i="1" dirty="0">
                <a:solidFill>
                  <a:srgbClr val="000000">
                    <a:alpha val="70000"/>
                  </a:srgbClr>
                </a:solidFill>
              </a:rPr>
              <a:t>et al</a:t>
            </a:r>
            <a:r>
              <a:rPr lang="en-US" sz="700" dirty="0">
                <a:solidFill>
                  <a:srgbClr val="000000">
                    <a:alpha val="70000"/>
                  </a:srgbClr>
                </a:solidFill>
              </a:rPr>
              <a:t>. 2016, </a:t>
            </a:r>
            <a:r>
              <a:rPr lang="en-US" sz="700" dirty="0" err="1">
                <a:solidFill>
                  <a:srgbClr val="000000">
                    <a:alpha val="70000"/>
                  </a:srgbClr>
                </a:solidFill>
              </a:rPr>
              <a:t>IUCNparksjournal</a:t>
            </a:r>
            <a:endParaRPr lang="en-US" sz="700" dirty="0">
              <a:solidFill>
                <a:srgbClr val="000000">
                  <a:alpha val="70000"/>
                </a:srgbClr>
              </a:solidFill>
            </a:endParaRPr>
          </a:p>
        </p:txBody>
      </p:sp>
    </p:spTree>
    <p:extLst>
      <p:ext uri="{BB962C8B-B14F-4D97-AF65-F5344CB8AC3E}">
        <p14:creationId xmlns:p14="http://schemas.microsoft.com/office/powerpoint/2010/main" val="930239593"/>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002B49"/>
      </a:dk2>
      <a:lt2>
        <a:srgbClr val="E7E6E6"/>
      </a:lt2>
      <a:accent1>
        <a:srgbClr val="004C96"/>
      </a:accent1>
      <a:accent2>
        <a:srgbClr val="ED8B00"/>
      </a:accent2>
      <a:accent3>
        <a:srgbClr val="BFB8AF"/>
      </a:accent3>
      <a:accent4>
        <a:srgbClr val="C3D600"/>
      </a:accent4>
      <a:accent5>
        <a:srgbClr val="582C83"/>
      </a:accent5>
      <a:accent6>
        <a:srgbClr val="64A70B"/>
      </a:accent6>
      <a:hlink>
        <a:srgbClr val="0085CA"/>
      </a:hlink>
      <a:folHlink>
        <a:srgbClr val="8C4799"/>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2392</TotalTime>
  <Words>3510</Words>
  <Application>Microsoft Office PowerPoint</Application>
  <PresentationFormat>On-screen Show (4:3)</PresentationFormat>
  <Paragraphs>313</Paragraphs>
  <Slides>26</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Courier New</vt:lpstr>
      <vt:lpstr>LucidaGrande</vt:lpstr>
      <vt:lpstr>Times New Roman</vt:lpstr>
      <vt:lpstr>Office Theme</vt:lpstr>
      <vt:lpstr>Services écosystémiques:  Equité et Justice</vt:lpstr>
      <vt:lpstr>Objectifs d’apprentissage</vt:lpstr>
      <vt:lpstr>Pourquoi l’équité est-elle importante dans les services écosystémiques pour l’atténuation de la pauvreté ?</vt:lpstr>
      <vt:lpstr>Le mouvement de justice environnementale (Schlosberg 2013)</vt:lpstr>
      <vt:lpstr>Qu’est-ce que la justice et l’équité ?</vt:lpstr>
      <vt:lpstr>Est-ce que ‘atténuation de la pauvreté’ et équité sont les mêmes ?</vt:lpstr>
      <vt:lpstr>Les interventions devraient avoir des objectifs d’équité clairs (McDermott et al. 2013)</vt:lpstr>
      <vt:lpstr>Les trois dimensions de l’équité et de la justice</vt:lpstr>
      <vt:lpstr>Les trois dimensions de l’équité et de la justice (Schreckenberg et al. 2016)</vt:lpstr>
      <vt:lpstr> La reconnaissance</vt:lpstr>
      <vt:lpstr>La déclaration des Nations Unies sur les droits des peuples autochtones (2007)</vt:lpstr>
      <vt:lpstr>DNUDPA et droits sur les ressources</vt:lpstr>
      <vt:lpstr>Consentement Libre, Informé et Préalable  (Edwards et al. 2012)</vt:lpstr>
      <vt:lpstr>Reconnaissance- qui compte comme sujet d’équité ?</vt:lpstr>
      <vt:lpstr> Procédure</vt:lpstr>
      <vt:lpstr>Participation</vt:lpstr>
      <vt:lpstr>Exercice: qu’est-ce que la participation?</vt:lpstr>
      <vt:lpstr>Qu’est-ce que la participation?</vt:lpstr>
      <vt:lpstr>Obstacles à la participation des femmes dans la gestion communautaire des ressources  (Agarwal 2010)</vt:lpstr>
      <vt:lpstr>Distribution</vt:lpstr>
      <vt:lpstr>Facteurs favorables </vt:lpstr>
      <vt:lpstr>Le défi dans l’atteinte de l’équité et justice</vt:lpstr>
      <vt:lpstr>Obstacles à la mise en œuvre des approches équité et justice (Dawson et al. 2018)</vt:lpstr>
      <vt:lpstr>Conclusions</vt:lpstr>
      <vt:lpstr>Références</vt:lpstr>
      <vt:lpstr>Etudes de cas pour plus de discussions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Schreckenberg, Kate</cp:lastModifiedBy>
  <cp:revision>497</cp:revision>
  <dcterms:created xsi:type="dcterms:W3CDTF">2017-06-01T13:54:47Z</dcterms:created>
  <dcterms:modified xsi:type="dcterms:W3CDTF">2018-12-14T07:58:20Z</dcterms:modified>
</cp:coreProperties>
</file>