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7" r:id="rId2"/>
    <p:sldId id="284" r:id="rId3"/>
    <p:sldId id="285" r:id="rId4"/>
    <p:sldId id="296" r:id="rId5"/>
    <p:sldId id="297" r:id="rId6"/>
    <p:sldId id="298" r:id="rId7"/>
    <p:sldId id="258" r:id="rId8"/>
    <p:sldId id="273" r:id="rId9"/>
    <p:sldId id="299" r:id="rId10"/>
    <p:sldId id="300" r:id="rId11"/>
    <p:sldId id="301" r:id="rId12"/>
    <p:sldId id="289" r:id="rId13"/>
    <p:sldId id="302" r:id="rId14"/>
    <p:sldId id="291" r:id="rId15"/>
    <p:sldId id="303" r:id="rId16"/>
    <p:sldId id="279" r:id="rId17"/>
    <p:sldId id="304" r:id="rId18"/>
    <p:sldId id="305" r:id="rId19"/>
    <p:sldId id="306" r:id="rId20"/>
    <p:sldId id="295" r:id="rId21"/>
    <p:sldId id="310" r:id="rId22"/>
    <p:sldId id="30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6F4CE5-44B5-4911-BA08-71D0D5568318}" v="15" dt="2018-12-14T07:36:29.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65" autoAdjust="0"/>
    <p:restoredTop sz="74033" autoAdjust="0"/>
  </p:normalViewPr>
  <p:slideViewPr>
    <p:cSldViewPr snapToGrid="0" snapToObjects="1">
      <p:cViewPr varScale="1">
        <p:scale>
          <a:sx n="50" d="100"/>
          <a:sy n="50" d="100"/>
        </p:scale>
        <p:origin x="1518" y="36"/>
      </p:cViewPr>
      <p:guideLst>
        <p:guide orient="horz" pos="2160"/>
        <p:guide pos="2880"/>
      </p:guideLst>
    </p:cSldViewPr>
  </p:slideViewPr>
  <p:outlineViewPr>
    <p:cViewPr>
      <p:scale>
        <a:sx n="33" d="100"/>
        <a:sy n="33" d="100"/>
      </p:scale>
      <p:origin x="0" y="-44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eckenberg, Kate" userId="8b45ddae-23f1-407e-8d90-04d8d4e05fa6" providerId="ADAL" clId="{69D8452D-AF82-4F2A-868D-52B63B432934}"/>
    <pc:docChg chg="custSel addSld delSld modSld">
      <pc:chgData name="Schreckenberg, Kate" userId="8b45ddae-23f1-407e-8d90-04d8d4e05fa6" providerId="ADAL" clId="{69D8452D-AF82-4F2A-868D-52B63B432934}" dt="2018-12-14T07:37:07.080" v="76" actId="6549"/>
      <pc:docMkLst>
        <pc:docMk/>
      </pc:docMkLst>
      <pc:sldChg chg="modSp">
        <pc:chgData name="Schreckenberg, Kate" userId="8b45ddae-23f1-407e-8d90-04d8d4e05fa6" providerId="ADAL" clId="{69D8452D-AF82-4F2A-868D-52B63B432934}" dt="2018-12-14T07:29:37.550" v="35" actId="948"/>
        <pc:sldMkLst>
          <pc:docMk/>
          <pc:sldMk cId="845166706" sldId="295"/>
        </pc:sldMkLst>
        <pc:spChg chg="mod">
          <ac:chgData name="Schreckenberg, Kate" userId="8b45ddae-23f1-407e-8d90-04d8d4e05fa6" providerId="ADAL" clId="{69D8452D-AF82-4F2A-868D-52B63B432934}" dt="2018-12-14T07:29:37.550" v="35" actId="948"/>
          <ac:spMkLst>
            <pc:docMk/>
            <pc:sldMk cId="845166706" sldId="295"/>
            <ac:spMk id="3" creationId="{5ED0C766-B111-D748-8500-83002DA07CC8}"/>
          </ac:spMkLst>
        </pc:spChg>
      </pc:sldChg>
      <pc:sldChg chg="modSp">
        <pc:chgData name="Schreckenberg, Kate" userId="8b45ddae-23f1-407e-8d90-04d8d4e05fa6" providerId="ADAL" clId="{69D8452D-AF82-4F2A-868D-52B63B432934}" dt="2018-12-14T07:15:57.364" v="0" actId="255"/>
        <pc:sldMkLst>
          <pc:docMk/>
          <pc:sldMk cId="3537943029" sldId="298"/>
        </pc:sldMkLst>
        <pc:spChg chg="mod">
          <ac:chgData name="Schreckenberg, Kate" userId="8b45ddae-23f1-407e-8d90-04d8d4e05fa6" providerId="ADAL" clId="{69D8452D-AF82-4F2A-868D-52B63B432934}" dt="2018-12-14T07:15:57.364" v="0" actId="255"/>
          <ac:spMkLst>
            <pc:docMk/>
            <pc:sldMk cId="3537943029" sldId="298"/>
            <ac:spMk id="2" creationId="{00000000-0000-0000-0000-000000000000}"/>
          </ac:spMkLst>
        </pc:spChg>
      </pc:sldChg>
      <pc:sldChg chg="addSp delSp modSp">
        <pc:chgData name="Schreckenberg, Kate" userId="8b45ddae-23f1-407e-8d90-04d8d4e05fa6" providerId="ADAL" clId="{69D8452D-AF82-4F2A-868D-52B63B432934}" dt="2018-12-14T07:19:47.775" v="30" actId="478"/>
        <pc:sldMkLst>
          <pc:docMk/>
          <pc:sldMk cId="3666823930" sldId="301"/>
        </pc:sldMkLst>
        <pc:spChg chg="mod">
          <ac:chgData name="Schreckenberg, Kate" userId="8b45ddae-23f1-407e-8d90-04d8d4e05fa6" providerId="ADAL" clId="{69D8452D-AF82-4F2A-868D-52B63B432934}" dt="2018-12-14T07:16:29.184" v="1" actId="255"/>
          <ac:spMkLst>
            <pc:docMk/>
            <pc:sldMk cId="3666823930" sldId="301"/>
            <ac:spMk id="2" creationId="{00000000-0000-0000-0000-000000000000}"/>
          </ac:spMkLst>
        </pc:spChg>
        <pc:spChg chg="mod">
          <ac:chgData name="Schreckenberg, Kate" userId="8b45ddae-23f1-407e-8d90-04d8d4e05fa6" providerId="ADAL" clId="{69D8452D-AF82-4F2A-868D-52B63B432934}" dt="2018-12-14T07:19:40.693" v="29" actId="6549"/>
          <ac:spMkLst>
            <pc:docMk/>
            <pc:sldMk cId="3666823930" sldId="301"/>
            <ac:spMk id="3" creationId="{00000000-0000-0000-0000-000000000000}"/>
          </ac:spMkLst>
        </pc:spChg>
        <pc:spChg chg="add del">
          <ac:chgData name="Schreckenberg, Kate" userId="8b45ddae-23f1-407e-8d90-04d8d4e05fa6" providerId="ADAL" clId="{69D8452D-AF82-4F2A-868D-52B63B432934}" dt="2018-12-14T07:19:47.775" v="30" actId="478"/>
          <ac:spMkLst>
            <pc:docMk/>
            <pc:sldMk cId="3666823930" sldId="301"/>
            <ac:spMk id="4" creationId="{E4C28395-C32F-45FA-B9A2-1320B659D196}"/>
          </ac:spMkLst>
        </pc:spChg>
      </pc:sldChg>
      <pc:sldChg chg="add del">
        <pc:chgData name="Schreckenberg, Kate" userId="8b45ddae-23f1-407e-8d90-04d8d4e05fa6" providerId="ADAL" clId="{69D8452D-AF82-4F2A-868D-52B63B432934}" dt="2018-12-14T07:35:08.758" v="56" actId="2696"/>
        <pc:sldMkLst>
          <pc:docMk/>
          <pc:sldMk cId="1424566356" sldId="308"/>
        </pc:sldMkLst>
      </pc:sldChg>
      <pc:sldChg chg="modSp modNotesTx">
        <pc:chgData name="Schreckenberg, Kate" userId="8b45ddae-23f1-407e-8d90-04d8d4e05fa6" providerId="ADAL" clId="{69D8452D-AF82-4F2A-868D-52B63B432934}" dt="2018-12-14T07:37:07.080" v="76" actId="6549"/>
        <pc:sldMkLst>
          <pc:docMk/>
          <pc:sldMk cId="1369043260" sldId="309"/>
        </pc:sldMkLst>
        <pc:spChg chg="mod">
          <ac:chgData name="Schreckenberg, Kate" userId="8b45ddae-23f1-407e-8d90-04d8d4e05fa6" providerId="ADAL" clId="{69D8452D-AF82-4F2A-868D-52B63B432934}" dt="2018-12-14T07:36:48.922" v="65" actId="255"/>
          <ac:spMkLst>
            <pc:docMk/>
            <pc:sldMk cId="1369043260" sldId="309"/>
            <ac:spMk id="254" creationId="{00000000-0000-0000-0000-000000000000}"/>
          </ac:spMkLst>
        </pc:spChg>
      </pc:sldChg>
      <pc:sldChg chg="add del">
        <pc:chgData name="Schreckenberg, Kate" userId="8b45ddae-23f1-407e-8d90-04d8d4e05fa6" providerId="ADAL" clId="{69D8452D-AF82-4F2A-868D-52B63B432934}" dt="2018-12-14T07:28:42.774" v="32" actId="2696"/>
        <pc:sldMkLst>
          <pc:docMk/>
          <pc:sldMk cId="3015478776" sldId="3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7009-E22B-CE49-8E85-EDD8FE539492}" type="datetimeFigureOut">
              <a:rPr lang="en-US" smtClean="0"/>
              <a:t>12/14/2018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A055-F74D-284E-8E9F-F2FBD7D2465E}" type="slidenum">
              <a:rPr lang="en-US" smtClean="0"/>
              <a:t>‹#›</a:t>
            </a:fld>
            <a:endParaRPr lang="en-US"/>
          </a:p>
        </p:txBody>
      </p:sp>
    </p:spTree>
    <p:extLst>
      <p:ext uri="{BB962C8B-B14F-4D97-AF65-F5344CB8AC3E}">
        <p14:creationId xmlns:p14="http://schemas.microsoft.com/office/powerpoint/2010/main" val="9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msdata.iucn.org/downloads/governance_web.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a:t>
            </a:fld>
            <a:endParaRPr lang="en-US" dirty="0"/>
          </a:p>
        </p:txBody>
      </p:sp>
    </p:spTree>
    <p:extLst>
      <p:ext uri="{BB962C8B-B14F-4D97-AF65-F5344CB8AC3E}">
        <p14:creationId xmlns:p14="http://schemas.microsoft.com/office/powerpoint/2010/main" val="1212428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tenure est peut-être la plus importante institution en ce qui concerne la gouvernance des ressources naturelles parce qu’elle est au cœur de beaucoup de conflits environnementaux, aussi bien aux niveaux très local que global (ex. les droits sur l’eau)</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tenure est aussi appelée propriété- elle ne concerne pas seulement les droits mais aussi les devoirs.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kern="1200" dirty="0" err="1">
                <a:solidFill>
                  <a:schemeClr val="tx1"/>
                </a:solidFill>
                <a:effectLst/>
                <a:latin typeface="Arial" panose="020B0604020202020204" pitchFamily="34" charset="0"/>
                <a:ea typeface="+mn-ea"/>
                <a:cs typeface="Arial" panose="020B0604020202020204" pitchFamily="34" charset="0"/>
              </a:rPr>
              <a:t>Schlager</a:t>
            </a:r>
            <a:r>
              <a:rPr lang="fr-FR" sz="1200" kern="1200" dirty="0">
                <a:solidFill>
                  <a:schemeClr val="tx1"/>
                </a:solidFill>
                <a:effectLst/>
                <a:latin typeface="Arial" panose="020B0604020202020204" pitchFamily="34" charset="0"/>
                <a:ea typeface="+mn-ea"/>
                <a:cs typeface="Arial" panose="020B0604020202020204" pitchFamily="34" charset="0"/>
              </a:rPr>
              <a:t> et </a:t>
            </a:r>
            <a:r>
              <a:rPr lang="fr-FR" sz="1200" kern="1200" dirty="0" err="1">
                <a:solidFill>
                  <a:schemeClr val="tx1"/>
                </a:solidFill>
                <a:effectLst/>
                <a:latin typeface="Arial" panose="020B0604020202020204" pitchFamily="34" charset="0"/>
                <a:ea typeface="+mn-ea"/>
                <a:cs typeface="Arial" panose="020B0604020202020204" pitchFamily="34" charset="0"/>
              </a:rPr>
              <a:t>Ostrom</a:t>
            </a:r>
            <a:r>
              <a:rPr lang="fr-FR" sz="1200" kern="1200" dirty="0">
                <a:solidFill>
                  <a:schemeClr val="tx1"/>
                </a:solidFill>
                <a:effectLst/>
                <a:latin typeface="Arial" panose="020B0604020202020204" pitchFamily="34" charset="0"/>
                <a:ea typeface="+mn-ea"/>
                <a:cs typeface="Arial" panose="020B0604020202020204" pitchFamily="34" charset="0"/>
              </a:rPr>
              <a:t> (1992) ont défini le concept de faisceau de droits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Les droits d’accès = droit d’entrer et d’exploiter une zone définie. Peut s’acquérir à la naissance (ex. Citoyenneté), par les relations sociales (ex. membre de la famille), par la géographie (ex. résident local), ou par contrat (ex. permis de pêche)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Les droits de prélèvement- l’utilisation consommatrice ou non ; sur ce point, il est souvent très important de distinguer si les droits de prélèvement sont seulement à des fins de subsistance ou également pour la vente.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Les droits de gestion de l’accès et de prélèvement des ressources incluent l’amélioration des ressources.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Les droits d’exclusion déterminent qui peut exploiter la ressource, ex. une association forestière communautaire pourra peut-être exclure un certain groupe.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Les droits d’aliénation sont les droits de transférer les droits de gestion et d’exclusion à un autre acteur (ex. vente de terre)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Différentes personnes peuvent avoir différents droits, ex. dans certaines zones, la propriété foncière ne confère pas la propriété des arbres sur cette terre ou les ressources sous-terraines.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propriété peut-être catégorisée de plusieurs façons. Une catégorisation dépend de qui détient les droits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Propriété privée : terre (ou faisceau de propriété) appartenant à une personne physique ou morale (ex. avec des droits de disposer, de léguer, etc.)</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Propriété publique : Biens détenus et gérés par l’Etat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Propriété commune : un faisceau de propriétés partagé entre les membres d’un groupe. Les exemples comprennent les pâturages, les zones de pêche, les forêts (mais pensez également aux biens communs globaux- climat, mer). Notez que les ressources communes sont caractérisées par la consommation concurrentielle (si une personne les utilise, la ressource disponible pour d’autre personne diminue) et la difficulté d’exclure les outsiders à l’utilisation de la ressource. Le terme ‘ressources communes’ concerne les ressources, tandis que ‘la propriété commune’ concerne le système collectif pour gérer cette ressource.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[Le libre accès : pas de droits spécifiques assignés- est très rare, mais quelques zones peuvent être en libre accès de fait parce que les droits ne sont pas appliqués (ex. quand il y a un propriétaire vacant, ou quand l’Etat est faible), conduisant à l’usage des ressources comme sans soucis des utilisateurs futures.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sécurité de la tenure est la perception d’avoir des droits garantis à la terre et à la propriété en permanence. Elle est importante parce que cela  veut dire que les gens peuvent récolter les bénéfices de tout travail et ou capital investi dans la terre. </a:t>
            </a:r>
            <a:endParaRPr lang="en-US" sz="14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10</a:t>
            </a:fld>
            <a:endParaRPr lang="en-US"/>
          </a:p>
        </p:txBody>
      </p:sp>
    </p:spTree>
    <p:extLst>
      <p:ext uri="{BB962C8B-B14F-4D97-AF65-F5344CB8AC3E}">
        <p14:creationId xmlns:p14="http://schemas.microsoft.com/office/powerpoint/2010/main" val="136674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Arial" panose="020B0604020202020204" pitchFamily="34" charset="0"/>
                <a:ea typeface="+mn-ea"/>
                <a:cs typeface="Arial" panose="020B0604020202020204" pitchFamily="34" charset="0"/>
              </a:rPr>
              <a:t>Les systèmes de propriété communautaire sont pratiqués par 1-2 billions de personnes. Comprend jusqu’à 25% de la superficie de l’Afrique continentale. Les biens communs constituent une source de 30% des revenus des ménages ruraux. Les biens communs sont particulièrement importants pour les plus pauvres et les femmes.</a:t>
            </a:r>
            <a:endParaRPr lang="en-GB" altLang="en-US" dirty="0">
              <a:solidFill>
                <a:schemeClr val="tx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Entachés par une confusion conceptuelle venant d’une perspective européenne que cette terre est sans propriétaire (</a:t>
            </a:r>
            <a:r>
              <a:rPr lang="fr-FR" sz="1200" kern="1200" dirty="0" err="1">
                <a:solidFill>
                  <a:schemeClr val="tx1"/>
                </a:solidFill>
                <a:effectLst/>
                <a:latin typeface="Arial" panose="020B0604020202020204" pitchFamily="34" charset="0"/>
                <a:ea typeface="+mn-ea"/>
                <a:cs typeface="Arial" panose="020B0604020202020204" pitchFamily="34" charset="0"/>
              </a:rPr>
              <a:t>res</a:t>
            </a:r>
            <a:r>
              <a:rPr lang="fr-FR" sz="1200" kern="1200" dirty="0">
                <a:solidFill>
                  <a:schemeClr val="tx1"/>
                </a:solidFill>
                <a:effectLst/>
                <a:latin typeface="Arial" panose="020B0604020202020204" pitchFamily="34" charset="0"/>
                <a:ea typeface="+mn-ea"/>
                <a:cs typeface="Arial" panose="020B0604020202020204" pitchFamily="34" charset="0"/>
              </a:rPr>
              <a:t> nullius), spécialement si elle n’est pas cultivée (i.e. la chasse et le pastoralisme ne sont pas considérés comme conférant une quelconque ‘propriété’)</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politiques coloniales ont ignoré que l’occupation coutumière était basée sur des groupes, souvent liés à la résidence, aux familles, clans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Ont aussi ignoré la superposition de différentes couches de droits, ex. la propriété primaire appartient aux agriculteurs et l’usufruit secondaire aux éleveurs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Dans le domaine communautaire se trouve un complexe de propriétés détenues par des ateliers individuels, , des propriétés familiales et des familles, clans.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tenure coutumière est « </a:t>
            </a:r>
            <a:r>
              <a:rPr lang="fr-FR" sz="1200" i="1" kern="1200" dirty="0">
                <a:solidFill>
                  <a:schemeClr val="tx1"/>
                </a:solidFill>
                <a:effectLst/>
                <a:latin typeface="Arial" panose="020B0604020202020204" pitchFamily="34" charset="0"/>
                <a:ea typeface="+mn-ea"/>
                <a:cs typeface="Arial" panose="020B0604020202020204" pitchFamily="34" charset="0"/>
              </a:rPr>
              <a:t>un régime d’administration foncière comprenant des normes, des régulations et des mécanismes d’application…..[impliquant] l’autorité coutumière (traditionnellement des chefs, actuellement des  conseils communautaires souvent élus)</a:t>
            </a:r>
            <a:r>
              <a:rPr lang="fr-FR" sz="1200" kern="1200" dirty="0">
                <a:solidFill>
                  <a:schemeClr val="tx1"/>
                </a:solidFill>
                <a:effectLst/>
                <a:latin typeface="Arial" panose="020B0604020202020204" pitchFamily="34" charset="0"/>
                <a:ea typeface="+mn-ea"/>
                <a:cs typeface="Arial" panose="020B0604020202020204" pitchFamily="34" charset="0"/>
              </a:rPr>
              <a:t> » (Alden </a:t>
            </a:r>
            <a:r>
              <a:rPr lang="fr-FR" sz="1200" kern="1200" dirty="0" err="1">
                <a:solidFill>
                  <a:schemeClr val="tx1"/>
                </a:solidFill>
                <a:effectLst/>
                <a:latin typeface="Arial" panose="020B0604020202020204" pitchFamily="34" charset="0"/>
                <a:ea typeface="+mn-ea"/>
                <a:cs typeface="Arial" panose="020B0604020202020204" pitchFamily="34" charset="0"/>
              </a:rPr>
              <a:t>Wily</a:t>
            </a:r>
            <a:r>
              <a:rPr lang="fr-FR" sz="1200" kern="1200" dirty="0">
                <a:solidFill>
                  <a:schemeClr val="tx1"/>
                </a:solidFill>
                <a:effectLst/>
                <a:latin typeface="Arial" panose="020B0604020202020204" pitchFamily="34" charset="0"/>
                <a:ea typeface="+mn-ea"/>
                <a:cs typeface="Arial" panose="020B0604020202020204" pitchFamily="34" charset="0"/>
              </a:rPr>
              <a:t> 2008)</a:t>
            </a: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fr-FR"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11</a:t>
            </a:fld>
            <a:endParaRPr lang="en-US"/>
          </a:p>
        </p:txBody>
      </p:sp>
    </p:spTree>
    <p:extLst>
      <p:ext uri="{BB962C8B-B14F-4D97-AF65-F5344CB8AC3E}">
        <p14:creationId xmlns:p14="http://schemas.microsoft.com/office/powerpoint/2010/main" val="1934872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sz="1200" kern="1200" dirty="0">
                <a:solidFill>
                  <a:schemeClr val="tx1"/>
                </a:solidFill>
                <a:effectLst/>
                <a:latin typeface="Arial" panose="020B0604020202020204" pitchFamily="34" charset="0"/>
                <a:ea typeface="+mn-ea"/>
                <a:cs typeface="Arial" panose="020B0604020202020204" pitchFamily="34" charset="0"/>
              </a:rPr>
              <a:t>Les processus peuvent être formels (créés par des lois ou règles statutaires ou coutumières) ou informels (groupe de personnes ayant des intérêts similaires qui reconnaissent le besoin d’un mécanisme pour la prise de décision)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fr-FR" sz="1200" kern="1200" dirty="0">
                <a:solidFill>
                  <a:schemeClr val="tx1"/>
                </a:solidFill>
                <a:effectLst/>
                <a:latin typeface="Arial" panose="020B0604020202020204" pitchFamily="34" charset="0"/>
                <a:ea typeface="+mn-ea"/>
                <a:cs typeface="Arial" panose="020B0604020202020204" pitchFamily="34" charset="0"/>
              </a:rPr>
              <a:t>Un défi majeur dans la gouvernance des écosystèmes est souvent la discordance entre l’échelle temporelle et spatiale des processus biophysiques, institutionnels ou administratifs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processus biophysiques opèrent sur une gamme de différentes échelles temporelles et spatiales.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b="1" kern="1200" dirty="0">
                <a:solidFill>
                  <a:schemeClr val="tx1"/>
                </a:solidFill>
                <a:effectLst/>
                <a:latin typeface="Arial" panose="020B0604020202020204" pitchFamily="34" charset="0"/>
                <a:ea typeface="+mn-ea"/>
                <a:cs typeface="Arial" panose="020B0604020202020204" pitchFamily="34" charset="0"/>
              </a:rPr>
              <a:t>Questions aux étudiants</a:t>
            </a:r>
            <a:r>
              <a:rPr lang="fr-FR" sz="1200" kern="1200" dirty="0">
                <a:solidFill>
                  <a:schemeClr val="tx1"/>
                </a:solidFill>
                <a:effectLst/>
                <a:latin typeface="Arial" panose="020B0604020202020204" pitchFamily="34" charset="0"/>
                <a:ea typeface="+mn-ea"/>
                <a:cs typeface="Arial" panose="020B0604020202020204" pitchFamily="34" charset="0"/>
              </a:rPr>
              <a:t> : donnez quelques exemples de processus biophysiques opérant à différentes échelles temporelles et spatiales. </a:t>
            </a:r>
          </a:p>
          <a:p>
            <a:pPr marL="628650" lvl="1" indent="-171450">
              <a:buFont typeface="Courier New" panose="02070309020205020404" pitchFamily="49" charset="0"/>
              <a:buChar char="o"/>
            </a:pPr>
            <a:r>
              <a:rPr lang="fr-FR" sz="1200" i="1" kern="1200" dirty="0">
                <a:solidFill>
                  <a:schemeClr val="tx1"/>
                </a:solidFill>
                <a:effectLst/>
                <a:latin typeface="Arial" panose="020B0604020202020204" pitchFamily="34" charset="0"/>
                <a:ea typeface="+mn-ea"/>
                <a:cs typeface="Arial" panose="020B0604020202020204" pitchFamily="34" charset="0"/>
              </a:rPr>
              <a:t>[</a:t>
            </a:r>
            <a:r>
              <a:rPr lang="fr-FR" i="1" dirty="0"/>
              <a:t>Des réponses possibles</a:t>
            </a:r>
            <a:r>
              <a:rPr lang="fr-FR" sz="1200" i="1" kern="1200" dirty="0">
                <a:solidFill>
                  <a:schemeClr val="tx1"/>
                </a:solidFill>
                <a:effectLst/>
                <a:latin typeface="Arial" panose="020B0604020202020204" pitchFamily="34" charset="0"/>
                <a:ea typeface="+mn-ea"/>
                <a:cs typeface="Arial" panose="020B0604020202020204" pitchFamily="34" charset="0"/>
              </a:rPr>
              <a:t> – échelles temporelles : épisodique (ex. pluviométrie), cyclique (ex. saison de pluie, le cycle de pluie sur le long terme), aléatoire avec un certain intervalle de récurrence (ex. débit des cours d’eau) ou continu (ex. mouvement des eaux souterraines)</a:t>
            </a:r>
            <a:endParaRPr lang="en-US" sz="1200" i="1"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i="1" dirty="0"/>
              <a:t>Des réponses possibles</a:t>
            </a:r>
            <a:r>
              <a:rPr lang="fr-FR" sz="1200" i="1" kern="1200" dirty="0">
                <a:solidFill>
                  <a:schemeClr val="tx1"/>
                </a:solidFill>
                <a:effectLst/>
                <a:latin typeface="Arial" panose="020B0604020202020204" pitchFamily="34" charset="0"/>
                <a:ea typeface="+mn-ea"/>
                <a:cs typeface="Arial" panose="020B0604020202020204" pitchFamily="34" charset="0"/>
              </a:rPr>
              <a:t> – échelles spatiales</a:t>
            </a:r>
            <a:r>
              <a:rPr lang="fr-FR" sz="1200" b="1" i="1" kern="1200" dirty="0">
                <a:solidFill>
                  <a:schemeClr val="tx1"/>
                </a:solidFill>
                <a:effectLst/>
                <a:latin typeface="Arial" panose="020B0604020202020204" pitchFamily="34" charset="0"/>
                <a:ea typeface="+mn-ea"/>
                <a:cs typeface="Arial" panose="020B0604020202020204" pitchFamily="34" charset="0"/>
              </a:rPr>
              <a:t> </a:t>
            </a:r>
            <a:r>
              <a:rPr lang="fr-FR" sz="1200" i="1" kern="1200" dirty="0">
                <a:solidFill>
                  <a:schemeClr val="tx1"/>
                </a:solidFill>
                <a:effectLst/>
                <a:latin typeface="Arial" panose="020B0604020202020204" pitchFamily="34" charset="0"/>
                <a:ea typeface="+mn-ea"/>
                <a:cs typeface="Arial" panose="020B0604020202020204" pitchFamily="34" charset="0"/>
              </a:rPr>
              <a:t>: Pensez à la différence entre les eaux du Nil et du </a:t>
            </a:r>
            <a:r>
              <a:rPr lang="fr-FR" sz="1200" i="1" kern="1200" dirty="0" err="1">
                <a:solidFill>
                  <a:schemeClr val="tx1"/>
                </a:solidFill>
                <a:effectLst/>
                <a:latin typeface="Arial" panose="020B0604020202020204" pitchFamily="34" charset="0"/>
                <a:ea typeface="+mn-ea"/>
                <a:cs typeface="Arial" panose="020B0604020202020204" pitchFamily="34" charset="0"/>
              </a:rPr>
              <a:t>Zambèse</a:t>
            </a:r>
            <a:r>
              <a:rPr lang="fr-FR" sz="1200" i="1" kern="1200" dirty="0">
                <a:solidFill>
                  <a:schemeClr val="tx1"/>
                </a:solidFill>
                <a:effectLst/>
                <a:latin typeface="Arial" panose="020B0604020202020204" pitchFamily="34" charset="0"/>
                <a:ea typeface="+mn-ea"/>
                <a:cs typeface="Arial" panose="020B0604020202020204" pitchFamily="34" charset="0"/>
              </a:rPr>
              <a:t> s’écoulant de la source au delta, ou entre la mer Vs micro bassins versants d’eaux souterraines.]</a:t>
            </a:r>
            <a:endParaRPr lang="en-US" sz="1200" i="1"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processus institutionnels : quelques problèmes qui ne peuvent pas être traités au niveau local peuvent-être mieux traités par des juridictions plus importantes, mais celles-ci peuvent être fortement centralisées et déconnectées des priorités et aspirations locales. Un continuum d’options allant de ‘l’Etat providence’ au ‘</a:t>
            </a:r>
            <a:r>
              <a:rPr lang="fr-FR" sz="1200" i="1" kern="1200" dirty="0" err="1">
                <a:solidFill>
                  <a:schemeClr val="tx1"/>
                </a:solidFill>
                <a:effectLst/>
                <a:latin typeface="Arial" panose="020B0604020202020204" pitchFamily="34" charset="0"/>
                <a:ea typeface="+mn-ea"/>
                <a:cs typeface="Arial" panose="020B0604020202020204" pitchFamily="34" charset="0"/>
              </a:rPr>
              <a:t>small</a:t>
            </a:r>
            <a:r>
              <a:rPr lang="fr-FR" sz="1200" i="1" kern="1200" dirty="0">
                <a:solidFill>
                  <a:schemeClr val="tx1"/>
                </a:solidFill>
                <a:effectLst/>
                <a:latin typeface="Arial" panose="020B0604020202020204" pitchFamily="34" charset="0"/>
                <a:ea typeface="+mn-ea"/>
                <a:cs typeface="Arial" panose="020B0604020202020204" pitchFamily="34" charset="0"/>
              </a:rPr>
              <a:t> </a:t>
            </a:r>
            <a:r>
              <a:rPr lang="fr-FR" sz="1200" i="1" kern="1200" dirty="0" err="1">
                <a:solidFill>
                  <a:schemeClr val="tx1"/>
                </a:solidFill>
                <a:effectLst/>
                <a:latin typeface="Arial" panose="020B0604020202020204" pitchFamily="34" charset="0"/>
                <a:ea typeface="+mn-ea"/>
                <a:cs typeface="Arial" panose="020B0604020202020204" pitchFamily="34" charset="0"/>
              </a:rPr>
              <a:t>is</a:t>
            </a:r>
            <a:r>
              <a:rPr lang="fr-FR" sz="1200" i="1" kern="1200" dirty="0">
                <a:solidFill>
                  <a:schemeClr val="tx1"/>
                </a:solidFill>
                <a:effectLst/>
                <a:latin typeface="Arial" panose="020B0604020202020204" pitchFamily="34" charset="0"/>
                <a:ea typeface="+mn-ea"/>
                <a:cs typeface="Arial" panose="020B0604020202020204" pitchFamily="34" charset="0"/>
              </a:rPr>
              <a:t> </a:t>
            </a:r>
            <a:r>
              <a:rPr lang="fr-FR" sz="1200" i="1" kern="1200" dirty="0" err="1">
                <a:solidFill>
                  <a:schemeClr val="tx1"/>
                </a:solidFill>
                <a:effectLst/>
                <a:latin typeface="Arial" panose="020B0604020202020204" pitchFamily="34" charset="0"/>
                <a:ea typeface="+mn-ea"/>
                <a:cs typeface="Arial" panose="020B0604020202020204" pitchFamily="34" charset="0"/>
              </a:rPr>
              <a:t>beautiful</a:t>
            </a:r>
            <a:r>
              <a:rPr lang="fr-FR" sz="1200" kern="1200" dirty="0">
                <a:solidFill>
                  <a:schemeClr val="tx1"/>
                </a:solidFill>
                <a:effectLst/>
                <a:latin typeface="Arial" panose="020B0604020202020204" pitchFamily="34" charset="0"/>
                <a:ea typeface="+mn-ea"/>
                <a:cs typeface="Arial" panose="020B0604020202020204" pitchFamily="34" charset="0"/>
              </a:rPr>
              <a:t>’ (plus c’est petit, mieux c’est)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En se focalisant sur une seule échelle, on peut rater ce qui se passe à d’autres échelles (et leurs conséquences sur votre environnement, ou peuvent être affectés par votre décisions environnementales). Chacun des processus social et écologique peut être hiérarchique tout en induisant des rétroactions à travers des échelles imbriquées.</a:t>
            </a:r>
            <a:endParaRPr lang="en-GB" altLang="en-US" sz="14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12</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200" b="0" kern="1200" noProof="0" dirty="0">
                <a:solidFill>
                  <a:schemeClr val="tx1"/>
                </a:solidFill>
                <a:effectLst/>
                <a:latin typeface="Arial" panose="020B0604020202020204" pitchFamily="34" charset="0"/>
                <a:ea typeface="+mn-ea"/>
                <a:cs typeface="Arial" panose="020B0604020202020204" pitchFamily="34" charset="0"/>
              </a:rPr>
              <a:t>Redevabilité :</a:t>
            </a:r>
            <a:r>
              <a:rPr lang="fr-FR" sz="1200" b="0" kern="1200" dirty="0">
                <a:solidFill>
                  <a:schemeClr val="tx1"/>
                </a:solidFill>
                <a:effectLst/>
                <a:latin typeface="Arial" panose="020B0604020202020204" pitchFamily="34" charset="0"/>
                <a:ea typeface="+mn-ea"/>
                <a:cs typeface="Arial" panose="020B0604020202020204" pitchFamily="34" charset="0"/>
              </a:rPr>
              <a:t> Les décideurs dans le gouvernement, le secteur privé et les organisations de la société civile devraient être responsables de l’exercice correcte de  leurs pouvoirs et être redevables au public pour ce qu’ils font et sur comment ils le font. NB. Ceci n’a rien à voir avec la comptabilité au sens conventionnel mais peut avoir de grandes conséquences économiques si les gens/les institutions responsables de collecter et de distribuer les revenus provenant des ressources naturelles ne le font pas correctement ou le gardent pour eux-mêmes.</a:t>
            </a: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Participation : La participation des usagers des ressources dans la gouvernance des écosystèmes, qu’elle soit par les approches coutumières ou de nouvelles approches communautaires, peut améliorer les moyens d’existence et la santé des écosystèmes, mais devrait être significatif et soutenu </a:t>
            </a:r>
            <a:r>
              <a:rPr lang="fr-FR" sz="1200" b="0" i="1" kern="1200" dirty="0">
                <a:solidFill>
                  <a:schemeClr val="tx1"/>
                </a:solidFill>
                <a:effectLst/>
                <a:latin typeface="Arial" panose="020B0604020202020204" pitchFamily="34" charset="0"/>
                <a:ea typeface="+mn-ea"/>
                <a:cs typeface="Arial" panose="020B0604020202020204" pitchFamily="34" charset="0"/>
              </a:rPr>
              <a:t>[NB plus de discussion sur la participation dans la session 7 sur l’équité et la justice]</a:t>
            </a:r>
            <a:endParaRPr lang="en-US" sz="1200" b="0" i="1"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Transparence : Les processus, les institutions et les informations devraient être directement accessibles aux personnes concernées. La prise de décision informée dépend de l’accès de tous à une information complète et à temps. Notez que les groupes marginaux sont souvent défavorisés et des mesures particulières sont nécessaires pour les informer. Les systèmes transparents ont des procédures claires de prise de décision, et pour demander réparation.</a:t>
            </a: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Gestion adaptative : On se rend compte de plus en plus que les systèmes de gouvernance devront être adaptatifs, capable de s’adapter à des changements souvent rapides dans le contexte local. Les institutions et les processus devraient  servir toutes les parties prenantes et répondre dûment aux changements en demande et préférences, ou d’autres circonstances nouvelles.</a:t>
            </a: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b="0" kern="1200" dirty="0">
                <a:solidFill>
                  <a:schemeClr val="tx1"/>
                </a:solidFill>
                <a:effectLst/>
                <a:latin typeface="Arial" panose="020B0604020202020204" pitchFamily="34" charset="0"/>
                <a:ea typeface="+mn-ea"/>
                <a:cs typeface="Arial" panose="020B0604020202020204" pitchFamily="34" charset="0"/>
              </a:rPr>
              <a:t>Renforcement de capacité : N’est pas tout à fait un principe comme les autres, mais une exigence pour une gouvernance effective.</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13</a:t>
            </a:fld>
            <a:endParaRPr lang="en-US"/>
          </a:p>
        </p:txBody>
      </p:sp>
    </p:spTree>
    <p:extLst>
      <p:ext uri="{BB962C8B-B14F-4D97-AF65-F5344CB8AC3E}">
        <p14:creationId xmlns:p14="http://schemas.microsoft.com/office/powerpoint/2010/main" val="374716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approches de gouvernance d’écosystème se visent principalement à protéger ou à conserver la santé de l’écosystème en réduisant les impacts environnementaux de l’utilisation des ressources naturelle et/ou la modification de la couverture végétale,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Souvent divisées en deux principales catégories selon qu’elles se fondent sur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Des incitations commerciales pour les comportements souhaités « </a:t>
            </a:r>
            <a:r>
              <a:rPr lang="fr-FR" sz="1200" b="1" kern="1200" dirty="0">
                <a:solidFill>
                  <a:schemeClr val="tx1"/>
                </a:solidFill>
                <a:effectLst/>
                <a:latin typeface="Arial" panose="020B0604020202020204" pitchFamily="34" charset="0"/>
                <a:ea typeface="+mn-ea"/>
                <a:cs typeface="Arial" panose="020B0604020202020204" pitchFamily="34" charset="0"/>
              </a:rPr>
              <a:t>carottes</a:t>
            </a:r>
            <a:r>
              <a:rPr lang="fr-FR" sz="1200"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Des approches normatives par des politiques de commandement et de contrôle, des règles et régulations, « </a:t>
            </a:r>
            <a:r>
              <a:rPr lang="fr-FR" sz="1200" b="1" kern="1200" dirty="0">
                <a:solidFill>
                  <a:schemeClr val="tx1"/>
                </a:solidFill>
                <a:effectLst/>
                <a:latin typeface="Arial" panose="020B0604020202020204" pitchFamily="34" charset="0"/>
                <a:ea typeface="+mn-ea"/>
                <a:cs typeface="Arial" panose="020B0604020202020204" pitchFamily="34" charset="0"/>
              </a:rPr>
              <a:t>bâtons</a:t>
            </a:r>
            <a:r>
              <a:rPr lang="fr-FR" sz="1200"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b="1" kern="1200" dirty="0">
                <a:solidFill>
                  <a:schemeClr val="tx1"/>
                </a:solidFill>
                <a:effectLst/>
                <a:latin typeface="Arial" panose="020B0604020202020204" pitchFamily="34" charset="0"/>
                <a:ea typeface="+mn-ea"/>
                <a:cs typeface="Arial" panose="020B0604020202020204" pitchFamily="34" charset="0"/>
              </a:rPr>
              <a:t>la combinaison </a:t>
            </a:r>
            <a:r>
              <a:rPr lang="fr-CA" sz="1200" kern="1200" dirty="0">
                <a:solidFill>
                  <a:schemeClr val="tx1"/>
                </a:solidFill>
                <a:effectLst/>
                <a:latin typeface="Arial" panose="020B0604020202020204" pitchFamily="34" charset="0"/>
                <a:ea typeface="+mn-ea"/>
                <a:cs typeface="Arial" panose="020B0604020202020204" pitchFamily="34" charset="0"/>
              </a:rPr>
              <a:t>(</a:t>
            </a:r>
            <a:r>
              <a:rPr lang="fr-CA" sz="1200" kern="1200" dirty="0" err="1">
                <a:solidFill>
                  <a:schemeClr val="tx1"/>
                </a:solidFill>
                <a:effectLst/>
                <a:latin typeface="Arial" panose="020B0604020202020204" pitchFamily="34" charset="0"/>
                <a:ea typeface="+mn-ea"/>
                <a:cs typeface="Arial" panose="020B0604020202020204" pitchFamily="34" charset="0"/>
              </a:rPr>
              <a:t>Börner</a:t>
            </a:r>
            <a:r>
              <a:rPr lang="fr-CA" sz="1200" kern="1200" dirty="0">
                <a:solidFill>
                  <a:schemeClr val="tx1"/>
                </a:solidFill>
                <a:effectLst/>
                <a:latin typeface="Arial" panose="020B0604020202020204" pitchFamily="34" charset="0"/>
                <a:ea typeface="+mn-ea"/>
                <a:cs typeface="Arial" panose="020B0604020202020204" pitchFamily="34" charset="0"/>
              </a:rPr>
              <a:t> </a:t>
            </a:r>
            <a:r>
              <a:rPr lang="fr-CA" sz="1200" i="1" kern="1200" dirty="0">
                <a:solidFill>
                  <a:schemeClr val="tx1"/>
                </a:solidFill>
                <a:effectLst/>
                <a:latin typeface="Arial" panose="020B0604020202020204" pitchFamily="34" charset="0"/>
                <a:ea typeface="+mn-ea"/>
                <a:cs typeface="Arial" panose="020B0604020202020204" pitchFamily="34" charset="0"/>
              </a:rPr>
              <a:t>et al.</a:t>
            </a:r>
            <a:r>
              <a:rPr lang="fr-CA" sz="1200" kern="1200" dirty="0">
                <a:solidFill>
                  <a:schemeClr val="tx1"/>
                </a:solidFill>
                <a:effectLst/>
                <a:latin typeface="Arial" panose="020B0604020202020204" pitchFamily="34" charset="0"/>
                <a:ea typeface="+mn-ea"/>
                <a:cs typeface="Arial" panose="020B0604020202020204" pitchFamily="34" charset="0"/>
              </a:rPr>
              <a:t> 2015)</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14</a:t>
            </a:fld>
            <a:endParaRPr lang="en-US"/>
          </a:p>
        </p:txBody>
      </p:sp>
    </p:spTree>
    <p:extLst>
      <p:ext uri="{BB962C8B-B14F-4D97-AF65-F5344CB8AC3E}">
        <p14:creationId xmlns:p14="http://schemas.microsoft.com/office/powerpoint/2010/main" val="484783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Accord environnemental international = accord liant légalement deux ou plusieurs gouvernements avec le principal objectif avoué de prévenir ou de gérer les impacts anthropiques sur les ressources naturelles.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Pourquoi en-a-t-on besoin ? Pour régler les problèmes transnationaux (ex. rivières) et les problèmes relatifs aux biens communs globaux là où le bien-être de chaque pays dépend de ses propres actions aussi bien que des actions d’autres pays.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b="1" kern="1200" dirty="0">
                <a:solidFill>
                  <a:schemeClr val="tx1"/>
                </a:solidFill>
                <a:effectLst/>
                <a:latin typeface="Arial" panose="020B0604020202020204" pitchFamily="34" charset="0"/>
                <a:ea typeface="+mn-ea"/>
                <a:cs typeface="Arial" panose="020B0604020202020204" pitchFamily="34" charset="0"/>
              </a:rPr>
              <a:t>Questions aux étudiants </a:t>
            </a:r>
            <a:r>
              <a:rPr lang="fr-FR" sz="1200" kern="1200" dirty="0">
                <a:solidFill>
                  <a:schemeClr val="tx1"/>
                </a:solidFill>
                <a:effectLst/>
                <a:latin typeface="Arial" panose="020B0604020202020204" pitchFamily="34" charset="0"/>
                <a:ea typeface="+mn-ea"/>
                <a:cs typeface="Arial" panose="020B0604020202020204" pitchFamily="34" charset="0"/>
              </a:rPr>
              <a:t>: Citez quelques accords environnementaux bien connus </a:t>
            </a:r>
            <a:r>
              <a:rPr lang="fr-FR" sz="1200" i="1" kern="1200" dirty="0">
                <a:solidFill>
                  <a:schemeClr val="tx1"/>
                </a:solidFill>
                <a:effectLst/>
                <a:latin typeface="Arial" panose="020B0604020202020204" pitchFamily="34" charset="0"/>
                <a:ea typeface="+mn-ea"/>
                <a:cs typeface="Arial" panose="020B0604020202020204" pitchFamily="34" charset="0"/>
              </a:rPr>
              <a:t>[</a:t>
            </a:r>
            <a:r>
              <a:rPr lang="fr-FR" i="1" dirty="0"/>
              <a:t>Des réponses possibles</a:t>
            </a:r>
            <a:r>
              <a:rPr lang="fr-FR" sz="1200" i="1" kern="1200" dirty="0">
                <a:solidFill>
                  <a:schemeClr val="tx1"/>
                </a:solidFill>
                <a:effectLst/>
                <a:latin typeface="Arial" panose="020B0604020202020204" pitchFamily="34" charset="0"/>
                <a:ea typeface="+mn-ea"/>
                <a:cs typeface="Arial" panose="020B0604020202020204" pitchFamily="34" charset="0"/>
              </a:rPr>
              <a:t> : Convention sur la Diversité Biologique, la Convention de Ramsar, la Convention-Cadre des Nations-Unies sur les changements climatiques (CCNUCC)]</a:t>
            </a:r>
            <a:endParaRPr lang="en-US" sz="1200" i="1"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aires protégées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L’UICN identifie 6 catégories d’aires protégées allant de la catégorie 1 (protection stricte- devra être ‘considérablement exempt de présence humaine’) à la catégorie 6 (ressource gérée- devra ‘conserver la biodiversité tout en satisfaisant les besoins de la communauté par un flux durable de produits et services naturels’)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L’UICN identifie aussi 4 types de gouvernance : par le gouvernement, par des individus privés, par des peuples autochtones ou des communautés locales et quelque forme d’arrangement commun. </a:t>
            </a:r>
            <a:r>
              <a:rPr lang="fr-CA" sz="1200" kern="1200" dirty="0">
                <a:solidFill>
                  <a:schemeClr val="tx1"/>
                </a:solidFill>
                <a:effectLst/>
                <a:latin typeface="Arial" panose="020B0604020202020204" pitchFamily="34" charset="0"/>
                <a:ea typeface="+mn-ea"/>
                <a:cs typeface="Arial" panose="020B0604020202020204" pitchFamily="34" charset="0"/>
              </a:rPr>
              <a:t>(</a:t>
            </a:r>
            <a:r>
              <a:rPr lang="fr-CA" sz="1200" kern="1200" dirty="0" err="1">
                <a:solidFill>
                  <a:schemeClr val="tx1"/>
                </a:solidFill>
                <a:effectLst/>
                <a:latin typeface="Arial" panose="020B0604020202020204" pitchFamily="34" charset="0"/>
                <a:ea typeface="+mn-ea"/>
                <a:cs typeface="Arial" panose="020B0604020202020204" pitchFamily="34" charset="0"/>
              </a:rPr>
              <a:t>Borrini</a:t>
            </a:r>
            <a:r>
              <a:rPr lang="fr-CA" sz="1200" kern="1200" dirty="0">
                <a:solidFill>
                  <a:schemeClr val="tx1"/>
                </a:solidFill>
                <a:effectLst/>
                <a:latin typeface="Arial" panose="020B0604020202020204" pitchFamily="34" charset="0"/>
                <a:ea typeface="+mn-ea"/>
                <a:cs typeface="Arial" panose="020B0604020202020204" pitchFamily="34" charset="0"/>
              </a:rPr>
              <a:t>-Feyerabend </a:t>
            </a:r>
            <a:r>
              <a:rPr lang="fr-CA" sz="1200" i="1" kern="1200" dirty="0">
                <a:solidFill>
                  <a:schemeClr val="tx1"/>
                </a:solidFill>
                <a:effectLst/>
                <a:latin typeface="Arial" panose="020B0604020202020204" pitchFamily="34" charset="0"/>
                <a:ea typeface="+mn-ea"/>
                <a:cs typeface="Arial" panose="020B0604020202020204" pitchFamily="34" charset="0"/>
              </a:rPr>
              <a:t>et al. </a:t>
            </a:r>
            <a:r>
              <a:rPr lang="fr-CA" sz="1200" kern="1200" dirty="0">
                <a:solidFill>
                  <a:schemeClr val="tx1"/>
                </a:solidFill>
                <a:effectLst/>
                <a:latin typeface="Arial" panose="020B0604020202020204" pitchFamily="34" charset="0"/>
                <a:ea typeface="+mn-ea"/>
                <a:cs typeface="Arial" panose="020B0604020202020204" pitchFamily="34" charset="0"/>
              </a:rPr>
              <a:t>2013)</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décentralisation </a:t>
            </a:r>
            <a:r>
              <a:rPr lang="fr-FR" sz="1200" i="1" kern="1200" dirty="0">
                <a:solidFill>
                  <a:schemeClr val="tx1"/>
                </a:solidFill>
                <a:effectLst/>
                <a:latin typeface="Arial" panose="020B0604020202020204" pitchFamily="34" charset="0"/>
                <a:ea typeface="+mn-ea"/>
                <a:cs typeface="Arial" panose="020B0604020202020204" pitchFamily="34" charset="0"/>
              </a:rPr>
              <a:t>(voir diapo suivante)</a:t>
            </a:r>
            <a:endParaRPr lang="en-US" sz="1200" i="1"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Quel que soit le niveau des règles (et si elles sont formelles ou informelles), quelqu’un doit les faire appliquer.</a:t>
            </a:r>
            <a:endParaRPr lang="en-GB" altLang="en-US" sz="14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15</a:t>
            </a:fld>
            <a:endParaRPr lang="en-US"/>
          </a:p>
        </p:txBody>
      </p:sp>
    </p:spTree>
    <p:extLst>
      <p:ext uri="{BB962C8B-B14F-4D97-AF65-F5344CB8AC3E}">
        <p14:creationId xmlns:p14="http://schemas.microsoft.com/office/powerpoint/2010/main" val="4123668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sz="1200" kern="1200" dirty="0">
                <a:solidFill>
                  <a:schemeClr val="tx1"/>
                </a:solidFill>
                <a:effectLst/>
                <a:latin typeface="Arial" panose="020B0604020202020204" pitchFamily="34" charset="0"/>
                <a:ea typeface="+mn-ea"/>
                <a:cs typeface="Arial" panose="020B0604020202020204" pitchFamily="34" charset="0"/>
              </a:rPr>
              <a:t>Pourquoi est-ce qu’il y a une tendance à décentraliser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tendance à la démocratisation, les campagnes internationales sur les droits de l’homme aussi, le sentiment général que la population locale a le droit de participer dans la gestion des ressources dont elle en dépend.</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Défaillance du gouvernement à maintenir les ressources en bonne condition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Faible valeur des ressources (souvent parce que les gouvernements ont déjà prélevé les essences de valeur par exemple)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Rentabilité : certaines responsabilités (et les coûts associés) pour la protection des ressources sont transférées au niveau local alors que le gouvernement demeure responsable des fonctions de production.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personnes locales, qui sont très dépendantes des ressources, sont mieux placées pour assurer leur gestion effective parce qu’elles ont plus de connaissance autochtones sur elles et plus d’incitation pour assurer qu’elles continuent de supporter leur subsistance.</a:t>
            </a:r>
          </a:p>
          <a:p>
            <a:pPr marL="0" lvl="0" indent="0">
              <a:buFont typeface="Arial" panose="020B0604020202020204" pitchFamily="34" charset="0"/>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fr-FR" sz="1200" kern="1200" dirty="0">
                <a:solidFill>
                  <a:schemeClr val="tx1"/>
                </a:solidFill>
                <a:effectLst/>
                <a:latin typeface="Arial" panose="020B0604020202020204" pitchFamily="34" charset="0"/>
                <a:ea typeface="+mn-ea"/>
                <a:cs typeface="Arial" panose="020B0604020202020204" pitchFamily="34" charset="0"/>
              </a:rPr>
              <a:t>Les différentes formes de décentralisation au niveau communautaire (voir </a:t>
            </a:r>
            <a:r>
              <a:rPr lang="fr-FR" sz="1200" kern="1200" dirty="0" err="1">
                <a:solidFill>
                  <a:schemeClr val="tx1"/>
                </a:solidFill>
                <a:effectLst/>
                <a:latin typeface="Arial" panose="020B0604020202020204" pitchFamily="34" charset="0"/>
                <a:ea typeface="+mn-ea"/>
                <a:cs typeface="Arial" panose="020B0604020202020204" pitchFamily="34" charset="0"/>
              </a:rPr>
              <a:t>Schreckenberg</a:t>
            </a:r>
            <a:r>
              <a:rPr lang="fr-FR" sz="1200" kern="1200" dirty="0">
                <a:solidFill>
                  <a:schemeClr val="tx1"/>
                </a:solidFill>
                <a:effectLst/>
                <a:latin typeface="Arial" panose="020B0604020202020204" pitchFamily="34" charset="0"/>
                <a:ea typeface="+mn-ea"/>
                <a:cs typeface="Arial" panose="020B0604020202020204" pitchFamily="34" charset="0"/>
              </a:rPr>
              <a:t> et </a:t>
            </a:r>
            <a:r>
              <a:rPr lang="fr-FR" sz="1200" kern="1200" dirty="0" err="1">
                <a:solidFill>
                  <a:schemeClr val="tx1"/>
                </a:solidFill>
                <a:effectLst/>
                <a:latin typeface="Arial" panose="020B0604020202020204" pitchFamily="34" charset="0"/>
                <a:ea typeface="+mn-ea"/>
                <a:cs typeface="Arial" panose="020B0604020202020204" pitchFamily="34" charset="0"/>
              </a:rPr>
              <a:t>Luttrell</a:t>
            </a:r>
            <a:r>
              <a:rPr lang="fr-FR" sz="1200" kern="1200" dirty="0">
                <a:solidFill>
                  <a:schemeClr val="tx1"/>
                </a:solidFill>
                <a:effectLst/>
                <a:latin typeface="Arial" panose="020B0604020202020204" pitchFamily="34" charset="0"/>
                <a:ea typeface="+mn-ea"/>
                <a:cs typeface="Arial" panose="020B0604020202020204" pitchFamily="34" charset="0"/>
              </a:rPr>
              <a:t>, 2009)</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participation des communautés dans les approches communautaires à la gouvernance d’écosystème a été interprétée et abordée différemment. Il y a une gamme allant du contrôle total par les communautés (souvent </a:t>
            </a:r>
            <a:r>
              <a:rPr lang="fr-FR" sz="1200" kern="1200" dirty="0" err="1">
                <a:solidFill>
                  <a:schemeClr val="tx1"/>
                </a:solidFill>
                <a:effectLst/>
                <a:latin typeface="Arial" panose="020B0604020202020204" pitchFamily="34" charset="0"/>
                <a:ea typeface="+mn-ea"/>
                <a:cs typeface="Arial" panose="020B0604020202020204" pitchFamily="34" charset="0"/>
              </a:rPr>
              <a:t>appellé</a:t>
            </a:r>
            <a:r>
              <a:rPr lang="fr-FR" sz="1200" kern="1200" dirty="0">
                <a:solidFill>
                  <a:schemeClr val="tx1"/>
                </a:solidFill>
                <a:effectLst/>
                <a:latin typeface="Arial" panose="020B0604020202020204" pitchFamily="34" charset="0"/>
                <a:ea typeface="+mn-ea"/>
                <a:cs typeface="Arial" panose="020B0604020202020204" pitchFamily="34" charset="0"/>
              </a:rPr>
              <a:t> gestion communautaire des ressources naturelles, gestion communautaire des forêts) aux différentes formes de collaboration ou cogestion entre les communautés et le gouvernement (ex. gestion participative des forêts ou gestion conjointe des forêts). Plusieurs approches communautaires sont introduites par une initiative d’en haut, tandis que d’autres se basent sur les normes et pratiques coutumières. Leur formation est souvent dirigée par le gouvernement, les organisations non-gouvernementales (</a:t>
            </a:r>
            <a:r>
              <a:rPr lang="fr-FR" sz="1200" kern="1200" dirty="0" err="1">
                <a:solidFill>
                  <a:schemeClr val="tx1"/>
                </a:solidFill>
                <a:effectLst/>
                <a:latin typeface="Arial" panose="020B0604020202020204" pitchFamily="34" charset="0"/>
                <a:ea typeface="+mn-ea"/>
                <a:cs typeface="Arial" panose="020B0604020202020204" pitchFamily="34" charset="0"/>
              </a:rPr>
              <a:t>ONGs</a:t>
            </a:r>
            <a:r>
              <a:rPr lang="fr-FR" sz="1200" kern="1200" dirty="0">
                <a:solidFill>
                  <a:schemeClr val="tx1"/>
                </a:solidFill>
                <a:effectLst/>
                <a:latin typeface="Arial" panose="020B0604020202020204" pitchFamily="34" charset="0"/>
                <a:ea typeface="+mn-ea"/>
                <a:cs typeface="Arial" panose="020B0604020202020204" pitchFamily="34" charset="0"/>
              </a:rPr>
              <a:t>) ou des projets).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majeure partie de l’apprentissage sur la foresterie communautaire vient du Népal, où le processus de décentralisation aux communautés a commencé dans la fin des années 70. Le système au Népal a commencé avec tout le monde au village étant membres du groupe d’utilisateurs des forêts communautaires. Un point important était que les hommes et les femmes étaient des membres individuels plutôt que de représenter juste les intérêts du ménage.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L’approche au Kenya est très différente- ici, les gens peuvent rejoindre une association forestière communautaire à travers un groupe d’utilisateur de produit (par ex. papillons, apiculture, fourrage) mais la majorité des gens dans les environs ne sont membres de l’association, mais peut continuer à utiliser la forêt en obtenant des permis de la part du gouvernement (ex. Le service forestier Kenyan).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En Tanzanie, il y a deux approches : la gestion communautaire des forêts inclut toute les personnes dans le village et la plupart des décisions sont prises par un comité qui établit des règlements, reconnus par la suite par le gouvernement, sur comment leur forêt peut être utilisée. Parallèlement à cela, il y la gestion conjointe des forêts pour les forêts avec des  bois de grande valeur ou d’une grande diversité biologique- dans celles-là, le gouvernement prend les décisions de gestion mais les locaux sont impliqués (ex. par l’emploi) et peuvent obtenir une part des bénéfices.</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16</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sz="1200" kern="1200" dirty="0">
                <a:solidFill>
                  <a:schemeClr val="tx1"/>
                </a:solidFill>
                <a:effectLst/>
                <a:latin typeface="Arial" panose="020B0604020202020204" pitchFamily="34" charset="0"/>
                <a:ea typeface="+mn-ea"/>
                <a:cs typeface="Arial" panose="020B0604020202020204" pitchFamily="34" charset="0"/>
              </a:rPr>
              <a:t>Les principaux défis de la décentralisation</a:t>
            </a: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Quel est l’objectif ? Les départements gouvernementaux en charge des ressources peuvent voir la décentralisation comme un moyen d’améliorer l’état de conservation des ressources, mais les membres de la communauté peuvent prioriser l’amélioration de leurs moyens de subsistance. Repensez au thème 2 dans lequel nous avons discuté l’élasticité des services écosystémiques- si les membres de la communauté peuvent voir que l’amélioration de l’état de la ressource améliorera aussi leur subsistance, ils sont plus susceptibles de s’engager dans le processus. La recherche indique que les moyens de subsistance ne seront améliorés que s’ils constituent un objectif explicit depuis de début (</a:t>
            </a:r>
            <a:r>
              <a:rPr lang="fr-FR" sz="1200" kern="1200" dirty="0" err="1">
                <a:solidFill>
                  <a:schemeClr val="tx1"/>
                </a:solidFill>
                <a:effectLst/>
                <a:latin typeface="Arial" panose="020B0604020202020204" pitchFamily="34" charset="0"/>
                <a:ea typeface="+mn-ea"/>
                <a:cs typeface="Arial" panose="020B0604020202020204" pitchFamily="34" charset="0"/>
              </a:rPr>
              <a:t>Schreckenberg</a:t>
            </a:r>
            <a:r>
              <a:rPr lang="fr-FR" sz="1200" kern="1200" dirty="0">
                <a:solidFill>
                  <a:schemeClr val="tx1"/>
                </a:solidFill>
                <a:effectLst/>
                <a:latin typeface="Arial" panose="020B0604020202020204" pitchFamily="34" charset="0"/>
                <a:ea typeface="+mn-ea"/>
                <a:cs typeface="Arial" panose="020B0604020202020204" pitchFamily="34" charset="0"/>
              </a:rPr>
              <a:t> et </a:t>
            </a:r>
            <a:r>
              <a:rPr lang="fr-FR" sz="1200" kern="1200" dirty="0" err="1">
                <a:solidFill>
                  <a:schemeClr val="tx1"/>
                </a:solidFill>
                <a:effectLst/>
                <a:latin typeface="Arial" panose="020B0604020202020204" pitchFamily="34" charset="0"/>
                <a:ea typeface="+mn-ea"/>
                <a:cs typeface="Arial" panose="020B0604020202020204" pitchFamily="34" charset="0"/>
              </a:rPr>
              <a:t>Luttrell</a:t>
            </a:r>
            <a:r>
              <a:rPr lang="fr-FR" sz="1200" kern="1200" dirty="0">
                <a:solidFill>
                  <a:schemeClr val="tx1"/>
                </a:solidFill>
                <a:effectLst/>
                <a:latin typeface="Arial" panose="020B0604020202020204" pitchFamily="34" charset="0"/>
                <a:ea typeface="+mn-ea"/>
                <a:cs typeface="Arial" panose="020B0604020202020204" pitchFamily="34" charset="0"/>
              </a:rPr>
              <a:t>, 2009).</a:t>
            </a: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Qui devrait recevoir du pouvoir ? Ce pourrait être une entité locale élue existante (ex. l’administration municipale) qui est redevable envers la population, ou un groupe communautaire nouvellement créé (qui peut ou non être élu d’une manière démocratique) ? Considérez que l’objectif principal est d’augmenter la redevabilité publique.</a:t>
            </a: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Quels droits sont décentralisés ? (Pensez aux ‘faisceaux de droits’)</a:t>
            </a: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Est-ce qu’ils viennent avec des ressources (finance et capacité) ? Ceci est une faiblesse typique des programmes de décentralisation- ni l’autorité réceptrice (que ce soit gouvernement local ou groupe d’utilisateurs communautaire), ni le personnel des services gouvernementaux concernés (ex. gardes forestiers) est suffisamment formés pour mettre en œuvre la nouvelle approche correctement. Ceci est particulièrement problématique si la décentralisation est considérée comme une façon de réduire les dépenses alors qu’en réalité, comme toute nouvelle approche, elle nécessite énormément d’investissement.</a:t>
            </a: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experts et les locaux : quelle connaissance compte ? Toutes formes de décentralisation nécessitent généralement quelque sorte de plan de gestion à convenir entre le gouvernement et la communauté. La question demeure au sujet de « la connaissance de qui » compte lors de l’élaboration du plan. Dans le cas des forêts, est-ce qu’il est nécessaire de faire un inventaire forestier formel pour planifier le prélèvement ou est-ce qu’une approche participative moins lourde basée sur les connaissances locales (et les produits que la population locale voudrait peut-être prélever) suffit ?</a:t>
            </a: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Qui bénéficie des coûts et qui les supporte? La recherche montre que différents programmes de décentralisation bénéficient à différents groupes de personnes. Typiquement, les plus pauvres bénéficient plutôt des bénéfices communautaires (ex. quand la communauté utilise les revenus obtenus de la gestion des ressources pour améliore les bâtiments scolaires ou l’eau ou les infrastructures de transport) parce qu’ils risquent de ne pas pouvoir participer aux activités visant les individus (McDermott et </a:t>
            </a:r>
            <a:r>
              <a:rPr lang="fr-FR" sz="1200" kern="1200" dirty="0" err="1">
                <a:solidFill>
                  <a:schemeClr val="tx1"/>
                </a:solidFill>
                <a:effectLst/>
                <a:latin typeface="Arial" panose="020B0604020202020204" pitchFamily="34" charset="0"/>
                <a:ea typeface="+mn-ea"/>
                <a:cs typeface="Arial" panose="020B0604020202020204" pitchFamily="34" charset="0"/>
              </a:rPr>
              <a:t>Schreckenberg</a:t>
            </a:r>
            <a:r>
              <a:rPr lang="fr-FR" sz="1200" kern="1200" dirty="0">
                <a:solidFill>
                  <a:schemeClr val="tx1"/>
                </a:solidFill>
                <a:effectLst/>
                <a:latin typeface="Arial" panose="020B0604020202020204" pitchFamily="34" charset="0"/>
                <a:ea typeface="+mn-ea"/>
                <a:cs typeface="Arial" panose="020B0604020202020204" pitchFamily="34" charset="0"/>
              </a:rPr>
              <a:t> 2009)</a:t>
            </a:r>
          </a:p>
          <a:p>
            <a:pPr marL="0" indent="0">
              <a:buFont typeface="Arial" panose="020B0604020202020204" pitchFamily="34" charset="0"/>
              <a:buNone/>
            </a:pPr>
            <a:endParaRPr lang="fr-FR" sz="1200" b="1"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fr-FR" sz="1200" b="1" kern="1200" dirty="0">
                <a:solidFill>
                  <a:schemeClr val="tx1"/>
                </a:solidFill>
                <a:effectLst/>
                <a:latin typeface="Arial" panose="020B0604020202020204" pitchFamily="34" charset="0"/>
                <a:ea typeface="+mn-ea"/>
                <a:cs typeface="Arial" panose="020B0604020202020204" pitchFamily="34" charset="0"/>
              </a:rPr>
              <a:t>[Question aux étudiants</a:t>
            </a:r>
            <a:r>
              <a:rPr lang="fr-FR" sz="1200" kern="1200" dirty="0">
                <a:solidFill>
                  <a:schemeClr val="tx1"/>
                </a:solidFill>
                <a:effectLst/>
                <a:latin typeface="Arial" panose="020B0604020202020204" pitchFamily="34" charset="0"/>
                <a:ea typeface="+mn-ea"/>
                <a:cs typeface="Arial" panose="020B0604020202020204" pitchFamily="34" charset="0"/>
              </a:rPr>
              <a:t> : Est-ce que vous connaissez l’ampleur de la décentralisation de la gestion des ressources (ex. forêts, pêches, pâturages) dans votre pays ? Discutez les problèmes soulevés dans cette diapo en relation pour une étude de cas que vous connaissez.] </a:t>
            </a:r>
            <a:endParaRPr lang="en-GB" altLang="en-US" sz="12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17</a:t>
            </a:fld>
            <a:endParaRPr lang="en-US"/>
          </a:p>
        </p:txBody>
      </p:sp>
    </p:spTree>
    <p:extLst>
      <p:ext uri="{BB962C8B-B14F-4D97-AF65-F5344CB8AC3E}">
        <p14:creationId xmlns:p14="http://schemas.microsoft.com/office/powerpoint/2010/main" val="1791183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approches marchandes comblent un déficit de gouvernance, i.e. quand les approches normatives ne marchent pas (ou quand l’Etat n’est pas efficace).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Elles sont volontaires pour les producteurs- utilisent des incitations financières plutôt que l’application de la régulation pour encourager les systèmes de production plus désirables.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Certification- plusieurs grands schémas (</a:t>
            </a:r>
            <a:r>
              <a:rPr lang="fr-FR" sz="1200" i="1" kern="1200" dirty="0" err="1">
                <a:solidFill>
                  <a:schemeClr val="tx1"/>
                </a:solidFill>
                <a:effectLst/>
                <a:latin typeface="Arial" panose="020B0604020202020204" pitchFamily="34" charset="0"/>
                <a:ea typeface="+mn-ea"/>
                <a:cs typeface="Arial" panose="020B0604020202020204" pitchFamily="34" charset="0"/>
              </a:rPr>
              <a:t>schemes</a:t>
            </a:r>
            <a:r>
              <a:rPr lang="fr-FR" sz="1200" kern="1200" dirty="0">
                <a:solidFill>
                  <a:schemeClr val="tx1"/>
                </a:solidFill>
                <a:effectLst/>
                <a:latin typeface="Arial" panose="020B0604020202020204" pitchFamily="34" charset="0"/>
                <a:ea typeface="+mn-ea"/>
                <a:cs typeface="Arial" panose="020B0604020202020204" pitchFamily="34" charset="0"/>
              </a:rPr>
              <a:t>) initiés par le WWF en collaboration avec le secteur privé concerné.</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b="1" kern="1200" dirty="0">
                <a:solidFill>
                  <a:schemeClr val="tx1"/>
                </a:solidFill>
                <a:effectLst/>
                <a:latin typeface="Arial" panose="020B0604020202020204" pitchFamily="34" charset="0"/>
                <a:ea typeface="+mn-ea"/>
                <a:cs typeface="Arial" panose="020B0604020202020204" pitchFamily="34" charset="0"/>
              </a:rPr>
              <a:t>Questions aux étudiants </a:t>
            </a:r>
            <a:r>
              <a:rPr lang="fr-FR" sz="1200" kern="1200" dirty="0">
                <a:solidFill>
                  <a:schemeClr val="tx1"/>
                </a:solidFill>
                <a:effectLst/>
                <a:latin typeface="Arial" panose="020B0604020202020204" pitchFamily="34" charset="0"/>
                <a:ea typeface="+mn-ea"/>
                <a:cs typeface="Arial" panose="020B0604020202020204" pitchFamily="34" charset="0"/>
              </a:rPr>
              <a:t>: Pouvez-vous citer quelques programmes de certification ? [ex. </a:t>
            </a:r>
            <a:r>
              <a:rPr lang="fr-FR" sz="1200" i="1" kern="1200" dirty="0">
                <a:solidFill>
                  <a:schemeClr val="tx1"/>
                </a:solidFill>
                <a:effectLst/>
                <a:latin typeface="Arial" panose="020B0604020202020204" pitchFamily="34" charset="0"/>
                <a:ea typeface="+mn-ea"/>
                <a:cs typeface="Arial" panose="020B0604020202020204" pitchFamily="34" charset="0"/>
              </a:rPr>
              <a:t>Forest </a:t>
            </a:r>
            <a:r>
              <a:rPr lang="fr-FR" sz="1200" i="1" kern="1200" dirty="0" err="1">
                <a:solidFill>
                  <a:schemeClr val="tx1"/>
                </a:solidFill>
                <a:effectLst/>
                <a:latin typeface="Arial" panose="020B0604020202020204" pitchFamily="34" charset="0"/>
                <a:ea typeface="+mn-ea"/>
                <a:cs typeface="Arial" panose="020B0604020202020204" pitchFamily="34" charset="0"/>
              </a:rPr>
              <a:t>Stewardship</a:t>
            </a:r>
            <a:r>
              <a:rPr lang="fr-FR" sz="1200" i="1" kern="1200" dirty="0">
                <a:solidFill>
                  <a:schemeClr val="tx1"/>
                </a:solidFill>
                <a:effectLst/>
                <a:latin typeface="Arial" panose="020B0604020202020204" pitchFamily="34" charset="0"/>
                <a:ea typeface="+mn-ea"/>
                <a:cs typeface="Arial" panose="020B0604020202020204" pitchFamily="34" charset="0"/>
              </a:rPr>
              <a:t> Scheme </a:t>
            </a:r>
            <a:r>
              <a:rPr lang="fr-FR" sz="1200" kern="1200" dirty="0">
                <a:solidFill>
                  <a:schemeClr val="tx1"/>
                </a:solidFill>
                <a:effectLst/>
                <a:latin typeface="Arial" panose="020B0604020202020204" pitchFamily="34" charset="0"/>
                <a:ea typeface="+mn-ea"/>
                <a:cs typeface="Arial" panose="020B0604020202020204" pitchFamily="34" charset="0"/>
              </a:rPr>
              <a:t>(Certification FSC)</a:t>
            </a:r>
            <a:r>
              <a:rPr lang="fr-FR" sz="1200" i="1" kern="1200" dirty="0">
                <a:solidFill>
                  <a:schemeClr val="tx1"/>
                </a:solidFill>
                <a:effectLst/>
                <a:latin typeface="Arial" panose="020B0604020202020204" pitchFamily="34" charset="0"/>
                <a:ea typeface="+mn-ea"/>
                <a:cs typeface="Arial" panose="020B0604020202020204" pitchFamily="34" charset="0"/>
              </a:rPr>
              <a:t>, Marine </a:t>
            </a:r>
            <a:r>
              <a:rPr lang="fr-FR" sz="1200" i="1" kern="1200" dirty="0" err="1">
                <a:solidFill>
                  <a:schemeClr val="tx1"/>
                </a:solidFill>
                <a:effectLst/>
                <a:latin typeface="Arial" panose="020B0604020202020204" pitchFamily="34" charset="0"/>
                <a:ea typeface="+mn-ea"/>
                <a:cs typeface="Arial" panose="020B0604020202020204" pitchFamily="34" charset="0"/>
              </a:rPr>
              <a:t>Stewardship</a:t>
            </a:r>
            <a:r>
              <a:rPr lang="fr-FR" sz="1200" i="1" kern="1200" dirty="0">
                <a:solidFill>
                  <a:schemeClr val="tx1"/>
                </a:solidFill>
                <a:effectLst/>
                <a:latin typeface="Arial" panose="020B0604020202020204" pitchFamily="34" charset="0"/>
                <a:ea typeface="+mn-ea"/>
                <a:cs typeface="Arial" panose="020B0604020202020204" pitchFamily="34" charset="0"/>
              </a:rPr>
              <a:t> Scheme (Label MSC), </a:t>
            </a:r>
            <a:r>
              <a:rPr lang="fr-FR" sz="1200" i="1" kern="1200" dirty="0" err="1">
                <a:solidFill>
                  <a:schemeClr val="tx1"/>
                </a:solidFill>
                <a:effectLst/>
                <a:latin typeface="Arial" panose="020B0604020202020204" pitchFamily="34" charset="0"/>
                <a:ea typeface="+mn-ea"/>
                <a:cs typeface="Arial" panose="020B0604020202020204" pitchFamily="34" charset="0"/>
              </a:rPr>
              <a:t>Roundtable</a:t>
            </a:r>
            <a:r>
              <a:rPr lang="fr-FR" sz="1200" i="1" kern="1200" dirty="0">
                <a:solidFill>
                  <a:schemeClr val="tx1"/>
                </a:solidFill>
                <a:effectLst/>
                <a:latin typeface="Arial" panose="020B0604020202020204" pitchFamily="34" charset="0"/>
                <a:ea typeface="+mn-ea"/>
                <a:cs typeface="Arial" panose="020B0604020202020204" pitchFamily="34" charset="0"/>
              </a:rPr>
              <a:t> on </a:t>
            </a:r>
            <a:r>
              <a:rPr lang="fr-FR" sz="1200" i="1" kern="1200" dirty="0" err="1">
                <a:solidFill>
                  <a:schemeClr val="tx1"/>
                </a:solidFill>
                <a:effectLst/>
                <a:latin typeface="Arial" panose="020B0604020202020204" pitchFamily="34" charset="0"/>
                <a:ea typeface="+mn-ea"/>
                <a:cs typeface="Arial" panose="020B0604020202020204" pitchFamily="34" charset="0"/>
              </a:rPr>
              <a:t>Sustainable</a:t>
            </a:r>
            <a:r>
              <a:rPr lang="fr-FR" sz="1200" i="1" kern="1200" dirty="0">
                <a:solidFill>
                  <a:schemeClr val="tx1"/>
                </a:solidFill>
                <a:effectLst/>
                <a:latin typeface="Arial" panose="020B0604020202020204" pitchFamily="34" charset="0"/>
                <a:ea typeface="+mn-ea"/>
                <a:cs typeface="Arial" panose="020B0604020202020204" pitchFamily="34" charset="0"/>
              </a:rPr>
              <a:t> Palm </a:t>
            </a:r>
            <a:r>
              <a:rPr lang="fr-FR" sz="1200" i="1" kern="1200" dirty="0" err="1">
                <a:solidFill>
                  <a:schemeClr val="tx1"/>
                </a:solidFill>
                <a:effectLst/>
                <a:latin typeface="Arial" panose="020B0604020202020204" pitchFamily="34" charset="0"/>
                <a:ea typeface="+mn-ea"/>
                <a:cs typeface="Arial" panose="020B0604020202020204" pitchFamily="34" charset="0"/>
              </a:rPr>
              <a:t>Oil</a:t>
            </a:r>
            <a:r>
              <a:rPr lang="fr-FR" sz="1200" i="1" kern="1200" dirty="0">
                <a:solidFill>
                  <a:schemeClr val="tx1"/>
                </a:solidFill>
                <a:effectLst/>
                <a:latin typeface="Arial" panose="020B0604020202020204" pitchFamily="34" charset="0"/>
                <a:ea typeface="+mn-ea"/>
                <a:cs typeface="Arial" panose="020B0604020202020204" pitchFamily="34" charset="0"/>
              </a:rPr>
              <a:t> </a:t>
            </a:r>
            <a:r>
              <a:rPr lang="fr-FR" sz="1200" kern="1200" dirty="0">
                <a:solidFill>
                  <a:schemeClr val="tx1"/>
                </a:solidFill>
                <a:effectLst/>
                <a:latin typeface="Arial" panose="020B0604020202020204" pitchFamily="34" charset="0"/>
                <a:ea typeface="+mn-ea"/>
                <a:cs typeface="Arial" panose="020B0604020202020204" pitchFamily="34" charset="0"/>
              </a:rPr>
              <a:t>(Table ronde pour la durabilité de l’huile de palme)</a:t>
            </a:r>
            <a:r>
              <a:rPr lang="fr-FR" sz="1200" i="1" kern="1200" dirty="0">
                <a:solidFill>
                  <a:schemeClr val="tx1"/>
                </a:solidFill>
                <a:effectLst/>
                <a:latin typeface="Arial" panose="020B0604020202020204" pitchFamily="34" charset="0"/>
                <a:ea typeface="+mn-ea"/>
                <a:cs typeface="Arial" panose="020B0604020202020204" pitchFamily="34" charset="0"/>
              </a:rPr>
              <a:t>, Commerce équitable</a:t>
            </a:r>
            <a:r>
              <a:rPr lang="fr-FR" sz="1200" kern="1200" dirty="0">
                <a:solidFill>
                  <a:schemeClr val="tx1"/>
                </a:solidFill>
                <a:effectLst/>
                <a:latin typeface="Arial" panose="020B0604020202020204" pitchFamily="34" charset="0"/>
                <a:ea typeface="+mn-ea"/>
                <a:cs typeface="Arial" panose="020B0604020202020204" pitchFamily="34" charset="0"/>
              </a:rPr>
              <a:t> (se focalise plus sur les aspects sociaux qu’environnementaux)]</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Visent à obtenir un meilleur prix (premium </a:t>
            </a:r>
            <a:r>
              <a:rPr lang="fr-FR" sz="1200" kern="1200" dirty="0" err="1">
                <a:solidFill>
                  <a:schemeClr val="tx1"/>
                </a:solidFill>
                <a:effectLst/>
                <a:latin typeface="Arial" panose="020B0604020202020204" pitchFamily="34" charset="0"/>
                <a:ea typeface="+mn-ea"/>
                <a:cs typeface="Arial" panose="020B0604020202020204" pitchFamily="34" charset="0"/>
              </a:rPr>
              <a:t>price</a:t>
            </a:r>
            <a:r>
              <a:rPr lang="fr-FR" sz="1200" kern="1200" dirty="0">
                <a:solidFill>
                  <a:schemeClr val="tx1"/>
                </a:solidFill>
                <a:effectLst/>
                <a:latin typeface="Arial" panose="020B0604020202020204" pitchFamily="34" charset="0"/>
                <a:ea typeface="+mn-ea"/>
                <a:cs typeface="Arial" panose="020B0604020202020204" pitchFamily="34" charset="0"/>
              </a:rPr>
              <a:t>) pour les producteurs en vendant un produit qui est produit suivant des standards environnementaux (quelque fois sociaux et éthiques) plus strictes. Ne fonctionnent que si les consommateurs sont prêts à payer, et ceci est plus probable s’ils achètent le produit dans son état relativement brut (ou peu transformé, ex. bois, poisson, thé, café, chocolat) plutôt que des produits hautement transformés (et donc moins visible) tels que l’huile de palme (qui existe en quantité infime dans la moitié des produits sur les étagères des supermarchés)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PSE- nous aborderons ceci plus en détail dans la session 8</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projets REDD+ (Réduction des émissions causées par la déforestation et la dégradation des forêts)- la première génération de ces projets était complètement volontaire et suivait une logique marchande. Maintenant, la tendance est aux programmes REDD+ dirigés par le gouvernement </a:t>
            </a:r>
            <a:r>
              <a:rPr lang="fr-FR" sz="1200" i="1" kern="1200" dirty="0">
                <a:solidFill>
                  <a:schemeClr val="tx1"/>
                </a:solidFill>
                <a:effectLst/>
                <a:latin typeface="Arial" panose="020B0604020202020204" pitchFamily="34" charset="0"/>
                <a:ea typeface="+mn-ea"/>
                <a:cs typeface="Arial" panose="020B0604020202020204" pitchFamily="34" charset="0"/>
              </a:rPr>
              <a:t>(voir diapo suivante)</a:t>
            </a:r>
            <a:endParaRPr lang="en-US" sz="1200" i="1"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Bien qu’ils donnent des incitations financières pour l’utilisation durable, ils se focalisent principalement sur les résultats environnementaux et souvent les effets sur le bien-être ne sont pas des considérations centrales dans leur conception. Une critique particulièrement importante du point de vue  de la pauvreté est que les instruments du marché tels que la certification ou le paiement pour les services écosystémiques (PSE) sont des outils néolibéraux renforceront davantage les inégalités existantes du système capitaliste mondial. (Nunan </a:t>
            </a:r>
            <a:r>
              <a:rPr lang="fr-FR" sz="1200" i="1" kern="1200" dirty="0">
                <a:solidFill>
                  <a:schemeClr val="tx1"/>
                </a:solidFill>
                <a:effectLst/>
                <a:latin typeface="Arial" panose="020B0604020202020204" pitchFamily="34" charset="0"/>
                <a:ea typeface="+mn-ea"/>
                <a:cs typeface="Arial" panose="020B0604020202020204" pitchFamily="34" charset="0"/>
              </a:rPr>
              <a:t>et al. </a:t>
            </a:r>
            <a:r>
              <a:rPr lang="fr-FR" sz="1200" kern="1200" dirty="0">
                <a:solidFill>
                  <a:schemeClr val="tx1"/>
                </a:solidFill>
                <a:effectLst/>
                <a:latin typeface="Arial" panose="020B0604020202020204" pitchFamily="34" charset="0"/>
                <a:ea typeface="+mn-ea"/>
                <a:cs typeface="Arial" panose="020B0604020202020204" pitchFamily="34" charset="0"/>
              </a:rPr>
              <a:t>2018)</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18</a:t>
            </a:fld>
            <a:endParaRPr lang="en-US"/>
          </a:p>
        </p:txBody>
      </p:sp>
    </p:spTree>
    <p:extLst>
      <p:ext uri="{BB962C8B-B14F-4D97-AF65-F5344CB8AC3E}">
        <p14:creationId xmlns:p14="http://schemas.microsoft.com/office/powerpoint/2010/main" val="3880175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Il est de plus en plus évident que la dichotomie entre les approches normatives et marchandes est un peu artificielle. Beaucoup d’approches sont un mélange des deux approches.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acquisitions foncières :</a:t>
            </a: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semblent être une question commerciale- avec les acheteurs cherchant des terres où ils peuvent produire à moindre coût des produits qu’ils ne peuvent pas produire chez eux,</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mais le gouvernement hôte peut jouer un rôle régulateur important en déterminant les conditions dans lesquelles les terres peuvent être achetées et pour quoi faire.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REDD+ = ‘Réduction des émissions causées par le déboisement et la dégradation des forêts dans les pays en développement, et le rôle de la conservation, de la gestion durable des forêts et l’amélioration des stocks de carbone forestier dans les pays en développement’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En cours d’élaboration par plus de 40 pays avec l’objectif de comptabiliser le CO2 au niveau national et sous-national.</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Appuyé par plus de 7 billions USD de la part des donateurs multilatéraux (comme le programme ONU REDD et le Fond de partenariat pour la réduction des émissions de carbone forestier de la Banque Mondiale) ainsi que des aides bilatéraux (ex. de la part de la Grande Bretagne et de la Norvège). Il y a un élément de conditionnalité (l’élément ‘commercial’)- les pays bénéficiaires obtiennent l’argent seulement s’ils peuvent montrer que leur budget de dioxyde de carbone s’améliore. Toutefois, la mise en œuvre dans le pays est faite par des approches normatives comme les politiques sur la gestion durable des forêts, les aires protégées, les foyers économiques </a:t>
            </a:r>
            <a:endParaRPr lang="en-GB" alt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19</a:t>
            </a:fld>
            <a:endParaRPr lang="en-US"/>
          </a:p>
        </p:txBody>
      </p:sp>
    </p:spTree>
    <p:extLst>
      <p:ext uri="{BB962C8B-B14F-4D97-AF65-F5344CB8AC3E}">
        <p14:creationId xmlns:p14="http://schemas.microsoft.com/office/powerpoint/2010/main" val="184135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2</a:t>
            </a:fld>
            <a:endParaRPr lang="en-US" dirty="0"/>
          </a:p>
        </p:txBody>
      </p:sp>
    </p:spTree>
    <p:extLst>
      <p:ext uri="{BB962C8B-B14F-4D97-AF65-F5344CB8AC3E}">
        <p14:creationId xmlns:p14="http://schemas.microsoft.com/office/powerpoint/2010/main" val="2139742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Les défis (</a:t>
            </a:r>
            <a:r>
              <a:rPr lang="fr-FR" sz="1200" kern="1200" dirty="0" err="1">
                <a:solidFill>
                  <a:schemeClr val="tx1"/>
                </a:solidFill>
                <a:effectLst/>
                <a:latin typeface="Arial" panose="020B0604020202020204" pitchFamily="34" charset="0"/>
                <a:ea typeface="+mn-ea"/>
                <a:cs typeface="Arial" panose="020B0604020202020204" pitchFamily="34" charset="0"/>
              </a:rPr>
              <a:t>Nunan</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i="1" kern="1200" dirty="0">
                <a:solidFill>
                  <a:schemeClr val="tx1"/>
                </a:solidFill>
                <a:effectLst/>
                <a:latin typeface="Arial" panose="020B0604020202020204" pitchFamily="34" charset="0"/>
                <a:ea typeface="+mn-ea"/>
                <a:cs typeface="Arial" panose="020B0604020202020204" pitchFamily="34" charset="0"/>
              </a:rPr>
              <a:t>et al. </a:t>
            </a:r>
            <a:r>
              <a:rPr lang="fr-FR" sz="1200" kern="1200" dirty="0">
                <a:solidFill>
                  <a:schemeClr val="tx1"/>
                </a:solidFill>
                <a:effectLst/>
                <a:latin typeface="Arial" panose="020B0604020202020204" pitchFamily="34" charset="0"/>
                <a:ea typeface="+mn-ea"/>
                <a:cs typeface="Arial" panose="020B0604020202020204" pitchFamily="34" charset="0"/>
              </a:rPr>
              <a:t>2018)</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Dans les interventions et politiques liées à l’environnement, il faut s’attendre aux compromis parce que la complexité des systèmes socio-écologiques font que les interventions priorisent inévitablement certains services </a:t>
            </a:r>
            <a:r>
              <a:rPr lang="fr-FR" sz="1200" kern="1200" noProof="0" dirty="0">
                <a:solidFill>
                  <a:schemeClr val="tx1"/>
                </a:solidFill>
                <a:effectLst/>
                <a:latin typeface="Arial" panose="020B0604020202020204" pitchFamily="34" charset="0"/>
                <a:ea typeface="+mn-ea"/>
                <a:cs typeface="Arial" panose="020B0604020202020204" pitchFamily="34" charset="0"/>
              </a:rPr>
              <a:t>écosystémiques</a:t>
            </a:r>
            <a:r>
              <a:rPr lang="fr-FR" sz="1200" kern="1200" dirty="0">
                <a:solidFill>
                  <a:schemeClr val="tx1"/>
                </a:solidFill>
                <a:effectLst/>
                <a:latin typeface="Arial" panose="020B0604020202020204" pitchFamily="34" charset="0"/>
                <a:ea typeface="+mn-ea"/>
                <a:cs typeface="Arial" panose="020B0604020202020204" pitchFamily="34" charset="0"/>
              </a:rPr>
              <a:t> au détriment des autres et/ou les besoins de certains groupes par rapports aux autres. Identifier les compromis et les mettre en lumière donne une opportunité de négocier les compromis.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Bien qu’il soit généralement reconnu que la participation des communautés locales dans la prise de décision sur les ressources dont elles en dépendent est importante, les approches pour atteindre une participation effective font encore défaut.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Parallèlement à la tendance à décentraliser la gestion des ressources au niveau local, il est très important de se rappeler que les décisions au niveau local peuvent être fortement limitées par les décisions à d’autres niveaux, et cette interconnexion entre les niveaux doit être prise en compte. Des approches de gouvernance plus effectives pour bien communiquer entre les niveaux de prise de décision sont nécessaires (pensez à la gouvernance au niveau paysage, ex. les approches de gestion intégrée des bassins hydrographiques comme un exemple de voie à suivre.)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Dans beaucoup de situation, les institutions informelles restent très importantes pour la gouvernance de ressources. Si elles sont négligées lors de la planification de nouvelles interventions, les connaissances qu’on a d’elles sont perdues et elles peuvent même compromettre toutes nouvelles institutions. </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20</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noProof="0" dirty="0">
                <a:solidFill>
                  <a:schemeClr val="accent1"/>
                </a:solidFill>
                <a:latin typeface="+mn-lt"/>
                <a:ea typeface="Arial"/>
                <a:cs typeface="Arial"/>
                <a:sym typeface="Arial"/>
              </a:rPr>
              <a:t>Références citées</a:t>
            </a:r>
            <a:r>
              <a:rPr lang="fr-FR" sz="1200" baseline="0" noProof="0" dirty="0">
                <a:solidFill>
                  <a:schemeClr val="accent1"/>
                </a:solidFill>
                <a:latin typeface="+mn-lt"/>
                <a:ea typeface="Arial"/>
                <a:cs typeface="Arial"/>
                <a:sym typeface="Arial"/>
              </a:rPr>
              <a:t> dans les note-pr</a:t>
            </a:r>
            <a:r>
              <a:rPr lang="fr-FR" sz="1200" noProof="0" dirty="0">
                <a:solidFill>
                  <a:schemeClr val="accent1"/>
                </a:solidFill>
                <a:latin typeface="+mn-lt"/>
                <a:ea typeface="Arial"/>
                <a:cs typeface="Arial"/>
                <a:sym typeface="Arial"/>
              </a:rPr>
              <a:t>é</a:t>
            </a:r>
            <a:r>
              <a:rPr lang="fr-FR" sz="1200" baseline="0" noProof="0" dirty="0">
                <a:solidFill>
                  <a:schemeClr val="accent1"/>
                </a:solidFill>
                <a:latin typeface="+mn-lt"/>
                <a:ea typeface="Arial"/>
                <a:cs typeface="Arial"/>
                <a:sym typeface="Arial"/>
              </a:rPr>
              <a:t>sentateur </a:t>
            </a:r>
            <a:r>
              <a:rPr lang="en-GB" sz="1200" dirty="0">
                <a:solidFill>
                  <a:schemeClr val="accent1"/>
                </a:solidFill>
                <a:latin typeface="+mn-lt"/>
                <a:ea typeface="Arial"/>
                <a:cs typeface="Arial"/>
                <a:sym typeface="Arial"/>
              </a:rPr>
              <a:t>:</a:t>
            </a:r>
          </a:p>
          <a:p>
            <a:pPr marL="171450" indent="-171450">
              <a:spcBef>
                <a:spcPts val="600"/>
              </a:spcBef>
              <a:buFont typeface="Arial" panose="020B0604020202020204" pitchFamily="34" charset="0"/>
              <a:buChar char="•"/>
            </a:pPr>
            <a:r>
              <a:rPr lang="en-GB" sz="1200" dirty="0" err="1">
                <a:solidFill>
                  <a:schemeClr val="tx1"/>
                </a:solidFill>
                <a:latin typeface="Arial" panose="020B0604020202020204" pitchFamily="34" charset="0"/>
                <a:cs typeface="Arial" panose="020B0604020202020204" pitchFamily="34" charset="0"/>
              </a:rPr>
              <a:t>Börner</a:t>
            </a:r>
            <a:r>
              <a:rPr lang="en-GB" sz="1200" dirty="0">
                <a:solidFill>
                  <a:schemeClr val="tx1"/>
                </a:solidFill>
                <a:latin typeface="Arial" panose="020B0604020202020204" pitchFamily="34" charset="0"/>
                <a:cs typeface="Arial" panose="020B0604020202020204" pitchFamily="34" charset="0"/>
              </a:rPr>
              <a:t>, J., </a:t>
            </a:r>
            <a:r>
              <a:rPr lang="en-GB" sz="1200" dirty="0" err="1">
                <a:solidFill>
                  <a:schemeClr val="tx1"/>
                </a:solidFill>
                <a:latin typeface="Arial" panose="020B0604020202020204" pitchFamily="34" charset="0"/>
                <a:cs typeface="Arial" panose="020B0604020202020204" pitchFamily="34" charset="0"/>
              </a:rPr>
              <a:t>Marinho</a:t>
            </a:r>
            <a:r>
              <a:rPr lang="en-GB" sz="1200" dirty="0">
                <a:solidFill>
                  <a:schemeClr val="tx1"/>
                </a:solidFill>
                <a:latin typeface="Arial" panose="020B0604020202020204" pitchFamily="34" charset="0"/>
                <a:cs typeface="Arial" panose="020B0604020202020204" pitchFamily="34" charset="0"/>
              </a:rPr>
              <a:t>, E. and </a:t>
            </a:r>
            <a:r>
              <a:rPr lang="en-GB" sz="1200" dirty="0" err="1">
                <a:solidFill>
                  <a:schemeClr val="tx1"/>
                </a:solidFill>
                <a:latin typeface="Arial" panose="020B0604020202020204" pitchFamily="34" charset="0"/>
                <a:cs typeface="Arial" panose="020B0604020202020204" pitchFamily="34" charset="0"/>
              </a:rPr>
              <a:t>Wunder</a:t>
            </a:r>
            <a:r>
              <a:rPr lang="en-GB" sz="1200" dirty="0">
                <a:solidFill>
                  <a:schemeClr val="tx1"/>
                </a:solidFill>
                <a:latin typeface="Arial" panose="020B0604020202020204" pitchFamily="34" charset="0"/>
                <a:cs typeface="Arial" panose="020B0604020202020204" pitchFamily="34" charset="0"/>
              </a:rPr>
              <a:t>, S. (2015) Mixing carrots and sticks to conserve forests in the Brazilian Amazon: A spatial probabilistic modelling approach. </a:t>
            </a:r>
            <a:r>
              <a:rPr lang="en-GB" sz="1200" i="1" dirty="0" err="1">
                <a:solidFill>
                  <a:schemeClr val="tx1"/>
                </a:solidFill>
                <a:latin typeface="Arial" panose="020B0604020202020204" pitchFamily="34" charset="0"/>
                <a:cs typeface="Arial" panose="020B0604020202020204" pitchFamily="34" charset="0"/>
              </a:rPr>
              <a:t>PLoS</a:t>
            </a:r>
            <a:r>
              <a:rPr lang="en-GB" sz="1200" i="1" dirty="0">
                <a:solidFill>
                  <a:schemeClr val="tx1"/>
                </a:solidFill>
                <a:latin typeface="Arial" panose="020B0604020202020204" pitchFamily="34" charset="0"/>
                <a:cs typeface="Arial" panose="020B0604020202020204" pitchFamily="34" charset="0"/>
              </a:rPr>
              <a:t> ONE </a:t>
            </a:r>
            <a:r>
              <a:rPr lang="en-GB" sz="1200" b="1" dirty="0">
                <a:solidFill>
                  <a:schemeClr val="tx1"/>
                </a:solidFill>
                <a:latin typeface="Arial" panose="020B0604020202020204" pitchFamily="34" charset="0"/>
                <a:cs typeface="Arial" panose="020B0604020202020204" pitchFamily="34" charset="0"/>
              </a:rPr>
              <a:t>10</a:t>
            </a:r>
            <a:r>
              <a:rPr lang="en-GB" sz="1200" dirty="0">
                <a:solidFill>
                  <a:schemeClr val="tx1"/>
                </a:solidFill>
                <a:latin typeface="Arial" panose="020B0604020202020204" pitchFamily="34" charset="0"/>
                <a:cs typeface="Arial" panose="020B0604020202020204" pitchFamily="34" charset="0"/>
              </a:rPr>
              <a:t>: p.e0116846.</a:t>
            </a:r>
          </a:p>
          <a:p>
            <a:pPr marL="171450" indent="-171450">
              <a:spcBef>
                <a:spcPts val="600"/>
              </a:spcBef>
              <a:buFont typeface="Arial" panose="020B0604020202020204" pitchFamily="34" charset="0"/>
              <a:buChar char="•"/>
            </a:pPr>
            <a:r>
              <a:rPr lang="en-GB" sz="1200" dirty="0" err="1">
                <a:solidFill>
                  <a:schemeClr val="tx1"/>
                </a:solidFill>
                <a:latin typeface="Arial" panose="020B0604020202020204" pitchFamily="34" charset="0"/>
                <a:cs typeface="Arial" panose="020B0604020202020204" pitchFamily="34" charset="0"/>
              </a:rPr>
              <a:t>Borrini-Feyerabend</a:t>
            </a:r>
            <a:r>
              <a:rPr lang="en-GB" sz="1200" dirty="0">
                <a:solidFill>
                  <a:schemeClr val="tx1"/>
                </a:solidFill>
                <a:latin typeface="Arial" panose="020B0604020202020204" pitchFamily="34" charset="0"/>
                <a:cs typeface="Arial" panose="020B0604020202020204" pitchFamily="34" charset="0"/>
              </a:rPr>
              <a:t>, G. </a:t>
            </a:r>
            <a:r>
              <a:rPr lang="en-GB" sz="1200" i="1" dirty="0">
                <a:solidFill>
                  <a:schemeClr val="tx1"/>
                </a:solidFill>
                <a:latin typeface="Arial" panose="020B0604020202020204" pitchFamily="34" charset="0"/>
                <a:cs typeface="Arial" panose="020B0604020202020204" pitchFamily="34" charset="0"/>
              </a:rPr>
              <a:t>et al.</a:t>
            </a:r>
            <a:r>
              <a:rPr lang="en-GB" sz="1200" dirty="0">
                <a:solidFill>
                  <a:schemeClr val="tx1"/>
                </a:solidFill>
                <a:latin typeface="Arial" panose="020B0604020202020204" pitchFamily="34" charset="0"/>
                <a:cs typeface="Arial" panose="020B0604020202020204" pitchFamily="34" charset="0"/>
              </a:rPr>
              <a:t> (2013) Governance of Protected Areas: From understanding to action. </a:t>
            </a:r>
            <a:r>
              <a:rPr lang="en-GB" sz="1200" i="1" dirty="0">
                <a:solidFill>
                  <a:schemeClr val="tx1"/>
                </a:solidFill>
                <a:latin typeface="Arial" panose="020B0604020202020204" pitchFamily="34" charset="0"/>
                <a:cs typeface="Arial" panose="020B0604020202020204" pitchFamily="34" charset="0"/>
              </a:rPr>
              <a:t>Best Practice Protected Area Guidelines Series </a:t>
            </a:r>
            <a:r>
              <a:rPr lang="en-GB" sz="1200" dirty="0">
                <a:solidFill>
                  <a:schemeClr val="tx1"/>
                </a:solidFill>
                <a:latin typeface="Arial" panose="020B0604020202020204" pitchFamily="34" charset="0"/>
                <a:cs typeface="Arial" panose="020B0604020202020204" pitchFamily="34" charset="0"/>
              </a:rPr>
              <a:t>No. 20. IUCN, Gland, Switzerland. Available at: </a:t>
            </a:r>
            <a:r>
              <a:rPr lang="en-GB" sz="1200" dirty="0">
                <a:solidFill>
                  <a:schemeClr val="tx1"/>
                </a:solidFill>
                <a:latin typeface="Arial" panose="020B0604020202020204" pitchFamily="34" charset="0"/>
                <a:cs typeface="Arial" panose="020B0604020202020204" pitchFamily="34" charset="0"/>
                <a:hlinkClick r:id="rId3"/>
              </a:rPr>
              <a:t>https://cmsdata.iucn.org/downloads/governance_web.pdf</a:t>
            </a:r>
            <a:endParaRPr lang="en-GB" sz="1200" dirty="0">
              <a:solidFill>
                <a:schemeClr val="tx1"/>
              </a:solidFill>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McDermott, M.H. and Schreckenberg, K. (2009) Equity in community forestry – insights from North and South. </a:t>
            </a:r>
            <a:r>
              <a:rPr lang="en-GB" sz="1200" i="1" dirty="0">
                <a:solidFill>
                  <a:schemeClr val="tx1"/>
                </a:solidFill>
                <a:latin typeface="Arial" panose="020B0604020202020204" pitchFamily="34" charset="0"/>
                <a:cs typeface="Arial" panose="020B0604020202020204" pitchFamily="34" charset="0"/>
              </a:rPr>
              <a:t>International Forestry Review </a:t>
            </a:r>
            <a:r>
              <a:rPr lang="en-GB" sz="1200" b="1" dirty="0">
                <a:solidFill>
                  <a:schemeClr val="tx1"/>
                </a:solidFill>
                <a:latin typeface="Arial" panose="020B0604020202020204" pitchFamily="34" charset="0"/>
                <a:cs typeface="Arial" panose="020B0604020202020204" pitchFamily="34" charset="0"/>
              </a:rPr>
              <a:t>11</a:t>
            </a:r>
            <a:r>
              <a:rPr lang="en-GB" sz="1200" dirty="0">
                <a:solidFill>
                  <a:schemeClr val="tx1"/>
                </a:solidFill>
                <a:latin typeface="Arial" panose="020B0604020202020204" pitchFamily="34" charset="0"/>
                <a:cs typeface="Arial" panose="020B0604020202020204" pitchFamily="34" charset="0"/>
              </a:rPr>
              <a:t>(2): 157-170.</a:t>
            </a:r>
          </a:p>
          <a:p>
            <a:pPr marL="171450" indent="-171450">
              <a:spcBef>
                <a:spcPts val="600"/>
              </a:spcBef>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North, D.C. (1990) </a:t>
            </a:r>
            <a:r>
              <a:rPr lang="en-GB" sz="1200" i="1" dirty="0">
                <a:solidFill>
                  <a:schemeClr val="tx1"/>
                </a:solidFill>
                <a:latin typeface="Arial" panose="020B0604020202020204" pitchFamily="34" charset="0"/>
                <a:cs typeface="Arial" panose="020B0604020202020204" pitchFamily="34" charset="0"/>
              </a:rPr>
              <a:t>Institutions, institutional change and economic performance. </a:t>
            </a:r>
            <a:r>
              <a:rPr lang="en-GB" sz="1200" dirty="0">
                <a:solidFill>
                  <a:schemeClr val="tx1"/>
                </a:solidFill>
                <a:latin typeface="Arial" panose="020B0604020202020204" pitchFamily="34" charset="0"/>
                <a:cs typeface="Arial" panose="020B0604020202020204" pitchFamily="34" charset="0"/>
              </a:rPr>
              <a:t>CUP, Cambridge.</a:t>
            </a:r>
          </a:p>
          <a:p>
            <a:pPr marL="171450" indent="-171450">
              <a:spcBef>
                <a:spcPts val="600"/>
              </a:spcBef>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Schreckenberg, K. and Luttrell, C. (2009) Participatory forest management: a route to poverty reduction? </a:t>
            </a:r>
            <a:r>
              <a:rPr lang="en-GB" sz="1200" i="1" dirty="0">
                <a:solidFill>
                  <a:schemeClr val="tx1"/>
                </a:solidFill>
                <a:latin typeface="Arial" panose="020B0604020202020204" pitchFamily="34" charset="0"/>
                <a:cs typeface="Arial" panose="020B0604020202020204" pitchFamily="34" charset="0"/>
              </a:rPr>
              <a:t>International Forestry Review </a:t>
            </a:r>
            <a:r>
              <a:rPr lang="en-GB" sz="1200" b="1" dirty="0">
                <a:solidFill>
                  <a:schemeClr val="tx1"/>
                </a:solidFill>
                <a:latin typeface="Arial" panose="020B0604020202020204" pitchFamily="34" charset="0"/>
                <a:cs typeface="Arial" panose="020B0604020202020204" pitchFamily="34" charset="0"/>
              </a:rPr>
              <a:t>11</a:t>
            </a:r>
            <a:r>
              <a:rPr lang="en-GB" sz="1200" dirty="0">
                <a:solidFill>
                  <a:schemeClr val="tx1"/>
                </a:solidFill>
                <a:latin typeface="Arial" panose="020B0604020202020204" pitchFamily="34" charset="0"/>
                <a:cs typeface="Arial" panose="020B0604020202020204" pitchFamily="34" charset="0"/>
              </a:rPr>
              <a:t>(2): </a:t>
            </a:r>
            <a:r>
              <a:rPr lang="en-GB" sz="1200" b="0" i="0" kern="1200" dirty="0">
                <a:solidFill>
                  <a:schemeClr val="tx1"/>
                </a:solidFill>
                <a:effectLst/>
                <a:latin typeface="+mn-lt"/>
                <a:ea typeface="+mn-ea"/>
                <a:cs typeface="+mn-cs"/>
              </a:rPr>
              <a:t>221-238.</a:t>
            </a:r>
            <a:r>
              <a:rPr lang="en-GB" sz="1200" dirty="0">
                <a:solidFill>
                  <a:schemeClr val="tx1"/>
                </a:solidFill>
                <a:latin typeface="Arial" panose="020B0604020202020204" pitchFamily="34" charset="0"/>
                <a:cs typeface="Arial" panose="020B0604020202020204" pitchFamily="34" charset="0"/>
              </a:rPr>
              <a:t> </a:t>
            </a:r>
          </a:p>
          <a:p>
            <a:pPr>
              <a:spcBef>
                <a:spcPts val="600"/>
              </a:spcBef>
            </a:pPr>
            <a:endParaRPr lang="en-GB" sz="1200" dirty="0">
              <a:solidFill>
                <a:schemeClr val="accent1"/>
              </a:solidFill>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endParaRPr lang="en-GB" dirty="0">
              <a:latin typeface="+mn-lt"/>
            </a:endParaRPr>
          </a:p>
          <a:p>
            <a:pPr marL="0" lvl="0" indent="0">
              <a:spcBef>
                <a:spcPts val="0"/>
              </a:spcBef>
              <a:spcAft>
                <a:spcPts val="0"/>
              </a:spcAft>
              <a:buNone/>
            </a:pPr>
            <a:endParaRPr dirty="0"/>
          </a:p>
        </p:txBody>
      </p:sp>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0654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0" i="1" u="none" strike="noStrike" cap="none" noProof="0" dirty="0">
                <a:solidFill>
                  <a:schemeClr val="dk1"/>
                </a:solidFill>
                <a:latin typeface="+mn-lt"/>
                <a:ea typeface="Calibri"/>
                <a:cs typeface="Calibri"/>
                <a:sym typeface="Calibri"/>
              </a:rPr>
              <a:t>[Veuillez se référer aux</a:t>
            </a:r>
            <a:r>
              <a:rPr lang="fr-FR" sz="1200" b="0" i="1" u="none" strike="noStrike" cap="none" baseline="0" noProof="0" dirty="0">
                <a:solidFill>
                  <a:schemeClr val="dk1"/>
                </a:solidFill>
                <a:latin typeface="+mn-lt"/>
                <a:ea typeface="Calibri"/>
                <a:cs typeface="Calibri"/>
                <a:sym typeface="Calibri"/>
              </a:rPr>
              <a:t> résumés </a:t>
            </a:r>
            <a:r>
              <a:rPr lang="fr-FR" sz="1200" b="0" i="1" u="none" strike="noStrike" cap="none" baseline="0" noProof="0">
                <a:solidFill>
                  <a:schemeClr val="dk1"/>
                </a:solidFill>
                <a:latin typeface="+mn-lt"/>
                <a:ea typeface="Calibri"/>
                <a:cs typeface="Calibri"/>
                <a:sym typeface="Calibri"/>
              </a:rPr>
              <a:t>des études </a:t>
            </a:r>
            <a:r>
              <a:rPr lang="fr-FR" sz="1200" b="0" i="1" u="none" strike="noStrike" cap="none" baseline="0" noProof="0" dirty="0">
                <a:solidFill>
                  <a:schemeClr val="dk1"/>
                </a:solidFill>
                <a:latin typeface="+mn-lt"/>
                <a:ea typeface="Calibri"/>
                <a:cs typeface="Calibri"/>
                <a:sym typeface="Calibri"/>
              </a:rPr>
              <a:t>de </a:t>
            </a:r>
            <a:r>
              <a:rPr lang="fr-FR" sz="1200" b="0" i="1" u="none" strike="noStrike" cap="none" baseline="0" noProof="0">
                <a:solidFill>
                  <a:schemeClr val="dk1"/>
                </a:solidFill>
                <a:latin typeface="+mn-lt"/>
                <a:ea typeface="Calibri"/>
                <a:cs typeface="Calibri"/>
                <a:sym typeface="Calibri"/>
              </a:rPr>
              <a:t>cas C, D et F]</a:t>
            </a:r>
            <a:r>
              <a:rPr lang="fr-FR" sz="1200" b="0" i="1" u="none" strike="noStrike" cap="none" noProof="0">
                <a:solidFill>
                  <a:schemeClr val="dk1"/>
                </a:solidFill>
                <a:latin typeface="+mn-lt"/>
                <a:ea typeface="Calibri"/>
                <a:cs typeface="Calibri"/>
                <a:sym typeface="Calibri"/>
              </a:rPr>
              <a:t> </a:t>
            </a:r>
            <a:endParaRPr lang="fr-FR" sz="1200" b="0" i="1" u="none" strike="noStrike" cap="none" noProof="0" dirty="0">
              <a:solidFill>
                <a:schemeClr val="dk1"/>
              </a:solidFill>
              <a:latin typeface="+mn-lt"/>
              <a:ea typeface="Calibri"/>
              <a:cs typeface="Calibri"/>
              <a:sym typeface="Calibri"/>
            </a:endParaRPr>
          </a:p>
          <a:p>
            <a:pPr marL="0" marR="0" lvl="0" indent="0" algn="l" rtl="0">
              <a:spcBef>
                <a:spcPts val="0"/>
              </a:spcBef>
              <a:spcAft>
                <a:spcPts val="0"/>
              </a:spcAft>
              <a:buNone/>
            </a:pPr>
            <a:endParaRPr lang="fr-FR" sz="1200" b="0" i="1" u="none" strike="noStrike" cap="none" noProof="0" dirty="0">
              <a:solidFill>
                <a:schemeClr val="dk1"/>
              </a:solidFill>
              <a:latin typeface="+mn-lt"/>
              <a:ea typeface="Calibri"/>
              <a:cs typeface="Calibri"/>
              <a:sym typeface="Calibri"/>
            </a:endParaRPr>
          </a:p>
        </p:txBody>
      </p:sp>
      <p:sp>
        <p:nvSpPr>
          <p:cNvPr id="251" name="Shape 25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57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écosystèmes produisent de multiples services de différente importance pour diverses personnes. Pourtant, en dépit de l’amélioration des connaissances sur leur importance, leur état de conservation continue de se dégrader. En même temps, beaucoup de personnes marginalisées qui dépendent le plus sur les services écosystémiques peuvent en perdre l’accès et luttent pour sortir de la pauvreté.</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recherches effectuées par ESPA ont montré qu’étant donné la nature complexe des systèmes socio-écologiques, il n’est pas étonnant que nous devions nous attendre à des compromis plutôt que des scenarii gagnants-gagnants.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Rendre explicite les compromis est un aspect important de la gouvernance, qui peut aussi aider à assurer que les ‘perdants’ soient indemnisés correctement si ce n’est pas possible d’atténuer les répercussions négatives qu’ils rencontrent.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err="1">
                <a:solidFill>
                  <a:schemeClr val="tx1"/>
                </a:solidFill>
                <a:effectLst/>
                <a:latin typeface="Arial" panose="020B0604020202020204" pitchFamily="34" charset="0"/>
                <a:ea typeface="+mn-ea"/>
                <a:cs typeface="Arial" panose="020B0604020202020204" pitchFamily="34" charset="0"/>
              </a:rPr>
              <a:t>Primmer</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i="1" kern="1200" dirty="0">
                <a:solidFill>
                  <a:schemeClr val="tx1"/>
                </a:solidFill>
                <a:effectLst/>
                <a:latin typeface="Arial" panose="020B0604020202020204" pitchFamily="34" charset="0"/>
                <a:ea typeface="+mn-ea"/>
                <a:cs typeface="Arial" panose="020B0604020202020204" pitchFamily="34" charset="0"/>
              </a:rPr>
              <a:t>et al. </a:t>
            </a:r>
            <a:r>
              <a:rPr lang="fr-FR" sz="1200" kern="1200" dirty="0">
                <a:solidFill>
                  <a:schemeClr val="tx1"/>
                </a:solidFill>
                <a:effectLst/>
                <a:latin typeface="Arial" panose="020B0604020202020204" pitchFamily="34" charset="0"/>
                <a:ea typeface="+mn-ea"/>
                <a:cs typeface="Arial" panose="020B0604020202020204" pitchFamily="34" charset="0"/>
              </a:rPr>
              <a:t>(2015) avance que, même  si beaucoup de recherches se sont intéressés aux  écosystèmes et leurs valeurs pour les humains, il y a eu un postulat erroné que l’augmentation des connaissances améliorerait automatiquement les décisions…Ce postulat ignore le besoin de mieux comprendre comment les décisions sont prises et les politiques mises en œuvre.</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3</a:t>
            </a:fld>
            <a:endParaRPr lang="en-US"/>
          </a:p>
        </p:txBody>
      </p:sp>
    </p:spTree>
    <p:extLst>
      <p:ext uri="{BB962C8B-B14F-4D97-AF65-F5344CB8AC3E}">
        <p14:creationId xmlns:p14="http://schemas.microsoft.com/office/powerpoint/2010/main" val="322421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Il y a beaucoup de définitions de la gouvernance, et le concept peut être difficile à traduire en différentes sociétés et langages.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 cœur de la gouvernance environnementale concerne la résolution de conflits environnementaux et les compromis. Si nous étions tous d’accord sur comment utiliser nos ressources naturelles, nous n’aurions pas besoin de lois et d’organisations pour les faire appliquer.</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Quand vous lisez la deuxième définition ici, pensez au cadre MA- la boîte ‘services </a:t>
            </a:r>
            <a:r>
              <a:rPr lang="fr-FR" sz="1200" kern="1200" dirty="0" err="1">
                <a:solidFill>
                  <a:schemeClr val="tx1"/>
                </a:solidFill>
                <a:effectLst/>
                <a:latin typeface="Arial" panose="020B0604020202020204" pitchFamily="34" charset="0"/>
                <a:ea typeface="+mn-ea"/>
                <a:cs typeface="Arial" panose="020B0604020202020204" pitchFamily="34" charset="0"/>
              </a:rPr>
              <a:t>écosystémiques</a:t>
            </a:r>
            <a:r>
              <a:rPr lang="fr-FR" sz="1200" kern="1200" dirty="0">
                <a:solidFill>
                  <a:schemeClr val="tx1"/>
                </a:solidFill>
                <a:effectLst/>
                <a:latin typeface="Arial" panose="020B0604020202020204" pitchFamily="34" charset="0"/>
                <a:ea typeface="+mn-ea"/>
                <a:cs typeface="Arial" panose="020B0604020202020204" pitchFamily="34" charset="0"/>
              </a:rPr>
              <a:t>’ à gauche et la boîte ‘bien-être humain’ à droite- et les nombreuses flèches qui relient les deux. Ces flèches représentent les arrangements de gouvernance qui déterminent qui a accès à, et peut bénéficier de, quels types de services </a:t>
            </a:r>
            <a:r>
              <a:rPr lang="fr-FR" sz="1200" kern="1200" dirty="0" err="1">
                <a:solidFill>
                  <a:schemeClr val="tx1"/>
                </a:solidFill>
                <a:effectLst/>
                <a:latin typeface="Arial" panose="020B0604020202020204" pitchFamily="34" charset="0"/>
                <a:ea typeface="+mn-ea"/>
                <a:cs typeface="Arial" panose="020B0604020202020204" pitchFamily="34" charset="0"/>
              </a:rPr>
              <a:t>écosystémiques</a:t>
            </a:r>
            <a:r>
              <a:rPr lang="fr-FR" sz="1200" kern="1200" dirty="0">
                <a:solidFill>
                  <a:schemeClr val="tx1"/>
                </a:solidFill>
                <a:effectLst/>
                <a:latin typeface="Arial" panose="020B0604020202020204" pitchFamily="34" charset="0"/>
                <a:ea typeface="+mn-ea"/>
                <a:cs typeface="Arial" panose="020B0604020202020204" pitchFamily="34" charset="0"/>
              </a:rPr>
              <a: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dernière définition est celle utilisée par l’UICN et est très complète- elle met en exergue l’implication de toute sorte d’acteurs (ou ‘citoyens’) dans la prise de décision.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Notez qu’il y a très peu de travail concernant spécifiquement la gouvernance des services </a:t>
            </a:r>
            <a:r>
              <a:rPr lang="fr-FR" sz="1200" kern="1200" dirty="0" err="1">
                <a:solidFill>
                  <a:schemeClr val="tx1"/>
                </a:solidFill>
                <a:effectLst/>
                <a:latin typeface="Arial" panose="020B0604020202020204" pitchFamily="34" charset="0"/>
                <a:ea typeface="+mn-ea"/>
                <a:cs typeface="Arial" panose="020B0604020202020204" pitchFamily="34" charset="0"/>
              </a:rPr>
              <a:t>écosystémiques</a:t>
            </a:r>
            <a:r>
              <a:rPr lang="fr-FR" sz="1200" kern="1200" dirty="0">
                <a:solidFill>
                  <a:schemeClr val="tx1"/>
                </a:solidFill>
                <a:effectLst/>
                <a:latin typeface="Arial" panose="020B0604020202020204" pitchFamily="34" charset="0"/>
                <a:ea typeface="+mn-ea"/>
                <a:cs typeface="Arial" panose="020B0604020202020204" pitchFamily="34" charset="0"/>
              </a:rPr>
              <a:t>- parce que la gouvernance concerne souvent l’écosystème (le ‘stock’) duquel découlent de multiples services </a:t>
            </a:r>
            <a:r>
              <a:rPr lang="fr-FR" sz="1200" kern="1200" dirty="0" err="1">
                <a:solidFill>
                  <a:schemeClr val="tx1"/>
                </a:solidFill>
                <a:effectLst/>
                <a:latin typeface="Arial" panose="020B0604020202020204" pitchFamily="34" charset="0"/>
                <a:ea typeface="+mn-ea"/>
                <a:cs typeface="Arial" panose="020B0604020202020204" pitchFamily="34" charset="0"/>
              </a:rPr>
              <a:t>écosystémiques</a:t>
            </a:r>
            <a:r>
              <a:rPr lang="fr-FR" sz="1200" kern="1200" dirty="0">
                <a:solidFill>
                  <a:schemeClr val="tx1"/>
                </a:solidFill>
                <a:effectLst/>
                <a:latin typeface="Arial" panose="020B0604020202020204" pitchFamily="34" charset="0"/>
                <a:ea typeface="+mn-ea"/>
                <a:cs typeface="Arial" panose="020B0604020202020204" pitchFamily="34" charset="0"/>
              </a:rPr>
              <a:t>. Il y a toutefois beaucoup d’études en gouvernance environnemental et en gouvernance des ressources naturelles, et ces termes sont utilisés un peu de façon interchangeable dans cette session.</a:t>
            </a:r>
            <a:endParaRPr lang="en-GB" alt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4</a:t>
            </a:fld>
            <a:endParaRPr lang="en-US"/>
          </a:p>
        </p:txBody>
      </p:sp>
    </p:spTree>
    <p:extLst>
      <p:ext uri="{BB962C8B-B14F-4D97-AF65-F5344CB8AC3E}">
        <p14:creationId xmlns:p14="http://schemas.microsoft.com/office/powerpoint/2010/main" val="158188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La gouvernance n’est pas la même que le gouvernement, elle implique plusieurs acteurs et est intrinsèquement complexe et transversale. </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5</a:t>
            </a:fld>
            <a:endParaRPr lang="en-US"/>
          </a:p>
        </p:txBody>
      </p:sp>
    </p:spTree>
    <p:extLst>
      <p:ext uri="{BB962C8B-B14F-4D97-AF65-F5344CB8AC3E}">
        <p14:creationId xmlns:p14="http://schemas.microsoft.com/office/powerpoint/2010/main" val="163018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Arial" panose="020B0604020202020204" pitchFamily="34" charset="0"/>
                <a:ea typeface="+mn-ea"/>
                <a:cs typeface="Arial" panose="020B0604020202020204" pitchFamily="34" charset="0"/>
              </a:rPr>
              <a:t>Borrini-Feyerabend</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i="1" kern="1200" dirty="0">
                <a:solidFill>
                  <a:schemeClr val="tx1"/>
                </a:solidFill>
                <a:effectLst/>
                <a:latin typeface="Arial" panose="020B0604020202020204" pitchFamily="34" charset="0"/>
                <a:ea typeface="+mn-ea"/>
                <a:cs typeface="Arial" panose="020B0604020202020204" pitchFamily="34" charset="0"/>
              </a:rPr>
              <a:t>et al.</a:t>
            </a:r>
            <a:r>
              <a:rPr lang="en-GB" sz="1200" kern="1200" dirty="0">
                <a:solidFill>
                  <a:schemeClr val="tx1"/>
                </a:solidFill>
                <a:effectLst/>
                <a:latin typeface="Arial" panose="020B0604020202020204" pitchFamily="34" charset="0"/>
                <a:ea typeface="+mn-ea"/>
                <a:cs typeface="Arial" panose="020B0604020202020204" pitchFamily="34" charset="0"/>
              </a:rPr>
              <a:t> (2008):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gestion fait partie de la gouvernance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gouvernance est stratégique. La gestion est opérationnelle.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gouvernance implique la prise de décision et la mise en œuvre des décisions. La gestion est un moyen pour mettre en œuvre les décisions.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gouvernance consiste à prendre les décisions importantes sur ce qui doit être fait- par exemple, une décision que l’irrigation devrait être gérée au niveau communautaire. La gestion détermine comment ces ressources en eau sont distribuées équitablement- quand est-ce que chaque agriculteur reçoit de l’eau et quel type de mécanismes sont utilisés pour distribuer l’eau, par exemple.</a:t>
            </a:r>
            <a:endParaRPr lang="en-GB"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6</a:t>
            </a:fld>
            <a:endParaRPr lang="en-US"/>
          </a:p>
        </p:txBody>
      </p:sp>
    </p:spTree>
    <p:extLst>
      <p:ext uri="{BB962C8B-B14F-4D97-AF65-F5344CB8AC3E}">
        <p14:creationId xmlns:p14="http://schemas.microsoft.com/office/powerpoint/2010/main" val="428645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Pourquoi s’intéressons-nous aux composantes de la gouvernance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Afin de pouvoir opérationnaliser le concept de gouvernance sur le terrain- nous devons savoir ce que nous recherchons.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Il y a différentes façons d’explorer le concept de gouvernance, mais la plupart utilise une combinaison d’acteurs, institutions et procédures.</a:t>
            </a:r>
            <a:endParaRPr lang="en-GB"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7</a:t>
            </a:fld>
            <a:endParaRPr lang="en-US"/>
          </a:p>
        </p:txBody>
      </p:sp>
    </p:spTree>
    <p:extLst>
      <p:ext uri="{BB962C8B-B14F-4D97-AF65-F5344CB8AC3E}">
        <p14:creationId xmlns:p14="http://schemas.microsoft.com/office/powerpoint/2010/main" val="422412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 gouvernance environnementale implique de multiples acteurs et est intrinsèquement complexe et transversale.</a:t>
            </a:r>
          </a:p>
          <a:p>
            <a:pPr marL="0" lvl="0" indent="0">
              <a:buFont typeface="Arial" panose="020B0604020202020204" pitchFamily="34" charset="0"/>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fr-FR" sz="1200" b="1" kern="1200" dirty="0">
                <a:solidFill>
                  <a:schemeClr val="tx1"/>
                </a:solidFill>
                <a:effectLst/>
                <a:latin typeface="Arial" panose="020B0604020202020204" pitchFamily="34" charset="0"/>
                <a:ea typeface="+mn-ea"/>
                <a:cs typeface="Arial" panose="020B0604020202020204" pitchFamily="34" charset="0"/>
              </a:rPr>
              <a:t>Question aux étudiants</a:t>
            </a:r>
            <a:r>
              <a:rPr lang="fr-FR" sz="1200" kern="1200" dirty="0">
                <a:solidFill>
                  <a:schemeClr val="tx1"/>
                </a:solidFill>
                <a:effectLst/>
                <a:latin typeface="Arial" panose="020B0604020202020204" pitchFamily="34" charset="0"/>
                <a:ea typeface="+mn-ea"/>
                <a:cs typeface="Arial" panose="020B0604020202020204" pitchFamily="34" charset="0"/>
              </a:rPr>
              <a:t> : Est-ce que vous pouvez citer quelque uns des principaux acteurs dans la gouvernance d’écosystème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fr-FR" sz="1200" i="1" kern="1200" dirty="0">
                <a:solidFill>
                  <a:schemeClr val="tx1"/>
                </a:solidFill>
                <a:effectLst/>
                <a:latin typeface="Arial" panose="020B0604020202020204" pitchFamily="34" charset="0"/>
                <a:ea typeface="+mn-ea"/>
                <a:cs typeface="Arial" panose="020B0604020202020204" pitchFamily="34" charset="0"/>
              </a:rPr>
              <a:t>[</a:t>
            </a:r>
            <a:r>
              <a:rPr lang="fr-FR" i="1" dirty="0"/>
              <a:t>Des réponses possibles</a:t>
            </a:r>
            <a:r>
              <a:rPr lang="fr-FR" sz="1200" b="1" i="1" kern="1200" dirty="0">
                <a:solidFill>
                  <a:schemeClr val="tx1"/>
                </a:solidFill>
                <a:effectLst/>
                <a:latin typeface="Arial" panose="020B0604020202020204" pitchFamily="34" charset="0"/>
                <a:ea typeface="+mn-ea"/>
                <a:cs typeface="Arial" panose="020B0604020202020204" pitchFamily="34" charset="0"/>
              </a:rPr>
              <a:t> </a:t>
            </a:r>
            <a:r>
              <a:rPr lang="fr-FR" sz="1200" i="1" kern="1200" dirty="0">
                <a:solidFill>
                  <a:schemeClr val="tx1"/>
                </a:solidFill>
                <a:effectLst/>
                <a:latin typeface="Arial" panose="020B0604020202020204" pitchFamily="34" charset="0"/>
                <a:ea typeface="+mn-ea"/>
                <a:cs typeface="Arial" panose="020B0604020202020204" pitchFamily="34" charset="0"/>
              </a:rPr>
              <a:t>:</a:t>
            </a:r>
            <a:endParaRPr lang="en-US" sz="1200" i="1"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i="1" kern="1200" dirty="0">
                <a:solidFill>
                  <a:schemeClr val="tx1"/>
                </a:solidFill>
                <a:effectLst/>
                <a:latin typeface="Arial" panose="020B0604020202020204" pitchFamily="34" charset="0"/>
                <a:ea typeface="+mn-ea"/>
                <a:cs typeface="Arial" panose="020B0604020202020204" pitchFamily="34" charset="0"/>
              </a:rPr>
              <a:t>Touche pratiquement tous les différents aspects du </a:t>
            </a:r>
            <a:r>
              <a:rPr lang="fr-FR" sz="1200" b="1" i="1" kern="1200" dirty="0">
                <a:solidFill>
                  <a:schemeClr val="tx1"/>
                </a:solidFill>
                <a:effectLst/>
                <a:latin typeface="Arial" panose="020B0604020202020204" pitchFamily="34" charset="0"/>
                <a:ea typeface="+mn-ea"/>
                <a:cs typeface="Arial" panose="020B0604020202020204" pitchFamily="34" charset="0"/>
              </a:rPr>
              <a:t>secteur public </a:t>
            </a:r>
            <a:r>
              <a:rPr lang="fr-FR" sz="1200" i="1" kern="1200" dirty="0">
                <a:solidFill>
                  <a:schemeClr val="tx1"/>
                </a:solidFill>
                <a:effectLst/>
                <a:latin typeface="Arial" panose="020B0604020202020204" pitchFamily="34" charset="0"/>
                <a:ea typeface="+mn-ea"/>
                <a:cs typeface="Arial" panose="020B0604020202020204" pitchFamily="34" charset="0"/>
              </a:rPr>
              <a:t>(ex. gouvernement, établissements de recherche et d’éducation), de la définition des règles du jeu à la hiérarchisation des interventions et l’allocation des ressources</a:t>
            </a:r>
            <a:endParaRPr lang="en-US" sz="1200" i="1"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i="1" kern="1200" dirty="0">
                <a:solidFill>
                  <a:schemeClr val="tx1"/>
                </a:solidFill>
                <a:effectLst/>
                <a:latin typeface="Arial" panose="020B0604020202020204" pitchFamily="34" charset="0"/>
                <a:ea typeface="+mn-ea"/>
                <a:cs typeface="Arial" panose="020B0604020202020204" pitchFamily="34" charset="0"/>
              </a:rPr>
              <a:t>et la </a:t>
            </a:r>
            <a:r>
              <a:rPr lang="fr-FR" sz="1200" b="1" i="1" kern="1200" dirty="0">
                <a:solidFill>
                  <a:schemeClr val="tx1"/>
                </a:solidFill>
                <a:effectLst/>
                <a:latin typeface="Arial" panose="020B0604020202020204" pitchFamily="34" charset="0"/>
                <a:ea typeface="+mn-ea"/>
                <a:cs typeface="Arial" panose="020B0604020202020204" pitchFamily="34" charset="0"/>
              </a:rPr>
              <a:t>société civile</a:t>
            </a:r>
            <a:r>
              <a:rPr lang="fr-FR" sz="1200" i="1" kern="1200" dirty="0">
                <a:solidFill>
                  <a:schemeClr val="tx1"/>
                </a:solidFill>
                <a:effectLst/>
                <a:latin typeface="Arial" panose="020B0604020202020204" pitchFamily="34" charset="0"/>
                <a:ea typeface="+mn-ea"/>
                <a:cs typeface="Arial" panose="020B0604020202020204" pitchFamily="34" charset="0"/>
              </a:rPr>
              <a:t> (</a:t>
            </a:r>
            <a:r>
              <a:rPr lang="fr-FR" sz="1200" i="1" kern="1200" dirty="0" err="1">
                <a:solidFill>
                  <a:schemeClr val="tx1"/>
                </a:solidFill>
                <a:effectLst/>
                <a:latin typeface="Arial" panose="020B0604020202020204" pitchFamily="34" charset="0"/>
                <a:ea typeface="+mn-ea"/>
                <a:cs typeface="Arial" panose="020B0604020202020204" pitchFamily="34" charset="0"/>
              </a:rPr>
              <a:t>ONGs</a:t>
            </a:r>
            <a:r>
              <a:rPr lang="fr-FR" sz="1200" i="1" kern="1200" dirty="0">
                <a:solidFill>
                  <a:schemeClr val="tx1"/>
                </a:solidFill>
                <a:effectLst/>
                <a:latin typeface="Arial" panose="020B0604020202020204" pitchFamily="34" charset="0"/>
                <a:ea typeface="+mn-ea"/>
                <a:cs typeface="Arial" panose="020B0604020202020204" pitchFamily="34" charset="0"/>
              </a:rPr>
              <a:t> environnementaux et de développement, peut veiller et interpeller en faveur de la </a:t>
            </a:r>
            <a:r>
              <a:rPr lang="fr-FR" sz="1200" i="1" kern="1200" dirty="0" err="1">
                <a:solidFill>
                  <a:schemeClr val="tx1"/>
                </a:solidFill>
                <a:effectLst/>
                <a:latin typeface="Arial" panose="020B0604020202020204" pitchFamily="34" charset="0"/>
                <a:ea typeface="+mn-ea"/>
                <a:cs typeface="Arial" panose="020B0604020202020204" pitchFamily="34" charset="0"/>
              </a:rPr>
              <a:t>redevabilité</a:t>
            </a:r>
            <a:r>
              <a:rPr lang="fr-FR" sz="1200" i="1" kern="1200" dirty="0">
                <a:solidFill>
                  <a:schemeClr val="tx1"/>
                </a:solidFill>
                <a:effectLst/>
                <a:latin typeface="Arial" panose="020B0604020202020204" pitchFamily="34" charset="0"/>
                <a:ea typeface="+mn-ea"/>
                <a:cs typeface="Arial" panose="020B0604020202020204" pitchFamily="34" charset="0"/>
              </a:rPr>
              <a:t>)</a:t>
            </a:r>
            <a:endParaRPr lang="en-US" sz="1200" i="1"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i="1" kern="1200" dirty="0">
                <a:solidFill>
                  <a:schemeClr val="tx1"/>
                </a:solidFill>
                <a:effectLst/>
                <a:latin typeface="Arial" panose="020B0604020202020204" pitchFamily="34" charset="0"/>
                <a:ea typeface="+mn-ea"/>
                <a:cs typeface="Arial" panose="020B0604020202020204" pitchFamily="34" charset="0"/>
              </a:rPr>
              <a:t>et le </a:t>
            </a:r>
            <a:r>
              <a:rPr lang="fr-FR" sz="1200" b="1" i="1" kern="1200" dirty="0">
                <a:solidFill>
                  <a:schemeClr val="tx1"/>
                </a:solidFill>
                <a:effectLst/>
                <a:latin typeface="Arial" panose="020B0604020202020204" pitchFamily="34" charset="0"/>
                <a:ea typeface="+mn-ea"/>
                <a:cs typeface="Arial" panose="020B0604020202020204" pitchFamily="34" charset="0"/>
              </a:rPr>
              <a:t>secteur privé</a:t>
            </a:r>
            <a:r>
              <a:rPr lang="fr-FR" sz="1200" i="1" kern="1200" dirty="0">
                <a:solidFill>
                  <a:schemeClr val="tx1"/>
                </a:solidFill>
                <a:effectLst/>
                <a:latin typeface="Arial" panose="020B0604020202020204" pitchFamily="34" charset="0"/>
                <a:ea typeface="+mn-ea"/>
                <a:cs typeface="Arial" panose="020B0604020202020204" pitchFamily="34" charset="0"/>
              </a:rPr>
              <a:t> (ex. entreprises, activités de responsabilité sociale des entreprises) tient aussi d’importants rôles et responsabilités pour la gouvernance d’écosystème</a:t>
            </a:r>
            <a:endParaRPr lang="en-US" sz="1200" i="1"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i="1" kern="1200" dirty="0">
                <a:solidFill>
                  <a:schemeClr val="tx1"/>
                </a:solidFill>
                <a:effectLst/>
                <a:latin typeface="Arial" panose="020B0604020202020204" pitchFamily="34" charset="0"/>
                <a:ea typeface="+mn-ea"/>
                <a:cs typeface="Arial" panose="020B0604020202020204" pitchFamily="34" charset="0"/>
              </a:rPr>
              <a:t>les </a:t>
            </a:r>
            <a:r>
              <a:rPr lang="fr-FR" sz="1200" b="1" i="1" kern="1200" dirty="0">
                <a:solidFill>
                  <a:schemeClr val="tx1"/>
                </a:solidFill>
                <a:effectLst/>
                <a:latin typeface="Arial" panose="020B0604020202020204" pitchFamily="34" charset="0"/>
                <a:ea typeface="+mn-ea"/>
                <a:cs typeface="Arial" panose="020B0604020202020204" pitchFamily="34" charset="0"/>
              </a:rPr>
              <a:t>ménages</a:t>
            </a:r>
            <a:r>
              <a:rPr lang="fr-FR" sz="1200" i="1" kern="1200" dirty="0">
                <a:solidFill>
                  <a:schemeClr val="tx1"/>
                </a:solidFill>
                <a:effectLst/>
                <a:latin typeface="Arial" panose="020B0604020202020204" pitchFamily="34" charset="0"/>
                <a:ea typeface="+mn-ea"/>
                <a:cs typeface="Arial" panose="020B0604020202020204" pitchFamily="34" charset="0"/>
              </a:rPr>
              <a:t> aussi- qui prennent les décisions sur comment ils utilisent les ressources environnementales.]</a:t>
            </a:r>
            <a:endParaRPr lang="en-GB" sz="1400" b="0" i="1"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8</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Il est important de noter que - en sciences sociale- les ‘institutions’ ne sont pas des organisations. Plutôt, elles sont définies comme « les règles de jeu dans une société » (</a:t>
            </a:r>
            <a:r>
              <a:rPr lang="fr-FR" sz="1200" kern="1200" dirty="0" err="1">
                <a:solidFill>
                  <a:schemeClr val="tx1"/>
                </a:solidFill>
                <a:effectLst/>
                <a:latin typeface="Arial" panose="020B0604020202020204" pitchFamily="34" charset="0"/>
                <a:ea typeface="+mn-ea"/>
                <a:cs typeface="Arial" panose="020B0604020202020204" pitchFamily="34" charset="0"/>
              </a:rPr>
              <a:t>North</a:t>
            </a:r>
            <a:r>
              <a:rPr lang="fr-FR" sz="1200" kern="1200" dirty="0">
                <a:solidFill>
                  <a:schemeClr val="tx1"/>
                </a:solidFill>
                <a:effectLst/>
                <a:latin typeface="Arial" panose="020B0604020202020204" pitchFamily="34" charset="0"/>
                <a:ea typeface="+mn-ea"/>
                <a:cs typeface="Arial" panose="020B0604020202020204" pitchFamily="34" charset="0"/>
              </a:rPr>
              <a:t> 1990). Pensez, par exemple, à « l’institution du mariage » ou « l’institution monétaire »- ce ne sont pas des organisations mais plutôt des conventions sociétales ou normes, des principes de base déterminant notre façon d’interagir l’un avec l’autre.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institutions peuvent être statutaires ou coutumières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b="1" kern="1200" dirty="0">
                <a:solidFill>
                  <a:schemeClr val="tx1"/>
                </a:solidFill>
                <a:effectLst/>
                <a:latin typeface="Arial" panose="020B0604020202020204" pitchFamily="34" charset="0"/>
                <a:ea typeface="+mn-ea"/>
                <a:cs typeface="Arial" panose="020B0604020202020204" pitchFamily="34" charset="0"/>
              </a:rPr>
              <a:t>Questions aux étudiants</a:t>
            </a:r>
            <a:r>
              <a:rPr lang="fr-FR" sz="1200" kern="1200" dirty="0">
                <a:solidFill>
                  <a:schemeClr val="tx1"/>
                </a:solidFill>
                <a:effectLst/>
                <a:latin typeface="Arial" panose="020B0604020202020204" pitchFamily="34" charset="0"/>
                <a:ea typeface="+mn-ea"/>
                <a:cs typeface="Arial" panose="020B0604020202020204" pitchFamily="34" charset="0"/>
              </a:rPr>
              <a:t> : Pouvez-vous penser à des exemples de lois statutaires ? </a:t>
            </a:r>
            <a:r>
              <a:rPr lang="fr-FR" sz="1200" i="1" kern="1200" dirty="0">
                <a:solidFill>
                  <a:schemeClr val="tx1"/>
                </a:solidFill>
                <a:effectLst/>
                <a:latin typeface="Arial" panose="020B0604020202020204" pitchFamily="34" charset="0"/>
                <a:ea typeface="+mn-ea"/>
                <a:cs typeface="Arial" panose="020B0604020202020204" pitchFamily="34" charset="0"/>
              </a:rPr>
              <a:t>[Des réponses possibles : Nécessité d’une étude d’impact environnemental, lois sur les aires protégées, lois sur la pollution, …]</a:t>
            </a:r>
            <a:endParaRPr lang="en-US" sz="1200" i="1"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Droits coutumiers</a:t>
            </a:r>
            <a:r>
              <a:rPr lang="fr-FR" sz="1200" b="1" kern="1200" dirty="0">
                <a:solidFill>
                  <a:schemeClr val="tx1"/>
                </a:solidFill>
                <a:effectLst/>
                <a:latin typeface="Arial" panose="020B0604020202020204" pitchFamily="34" charset="0"/>
                <a:ea typeface="+mn-ea"/>
                <a:cs typeface="Arial" panose="020B0604020202020204" pitchFamily="34" charset="0"/>
              </a:rPr>
              <a:t> </a:t>
            </a:r>
            <a:r>
              <a:rPr lang="fr-FR" sz="1200" kern="1200" dirty="0">
                <a:solidFill>
                  <a:schemeClr val="tx1"/>
                </a:solidFill>
                <a:effectLst/>
                <a:latin typeface="Arial" panose="020B0604020202020204" pitchFamily="34" charset="0"/>
                <a:ea typeface="+mn-ea"/>
                <a:cs typeface="Arial" panose="020B0604020202020204" pitchFamily="34" charset="0"/>
              </a:rPr>
              <a:t>: souvent, ils continuent d’être appliqués quand il n’y a pas d’autorité pour faire respecter les lois statutaires.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autorités statutaires et coutumières peuvent coopérer, mais il peut y a avoir des conflits sur la gestion des ressources naturelles. Environ 100 pays reconnaissent les droits coutumiers par la constitution ou les lois statutaires.</a:t>
            </a:r>
            <a:endParaRPr lang="en-GB" altLang="en-US" sz="14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9</a:t>
            </a:fld>
            <a:endParaRPr lang="en-US"/>
          </a:p>
        </p:txBody>
      </p:sp>
    </p:spTree>
    <p:extLst>
      <p:ext uri="{BB962C8B-B14F-4D97-AF65-F5344CB8AC3E}">
        <p14:creationId xmlns:p14="http://schemas.microsoft.com/office/powerpoint/2010/main" val="2376484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B58C9-FC10-A342-B0A7-D2DE30515083}"/>
              </a:ext>
            </a:extLst>
          </p:cNvPr>
          <p:cNvPicPr>
            <a:picLocks noChangeAspect="1"/>
          </p:cNvPicPr>
          <p:nvPr userDrawn="1"/>
        </p:nvPicPr>
        <p:blipFill rotWithShape="1">
          <a:blip r:embed="rId2"/>
          <a:srcRect l="10600" r="17801" b="976"/>
          <a:stretch/>
        </p:blipFill>
        <p:spPr>
          <a:xfrm>
            <a:off x="-69575" y="728"/>
            <a:ext cx="9243391" cy="6161533"/>
          </a:xfrm>
          <a:prstGeom prst="rect">
            <a:avLst/>
          </a:prstGeom>
        </p:spPr>
      </p:pic>
      <p:sp>
        <p:nvSpPr>
          <p:cNvPr id="8" name="Rectangle 7">
            <a:extLst>
              <a:ext uri="{FF2B5EF4-FFF2-40B4-BE49-F238E27FC236}">
                <a16:creationId xmlns:a16="http://schemas.microsoft.com/office/drawing/2014/main" id="{A1FA03C5-558A-0E40-9472-A205E00A04F3}"/>
              </a:ext>
            </a:extLst>
          </p:cNvPr>
          <p:cNvSpPr/>
          <p:nvPr userDrawn="1"/>
        </p:nvSpPr>
        <p:spPr>
          <a:xfrm flipV="1">
            <a:off x="0" y="3895870"/>
            <a:ext cx="9144000" cy="22663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a:extLst>
              <a:ext uri="{FF2B5EF4-FFF2-40B4-BE49-F238E27FC236}">
                <a16:creationId xmlns:a16="http://schemas.microsoft.com/office/drawing/2014/main" id="{2030158B-6B14-D744-9ADC-E694CD5D5B8F}"/>
              </a:ext>
            </a:extLst>
          </p:cNvPr>
          <p:cNvPicPr>
            <a:picLocks noChangeAspect="1"/>
          </p:cNvPicPr>
          <p:nvPr userDrawn="1"/>
        </p:nvPicPr>
        <p:blipFill>
          <a:blip r:embed="rId3">
            <a:alphaModFix amt="85000"/>
          </a:blip>
          <a:stretch>
            <a:fillRect/>
          </a:stretch>
        </p:blipFill>
        <p:spPr>
          <a:xfrm>
            <a:off x="5878805" y="245417"/>
            <a:ext cx="3270102" cy="2271257"/>
          </a:xfrm>
          <a:prstGeom prst="rect">
            <a:avLst/>
          </a:prstGeom>
        </p:spPr>
      </p:pic>
      <p:sp>
        <p:nvSpPr>
          <p:cNvPr id="16" name="Rectangle 15">
            <a:extLst>
              <a:ext uri="{FF2B5EF4-FFF2-40B4-BE49-F238E27FC236}">
                <a16:creationId xmlns:a16="http://schemas.microsoft.com/office/drawing/2014/main" id="{1CE0C27E-6EB9-0E4B-AB7D-FA9970F2868D}"/>
              </a:ext>
            </a:extLst>
          </p:cNvPr>
          <p:cNvSpPr/>
          <p:nvPr userDrawn="1"/>
        </p:nvSpPr>
        <p:spPr>
          <a:xfrm>
            <a:off x="415"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5322"/>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id="{410B1044-7ED6-5A42-9E67-065458920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id="{67FAB5AC-7774-4E44-B3CC-C55C50D169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landmatrix.org/e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hebulletin.org/day-zero-lessons-cape-towns-crisis1151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Gouvernance des écosystèmes</a:t>
            </a:r>
          </a:p>
        </p:txBody>
      </p:sp>
      <p:sp>
        <p:nvSpPr>
          <p:cNvPr id="5" name="Subtitle 4">
            <a:extLst>
              <a:ext uri="{FF2B5EF4-FFF2-40B4-BE49-F238E27FC236}">
                <a16:creationId xmlns:a16="http://schemas.microsoft.com/office/drawing/2014/main" id="{95602EF0-93F3-1C46-8053-A83A4D8810E0}"/>
              </a:ext>
            </a:extLst>
          </p:cNvPr>
          <p:cNvSpPr>
            <a:spLocks noGrp="1"/>
          </p:cNvSpPr>
          <p:nvPr>
            <p:ph type="subTitle" idx="1"/>
          </p:nvPr>
        </p:nvSpPr>
        <p:spPr>
          <a:xfrm>
            <a:off x="1143000" y="5552758"/>
            <a:ext cx="6858000" cy="533465"/>
          </a:xfrm>
        </p:spPr>
        <p:txBody>
          <a:bodyPr/>
          <a:lstStyle/>
          <a:p>
            <a:r>
              <a:rPr lang="en-US" dirty="0"/>
              <a:t>Topic 06</a:t>
            </a:r>
          </a:p>
        </p:txBody>
      </p:sp>
      <p:sp>
        <p:nvSpPr>
          <p:cNvPr id="4" name="TextBox 3">
            <a:extLst>
              <a:ext uri="{FF2B5EF4-FFF2-40B4-BE49-F238E27FC236}">
                <a16:creationId xmlns:a16="http://schemas.microsoft.com/office/drawing/2014/main" id="{3A65D3BE-9F80-D340-BE4D-FFAEC5C13CCD}"/>
              </a:ext>
            </a:extLst>
          </p:cNvPr>
          <p:cNvSpPr txBox="1"/>
          <p:nvPr/>
        </p:nvSpPr>
        <p:spPr>
          <a:xfrm>
            <a:off x="7361111" y="5886168"/>
            <a:ext cx="1798655" cy="200055"/>
          </a:xfrm>
          <a:prstGeom prst="rect">
            <a:avLst/>
          </a:prstGeom>
          <a:noFill/>
        </p:spPr>
        <p:txBody>
          <a:bodyPr wrap="square" rtlCol="0">
            <a:spAutoFit/>
          </a:bodyPr>
          <a:lstStyle/>
          <a:p>
            <a:pPr algn="r"/>
            <a:r>
              <a:rPr lang="en-US" sz="700" dirty="0">
                <a:solidFill>
                  <a:schemeClr val="bg1">
                    <a:alpha val="70000"/>
                  </a:schemeClr>
                </a:solidFill>
              </a:rPr>
              <a:t>© </a:t>
            </a:r>
            <a:r>
              <a:rPr lang="en-US" sz="700" dirty="0">
                <a:solidFill>
                  <a:schemeClr val="bg1">
                    <a:alpha val="70000"/>
                  </a:schemeClr>
                </a:solidFill>
                <a:cs typeface="Calibri"/>
              </a:rPr>
              <a:t>MOUNTAIN-EVO project</a:t>
            </a:r>
            <a:endParaRPr lang="en-US" sz="700" dirty="0">
              <a:solidFill>
                <a:schemeClr val="bg1">
                  <a:alpha val="70000"/>
                </a:schemeClr>
              </a:solidFill>
              <a:ea typeface="Calibri"/>
              <a:cs typeface="Calibri"/>
            </a:endParaRP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326"/>
            <a:ext cx="6906683" cy="885605"/>
          </a:xfrm>
        </p:spPr>
        <p:txBody>
          <a:bodyPr>
            <a:normAutofit/>
          </a:bodyPr>
          <a:lstStyle/>
          <a:p>
            <a:r>
              <a:rPr lang="fr-FR" sz="3200" dirty="0"/>
              <a:t>Propriété</a:t>
            </a:r>
            <a:endParaRPr lang="en-US" sz="3200" dirty="0"/>
          </a:p>
        </p:txBody>
      </p:sp>
      <p:sp>
        <p:nvSpPr>
          <p:cNvPr id="3" name="Content Placeholder 2"/>
          <p:cNvSpPr>
            <a:spLocks noGrp="1"/>
          </p:cNvSpPr>
          <p:nvPr>
            <p:ph idx="1"/>
          </p:nvPr>
        </p:nvSpPr>
        <p:spPr>
          <a:xfrm>
            <a:off x="628650" y="1094104"/>
            <a:ext cx="8217910" cy="5085979"/>
          </a:xfrm>
        </p:spPr>
        <p:txBody>
          <a:bodyPr>
            <a:normAutofit fontScale="62500" lnSpcReduction="20000"/>
          </a:bodyPr>
          <a:lstStyle/>
          <a:p>
            <a:pPr lvl="0"/>
            <a:r>
              <a:rPr lang="fr-FR" sz="3200" dirty="0"/>
              <a:t>La tenure (ou la propriété) est peut-être la plus importante institution en relation avec la gouvernance des ressources naturelles</a:t>
            </a:r>
            <a:endParaRPr lang="en-US" sz="3200" dirty="0"/>
          </a:p>
          <a:p>
            <a:pPr lvl="0"/>
            <a:r>
              <a:rPr lang="fr-FR" sz="3200" dirty="0"/>
              <a:t>La propriété concerne les droits </a:t>
            </a:r>
            <a:r>
              <a:rPr lang="fr-FR" sz="3200" i="1" dirty="0"/>
              <a:t>et</a:t>
            </a:r>
            <a:r>
              <a:rPr lang="fr-FR" sz="3200" dirty="0"/>
              <a:t> responsabilités, elle définit ce qu’une personne/entité peut ou ne peut pas faire avec un certain produit/bien</a:t>
            </a:r>
            <a:endParaRPr lang="en-US" sz="3200" dirty="0"/>
          </a:p>
          <a:p>
            <a:pPr lvl="0"/>
            <a:r>
              <a:rPr lang="fr-FR" sz="3200" dirty="0"/>
              <a:t>La propriété peut être considérée comme un faisceau de droits (Schlager et </a:t>
            </a:r>
            <a:r>
              <a:rPr lang="fr-FR" sz="3200" dirty="0" err="1"/>
              <a:t>Ostrom</a:t>
            </a:r>
            <a:r>
              <a:rPr lang="fr-FR" sz="3200" dirty="0"/>
              <a:t> 1992), qui peuvent se chevaucher.</a:t>
            </a:r>
            <a:endParaRPr lang="en-US" sz="3200" dirty="0"/>
          </a:p>
          <a:p>
            <a:pPr lvl="1"/>
            <a:r>
              <a:rPr lang="fr-FR" sz="2700" dirty="0"/>
              <a:t>Accès, prélèvement, gestion, exclusion, aliénation</a:t>
            </a:r>
            <a:endParaRPr lang="en-US" sz="2700" dirty="0"/>
          </a:p>
          <a:p>
            <a:pPr lvl="0"/>
            <a:r>
              <a:rPr lang="fr-FR" sz="3200" dirty="0"/>
              <a:t>Les différents types de propriété :</a:t>
            </a:r>
            <a:endParaRPr lang="en-US" sz="3200" dirty="0"/>
          </a:p>
          <a:p>
            <a:pPr lvl="1"/>
            <a:r>
              <a:rPr lang="fr-FR" sz="2700" dirty="0"/>
              <a:t>Privée</a:t>
            </a:r>
            <a:endParaRPr lang="en-US" sz="2700" dirty="0"/>
          </a:p>
          <a:p>
            <a:pPr lvl="1"/>
            <a:r>
              <a:rPr lang="fr-FR" sz="2700" dirty="0"/>
              <a:t>Publique (ou Etat)</a:t>
            </a:r>
            <a:endParaRPr lang="en-US" sz="2700" dirty="0"/>
          </a:p>
          <a:p>
            <a:pPr lvl="1"/>
            <a:r>
              <a:rPr lang="fr-FR" sz="2700" dirty="0"/>
              <a:t>Commune (ou ressources communes)</a:t>
            </a:r>
            <a:endParaRPr lang="en-US" sz="2700" dirty="0"/>
          </a:p>
          <a:p>
            <a:pPr lvl="1"/>
            <a:r>
              <a:rPr lang="fr-FR" sz="2700" dirty="0"/>
              <a:t>[libre accès]</a:t>
            </a:r>
            <a:endParaRPr lang="en-US" sz="2700" dirty="0"/>
          </a:p>
          <a:p>
            <a:r>
              <a:rPr lang="fr-FR" sz="3200" dirty="0"/>
              <a:t>Qu’est-ce que la sécurité de la tenure ? Pourquoi est-elle importante ?</a:t>
            </a:r>
            <a:endParaRPr lang="en-US" sz="3200" dirty="0"/>
          </a:p>
          <a:p>
            <a:endParaRPr lang="en-US" dirty="0"/>
          </a:p>
          <a:p>
            <a:endParaRPr lang="en-US" dirty="0"/>
          </a:p>
        </p:txBody>
      </p:sp>
    </p:spTree>
    <p:extLst>
      <p:ext uri="{BB962C8B-B14F-4D97-AF65-F5344CB8AC3E}">
        <p14:creationId xmlns:p14="http://schemas.microsoft.com/office/powerpoint/2010/main" val="314696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38" y="121286"/>
            <a:ext cx="8607972" cy="1325563"/>
          </a:xfrm>
        </p:spPr>
        <p:txBody>
          <a:bodyPr>
            <a:normAutofit fontScale="90000"/>
          </a:bodyPr>
          <a:lstStyle/>
          <a:p>
            <a:r>
              <a:rPr lang="fr-FR" dirty="0"/>
              <a:t>Malentendus à propos des biens communs</a:t>
            </a:r>
            <a:br>
              <a:rPr lang="en-US" sz="3200" dirty="0"/>
            </a:br>
            <a:r>
              <a:rPr lang="en-US" sz="2700" b="0" dirty="0"/>
              <a:t>(Alden Wily 2008)</a:t>
            </a:r>
          </a:p>
        </p:txBody>
      </p:sp>
      <p:sp>
        <p:nvSpPr>
          <p:cNvPr id="3" name="Content Placeholder 2"/>
          <p:cNvSpPr>
            <a:spLocks noGrp="1"/>
          </p:cNvSpPr>
          <p:nvPr>
            <p:ph idx="1"/>
          </p:nvPr>
        </p:nvSpPr>
        <p:spPr>
          <a:xfrm>
            <a:off x="628650" y="1459865"/>
            <a:ext cx="8217910" cy="4605656"/>
          </a:xfrm>
        </p:spPr>
        <p:txBody>
          <a:bodyPr>
            <a:normAutofit fontScale="77500" lnSpcReduction="20000"/>
          </a:bodyPr>
          <a:lstStyle/>
          <a:p>
            <a:pPr lvl="0"/>
            <a:r>
              <a:rPr lang="fr-FR" dirty="0"/>
              <a:t>Manque de compréhension de leur importance</a:t>
            </a:r>
            <a:endParaRPr lang="en-US" dirty="0"/>
          </a:p>
          <a:p>
            <a:pPr lvl="1"/>
            <a:r>
              <a:rPr lang="fr-FR" dirty="0"/>
              <a:t>Systèmes de propriété communautaire pratiqués par 1-2 milliards de personnes (dont 25% des terres émergées d’Afrique)</a:t>
            </a:r>
            <a:endParaRPr lang="en-US" dirty="0"/>
          </a:p>
          <a:p>
            <a:pPr lvl="1"/>
            <a:r>
              <a:rPr lang="fr-FR" dirty="0"/>
              <a:t>Importance particulière pour les plus pauvres et les femmes </a:t>
            </a:r>
          </a:p>
          <a:p>
            <a:r>
              <a:rPr lang="fr-FR" dirty="0"/>
              <a:t>Fausse idée qu’ils n’ont pas de propriétaire (surtout s’ils sont non cultivés) et non gouvernés</a:t>
            </a:r>
            <a:endParaRPr lang="en-US" dirty="0"/>
          </a:p>
          <a:p>
            <a:pPr lvl="0"/>
            <a:r>
              <a:rPr lang="fr-FR" dirty="0"/>
              <a:t>Ignorance qu’ils sont typiquement basés sur un groupe, souvent lié aux familles, clans et à la résidence</a:t>
            </a:r>
            <a:endParaRPr lang="en-US" dirty="0"/>
          </a:p>
          <a:p>
            <a:pPr lvl="1"/>
            <a:r>
              <a:rPr lang="fr-FR" dirty="0"/>
              <a:t>Le droit coutumier est indigène et ancré au niveau communautaire, mais n’émane pas ou n’est pas attribué par l’Etat</a:t>
            </a:r>
            <a:endParaRPr lang="en-US" dirty="0"/>
          </a:p>
          <a:p>
            <a:pPr lvl="0"/>
            <a:r>
              <a:rPr lang="fr-FR" dirty="0"/>
              <a:t>Manque de compréhension des multiples couches de droits</a:t>
            </a:r>
            <a:endParaRPr lang="en-US" dirty="0"/>
          </a:p>
          <a:p>
            <a:pPr lvl="1"/>
            <a:r>
              <a:rPr lang="fr-FR" dirty="0"/>
              <a:t>Droit primaire de propriété des agriculteurs</a:t>
            </a:r>
            <a:endParaRPr lang="en-US" dirty="0"/>
          </a:p>
          <a:p>
            <a:pPr lvl="1"/>
            <a:r>
              <a:rPr lang="fr-FR" dirty="0"/>
              <a:t>Droit secondaire d’usufruit des éleveurs</a:t>
            </a:r>
            <a:endParaRPr lang="en-US" dirty="0"/>
          </a:p>
          <a:p>
            <a:pPr lvl="0"/>
            <a:endParaRPr lang="en-US" dirty="0"/>
          </a:p>
        </p:txBody>
      </p:sp>
    </p:spTree>
    <p:extLst>
      <p:ext uri="{BB962C8B-B14F-4D97-AF65-F5344CB8AC3E}">
        <p14:creationId xmlns:p14="http://schemas.microsoft.com/office/powerpoint/2010/main" val="366682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23965"/>
            <a:ext cx="8292066" cy="1325563"/>
          </a:xfrm>
        </p:spPr>
        <p:txBody>
          <a:bodyPr>
            <a:normAutofit/>
          </a:bodyPr>
          <a:lstStyle/>
          <a:p>
            <a:pPr marL="514350" indent="-514350">
              <a:buClr>
                <a:schemeClr val="accent4"/>
              </a:buClr>
              <a:buFont typeface="+mj-lt"/>
              <a:buAutoNum type="arabicPeriod" startAt="3"/>
              <a:tabLst>
                <a:tab pos="452438" algn="l"/>
              </a:tabLst>
            </a:pPr>
            <a:r>
              <a:rPr lang="fr-FR" sz="3200" dirty="0"/>
              <a:t>Processus</a:t>
            </a:r>
            <a:endParaRPr lang="en-GB"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970632"/>
            <a:ext cx="7886700" cy="5140608"/>
          </a:xfrm>
        </p:spPr>
        <p:txBody>
          <a:bodyPr>
            <a:normAutofit fontScale="70000" lnSpcReduction="20000"/>
          </a:bodyPr>
          <a:lstStyle/>
          <a:p>
            <a:pPr lvl="0"/>
            <a:r>
              <a:rPr lang="fr-FR" dirty="0"/>
              <a:t>Les processus sont de séries d’actions pour atteindre quelque chose</a:t>
            </a:r>
            <a:endParaRPr lang="en-US" dirty="0"/>
          </a:p>
          <a:p>
            <a:pPr lvl="0"/>
            <a:r>
              <a:rPr lang="fr-FR" dirty="0"/>
              <a:t>Nécessaire pour prendre des décisions et les mettre en œuvre</a:t>
            </a:r>
            <a:endParaRPr lang="en-US" dirty="0"/>
          </a:p>
          <a:p>
            <a:pPr lvl="0"/>
            <a:r>
              <a:rPr lang="fr-FR" dirty="0"/>
              <a:t>Les processus sont facilités par les acteurs :</a:t>
            </a:r>
            <a:endParaRPr lang="en-US" dirty="0"/>
          </a:p>
          <a:p>
            <a:pPr lvl="1"/>
            <a:r>
              <a:rPr lang="fr-FR" dirty="0"/>
              <a:t>Les processus ouverts facilitent la compréhension et le consensus</a:t>
            </a:r>
            <a:endParaRPr lang="en-US" dirty="0"/>
          </a:p>
          <a:p>
            <a:pPr lvl="1"/>
            <a:r>
              <a:rPr lang="fr-FR" dirty="0"/>
              <a:t>Les processus fermés entrainent la méfiance et la frustration</a:t>
            </a:r>
            <a:endParaRPr lang="en-US" dirty="0"/>
          </a:p>
          <a:p>
            <a:pPr lvl="0"/>
            <a:r>
              <a:rPr lang="fr-FR" dirty="0"/>
              <a:t>Les processus peuvent être formels ou informels</a:t>
            </a:r>
            <a:endParaRPr lang="en-US" dirty="0"/>
          </a:p>
          <a:p>
            <a:pPr lvl="0"/>
            <a:r>
              <a:rPr lang="fr-FR" dirty="0"/>
              <a:t>Processus clés dans le contexte de services écosystémiques incluent :</a:t>
            </a:r>
            <a:endParaRPr lang="en-US" dirty="0"/>
          </a:p>
          <a:p>
            <a:pPr lvl="1"/>
            <a:r>
              <a:rPr lang="fr-FR" dirty="0"/>
              <a:t>L’allocation de l’accès aux écosystèmes et aux services écosystémiques</a:t>
            </a:r>
          </a:p>
          <a:p>
            <a:pPr lvl="1"/>
            <a:r>
              <a:rPr lang="fr-FR" dirty="0"/>
              <a:t>La répartition des bénéfices (ou coûts) de gestion d’écosystème</a:t>
            </a:r>
            <a:endParaRPr lang="en-US" dirty="0"/>
          </a:p>
          <a:p>
            <a:pPr lvl="1"/>
            <a:r>
              <a:rPr lang="fr-FR" dirty="0"/>
              <a:t>L’application des accords</a:t>
            </a:r>
            <a:endParaRPr lang="en-US" dirty="0"/>
          </a:p>
          <a:p>
            <a:r>
              <a:rPr lang="fr-FR" dirty="0"/>
              <a:t>Principal défi : incohérence entre les échelles temporelle et spatiale des processus biophysiques et institutionnels</a:t>
            </a:r>
            <a:endParaRPr lang="en-GB" sz="5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366236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806"/>
            <a:ext cx="7844790" cy="1325563"/>
          </a:xfrm>
        </p:spPr>
        <p:txBody>
          <a:bodyPr>
            <a:normAutofit/>
          </a:bodyPr>
          <a:lstStyle/>
          <a:p>
            <a:r>
              <a:rPr lang="fr-FR" sz="3200" dirty="0"/>
              <a:t>Principes de gouvernance d’écosystèmes</a:t>
            </a:r>
            <a:endParaRPr lang="en-US" sz="3200" dirty="0"/>
          </a:p>
        </p:txBody>
      </p:sp>
      <p:sp>
        <p:nvSpPr>
          <p:cNvPr id="3" name="Content Placeholder 2"/>
          <p:cNvSpPr>
            <a:spLocks noGrp="1"/>
          </p:cNvSpPr>
          <p:nvPr>
            <p:ph idx="1"/>
          </p:nvPr>
        </p:nvSpPr>
        <p:spPr>
          <a:xfrm>
            <a:off x="628650" y="1428433"/>
            <a:ext cx="8217910" cy="4351338"/>
          </a:xfrm>
        </p:spPr>
        <p:txBody>
          <a:bodyPr>
            <a:noAutofit/>
          </a:bodyPr>
          <a:lstStyle/>
          <a:p>
            <a:pPr lvl="0"/>
            <a:r>
              <a:rPr lang="fr-FR" sz="2000" b="1" dirty="0"/>
              <a:t>Redevabilité </a:t>
            </a:r>
            <a:r>
              <a:rPr lang="fr-FR" sz="2000" dirty="0"/>
              <a:t>: l’exigence d’accepter la responsabilité et de répondre des actions</a:t>
            </a:r>
            <a:endParaRPr lang="en-US" sz="2000" dirty="0"/>
          </a:p>
          <a:p>
            <a:pPr lvl="0"/>
            <a:r>
              <a:rPr lang="fr-FR" sz="2000" b="1" dirty="0"/>
              <a:t>Participation</a:t>
            </a:r>
            <a:r>
              <a:rPr lang="fr-FR" sz="2000" dirty="0"/>
              <a:t> : participation effective à la prise de décision et à leur mise en œuvre, directement ou par l’intermédiaire de représentants légitimes ; éventuellement par l’intermédiaire des approches coutumières ou de nouvelles approches communautaires</a:t>
            </a:r>
            <a:endParaRPr lang="en-US" sz="2000" dirty="0"/>
          </a:p>
          <a:p>
            <a:pPr lvl="0"/>
            <a:r>
              <a:rPr lang="fr-FR" sz="2000" b="1" dirty="0"/>
              <a:t>Transparence </a:t>
            </a:r>
            <a:r>
              <a:rPr lang="fr-FR" sz="2000" dirty="0"/>
              <a:t>: le partage des informations de façon transparente</a:t>
            </a:r>
            <a:endParaRPr lang="en-US" sz="2000" dirty="0"/>
          </a:p>
          <a:p>
            <a:pPr lvl="0"/>
            <a:r>
              <a:rPr lang="fr-FR" sz="2000" b="1" dirty="0"/>
              <a:t>Adaptabilité</a:t>
            </a:r>
            <a:r>
              <a:rPr lang="fr-FR" sz="2000" dirty="0"/>
              <a:t> : répond aux changements de demandes et de préférences</a:t>
            </a:r>
            <a:endParaRPr lang="en-US" sz="2000" dirty="0"/>
          </a:p>
          <a:p>
            <a:r>
              <a:rPr lang="fr-FR" sz="2000" b="1" dirty="0"/>
              <a:t>Renforcement de capacité</a:t>
            </a:r>
            <a:r>
              <a:rPr lang="fr-FR" sz="2000" dirty="0"/>
              <a:t> : formation pertinente pour initier et soutenir les interventions durables</a:t>
            </a:r>
            <a:endParaRPr lang="en-US" sz="2000" dirty="0"/>
          </a:p>
        </p:txBody>
      </p:sp>
    </p:spTree>
    <p:extLst>
      <p:ext uri="{BB962C8B-B14F-4D97-AF65-F5344CB8AC3E}">
        <p14:creationId xmlns:p14="http://schemas.microsoft.com/office/powerpoint/2010/main" val="353317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7" y="1709739"/>
            <a:ext cx="7243105" cy="2852737"/>
          </a:xfrm>
        </p:spPr>
        <p:txBody>
          <a:bodyPr/>
          <a:lstStyle/>
          <a:p>
            <a:r>
              <a:rPr lang="fr-FR" dirty="0"/>
              <a:t>Les différentes approches de gouvernance</a:t>
            </a:r>
            <a:endParaRPr lang="en-US" dirty="0"/>
          </a:p>
        </p:txBody>
      </p:sp>
      <p:sp>
        <p:nvSpPr>
          <p:cNvPr id="5" name="Text Placeholder 4"/>
          <p:cNvSpPr>
            <a:spLocks noGrp="1"/>
          </p:cNvSpPr>
          <p:nvPr>
            <p:ph type="body" idx="1"/>
          </p:nvPr>
        </p:nvSpPr>
        <p:spPr/>
        <p:txBody>
          <a:bodyPr/>
          <a:lstStyle/>
          <a:p>
            <a:r>
              <a:rPr lang="fr-FR" b="1" dirty="0"/>
              <a:t>Normative, marchande et hybride</a:t>
            </a:r>
            <a:endParaRPr lang="en-GB" dirty="0"/>
          </a:p>
        </p:txBody>
      </p:sp>
    </p:spTree>
    <p:extLst>
      <p:ext uri="{BB962C8B-B14F-4D97-AF65-F5344CB8AC3E}">
        <p14:creationId xmlns:p14="http://schemas.microsoft.com/office/powerpoint/2010/main" val="1291185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859955"/>
          </a:xfrm>
        </p:spPr>
        <p:txBody>
          <a:bodyPr>
            <a:normAutofit/>
          </a:bodyPr>
          <a:lstStyle/>
          <a:p>
            <a:pPr marL="514350" indent="-514350">
              <a:buClr>
                <a:schemeClr val="accent4"/>
              </a:buClr>
              <a:buFont typeface="+mj-lt"/>
              <a:buAutoNum type="arabicPeriod"/>
              <a:tabLst>
                <a:tab pos="452438" algn="l"/>
              </a:tabLst>
            </a:pPr>
            <a:r>
              <a:rPr lang="fr-FR" sz="3200" dirty="0"/>
              <a:t>Approches normatives</a:t>
            </a:r>
            <a:endParaRPr lang="en-GB"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883920"/>
            <a:ext cx="8292066" cy="5242560"/>
          </a:xfrm>
        </p:spPr>
        <p:txBody>
          <a:bodyPr>
            <a:normAutofit fontScale="92500" lnSpcReduction="20000"/>
          </a:bodyPr>
          <a:lstStyle/>
          <a:p>
            <a:pPr lvl="0"/>
            <a:r>
              <a:rPr lang="fr-FR" dirty="0"/>
              <a:t>Cadre légal qui contrôle l’utilisation des ressources</a:t>
            </a:r>
            <a:endParaRPr lang="en-US" dirty="0"/>
          </a:p>
          <a:p>
            <a:pPr lvl="1"/>
            <a:r>
              <a:rPr lang="fr-FR" dirty="0"/>
              <a:t>Accords internationaux sur l’environnement</a:t>
            </a:r>
            <a:endParaRPr lang="en-US" dirty="0"/>
          </a:p>
          <a:p>
            <a:pPr lvl="1"/>
            <a:r>
              <a:rPr lang="fr-FR" dirty="0"/>
              <a:t>Politiques foncières et environnementales- locales ou nationales, ex.</a:t>
            </a:r>
            <a:endParaRPr lang="en-US" dirty="0"/>
          </a:p>
          <a:p>
            <a:pPr lvl="2"/>
            <a:r>
              <a:rPr lang="fr-FR" dirty="0"/>
              <a:t>Restrictions sur les espèces et la dimension des arbres qui peuvent être coupés</a:t>
            </a:r>
            <a:endParaRPr lang="en-US" dirty="0"/>
          </a:p>
          <a:p>
            <a:pPr lvl="2"/>
            <a:r>
              <a:rPr lang="fr-FR" dirty="0"/>
              <a:t>Contrôle des matériels de pêche utilisés</a:t>
            </a:r>
            <a:endParaRPr lang="en-US" dirty="0"/>
          </a:p>
          <a:p>
            <a:pPr lvl="2"/>
            <a:r>
              <a:rPr lang="fr-FR" dirty="0"/>
              <a:t>Interdiction saisonnière pour des espèces particulières</a:t>
            </a:r>
            <a:endParaRPr lang="en-US" dirty="0"/>
          </a:p>
          <a:p>
            <a:pPr lvl="1"/>
            <a:r>
              <a:rPr lang="fr-FR" dirty="0"/>
              <a:t>Aires protégées</a:t>
            </a:r>
            <a:endParaRPr lang="en-US" dirty="0"/>
          </a:p>
          <a:p>
            <a:pPr lvl="2"/>
            <a:r>
              <a:rPr lang="fr-FR" dirty="0"/>
              <a:t>L’utilisation peut varier du très stricte à l’utilisation durable</a:t>
            </a:r>
            <a:endParaRPr lang="en-US" dirty="0"/>
          </a:p>
          <a:p>
            <a:pPr lvl="2"/>
            <a:r>
              <a:rPr lang="fr-FR" dirty="0"/>
              <a:t>Peuvent être gérées par le gouvernement, le privé ou les populations ou communautés indigènes, ou en gestion partagée</a:t>
            </a:r>
            <a:endParaRPr lang="en-US" dirty="0"/>
          </a:p>
          <a:p>
            <a:pPr lvl="1"/>
            <a:r>
              <a:rPr lang="fr-FR" dirty="0"/>
              <a:t>Gestion décentralisée des ressources</a:t>
            </a:r>
            <a:endParaRPr lang="en-US" dirty="0"/>
          </a:p>
          <a:p>
            <a:pPr lvl="1"/>
            <a:r>
              <a:rPr lang="fr-FR" dirty="0"/>
              <a:t>L’application de ces règles et régulations</a:t>
            </a:r>
            <a:r>
              <a:rPr lang="en-US" dirty="0"/>
              <a:t> </a:t>
            </a:r>
            <a:r>
              <a:rPr lang="fr-FR" dirty="0"/>
              <a:t> </a:t>
            </a:r>
            <a:endParaRPr lang="en-US" dirty="0"/>
          </a:p>
        </p:txBody>
      </p:sp>
    </p:spTree>
    <p:extLst>
      <p:ext uri="{BB962C8B-B14F-4D97-AF65-F5344CB8AC3E}">
        <p14:creationId xmlns:p14="http://schemas.microsoft.com/office/powerpoint/2010/main" val="1455774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49" y="-30479"/>
            <a:ext cx="7675595" cy="960120"/>
          </a:xfrm>
        </p:spPr>
        <p:txBody>
          <a:bodyPr>
            <a:normAutofit fontScale="90000"/>
          </a:bodyPr>
          <a:lstStyle/>
          <a:p>
            <a:r>
              <a:rPr lang="fr-FR" sz="3200" dirty="0"/>
              <a:t>Décentralisation: Pourquoi et comment</a:t>
            </a:r>
            <a:r>
              <a:rPr lang="en-GB" sz="3200" dirty="0"/>
              <a:t>?</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57200" y="780133"/>
            <a:ext cx="8312727" cy="5196840"/>
          </a:xfrm>
        </p:spPr>
        <p:txBody>
          <a:bodyPr>
            <a:noAutofit/>
          </a:bodyPr>
          <a:lstStyle/>
          <a:p>
            <a:pPr lvl="0"/>
            <a:r>
              <a:rPr lang="fr-FR" sz="2000" dirty="0"/>
              <a:t>Tendance mondiale à décentraliser le pouvoir au niveau local</a:t>
            </a:r>
            <a:endParaRPr lang="en-US" sz="2000" dirty="0"/>
          </a:p>
          <a:p>
            <a:pPr lvl="1"/>
            <a:r>
              <a:rPr lang="fr-FR" sz="1800" dirty="0"/>
              <a:t>La tendance à la démocratisation- se concentre sur la participation des populations locales concernant les ressources dont elles dépendent</a:t>
            </a:r>
            <a:endParaRPr lang="en-US" sz="1800" dirty="0"/>
          </a:p>
          <a:p>
            <a:pPr lvl="1"/>
            <a:r>
              <a:rPr lang="fr-FR" sz="1800" dirty="0"/>
              <a:t>Défaillance du contrôle de l’Etat</a:t>
            </a:r>
            <a:endParaRPr lang="en-US" sz="1800" dirty="0"/>
          </a:p>
          <a:p>
            <a:pPr lvl="1"/>
            <a:r>
              <a:rPr lang="fr-FR" sz="1800" dirty="0"/>
              <a:t>Faible valeur des ressources</a:t>
            </a:r>
            <a:endParaRPr lang="en-US" sz="1800" dirty="0"/>
          </a:p>
          <a:p>
            <a:pPr lvl="1"/>
            <a:r>
              <a:rPr lang="fr-FR" sz="1800" dirty="0"/>
              <a:t>Rentabilité</a:t>
            </a:r>
            <a:endParaRPr lang="en-US" sz="1800" dirty="0"/>
          </a:p>
          <a:p>
            <a:pPr lvl="1"/>
            <a:r>
              <a:rPr lang="fr-FR" sz="1800" dirty="0"/>
              <a:t>Les populations locales comprennent mieux comment gérer les ressources et ont plus de motivation de la faire</a:t>
            </a:r>
            <a:endParaRPr lang="en-US" sz="1800" dirty="0"/>
          </a:p>
          <a:p>
            <a:pPr lvl="0"/>
            <a:r>
              <a:rPr lang="fr-FR" sz="2000" dirty="0"/>
              <a:t>18% des terres de la planète sont formellement possédées/contrôlées par les communautés locales et les peuples autochtones (RRI 2015)</a:t>
            </a:r>
            <a:endParaRPr lang="en-US" sz="2000" dirty="0"/>
          </a:p>
          <a:p>
            <a:pPr lvl="0"/>
            <a:r>
              <a:rPr lang="fr-FR" sz="2000" dirty="0"/>
              <a:t>De nombreuses formes de décentralisation</a:t>
            </a:r>
            <a:endParaRPr lang="en-US" sz="2000" dirty="0"/>
          </a:p>
          <a:p>
            <a:pPr lvl="1"/>
            <a:r>
              <a:rPr lang="fr-FR" sz="1800" dirty="0"/>
              <a:t>Gamme allant de la gestion totale par la communauté aux formes de cogestion avec le gouvernement</a:t>
            </a:r>
            <a:endParaRPr lang="en-GB" sz="18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494927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90855"/>
            <a:ext cx="6793082" cy="1250266"/>
          </a:xfrm>
        </p:spPr>
        <p:txBody>
          <a:bodyPr>
            <a:normAutofit/>
          </a:bodyPr>
          <a:lstStyle/>
          <a:p>
            <a:r>
              <a:rPr lang="fr-FR" sz="3200" dirty="0"/>
              <a:t>Décentralisation- les défis</a:t>
            </a:r>
            <a:endParaRPr lang="en-GB"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168751"/>
            <a:ext cx="7886700" cy="4517773"/>
          </a:xfrm>
        </p:spPr>
        <p:txBody>
          <a:bodyPr>
            <a:noAutofit/>
          </a:bodyPr>
          <a:lstStyle/>
          <a:p>
            <a:pPr lvl="0"/>
            <a:r>
              <a:rPr lang="fr-FR" sz="2400" dirty="0"/>
              <a:t>Quel est l’objectif de la décentralisation ?</a:t>
            </a:r>
            <a:endParaRPr lang="en-US" sz="2400" dirty="0"/>
          </a:p>
          <a:p>
            <a:pPr lvl="0"/>
            <a:r>
              <a:rPr lang="fr-FR" sz="2400" dirty="0"/>
              <a:t>Qui devrait recevoir du pouvoir ?</a:t>
            </a:r>
            <a:endParaRPr lang="en-US" sz="2400" dirty="0"/>
          </a:p>
          <a:p>
            <a:pPr lvl="0"/>
            <a:r>
              <a:rPr lang="fr-FR" sz="2400" dirty="0"/>
              <a:t>Quels droits sont décentralisés ?</a:t>
            </a:r>
            <a:endParaRPr lang="en-US" sz="2400" dirty="0"/>
          </a:p>
          <a:p>
            <a:pPr lvl="0"/>
            <a:r>
              <a:rPr lang="fr-FR" sz="2400" dirty="0"/>
              <a:t>Est-ce que les nouveaux droits sont accompagnés par des ressources suffisantes (financière, compétence) ?</a:t>
            </a:r>
            <a:endParaRPr lang="en-US" sz="2400" dirty="0"/>
          </a:p>
          <a:p>
            <a:pPr lvl="0"/>
            <a:r>
              <a:rPr lang="fr-FR" sz="2400" dirty="0"/>
              <a:t>Experts et locaux : la connaissance de qui compte ? </a:t>
            </a:r>
            <a:endParaRPr lang="en-US" sz="2400" dirty="0"/>
          </a:p>
          <a:p>
            <a:r>
              <a:rPr lang="fr-FR" sz="2400" dirty="0"/>
              <a:t>Qui bénéficie ? (Les communautés entières ou des individus, les plus pauvres ou les plus riches, les hommes ou les femmes)</a:t>
            </a:r>
            <a:endParaRPr lang="en-GB" sz="2400" dirty="0"/>
          </a:p>
        </p:txBody>
      </p:sp>
    </p:spTree>
    <p:extLst>
      <p:ext uri="{BB962C8B-B14F-4D97-AF65-F5344CB8AC3E}">
        <p14:creationId xmlns:p14="http://schemas.microsoft.com/office/powerpoint/2010/main" val="3425153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39205"/>
            <a:ext cx="8292066" cy="1325563"/>
          </a:xfrm>
        </p:spPr>
        <p:txBody>
          <a:bodyPr>
            <a:normAutofit/>
          </a:bodyPr>
          <a:lstStyle/>
          <a:p>
            <a:pPr marL="514350" indent="-514350">
              <a:buClr>
                <a:schemeClr val="accent4"/>
              </a:buClr>
              <a:buFont typeface="+mj-lt"/>
              <a:buAutoNum type="arabicPeriod" startAt="2"/>
              <a:tabLst>
                <a:tab pos="452438" algn="l"/>
              </a:tabLst>
            </a:pPr>
            <a:r>
              <a:rPr lang="fr-FR" sz="3200" dirty="0"/>
              <a:t>Approches marchandes</a:t>
            </a:r>
            <a:endParaRPr lang="en-GB"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3808"/>
            <a:ext cx="7886700" cy="4731232"/>
          </a:xfrm>
        </p:spPr>
        <p:txBody>
          <a:bodyPr>
            <a:normAutofit fontScale="62500" lnSpcReduction="20000"/>
          </a:bodyPr>
          <a:lstStyle/>
          <a:p>
            <a:pPr lvl="0"/>
            <a:r>
              <a:rPr lang="fr-FR" dirty="0"/>
              <a:t>Les approches marchandes comblent un déficit de gouvernance</a:t>
            </a:r>
            <a:endParaRPr lang="en-US" dirty="0"/>
          </a:p>
          <a:p>
            <a:pPr lvl="1"/>
            <a:r>
              <a:rPr lang="fr-FR" dirty="0"/>
              <a:t>Fournissent des motivations financières pour les producteurs pour améliorer leur performance environnemental (et quelque fois sociale)</a:t>
            </a:r>
            <a:endParaRPr lang="en-US" dirty="0"/>
          </a:p>
          <a:p>
            <a:pPr lvl="1"/>
            <a:r>
              <a:rPr lang="fr-FR" dirty="0"/>
              <a:t>La participation des producteurs est volontaire</a:t>
            </a:r>
            <a:endParaRPr lang="en-US" dirty="0"/>
          </a:p>
          <a:p>
            <a:pPr lvl="1"/>
            <a:r>
              <a:rPr lang="fr-FR" dirty="0"/>
              <a:t>Nécessite l’audit par une tierce partie indépendante</a:t>
            </a:r>
            <a:endParaRPr lang="en-US" dirty="0"/>
          </a:p>
          <a:p>
            <a:pPr lvl="0"/>
            <a:r>
              <a:rPr lang="fr-FR" dirty="0"/>
              <a:t>Défis</a:t>
            </a:r>
            <a:endParaRPr lang="en-US" dirty="0"/>
          </a:p>
          <a:p>
            <a:pPr lvl="1"/>
            <a:r>
              <a:rPr lang="fr-FR" dirty="0"/>
              <a:t>Se focalisent généralement plus sur les résultats environnementaux que le bien être</a:t>
            </a:r>
            <a:endParaRPr lang="en-US" dirty="0"/>
          </a:p>
          <a:p>
            <a:pPr lvl="1"/>
            <a:r>
              <a:rPr lang="fr-FR" dirty="0"/>
              <a:t>Peut être efficace, mais pas pour l’équité ou la réduction de la pauvreté</a:t>
            </a:r>
            <a:endParaRPr lang="en-US" dirty="0"/>
          </a:p>
          <a:p>
            <a:pPr lvl="1"/>
            <a:r>
              <a:rPr lang="fr-FR" dirty="0"/>
              <a:t>Pas besoin de participation ou de responsabilité en aval</a:t>
            </a:r>
            <a:endParaRPr lang="en-US" dirty="0"/>
          </a:p>
          <a:p>
            <a:pPr lvl="0"/>
            <a:r>
              <a:rPr lang="fr-FR" dirty="0"/>
              <a:t>Exemples :</a:t>
            </a:r>
            <a:endParaRPr lang="en-US" dirty="0"/>
          </a:p>
          <a:p>
            <a:pPr lvl="1"/>
            <a:r>
              <a:rPr lang="fr-FR" dirty="0"/>
              <a:t>Certification</a:t>
            </a:r>
            <a:endParaRPr lang="en-US" dirty="0"/>
          </a:p>
          <a:p>
            <a:pPr lvl="1"/>
            <a:r>
              <a:rPr lang="fr-FR" dirty="0"/>
              <a:t>Paiements pour les Services Ecosystémiques</a:t>
            </a:r>
          </a:p>
          <a:p>
            <a:pPr lvl="1"/>
            <a:r>
              <a:rPr lang="fr-FR" dirty="0"/>
              <a:t>Quelques projets REDD+ (sur les marchés volontaires)</a:t>
            </a:r>
            <a:endParaRPr lang="en-GB" sz="4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659318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54445"/>
            <a:ext cx="8292066" cy="1325563"/>
          </a:xfrm>
        </p:spPr>
        <p:txBody>
          <a:bodyPr>
            <a:normAutofit/>
          </a:bodyPr>
          <a:lstStyle/>
          <a:p>
            <a:pPr marL="514350" indent="-514350">
              <a:buClr>
                <a:schemeClr val="accent4"/>
              </a:buClr>
              <a:buFont typeface="+mj-lt"/>
              <a:buAutoNum type="arabicPeriod" startAt="3"/>
              <a:tabLst>
                <a:tab pos="452438" algn="l"/>
              </a:tabLst>
            </a:pPr>
            <a:r>
              <a:rPr lang="fr-FR" sz="3200" dirty="0"/>
              <a:t>Approches hybrides</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111997"/>
            <a:ext cx="8292066" cy="4721243"/>
          </a:xfrm>
        </p:spPr>
        <p:txBody>
          <a:bodyPr>
            <a:normAutofit fontScale="85000" lnSpcReduction="10000"/>
          </a:bodyPr>
          <a:lstStyle/>
          <a:p>
            <a:pPr lvl="0"/>
            <a:r>
              <a:rPr lang="fr-FR" dirty="0"/>
              <a:t>Acquisition des terres (ou « accaparation des terres »)</a:t>
            </a:r>
            <a:endParaRPr lang="en-US" dirty="0"/>
          </a:p>
          <a:p>
            <a:pPr lvl="1"/>
            <a:r>
              <a:rPr lang="fr-FR" dirty="0"/>
              <a:t>Implique une mixture du gouvernement et d’acteurs privés</a:t>
            </a:r>
            <a:endParaRPr lang="en-US" dirty="0"/>
          </a:p>
          <a:p>
            <a:pPr lvl="1"/>
            <a:r>
              <a:rPr lang="fr-FR" dirty="0"/>
              <a:t>Plus ou moins strictement règlementée dans différents pays</a:t>
            </a:r>
            <a:endParaRPr lang="en-US" dirty="0"/>
          </a:p>
          <a:p>
            <a:pPr lvl="1"/>
            <a:r>
              <a:rPr lang="fr-FR" dirty="0"/>
              <a:t>Peuvent avoir des impacts sociaux et environnementaux mixtes </a:t>
            </a:r>
            <a:endParaRPr lang="en-US" dirty="0"/>
          </a:p>
          <a:p>
            <a:pPr lvl="1"/>
            <a:r>
              <a:rPr lang="fr-FR" u="sng" dirty="0">
                <a:hlinkClick r:id="rId3"/>
              </a:rPr>
              <a:t>http://www.landmatrix.org/en</a:t>
            </a:r>
            <a:r>
              <a:rPr lang="fr-FR" dirty="0"/>
              <a:t> - une bonne source d’information</a:t>
            </a:r>
            <a:endParaRPr lang="en-US" dirty="0"/>
          </a:p>
          <a:p>
            <a:pPr lvl="0"/>
            <a:r>
              <a:rPr lang="fr-FR" dirty="0"/>
              <a:t>Les programmes REDD+</a:t>
            </a:r>
            <a:endParaRPr lang="en-US" dirty="0"/>
          </a:p>
          <a:p>
            <a:pPr lvl="1"/>
            <a:r>
              <a:rPr lang="fr-FR" dirty="0"/>
              <a:t>En cours de préparation par plus de 40 pays</a:t>
            </a:r>
            <a:endParaRPr lang="en-US" dirty="0"/>
          </a:p>
          <a:p>
            <a:pPr lvl="1"/>
            <a:r>
              <a:rPr lang="fr-FR" dirty="0"/>
              <a:t>Appuyés par les donateurs internationaux (avec des conditions relatives à la réduction des émissions de dioxyde de carbone)</a:t>
            </a:r>
            <a:endParaRPr lang="en-US" dirty="0"/>
          </a:p>
          <a:p>
            <a:pPr lvl="1"/>
            <a:r>
              <a:rPr lang="fr-FR" dirty="0"/>
              <a:t>Mis en œuvre à travers les politiques gouvernementales, ex. allant de la plantation d’arbres aux foyers économiques</a:t>
            </a:r>
            <a:endParaRPr lang="en-GB" sz="8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3776804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683"/>
            <a:ext cx="7886700" cy="1325563"/>
          </a:xfrm>
        </p:spPr>
        <p:txBody>
          <a:bodyPr>
            <a:normAutofit/>
          </a:bodyPr>
          <a:lstStyle/>
          <a:p>
            <a:r>
              <a:rPr lang="fr-FR" sz="3200" dirty="0"/>
              <a:t>Objectifs d’apprentissage</a:t>
            </a:r>
          </a:p>
        </p:txBody>
      </p:sp>
      <p:sp>
        <p:nvSpPr>
          <p:cNvPr id="3" name="Content Placeholder 2"/>
          <p:cNvSpPr>
            <a:spLocks noGrp="1"/>
          </p:cNvSpPr>
          <p:nvPr>
            <p:ph idx="1"/>
          </p:nvPr>
        </p:nvSpPr>
        <p:spPr>
          <a:xfrm>
            <a:off x="628650" y="1504549"/>
            <a:ext cx="7886700" cy="4351338"/>
          </a:xfrm>
        </p:spPr>
        <p:txBody>
          <a:bodyPr>
            <a:normAutofit/>
          </a:bodyPr>
          <a:lstStyle/>
          <a:p>
            <a:pPr lvl="0"/>
            <a:r>
              <a:rPr lang="fr-FR" sz="2400" dirty="0"/>
              <a:t>Expliquer les concepts clés en gouvernance des écosystèmes</a:t>
            </a:r>
            <a:endParaRPr lang="en-US" sz="2400" dirty="0"/>
          </a:p>
          <a:p>
            <a:pPr lvl="0"/>
            <a:r>
              <a:rPr lang="fr-FR" sz="2400" dirty="0"/>
              <a:t>Identifier les points communs et les différences entre les approches normatives et les approches marchandes pour la gouvernance d’écosystème</a:t>
            </a:r>
            <a:endParaRPr lang="en-US" sz="2400" dirty="0"/>
          </a:p>
          <a:p>
            <a:r>
              <a:rPr lang="fr-FR" sz="2400" dirty="0"/>
              <a:t>Appliquer les concepts de gouvernance d’écosystème à différents contextes</a:t>
            </a:r>
            <a:endParaRPr lang="en-US" sz="2400" dirty="0"/>
          </a:p>
        </p:txBody>
      </p:sp>
    </p:spTree>
    <p:extLst>
      <p:ext uri="{BB962C8B-B14F-4D97-AF65-F5344CB8AC3E}">
        <p14:creationId xmlns:p14="http://schemas.microsoft.com/office/powerpoint/2010/main" val="279923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43948"/>
            <a:ext cx="7886700" cy="1325563"/>
          </a:xfrm>
        </p:spPr>
        <p:txBody>
          <a:bodyPr>
            <a:normAutofit/>
          </a:bodyPr>
          <a:lstStyle/>
          <a:p>
            <a:r>
              <a:rPr lang="fr-FR" sz="3200" dirty="0"/>
              <a:t>En résumé</a:t>
            </a:r>
            <a:endParaRPr lang="en-GB"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995410"/>
            <a:ext cx="7886700" cy="4887230"/>
          </a:xfrm>
        </p:spPr>
        <p:txBody>
          <a:bodyPr>
            <a:noAutofit/>
          </a:bodyPr>
          <a:lstStyle/>
          <a:p>
            <a:pPr lvl="0"/>
            <a:r>
              <a:rPr lang="fr-FR" sz="1800" dirty="0"/>
              <a:t>La gouvernance comprend 3 composantes interconnectées : acteurs, institutions, processus</a:t>
            </a:r>
            <a:endParaRPr lang="en-US" sz="1800" dirty="0"/>
          </a:p>
          <a:p>
            <a:pPr lvl="0"/>
            <a:r>
              <a:rPr lang="fr-FR" sz="1800" dirty="0"/>
              <a:t>Une gamme allant des approches normatives aux approches marchandes</a:t>
            </a:r>
            <a:endParaRPr lang="en-US" sz="1800" dirty="0"/>
          </a:p>
          <a:p>
            <a:pPr lvl="0"/>
            <a:r>
              <a:rPr lang="fr-FR" sz="1800" dirty="0"/>
              <a:t>Les principes essentiels de gouvernance comprennent la redevabilité, la transparence et la participation</a:t>
            </a:r>
            <a:endParaRPr lang="en-US" sz="1800" dirty="0"/>
          </a:p>
          <a:p>
            <a:r>
              <a:rPr lang="fr-FR" sz="1800" dirty="0"/>
              <a:t>Il y reste des défis </a:t>
            </a:r>
            <a:r>
              <a:rPr lang="en-GB" sz="1800" dirty="0"/>
              <a:t>(Nunan </a:t>
            </a:r>
            <a:r>
              <a:rPr lang="en-GB" sz="1800" i="1" dirty="0"/>
              <a:t>et al. </a:t>
            </a:r>
            <a:r>
              <a:rPr lang="en-GB" sz="1800" dirty="0"/>
              <a:t>2018)</a:t>
            </a:r>
            <a:r>
              <a:rPr lang="fr-FR" sz="1800" dirty="0"/>
              <a:t> :</a:t>
            </a:r>
            <a:endParaRPr lang="en-US" sz="1800" dirty="0"/>
          </a:p>
          <a:p>
            <a:pPr lvl="1">
              <a:spcBef>
                <a:spcPts val="600"/>
              </a:spcBef>
            </a:pPr>
            <a:r>
              <a:rPr lang="fr-FR" sz="1600" dirty="0"/>
              <a:t>La complexité des contextes socio-écologiques : la plupart des interventions politiques concernant l’environnement conduisent à des compromis quelconques </a:t>
            </a:r>
            <a:endParaRPr lang="en-US" sz="1600" dirty="0"/>
          </a:p>
          <a:p>
            <a:pPr lvl="1">
              <a:spcBef>
                <a:spcPts val="600"/>
              </a:spcBef>
            </a:pPr>
            <a:r>
              <a:rPr lang="fr-FR" sz="1600" dirty="0"/>
              <a:t>La ‘participation’ dans la gestion des ressources pas encore efficace et significative</a:t>
            </a:r>
            <a:endParaRPr lang="en-US" sz="1600" dirty="0"/>
          </a:p>
          <a:p>
            <a:pPr lvl="1">
              <a:spcBef>
                <a:spcPts val="600"/>
              </a:spcBef>
            </a:pPr>
            <a:r>
              <a:rPr lang="fr-FR" sz="1600" dirty="0"/>
              <a:t>L’absence de mécanismes pour négocier comment les décisions à une échelle sont affectées ou affectent les autres échelles</a:t>
            </a:r>
            <a:endParaRPr lang="en-US" sz="1600" dirty="0"/>
          </a:p>
          <a:p>
            <a:pPr lvl="1">
              <a:spcBef>
                <a:spcPts val="600"/>
              </a:spcBef>
            </a:pPr>
            <a:r>
              <a:rPr lang="fr-FR" sz="1600" dirty="0"/>
              <a:t>L’importance des institutions informelles souvent occultée.</a:t>
            </a:r>
            <a:endParaRPr lang="en-US" sz="1600" dirty="0"/>
          </a:p>
          <a:p>
            <a:pPr marL="0" indent="0">
              <a:buNone/>
            </a:pPr>
            <a:r>
              <a:rPr lang="en-GB" sz="1600" dirty="0"/>
              <a:t>							</a:t>
            </a:r>
            <a:r>
              <a:rPr lang="en-GB" sz="1600" dirty="0">
                <a:solidFill>
                  <a:schemeClr val="accent1"/>
                </a:solidFill>
                <a:cs typeface="Times New Roman" panose="02020603050405020304" pitchFamily="18" charset="0"/>
              </a:rPr>
              <a:t>					</a:t>
            </a:r>
          </a:p>
        </p:txBody>
      </p:sp>
    </p:spTree>
    <p:extLst>
      <p:ext uri="{BB962C8B-B14F-4D97-AF65-F5344CB8AC3E}">
        <p14:creationId xmlns:p14="http://schemas.microsoft.com/office/powerpoint/2010/main" val="84516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628650" y="102741"/>
            <a:ext cx="7886700" cy="1002159"/>
          </a:xfrm>
          <a:prstGeom prst="rect">
            <a:avLst/>
          </a:prstGeom>
          <a:noFill/>
          <a:ln>
            <a:noFill/>
          </a:ln>
        </p:spPr>
        <p:txBody>
          <a:bodyPr spcFirstLastPara="1" wrap="square" lIns="91425" tIns="45700" rIns="91425" bIns="45700" anchor="ctr" anchorCtr="0">
            <a:noAutofit/>
          </a:bodyPr>
          <a:lstStyle/>
          <a:p>
            <a:pPr lvl="0">
              <a:spcBef>
                <a:spcPts val="0"/>
              </a:spcBef>
              <a:buClr>
                <a:schemeClr val="accent1"/>
              </a:buClr>
              <a:buSzPts val="3200"/>
            </a:pPr>
            <a:r>
              <a:rPr lang="fr-FR" sz="3200" dirty="0"/>
              <a:t>Références</a:t>
            </a:r>
            <a:endParaRPr dirty="0"/>
          </a:p>
        </p:txBody>
      </p:sp>
      <p:sp>
        <p:nvSpPr>
          <p:cNvPr id="241" name="Shape 241"/>
          <p:cNvSpPr txBox="1"/>
          <p:nvPr/>
        </p:nvSpPr>
        <p:spPr>
          <a:xfrm>
            <a:off x="628649" y="938807"/>
            <a:ext cx="8017809" cy="5166158"/>
          </a:xfrm>
          <a:prstGeom prst="rect">
            <a:avLst/>
          </a:prstGeom>
          <a:noFill/>
          <a:ln>
            <a:noFill/>
          </a:ln>
        </p:spPr>
        <p:txBody>
          <a:bodyPr spcFirstLastPara="1" wrap="square" lIns="91425" tIns="45700" rIns="91425" bIns="45700" anchor="t" anchorCtr="0">
            <a:noAutofit/>
          </a:bodyPr>
          <a:lstStyle/>
          <a:p>
            <a:pPr lvl="0">
              <a:buClr>
                <a:schemeClr val="accent4"/>
              </a:buClr>
              <a:buSzPts val="1300"/>
            </a:pPr>
            <a:r>
              <a:rPr lang="en-US" sz="1200" b="1" dirty="0">
                <a:solidFill>
                  <a:schemeClr val="accent1"/>
                </a:solidFill>
                <a:latin typeface="Arial" panose="020B0604020202020204" pitchFamily="34" charset="0"/>
                <a:ea typeface="Arial"/>
                <a:cs typeface="Arial" panose="020B0604020202020204" pitchFamily="34" charset="0"/>
                <a:sym typeface="Arial"/>
              </a:rPr>
              <a:t>Lectures </a:t>
            </a:r>
            <a:r>
              <a:rPr lang="en-US" sz="1200" b="1" dirty="0" err="1">
                <a:solidFill>
                  <a:schemeClr val="accent1"/>
                </a:solidFill>
                <a:latin typeface="Arial" panose="020B0604020202020204" pitchFamily="34" charset="0"/>
                <a:ea typeface="Arial"/>
                <a:cs typeface="Arial" panose="020B0604020202020204" pitchFamily="34" charset="0"/>
                <a:sym typeface="Arial"/>
              </a:rPr>
              <a:t>essentiels</a:t>
            </a:r>
            <a:endParaRPr lang="en-US" sz="1200" dirty="0">
              <a:latin typeface="Arial" panose="020B0604020202020204" pitchFamily="34" charset="0"/>
              <a:cs typeface="Arial" panose="020B0604020202020204" pitchFamily="34" charset="0"/>
            </a:endParaRPr>
          </a:p>
          <a:p>
            <a:pPr marL="228600" indent="-228600">
              <a:spcBef>
                <a:spcPts val="600"/>
              </a:spcBef>
              <a:buClr>
                <a:schemeClr val="accent4"/>
              </a:buClr>
              <a:buSzPts val="1200"/>
              <a:buFont typeface="Arial"/>
              <a:buChar char="•"/>
            </a:pPr>
            <a:r>
              <a:rPr lang="en-GB" sz="1200" dirty="0" err="1">
                <a:solidFill>
                  <a:srgbClr val="004C96"/>
                </a:solidFill>
                <a:latin typeface="Arial" panose="020B0604020202020204" pitchFamily="34" charset="0"/>
                <a:ea typeface="Arial"/>
                <a:cs typeface="Arial" panose="020B0604020202020204" pitchFamily="34" charset="0"/>
              </a:rPr>
              <a:t>Borrini-Feyerabend</a:t>
            </a:r>
            <a:r>
              <a:rPr lang="en-GB" sz="1200" dirty="0">
                <a:solidFill>
                  <a:srgbClr val="004C96"/>
                </a:solidFill>
                <a:latin typeface="Arial" panose="020B0604020202020204" pitchFamily="34" charset="0"/>
                <a:ea typeface="Arial"/>
                <a:cs typeface="Arial" panose="020B0604020202020204" pitchFamily="34" charset="0"/>
              </a:rPr>
              <a:t>, G. </a:t>
            </a:r>
            <a:r>
              <a:rPr lang="en-GB" sz="1200" i="1" dirty="0">
                <a:solidFill>
                  <a:srgbClr val="004C96"/>
                </a:solidFill>
                <a:latin typeface="Arial" panose="020B0604020202020204" pitchFamily="34" charset="0"/>
                <a:ea typeface="Arial"/>
                <a:cs typeface="Arial" panose="020B0604020202020204" pitchFamily="34" charset="0"/>
              </a:rPr>
              <a:t>et al. </a:t>
            </a:r>
            <a:r>
              <a:rPr lang="en-GB" sz="1200" dirty="0">
                <a:solidFill>
                  <a:srgbClr val="004C96"/>
                </a:solidFill>
                <a:latin typeface="Arial" panose="020B0604020202020204" pitchFamily="34" charset="0"/>
                <a:ea typeface="Arial"/>
                <a:cs typeface="Arial" panose="020B0604020202020204" pitchFamily="34" charset="0"/>
              </a:rPr>
              <a:t>(2008) Governance as key for effective and equitable protected area systems. IUCN Briefing Note 8. IUCN, Gland.</a:t>
            </a:r>
          </a:p>
          <a:p>
            <a:pPr marL="228600" indent="-228600">
              <a:spcBef>
                <a:spcPts val="600"/>
              </a:spcBef>
              <a:buClr>
                <a:schemeClr val="accent4"/>
              </a:buClr>
              <a:buSzPts val="1200"/>
              <a:buFont typeface="Arial"/>
              <a:buChar char="•"/>
            </a:pPr>
            <a:r>
              <a:rPr lang="en-GB" sz="1200" dirty="0">
                <a:solidFill>
                  <a:schemeClr val="accent1"/>
                </a:solidFill>
                <a:latin typeface="Arial" panose="020B0604020202020204" pitchFamily="34" charset="0"/>
                <a:cs typeface="Arial" panose="020B0604020202020204" pitchFamily="34" charset="0"/>
              </a:rPr>
              <a:t>Nunan, F. </a:t>
            </a:r>
            <a:r>
              <a:rPr lang="en-GB" sz="1200" i="1" dirty="0">
                <a:solidFill>
                  <a:schemeClr val="accent1"/>
                </a:solidFill>
                <a:latin typeface="Arial" panose="020B0604020202020204" pitchFamily="34" charset="0"/>
                <a:cs typeface="Arial" panose="020B0604020202020204" pitchFamily="34" charset="0"/>
              </a:rPr>
              <a:t>et al. </a:t>
            </a:r>
            <a:r>
              <a:rPr lang="en-GB" sz="1200" dirty="0">
                <a:solidFill>
                  <a:schemeClr val="accent1"/>
                </a:solidFill>
                <a:latin typeface="Arial" panose="020B0604020202020204" pitchFamily="34" charset="0"/>
                <a:cs typeface="Arial" panose="020B0604020202020204" pitchFamily="34" charset="0"/>
              </a:rPr>
              <a:t>(2018) Governing for ecosystem health and human wellbeing. Chapter 10 in Schreckenberg, K., Mace, G. and Poudyal, M. (eds) </a:t>
            </a:r>
            <a:r>
              <a:rPr lang="en-GB" sz="1200" i="1" dirty="0">
                <a:solidFill>
                  <a:schemeClr val="accent1"/>
                </a:solidFill>
                <a:latin typeface="Arial" panose="020B0604020202020204" pitchFamily="34" charset="0"/>
                <a:cs typeface="Arial" panose="020B0604020202020204" pitchFamily="34" charset="0"/>
              </a:rPr>
              <a:t>Ecosystem services and poverty alleviation: Trade-offs and governance.</a:t>
            </a:r>
            <a:r>
              <a:rPr lang="en-GB" sz="1200" dirty="0">
                <a:solidFill>
                  <a:schemeClr val="accent1"/>
                </a:solidFill>
                <a:latin typeface="Arial" panose="020B0604020202020204" pitchFamily="34" charset="0"/>
                <a:cs typeface="Arial" panose="020B0604020202020204" pitchFamily="34" charset="0"/>
              </a:rPr>
              <a:t> Routledge, Abingdon.</a:t>
            </a:r>
          </a:p>
          <a:p>
            <a:pPr marL="228600" indent="-228600">
              <a:spcBef>
                <a:spcPts val="600"/>
              </a:spcBef>
              <a:buClr>
                <a:schemeClr val="accent4"/>
              </a:buClr>
              <a:buSzPts val="1200"/>
              <a:buFont typeface="Arial"/>
              <a:buChar char="•"/>
            </a:pPr>
            <a:r>
              <a:rPr lang="en-GB" sz="1200" dirty="0">
                <a:solidFill>
                  <a:schemeClr val="accent1"/>
                </a:solidFill>
                <a:latin typeface="Arial" panose="020B0604020202020204" pitchFamily="34" charset="0"/>
                <a:cs typeface="Arial" panose="020B0604020202020204" pitchFamily="34" charset="0"/>
              </a:rPr>
              <a:t>Paavola, J. (2007) Institutions and environmental governance: A reconceptualization. </a:t>
            </a:r>
            <a:r>
              <a:rPr lang="en-GB" sz="1200" i="1" dirty="0">
                <a:solidFill>
                  <a:schemeClr val="accent1"/>
                </a:solidFill>
                <a:latin typeface="Arial" panose="020B0604020202020204" pitchFamily="34" charset="0"/>
                <a:cs typeface="Arial" panose="020B0604020202020204" pitchFamily="34" charset="0"/>
              </a:rPr>
              <a:t>Ecological Economics </a:t>
            </a:r>
            <a:r>
              <a:rPr lang="en-GB" sz="1200" b="1" dirty="0">
                <a:solidFill>
                  <a:schemeClr val="accent1"/>
                </a:solidFill>
                <a:latin typeface="Arial" panose="020B0604020202020204" pitchFamily="34" charset="0"/>
                <a:cs typeface="Arial" panose="020B0604020202020204" pitchFamily="34" charset="0"/>
              </a:rPr>
              <a:t>63</a:t>
            </a:r>
            <a:r>
              <a:rPr lang="en-GB" sz="1200" dirty="0">
                <a:solidFill>
                  <a:schemeClr val="accent1"/>
                </a:solidFill>
                <a:latin typeface="Arial" panose="020B0604020202020204" pitchFamily="34" charset="0"/>
                <a:cs typeface="Arial" panose="020B0604020202020204" pitchFamily="34" charset="0"/>
              </a:rPr>
              <a:t>: 93-103.</a:t>
            </a:r>
          </a:p>
          <a:p>
            <a:pPr marL="228600" indent="-228600">
              <a:spcBef>
                <a:spcPts val="600"/>
              </a:spcBef>
              <a:buClr>
                <a:schemeClr val="accent4"/>
              </a:buClr>
              <a:buSzPts val="1200"/>
              <a:buFont typeface="Arial"/>
              <a:buChar char="•"/>
            </a:pPr>
            <a:r>
              <a:rPr lang="en-GB" sz="1200" dirty="0">
                <a:solidFill>
                  <a:schemeClr val="accent1"/>
                </a:solidFill>
                <a:latin typeface="Arial" panose="020B0604020202020204" pitchFamily="34" charset="0"/>
                <a:cs typeface="Arial" panose="020B0604020202020204" pitchFamily="34" charset="0"/>
              </a:rPr>
              <a:t>Primmer, E. </a:t>
            </a:r>
            <a:r>
              <a:rPr lang="en-GB" sz="1200" i="1" dirty="0">
                <a:solidFill>
                  <a:schemeClr val="accent1"/>
                </a:solidFill>
                <a:latin typeface="Arial" panose="020B0604020202020204" pitchFamily="34" charset="0"/>
                <a:cs typeface="Arial" panose="020B0604020202020204" pitchFamily="34" charset="0"/>
              </a:rPr>
              <a:t>et al. </a:t>
            </a:r>
            <a:r>
              <a:rPr lang="en-GB" sz="1200" dirty="0">
                <a:solidFill>
                  <a:schemeClr val="accent1"/>
                </a:solidFill>
                <a:latin typeface="Arial" panose="020B0604020202020204" pitchFamily="34" charset="0"/>
                <a:cs typeface="Arial" panose="020B0604020202020204" pitchFamily="34" charset="0"/>
              </a:rPr>
              <a:t>(2015) Governance of Ecosystem Services: A framework for empirical analysis. </a:t>
            </a:r>
            <a:r>
              <a:rPr lang="en-GB" sz="1200" i="1" dirty="0">
                <a:solidFill>
                  <a:schemeClr val="accent1"/>
                </a:solidFill>
                <a:latin typeface="Arial" panose="020B0604020202020204" pitchFamily="34" charset="0"/>
                <a:cs typeface="Arial" panose="020B0604020202020204" pitchFamily="34" charset="0"/>
              </a:rPr>
              <a:t>Ecosystem Services </a:t>
            </a:r>
            <a:r>
              <a:rPr lang="en-GB" sz="1200" b="1" dirty="0">
                <a:solidFill>
                  <a:schemeClr val="accent1"/>
                </a:solidFill>
                <a:latin typeface="Arial" panose="020B0604020202020204" pitchFamily="34" charset="0"/>
                <a:cs typeface="Arial" panose="020B0604020202020204" pitchFamily="34" charset="0"/>
              </a:rPr>
              <a:t>16</a:t>
            </a:r>
            <a:r>
              <a:rPr lang="en-GB" sz="1200" dirty="0">
                <a:solidFill>
                  <a:schemeClr val="accent1"/>
                </a:solidFill>
                <a:latin typeface="Arial" panose="020B0604020202020204" pitchFamily="34" charset="0"/>
                <a:cs typeface="Arial" panose="020B0604020202020204" pitchFamily="34" charset="0"/>
              </a:rPr>
              <a:t>: 158–166.</a:t>
            </a:r>
          </a:p>
          <a:p>
            <a:pPr marL="228600" marR="0" lvl="0" indent="-190500" algn="l" rtl="0">
              <a:lnSpc>
                <a:spcPct val="100000"/>
              </a:lnSpc>
              <a:spcBef>
                <a:spcPts val="1200"/>
              </a:spcBef>
              <a:spcAft>
                <a:spcPts val="0"/>
              </a:spcAft>
              <a:buClr>
                <a:schemeClr val="accent4"/>
              </a:buClr>
              <a:buSzPts val="600"/>
              <a:buFont typeface="Arial"/>
              <a:buNone/>
            </a:pPr>
            <a:r>
              <a:rPr lang="en-GB" sz="1200" dirty="0" err="1">
                <a:solidFill>
                  <a:schemeClr val="accent1"/>
                </a:solidFill>
                <a:latin typeface="Arial" panose="020B0604020202020204" pitchFamily="34" charset="0"/>
                <a:ea typeface="Arial"/>
                <a:cs typeface="Arial" panose="020B0604020202020204" pitchFamily="34" charset="0"/>
                <a:sym typeface="Arial"/>
              </a:rPr>
              <a:t>Autres</a:t>
            </a:r>
            <a:r>
              <a:rPr lang="en-GB" sz="1200" dirty="0">
                <a:solidFill>
                  <a:schemeClr val="accent1"/>
                </a:solidFill>
                <a:latin typeface="Arial" panose="020B0604020202020204" pitchFamily="34" charset="0"/>
                <a:ea typeface="Arial"/>
                <a:cs typeface="Arial" panose="020B0604020202020204" pitchFamily="34" charset="0"/>
                <a:sym typeface="Arial"/>
              </a:rPr>
              <a:t> lectures</a:t>
            </a:r>
          </a:p>
          <a:p>
            <a:pPr marL="228600" indent="-190500">
              <a:spcBef>
                <a:spcPts val="600"/>
              </a:spcBef>
              <a:buClr>
                <a:schemeClr val="accent4"/>
              </a:buClr>
              <a:buSzPts val="600"/>
              <a:buFont typeface="Arial" panose="020B0604020202020204" pitchFamily="34" charset="0"/>
              <a:buChar char="•"/>
            </a:pPr>
            <a:r>
              <a:rPr lang="en-GB" sz="1200" dirty="0" err="1">
                <a:solidFill>
                  <a:schemeClr val="accent1"/>
                </a:solidFill>
                <a:latin typeface="Arial" panose="020B0604020202020204" pitchFamily="34" charset="0"/>
                <a:cs typeface="Arial" panose="020B0604020202020204" pitchFamily="34" charset="0"/>
              </a:rPr>
              <a:t>Campese</a:t>
            </a:r>
            <a:r>
              <a:rPr lang="en-GB" sz="1200" dirty="0">
                <a:solidFill>
                  <a:schemeClr val="accent1"/>
                </a:solidFill>
                <a:latin typeface="Arial" panose="020B0604020202020204" pitchFamily="34" charset="0"/>
                <a:cs typeface="Arial" panose="020B0604020202020204" pitchFamily="34" charset="0"/>
              </a:rPr>
              <a:t>, J. (2016) Natural Resource Governance Framework Assessment Guide: Learning for improved natural resource governance. IUCN/CEESP NRGF Working Paper. Gland, Switzerland: IUCN and CEESP.</a:t>
            </a:r>
          </a:p>
          <a:p>
            <a:pPr marL="228600" indent="-190500">
              <a:spcBef>
                <a:spcPts val="600"/>
              </a:spcBef>
              <a:buClr>
                <a:schemeClr val="accent4"/>
              </a:buClr>
              <a:buSzPts val="600"/>
              <a:buFont typeface="Arial" panose="020B0604020202020204" pitchFamily="34" charset="0"/>
              <a:buChar char="•"/>
            </a:pPr>
            <a:r>
              <a:rPr lang="en-GB" sz="1200" dirty="0">
                <a:solidFill>
                  <a:schemeClr val="accent1"/>
                </a:solidFill>
                <a:latin typeface="Arial" panose="020B0604020202020204" pitchFamily="34" charset="0"/>
                <a:cs typeface="Arial" panose="020B0604020202020204" pitchFamily="34" charset="0"/>
              </a:rPr>
              <a:t>Mace, G. </a:t>
            </a:r>
            <a:r>
              <a:rPr lang="en-GB" sz="1200" i="1" dirty="0">
                <a:solidFill>
                  <a:schemeClr val="accent1"/>
                </a:solidFill>
                <a:latin typeface="Arial" panose="020B0604020202020204" pitchFamily="34" charset="0"/>
                <a:cs typeface="Arial" panose="020B0604020202020204" pitchFamily="34" charset="0"/>
              </a:rPr>
              <a:t>et al. </a:t>
            </a:r>
            <a:r>
              <a:rPr lang="en-GB" sz="1200" dirty="0">
                <a:solidFill>
                  <a:schemeClr val="accent1"/>
                </a:solidFill>
                <a:latin typeface="Arial" panose="020B0604020202020204" pitchFamily="34" charset="0"/>
                <a:cs typeface="Arial" panose="020B0604020202020204" pitchFamily="34" charset="0"/>
              </a:rPr>
              <a:t>(2018) Ecosystem services for human wellbeing: trade-offs and governance. Chapter 19 in Schreckenberg, K., Mace, G. and Poudyal, M. (eds) </a:t>
            </a:r>
            <a:r>
              <a:rPr lang="en-GB" sz="1200" i="1" dirty="0">
                <a:solidFill>
                  <a:schemeClr val="accent1"/>
                </a:solidFill>
                <a:latin typeface="Arial" panose="020B0604020202020204" pitchFamily="34" charset="0"/>
                <a:cs typeface="Arial" panose="020B0604020202020204" pitchFamily="34" charset="0"/>
              </a:rPr>
              <a:t>Ecosystem services and poverty alleviation: Trade-offs and governance.</a:t>
            </a:r>
            <a:r>
              <a:rPr lang="en-GB" sz="1200" dirty="0">
                <a:solidFill>
                  <a:schemeClr val="accent1"/>
                </a:solidFill>
                <a:latin typeface="Arial" panose="020B0604020202020204" pitchFamily="34" charset="0"/>
                <a:cs typeface="Arial" panose="020B0604020202020204" pitchFamily="34" charset="0"/>
              </a:rPr>
              <a:t> Routledge, Abingdon.</a:t>
            </a:r>
          </a:p>
          <a:p>
            <a:pPr marL="228600" indent="-190500">
              <a:spcBef>
                <a:spcPts val="600"/>
              </a:spcBef>
              <a:buClr>
                <a:schemeClr val="accent4"/>
              </a:buClr>
              <a:buSzPts val="600"/>
              <a:buFont typeface="Arial" panose="020B0604020202020204" pitchFamily="34" charset="0"/>
              <a:buChar char="•"/>
            </a:pPr>
            <a:r>
              <a:rPr lang="en-GB" sz="1200" dirty="0">
                <a:solidFill>
                  <a:schemeClr val="accent1"/>
                </a:solidFill>
                <a:latin typeface="Arial" panose="020B0604020202020204" pitchFamily="34" charset="0"/>
                <a:cs typeface="Arial" panose="020B0604020202020204" pitchFamily="34" charset="0"/>
              </a:rPr>
              <a:t>RRI. (2015) </a:t>
            </a:r>
            <a:r>
              <a:rPr lang="en-GB" sz="1200" i="1" dirty="0">
                <a:solidFill>
                  <a:schemeClr val="accent1"/>
                </a:solidFill>
                <a:latin typeface="Arial" panose="020B0604020202020204" pitchFamily="34" charset="0"/>
                <a:cs typeface="Arial" panose="020B0604020202020204" pitchFamily="34" charset="0"/>
              </a:rPr>
              <a:t>Who Owns the World’s Land? </a:t>
            </a:r>
            <a:r>
              <a:rPr lang="en-GB" sz="1200" dirty="0">
                <a:solidFill>
                  <a:schemeClr val="accent1"/>
                </a:solidFill>
                <a:latin typeface="Arial" panose="020B0604020202020204" pitchFamily="34" charset="0"/>
                <a:cs typeface="Arial" panose="020B0604020202020204" pitchFamily="34" charset="0"/>
              </a:rPr>
              <a:t>Rights and Resources Initiative, Washington DC.</a:t>
            </a:r>
          </a:p>
          <a:p>
            <a:pPr marL="228600" indent="-228600">
              <a:spcBef>
                <a:spcPts val="600"/>
              </a:spcBef>
              <a:buClr>
                <a:schemeClr val="accent4"/>
              </a:buClr>
              <a:buSzPts val="1200"/>
              <a:buFont typeface="Arial"/>
              <a:buChar char="•"/>
            </a:pPr>
            <a:r>
              <a:rPr lang="en-GB" sz="1200" dirty="0">
                <a:solidFill>
                  <a:schemeClr val="accent1"/>
                </a:solidFill>
                <a:latin typeface="Arial" panose="020B0604020202020204" pitchFamily="34" charset="0"/>
                <a:cs typeface="Arial" panose="020B0604020202020204" pitchFamily="34" charset="0"/>
              </a:rPr>
              <a:t>Schlager, E. and Ostrom, E. (1992) Property rights regimes and natural resources: a conceptual analysis. </a:t>
            </a:r>
            <a:r>
              <a:rPr lang="en-GB" sz="1200" i="1" dirty="0">
                <a:solidFill>
                  <a:schemeClr val="accent1"/>
                </a:solidFill>
                <a:latin typeface="Arial" panose="020B0604020202020204" pitchFamily="34" charset="0"/>
                <a:cs typeface="Arial" panose="020B0604020202020204" pitchFamily="34" charset="0"/>
              </a:rPr>
              <a:t>Land Economics </a:t>
            </a:r>
            <a:r>
              <a:rPr lang="en-GB" sz="1200" b="1" dirty="0">
                <a:solidFill>
                  <a:schemeClr val="accent1"/>
                </a:solidFill>
                <a:latin typeface="Arial" panose="020B0604020202020204" pitchFamily="34" charset="0"/>
                <a:cs typeface="Arial" panose="020B0604020202020204" pitchFamily="34" charset="0"/>
              </a:rPr>
              <a:t>68</a:t>
            </a:r>
            <a:r>
              <a:rPr lang="en-GB" sz="1200" dirty="0">
                <a:solidFill>
                  <a:schemeClr val="accent1"/>
                </a:solidFill>
                <a:latin typeface="Arial" panose="020B0604020202020204" pitchFamily="34" charset="0"/>
                <a:cs typeface="Arial" panose="020B0604020202020204" pitchFamily="34" charset="0"/>
              </a:rPr>
              <a:t>:249–262.</a:t>
            </a:r>
          </a:p>
          <a:p>
            <a:pPr marL="228600" indent="-228600">
              <a:spcBef>
                <a:spcPts val="600"/>
              </a:spcBef>
              <a:buClr>
                <a:schemeClr val="accent4"/>
              </a:buClr>
              <a:buSzPts val="1200"/>
              <a:buFont typeface="Arial"/>
              <a:buChar char="•"/>
            </a:pPr>
            <a:r>
              <a:rPr lang="en-GB" sz="1200" dirty="0" err="1">
                <a:solidFill>
                  <a:schemeClr val="accent1"/>
                </a:solidFill>
                <a:latin typeface="Arial" panose="020B0604020202020204" pitchFamily="34" charset="0"/>
                <a:cs typeface="Arial" panose="020B0604020202020204" pitchFamily="34" charset="0"/>
              </a:rPr>
              <a:t>Suich</a:t>
            </a:r>
            <a:r>
              <a:rPr lang="en-GB" sz="1200" dirty="0">
                <a:solidFill>
                  <a:schemeClr val="accent1"/>
                </a:solidFill>
                <a:latin typeface="Arial" panose="020B0604020202020204" pitchFamily="34" charset="0"/>
                <a:cs typeface="Arial" panose="020B0604020202020204" pitchFamily="34" charset="0"/>
              </a:rPr>
              <a:t>, H. </a:t>
            </a:r>
            <a:r>
              <a:rPr lang="en-GB" sz="1200" i="1" dirty="0">
                <a:solidFill>
                  <a:schemeClr val="accent1"/>
                </a:solidFill>
                <a:latin typeface="Arial" panose="020B0604020202020204" pitchFamily="34" charset="0"/>
                <a:cs typeface="Arial" panose="020B0604020202020204" pitchFamily="34" charset="0"/>
              </a:rPr>
              <a:t>et al. </a:t>
            </a:r>
            <a:r>
              <a:rPr lang="en-GB" sz="1200" dirty="0">
                <a:solidFill>
                  <a:schemeClr val="accent1"/>
                </a:solidFill>
                <a:latin typeface="Arial" panose="020B0604020202020204" pitchFamily="34" charset="0"/>
                <a:cs typeface="Arial" panose="020B0604020202020204" pitchFamily="34" charset="0"/>
              </a:rPr>
              <a:t>(2015) Ecosystem services and poverty alleviation: A review of the empirical links. </a:t>
            </a:r>
            <a:r>
              <a:rPr lang="en-GB" sz="1200" i="1" dirty="0">
                <a:solidFill>
                  <a:schemeClr val="accent1"/>
                </a:solidFill>
                <a:latin typeface="Arial" panose="020B0604020202020204" pitchFamily="34" charset="0"/>
                <a:cs typeface="Arial" panose="020B0604020202020204" pitchFamily="34" charset="0"/>
              </a:rPr>
              <a:t>Ecosystem Services </a:t>
            </a:r>
            <a:r>
              <a:rPr lang="en-GB" sz="1200" b="1" dirty="0">
                <a:solidFill>
                  <a:schemeClr val="accent1"/>
                </a:solidFill>
                <a:latin typeface="Arial" panose="020B0604020202020204" pitchFamily="34" charset="0"/>
                <a:cs typeface="Arial" panose="020B0604020202020204" pitchFamily="34" charset="0"/>
              </a:rPr>
              <a:t>12</a:t>
            </a:r>
            <a:r>
              <a:rPr lang="en-GB" sz="1200" dirty="0">
                <a:solidFill>
                  <a:schemeClr val="accent1"/>
                </a:solidFill>
                <a:latin typeface="Arial" panose="020B0604020202020204" pitchFamily="34" charset="0"/>
                <a:cs typeface="Arial" panose="020B0604020202020204" pitchFamily="34" charset="0"/>
              </a:rPr>
              <a:t>: 137-147.</a:t>
            </a:r>
          </a:p>
          <a:p>
            <a:pPr marL="228600" indent="-228600">
              <a:spcBef>
                <a:spcPts val="600"/>
              </a:spcBef>
              <a:buClr>
                <a:schemeClr val="accent4"/>
              </a:buClr>
              <a:buSzPts val="1200"/>
              <a:buFont typeface="Arial"/>
              <a:buChar char="•"/>
            </a:pPr>
            <a:r>
              <a:rPr lang="en-GB" sz="1200" dirty="0">
                <a:solidFill>
                  <a:schemeClr val="accent1"/>
                </a:solidFill>
                <a:latin typeface="Arial" panose="020B0604020202020204" pitchFamily="34" charset="0"/>
                <a:cs typeface="Arial" panose="020B0604020202020204" pitchFamily="34" charset="0"/>
              </a:rPr>
              <a:t>Wily, L. Alden. (2008) Custom and commonage in Africa: Rethinking the orthodoxies. </a:t>
            </a:r>
            <a:r>
              <a:rPr lang="en-GB" sz="1200" i="1" dirty="0">
                <a:solidFill>
                  <a:schemeClr val="accent1"/>
                </a:solidFill>
                <a:latin typeface="Arial" panose="020B0604020202020204" pitchFamily="34" charset="0"/>
                <a:cs typeface="Arial" panose="020B0604020202020204" pitchFamily="34" charset="0"/>
              </a:rPr>
              <a:t>Land Use Policy </a:t>
            </a:r>
            <a:r>
              <a:rPr lang="en-GB" sz="1200" b="1" dirty="0">
                <a:solidFill>
                  <a:schemeClr val="accent1"/>
                </a:solidFill>
                <a:latin typeface="Arial" panose="020B0604020202020204" pitchFamily="34" charset="0"/>
                <a:cs typeface="Arial" panose="020B0604020202020204" pitchFamily="34" charset="0"/>
              </a:rPr>
              <a:t>25</a:t>
            </a:r>
            <a:r>
              <a:rPr lang="en-GB" sz="1200" dirty="0">
                <a:solidFill>
                  <a:schemeClr val="accent1"/>
                </a:solidFill>
                <a:latin typeface="Arial" panose="020B0604020202020204" pitchFamily="34" charset="0"/>
                <a:cs typeface="Arial" panose="020B0604020202020204" pitchFamily="34" charset="0"/>
              </a:rPr>
              <a:t>:43-52.</a:t>
            </a:r>
          </a:p>
          <a:p>
            <a:pPr marL="228600" marR="0" lvl="0" indent="-190500" algn="l" rtl="0">
              <a:lnSpc>
                <a:spcPct val="100000"/>
              </a:lnSpc>
              <a:spcBef>
                <a:spcPts val="1200"/>
              </a:spcBef>
              <a:spcAft>
                <a:spcPts val="0"/>
              </a:spcAft>
              <a:buClr>
                <a:schemeClr val="accent4"/>
              </a:buClr>
              <a:buSzPts val="600"/>
              <a:buFont typeface="Arial"/>
              <a:buNone/>
            </a:pPr>
            <a:endParaRPr lang="en-GB" sz="1200" dirty="0">
              <a:solidFill>
                <a:schemeClr val="accent1"/>
              </a:solidFill>
              <a:latin typeface="Arial" panose="020B0604020202020204" pitchFamily="34" charset="0"/>
              <a:ea typeface="Arial"/>
              <a:cs typeface="Arial" panose="020B0604020202020204" pitchFamily="34" charset="0"/>
              <a:sym typeface="Arial"/>
            </a:endParaRPr>
          </a:p>
          <a:p>
            <a:pPr marL="228600" marR="0" lvl="0" indent="-190500" algn="l" rtl="0">
              <a:lnSpc>
                <a:spcPct val="100000"/>
              </a:lnSpc>
              <a:spcBef>
                <a:spcPts val="1200"/>
              </a:spcBef>
              <a:spcAft>
                <a:spcPts val="0"/>
              </a:spcAft>
              <a:buClr>
                <a:schemeClr val="accent4"/>
              </a:buClr>
              <a:buSzPts val="600"/>
              <a:buFont typeface="Arial"/>
              <a:buNone/>
            </a:pPr>
            <a:endParaRPr sz="1200" dirty="0">
              <a:solidFill>
                <a:schemeClr val="accent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289004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28650" y="123289"/>
            <a:ext cx="8310634" cy="116098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3200"/>
              <a:buFont typeface="Arial"/>
              <a:buNone/>
            </a:pPr>
            <a:r>
              <a:rPr lang="en-GB" sz="3200" b="1" i="0" u="none" strike="noStrike" cap="none" dirty="0">
                <a:solidFill>
                  <a:schemeClr val="accent1"/>
                </a:solidFill>
                <a:latin typeface="Arial"/>
                <a:ea typeface="Arial"/>
                <a:cs typeface="Arial"/>
                <a:sym typeface="Arial"/>
              </a:rPr>
              <a:t>Etude de </a:t>
            </a:r>
            <a:r>
              <a:rPr lang="fr-FR" sz="3200" b="1" i="0" u="none" strike="noStrike" cap="none" dirty="0">
                <a:solidFill>
                  <a:schemeClr val="accent1"/>
                </a:solidFill>
                <a:latin typeface="Arial"/>
                <a:ea typeface="Arial"/>
                <a:cs typeface="Arial"/>
                <a:sym typeface="Arial"/>
              </a:rPr>
              <a:t>cas</a:t>
            </a:r>
            <a:r>
              <a:rPr lang="en-GB" sz="3200" b="1" i="0" u="none" strike="noStrike" cap="none" dirty="0">
                <a:solidFill>
                  <a:schemeClr val="accent1"/>
                </a:solidFill>
                <a:latin typeface="Arial"/>
                <a:ea typeface="Arial"/>
                <a:cs typeface="Arial"/>
                <a:sym typeface="Arial"/>
              </a:rPr>
              <a:t> pour plus de discussions </a:t>
            </a:r>
            <a:endParaRPr sz="3200" b="1" i="0" u="none" strike="noStrike" cap="none" dirty="0">
              <a:solidFill>
                <a:schemeClr val="accent1"/>
              </a:solidFill>
              <a:latin typeface="Arial"/>
              <a:ea typeface="Arial"/>
              <a:cs typeface="Arial"/>
              <a:sym typeface="Arial"/>
            </a:endParaRPr>
          </a:p>
        </p:txBody>
      </p:sp>
      <p:sp>
        <p:nvSpPr>
          <p:cNvPr id="254" name="Shape 254"/>
          <p:cNvSpPr txBox="1">
            <a:spLocks noGrp="1"/>
          </p:cNvSpPr>
          <p:nvPr>
            <p:ph type="body" idx="1"/>
          </p:nvPr>
        </p:nvSpPr>
        <p:spPr>
          <a:xfrm>
            <a:off x="781050" y="1284269"/>
            <a:ext cx="7572375" cy="4564081"/>
          </a:xfrm>
          <a:prstGeom prst="rect">
            <a:avLst/>
          </a:prstGeom>
          <a:noFill/>
          <a:ln>
            <a:noFill/>
          </a:ln>
        </p:spPr>
        <p:txBody>
          <a:bodyPr spcFirstLastPara="1" wrap="square" lIns="91425" tIns="45700" rIns="91425" bIns="45700" anchor="t" anchorCtr="0">
            <a:noAutofit/>
          </a:bodyPr>
          <a:lstStyle/>
          <a:p>
            <a:pPr marL="0" lvl="0" indent="0">
              <a:spcBef>
                <a:spcPts val="0"/>
              </a:spcBef>
              <a:buSzPts val="1500"/>
              <a:buNone/>
            </a:pPr>
            <a:r>
              <a:rPr lang="fr-FR" sz="1600" b="1" dirty="0">
                <a:solidFill>
                  <a:schemeClr val="accent1"/>
                </a:solidFill>
                <a:ea typeface="Arial"/>
                <a:cs typeface="Arial"/>
                <a:sym typeface="Arial"/>
              </a:rPr>
              <a:t>Etude de cas C : La crise de l’eau à Cape Town</a:t>
            </a:r>
          </a:p>
          <a:p>
            <a:pPr>
              <a:spcBef>
                <a:spcPts val="0"/>
              </a:spcBef>
              <a:buSzPts val="1500"/>
            </a:pPr>
            <a:r>
              <a:rPr lang="en-GB" sz="1600" dirty="0" err="1">
                <a:solidFill>
                  <a:schemeClr val="accent1"/>
                </a:solidFill>
                <a:cs typeface="Times New Roman" panose="02020603050405020304" pitchFamily="18" charset="0"/>
              </a:rPr>
              <a:t>Drollette</a:t>
            </a:r>
            <a:r>
              <a:rPr lang="en-GB" sz="1600" dirty="0">
                <a:solidFill>
                  <a:schemeClr val="accent1"/>
                </a:solidFill>
                <a:cs typeface="Times New Roman" panose="02020603050405020304" pitchFamily="18" charset="0"/>
              </a:rPr>
              <a:t> Jr, D. (2018) Day Zero: Lessons from Cape Town's crisis. Bulletin of the Atomic Scientists. Available at: </a:t>
            </a:r>
            <a:r>
              <a:rPr lang="en-GB" sz="1600" dirty="0">
                <a:solidFill>
                  <a:schemeClr val="accent1"/>
                </a:solidFill>
                <a:cs typeface="Times New Roman" panose="02020603050405020304" pitchFamily="18" charset="0"/>
                <a:hlinkClick r:id="rId3"/>
              </a:rPr>
              <a:t>https://thebulletin.org/day-zero-lessons-cape-towns-crisis11519</a:t>
            </a:r>
            <a:r>
              <a:rPr lang="en-GB" sz="1600" dirty="0">
                <a:solidFill>
                  <a:schemeClr val="accent1"/>
                </a:solidFill>
                <a:cs typeface="Times New Roman" panose="02020603050405020304" pitchFamily="18" charset="0"/>
              </a:rPr>
              <a:t> </a:t>
            </a:r>
            <a:endParaRPr lang="fr-FR" sz="1600" b="1" dirty="0">
              <a:solidFill>
                <a:schemeClr val="accent1"/>
              </a:solidFill>
              <a:ea typeface="Arial"/>
              <a:cs typeface="Arial"/>
              <a:sym typeface="Arial"/>
            </a:endParaRPr>
          </a:p>
          <a:p>
            <a:pPr marL="0" indent="0">
              <a:spcBef>
                <a:spcPts val="0"/>
              </a:spcBef>
              <a:buSzPts val="1500"/>
              <a:buNone/>
            </a:pPr>
            <a:endParaRPr lang="fr-FR" sz="1600" b="1" dirty="0">
              <a:solidFill>
                <a:schemeClr val="accent1"/>
              </a:solidFill>
              <a:ea typeface="Arial"/>
              <a:cs typeface="Arial"/>
              <a:sym typeface="Arial"/>
            </a:endParaRPr>
          </a:p>
          <a:p>
            <a:pPr marL="0" indent="0">
              <a:spcBef>
                <a:spcPts val="0"/>
              </a:spcBef>
              <a:buSzPts val="1500"/>
              <a:buNone/>
            </a:pPr>
            <a:r>
              <a:rPr lang="fr-FR" sz="1600" b="1" dirty="0">
                <a:solidFill>
                  <a:schemeClr val="accent1"/>
                </a:solidFill>
                <a:ea typeface="Arial"/>
                <a:cs typeface="Arial"/>
                <a:sym typeface="Arial"/>
              </a:rPr>
              <a:t>Etude de cas D : Gouverner les forêts de mangroves au Kenya</a:t>
            </a:r>
          </a:p>
          <a:p>
            <a:pPr>
              <a:spcBef>
                <a:spcPts val="0"/>
              </a:spcBef>
              <a:buSzPts val="1500"/>
            </a:pPr>
            <a:r>
              <a:rPr lang="en-GB" sz="1600" dirty="0" err="1">
                <a:solidFill>
                  <a:schemeClr val="accent1"/>
                </a:solidFill>
                <a:ea typeface="Arial"/>
                <a:cs typeface="Arial"/>
                <a:sym typeface="Arial"/>
              </a:rPr>
              <a:t>Kairu</a:t>
            </a:r>
            <a:r>
              <a:rPr lang="en-GB" sz="1600" dirty="0">
                <a:solidFill>
                  <a:schemeClr val="accent1"/>
                </a:solidFill>
                <a:ea typeface="Arial"/>
                <a:cs typeface="Arial"/>
                <a:sym typeface="Arial"/>
              </a:rPr>
              <a:t>, A. </a:t>
            </a:r>
            <a:r>
              <a:rPr lang="en-GB" sz="1600" i="1" dirty="0">
                <a:solidFill>
                  <a:schemeClr val="accent1"/>
                </a:solidFill>
                <a:ea typeface="Arial"/>
                <a:cs typeface="Arial"/>
                <a:sym typeface="Arial"/>
              </a:rPr>
              <a:t>et al. </a:t>
            </a:r>
            <a:r>
              <a:rPr lang="en-GB" sz="1600" dirty="0">
                <a:solidFill>
                  <a:schemeClr val="accent1"/>
                </a:solidFill>
                <a:ea typeface="Arial"/>
                <a:cs typeface="Arial"/>
                <a:sym typeface="Arial"/>
              </a:rPr>
              <a:t>(2017) From shiny shoes to muddy reality: Understanding how Meso-State actors negotiate the implementation gap in Participatory Forest Management. </a:t>
            </a:r>
            <a:r>
              <a:rPr lang="en-GB" sz="1600" i="1" dirty="0">
                <a:solidFill>
                  <a:schemeClr val="accent1"/>
                </a:solidFill>
                <a:ea typeface="Arial"/>
                <a:cs typeface="Arial"/>
                <a:sym typeface="Arial"/>
              </a:rPr>
              <a:t>Society and Natural Resources</a:t>
            </a:r>
            <a:r>
              <a:rPr lang="en-GB" sz="1600" dirty="0">
                <a:solidFill>
                  <a:schemeClr val="accent1"/>
                </a:solidFill>
                <a:ea typeface="Arial"/>
                <a:cs typeface="Arial"/>
                <a:sym typeface="Arial"/>
              </a:rPr>
              <a:t> </a:t>
            </a:r>
            <a:r>
              <a:rPr lang="en-GB" sz="1600" b="1" dirty="0">
                <a:solidFill>
                  <a:schemeClr val="accent1"/>
                </a:solidFill>
                <a:ea typeface="Arial"/>
                <a:cs typeface="Arial"/>
                <a:sym typeface="Arial"/>
              </a:rPr>
              <a:t>31</a:t>
            </a:r>
            <a:r>
              <a:rPr lang="en-GB" sz="1600" dirty="0">
                <a:solidFill>
                  <a:schemeClr val="accent1"/>
                </a:solidFill>
                <a:ea typeface="Arial"/>
                <a:cs typeface="Arial"/>
                <a:sym typeface="Arial"/>
              </a:rPr>
              <a:t>: 74-88. </a:t>
            </a:r>
          </a:p>
          <a:p>
            <a:pPr>
              <a:spcBef>
                <a:spcPts val="0"/>
              </a:spcBef>
              <a:buSzPts val="1500"/>
            </a:pPr>
            <a:endParaRPr lang="en-GB" sz="1600" b="1" i="0" u="none" strike="noStrike" cap="none" dirty="0">
              <a:solidFill>
                <a:schemeClr val="accent1"/>
              </a:solidFill>
              <a:ea typeface="Arial"/>
              <a:cs typeface="Arial"/>
              <a:sym typeface="Arial"/>
            </a:endParaRPr>
          </a:p>
          <a:p>
            <a:pPr marL="0" indent="0">
              <a:spcBef>
                <a:spcPts val="0"/>
              </a:spcBef>
              <a:buSzPts val="1500"/>
              <a:buNone/>
            </a:pPr>
            <a:r>
              <a:rPr lang="en-GB" sz="1600" b="1" i="0" u="none" strike="noStrike" cap="none" dirty="0">
                <a:solidFill>
                  <a:schemeClr val="accent1"/>
                </a:solidFill>
                <a:ea typeface="Arial"/>
                <a:cs typeface="Arial"/>
                <a:sym typeface="Arial"/>
              </a:rPr>
              <a:t>Etude de </a:t>
            </a:r>
            <a:r>
              <a:rPr lang="fr-FR" sz="1600" b="1" i="0" u="none" strike="noStrike" cap="none" dirty="0">
                <a:solidFill>
                  <a:schemeClr val="accent1"/>
                </a:solidFill>
                <a:ea typeface="Arial"/>
                <a:cs typeface="Arial"/>
                <a:sym typeface="Arial"/>
              </a:rPr>
              <a:t>cas</a:t>
            </a:r>
            <a:r>
              <a:rPr lang="en-GB" sz="1600" b="1" i="0" u="none" strike="noStrike" cap="none" dirty="0">
                <a:solidFill>
                  <a:schemeClr val="accent1"/>
                </a:solidFill>
                <a:ea typeface="Arial"/>
                <a:cs typeface="Arial"/>
                <a:sym typeface="Arial"/>
              </a:rPr>
              <a:t> F:</a:t>
            </a:r>
            <a:r>
              <a:rPr lang="fr-FR" sz="1600" b="1" dirty="0">
                <a:solidFill>
                  <a:schemeClr val="accent1"/>
                </a:solidFill>
                <a:ea typeface="Arial"/>
                <a:cs typeface="Arial"/>
                <a:sym typeface="Arial"/>
              </a:rPr>
              <a:t> Les aires de gestion de la nature sauvage en Tanzanie - gestion communautaire des ressources naturelles ou territorialisation </a:t>
            </a:r>
            <a:r>
              <a:rPr lang="en-GB" sz="1600" dirty="0">
                <a:solidFill>
                  <a:schemeClr val="accent1"/>
                </a:solidFill>
                <a:ea typeface="Arial"/>
                <a:cs typeface="Arial"/>
                <a:sym typeface="Arial"/>
              </a:rPr>
              <a:t>? </a:t>
            </a:r>
            <a:endParaRPr sz="1600" dirty="0"/>
          </a:p>
          <a:p>
            <a:pPr lvl="0">
              <a:spcBef>
                <a:spcPts val="600"/>
              </a:spcBef>
              <a:buSzPts val="1500"/>
              <a:buFont typeface="Arial"/>
              <a:buChar char="•"/>
            </a:pPr>
            <a:r>
              <a:rPr lang="en-GB" sz="1600" dirty="0" err="1">
                <a:solidFill>
                  <a:schemeClr val="accent1"/>
                </a:solidFill>
                <a:ea typeface="Arial"/>
                <a:cs typeface="Arial"/>
                <a:sym typeface="Arial"/>
              </a:rPr>
              <a:t>Bluwstein</a:t>
            </a:r>
            <a:r>
              <a:rPr lang="en-GB" sz="1600" dirty="0">
                <a:solidFill>
                  <a:schemeClr val="accent1"/>
                </a:solidFill>
                <a:ea typeface="Arial"/>
                <a:cs typeface="Arial"/>
                <a:sym typeface="Arial"/>
              </a:rPr>
              <a:t>, J. </a:t>
            </a:r>
            <a:r>
              <a:rPr lang="en-GB" sz="1600" i="1" dirty="0">
                <a:solidFill>
                  <a:schemeClr val="accent1"/>
                </a:solidFill>
                <a:ea typeface="Arial"/>
                <a:cs typeface="Arial"/>
                <a:sym typeface="Arial"/>
              </a:rPr>
              <a:t>et al.</a:t>
            </a:r>
            <a:r>
              <a:rPr lang="en-GB" sz="1600" dirty="0">
                <a:solidFill>
                  <a:schemeClr val="accent1"/>
                </a:solidFill>
                <a:ea typeface="Arial"/>
                <a:cs typeface="Arial"/>
                <a:sym typeface="Arial"/>
              </a:rPr>
              <a:t> (2016) Austere conservation: Understanding conflicts over resource governance in Tanzanian Wildlife Management Areas. </a:t>
            </a:r>
            <a:r>
              <a:rPr lang="en-GB" sz="1600" i="1" dirty="0">
                <a:solidFill>
                  <a:schemeClr val="accent1"/>
                </a:solidFill>
                <a:ea typeface="Arial"/>
                <a:cs typeface="Arial"/>
                <a:sym typeface="Arial"/>
              </a:rPr>
              <a:t>Conservation and Society</a:t>
            </a:r>
            <a:r>
              <a:rPr lang="en-GB" sz="1600" dirty="0">
                <a:solidFill>
                  <a:schemeClr val="accent1"/>
                </a:solidFill>
                <a:ea typeface="Arial"/>
                <a:cs typeface="Arial"/>
                <a:sym typeface="Arial"/>
              </a:rPr>
              <a:t> </a:t>
            </a:r>
            <a:r>
              <a:rPr lang="en-GB" sz="1600" b="1" dirty="0">
                <a:solidFill>
                  <a:schemeClr val="accent1"/>
                </a:solidFill>
                <a:ea typeface="Arial"/>
                <a:cs typeface="Arial"/>
                <a:sym typeface="Arial"/>
              </a:rPr>
              <a:t>14</a:t>
            </a:r>
            <a:r>
              <a:rPr lang="en-GB" sz="1600" dirty="0">
                <a:solidFill>
                  <a:schemeClr val="accent1"/>
                </a:solidFill>
                <a:ea typeface="Arial"/>
                <a:cs typeface="Arial"/>
                <a:sym typeface="Arial"/>
              </a:rPr>
              <a:t>: 218- 231.</a:t>
            </a:r>
          </a:p>
          <a:p>
            <a:pPr lvl="0">
              <a:spcBef>
                <a:spcPts val="600"/>
              </a:spcBef>
              <a:buSzPts val="1500"/>
              <a:buFont typeface="Arial"/>
              <a:buChar char="•"/>
            </a:pPr>
            <a:r>
              <a:rPr lang="en-GB" sz="1600" dirty="0" err="1">
                <a:solidFill>
                  <a:schemeClr val="accent1"/>
                </a:solidFill>
                <a:ea typeface="Arial"/>
                <a:cs typeface="Arial"/>
                <a:sym typeface="Arial"/>
              </a:rPr>
              <a:t>Bluwstein</a:t>
            </a:r>
            <a:r>
              <a:rPr lang="en-GB" sz="1600" dirty="0">
                <a:solidFill>
                  <a:schemeClr val="accent1"/>
                </a:solidFill>
                <a:ea typeface="Arial"/>
                <a:cs typeface="Arial"/>
                <a:sym typeface="Arial"/>
              </a:rPr>
              <a:t>, J. and Lund, J. F. (2018) Territoriality by conservation in the Selous–</a:t>
            </a:r>
            <a:r>
              <a:rPr lang="en-GB" sz="1600" dirty="0" err="1">
                <a:solidFill>
                  <a:schemeClr val="accent1"/>
                </a:solidFill>
                <a:ea typeface="Arial"/>
                <a:cs typeface="Arial"/>
                <a:sym typeface="Arial"/>
              </a:rPr>
              <a:t>Niassa</a:t>
            </a:r>
            <a:r>
              <a:rPr lang="en-GB" sz="1600" dirty="0">
                <a:solidFill>
                  <a:schemeClr val="accent1"/>
                </a:solidFill>
                <a:ea typeface="Arial"/>
                <a:cs typeface="Arial"/>
                <a:sym typeface="Arial"/>
              </a:rPr>
              <a:t> corridor in Tanzania. </a:t>
            </a:r>
            <a:r>
              <a:rPr lang="en-GB" sz="1600" i="1" dirty="0">
                <a:solidFill>
                  <a:schemeClr val="accent1"/>
                </a:solidFill>
                <a:ea typeface="Arial"/>
                <a:cs typeface="Arial"/>
                <a:sym typeface="Arial"/>
              </a:rPr>
              <a:t>World Development</a:t>
            </a:r>
            <a:r>
              <a:rPr lang="en-GB" sz="1600" dirty="0">
                <a:solidFill>
                  <a:schemeClr val="accent1"/>
                </a:solidFill>
                <a:ea typeface="Arial"/>
                <a:cs typeface="Arial"/>
                <a:sym typeface="Arial"/>
              </a:rPr>
              <a:t> </a:t>
            </a:r>
            <a:r>
              <a:rPr lang="en-GB" sz="1600" b="1" dirty="0">
                <a:solidFill>
                  <a:schemeClr val="accent1"/>
                </a:solidFill>
                <a:ea typeface="Arial"/>
                <a:cs typeface="Arial"/>
                <a:sym typeface="Arial"/>
              </a:rPr>
              <a:t>101</a:t>
            </a:r>
            <a:r>
              <a:rPr lang="en-GB" sz="1600" dirty="0">
                <a:solidFill>
                  <a:schemeClr val="accent1"/>
                </a:solidFill>
                <a:ea typeface="Arial"/>
                <a:cs typeface="Arial"/>
                <a:sym typeface="Arial"/>
              </a:rPr>
              <a:t>: 453-465.</a:t>
            </a:r>
          </a:p>
        </p:txBody>
      </p:sp>
    </p:spTree>
    <p:extLst>
      <p:ext uri="{BB962C8B-B14F-4D97-AF65-F5344CB8AC3E}">
        <p14:creationId xmlns:p14="http://schemas.microsoft.com/office/powerpoint/2010/main" val="1369043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966"/>
            <a:ext cx="6906683" cy="1325563"/>
          </a:xfrm>
        </p:spPr>
        <p:txBody>
          <a:bodyPr>
            <a:normAutofit/>
          </a:bodyPr>
          <a:lstStyle/>
          <a:p>
            <a:r>
              <a:rPr lang="fr-FR" sz="3200" dirty="0"/>
              <a:t>Pourquoi la gouvernance d’écosystème est-elle importante?</a:t>
            </a:r>
            <a:endParaRPr lang="en-US" sz="3200" dirty="0"/>
          </a:p>
        </p:txBody>
      </p:sp>
      <p:sp>
        <p:nvSpPr>
          <p:cNvPr id="3" name="Content Placeholder 2"/>
          <p:cNvSpPr>
            <a:spLocks noGrp="1"/>
          </p:cNvSpPr>
          <p:nvPr>
            <p:ph idx="1"/>
          </p:nvPr>
        </p:nvSpPr>
        <p:spPr>
          <a:xfrm>
            <a:off x="628650" y="1553529"/>
            <a:ext cx="7966710" cy="4351338"/>
          </a:xfrm>
        </p:spPr>
        <p:txBody>
          <a:bodyPr>
            <a:normAutofit fontScale="70000" lnSpcReduction="20000"/>
          </a:bodyPr>
          <a:lstStyle/>
          <a:p>
            <a:pPr lvl="0"/>
            <a:r>
              <a:rPr lang="fr-FR" dirty="0"/>
              <a:t>Les écosystèmes produisent de multiples services écosystémiques utilisés et valorisés différemment par différents groupes sociaux</a:t>
            </a:r>
            <a:endParaRPr lang="en-US" dirty="0"/>
          </a:p>
          <a:p>
            <a:pPr lvl="0"/>
            <a:r>
              <a:rPr lang="fr-FR" dirty="0"/>
              <a:t>Des recherches du programme ESPA ont montré que les interventions et politiques liées à l’environnement conduisent à des compromis, particulièrement entre l’état de l’écosystème et le bien-être humain (Mace </a:t>
            </a:r>
            <a:r>
              <a:rPr lang="fr-FR" i="1" dirty="0"/>
              <a:t>et al. </a:t>
            </a:r>
            <a:r>
              <a:rPr lang="fr-FR" dirty="0"/>
              <a:t>2018)</a:t>
            </a:r>
            <a:endParaRPr lang="en-US" dirty="0"/>
          </a:p>
          <a:p>
            <a:pPr lvl="0"/>
            <a:r>
              <a:rPr lang="fr-FR" dirty="0"/>
              <a:t>De tels compromis doivent être évités si possible, ou, du moins, les solutions doivent être négociées</a:t>
            </a:r>
            <a:endParaRPr lang="en-US" dirty="0"/>
          </a:p>
          <a:p>
            <a:r>
              <a:rPr lang="fr-FR" dirty="0"/>
              <a:t>Toutefois, alors que beaucoup de </a:t>
            </a:r>
            <a:r>
              <a:rPr lang="fr-FR" i="1" dirty="0"/>
              <a:t>«recherches se concentrent sur la production de connaissance sur les écosystèmes et leurs valeurs pour l’homme, les problèmes de prise de décision, la mise en œuvre  de politique et la gouvernance sont largement ignorées» </a:t>
            </a:r>
            <a:r>
              <a:rPr lang="fr-FR" dirty="0"/>
              <a:t>(</a:t>
            </a:r>
            <a:r>
              <a:rPr lang="fr-FR" dirty="0" err="1"/>
              <a:t>Primmer</a:t>
            </a:r>
            <a:r>
              <a:rPr lang="fr-FR" dirty="0"/>
              <a:t> </a:t>
            </a:r>
            <a:r>
              <a:rPr lang="fr-FR" i="1" dirty="0"/>
              <a:t>et al. </a:t>
            </a:r>
            <a:r>
              <a:rPr lang="fr-FR" dirty="0"/>
              <a:t>2015)</a:t>
            </a:r>
            <a:endParaRPr lang="en-US" dirty="0"/>
          </a:p>
        </p:txBody>
      </p:sp>
    </p:spTree>
    <p:extLst>
      <p:ext uri="{BB962C8B-B14F-4D97-AF65-F5344CB8AC3E}">
        <p14:creationId xmlns:p14="http://schemas.microsoft.com/office/powerpoint/2010/main" val="76655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806"/>
            <a:ext cx="6906683" cy="1325563"/>
          </a:xfrm>
        </p:spPr>
        <p:txBody>
          <a:bodyPr>
            <a:normAutofit/>
          </a:bodyPr>
          <a:lstStyle/>
          <a:p>
            <a:r>
              <a:rPr lang="fr-FR" sz="3200" dirty="0"/>
              <a:t>Définitions de gouvernance</a:t>
            </a:r>
            <a:endParaRPr lang="en-US" sz="3200" dirty="0"/>
          </a:p>
        </p:txBody>
      </p:sp>
      <p:sp>
        <p:nvSpPr>
          <p:cNvPr id="3" name="Content Placeholder 2"/>
          <p:cNvSpPr>
            <a:spLocks noGrp="1"/>
          </p:cNvSpPr>
          <p:nvPr>
            <p:ph idx="1"/>
          </p:nvPr>
        </p:nvSpPr>
        <p:spPr>
          <a:xfrm>
            <a:off x="504967" y="1505585"/>
            <a:ext cx="8341593" cy="4351338"/>
          </a:xfrm>
        </p:spPr>
        <p:txBody>
          <a:bodyPr>
            <a:normAutofit/>
          </a:bodyPr>
          <a:lstStyle/>
          <a:p>
            <a:pPr lvl="0"/>
            <a:r>
              <a:rPr lang="fr-FR" sz="2000" dirty="0"/>
              <a:t>La gouvernance environnementale est la résolution des conflits environnementaux (</a:t>
            </a:r>
            <a:r>
              <a:rPr lang="fr-FR" sz="2000" dirty="0" err="1"/>
              <a:t>Paavola</a:t>
            </a:r>
            <a:r>
              <a:rPr lang="fr-FR" sz="2000" dirty="0"/>
              <a:t> 2007)</a:t>
            </a:r>
          </a:p>
          <a:p>
            <a:pPr lvl="0"/>
            <a:r>
              <a:rPr lang="fr-FR" sz="2000" dirty="0"/>
              <a:t>La gouvernance est une variable intermédiaire entre services écosystémiques et le bien-être humain, façonnant le degré auquel ces services réduisent ou aggravent la pauvreté (</a:t>
            </a:r>
            <a:r>
              <a:rPr lang="fr-FR" sz="2000" dirty="0" err="1"/>
              <a:t>Suich</a:t>
            </a:r>
            <a:r>
              <a:rPr lang="fr-FR" sz="2000" dirty="0"/>
              <a:t> </a:t>
            </a:r>
            <a:r>
              <a:rPr lang="fr-FR" sz="2000" i="1" dirty="0"/>
              <a:t>et al. </a:t>
            </a:r>
            <a:r>
              <a:rPr lang="fr-FR" sz="2000" dirty="0"/>
              <a:t>2015)</a:t>
            </a:r>
          </a:p>
          <a:p>
            <a:r>
              <a:rPr lang="fr-FR" sz="2000" i="1" dirty="0"/>
              <a:t>« …les normes, institutions et processus qui déterminent comment le pouvoir et les responsabilités sur les ressources naturelles sont exercés, comment les décisions sont prises et comment les citoyens - dont les femmes, les hommes, les jeunes, les peuples indigènes et les communautés locales- sécurisent l’accès, participent et sont impactés  par la gestion des ressources naturelles</a:t>
            </a:r>
            <a:r>
              <a:rPr lang="fr-FR" sz="2000" dirty="0"/>
              <a:t> » (</a:t>
            </a:r>
            <a:r>
              <a:rPr lang="fr-FR" sz="2000" dirty="0" err="1"/>
              <a:t>Campese</a:t>
            </a:r>
            <a:r>
              <a:rPr lang="fr-FR" sz="2000" dirty="0"/>
              <a:t> 2016: 7)</a:t>
            </a:r>
            <a:endParaRPr lang="en-US" sz="2000" dirty="0"/>
          </a:p>
          <a:p>
            <a:endParaRPr lang="en-US" sz="2000" dirty="0"/>
          </a:p>
          <a:p>
            <a:endParaRPr lang="en-US" sz="2000" dirty="0"/>
          </a:p>
        </p:txBody>
      </p:sp>
    </p:spTree>
    <p:extLst>
      <p:ext uri="{BB962C8B-B14F-4D97-AF65-F5344CB8AC3E}">
        <p14:creationId xmlns:p14="http://schemas.microsoft.com/office/powerpoint/2010/main" val="1524730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806"/>
            <a:ext cx="7587302" cy="1325563"/>
          </a:xfrm>
        </p:spPr>
        <p:txBody>
          <a:bodyPr>
            <a:normAutofit/>
          </a:bodyPr>
          <a:lstStyle/>
          <a:p>
            <a:r>
              <a:rPr lang="fr-FR" sz="3200" dirty="0"/>
              <a:t>Du gouvernement à la gouvernance</a:t>
            </a:r>
            <a:endParaRPr lang="en-US" sz="3200" dirty="0"/>
          </a:p>
        </p:txBody>
      </p:sp>
      <p:sp>
        <p:nvSpPr>
          <p:cNvPr id="3" name="Content Placeholder 2"/>
          <p:cNvSpPr>
            <a:spLocks noGrp="1"/>
          </p:cNvSpPr>
          <p:nvPr>
            <p:ph idx="1"/>
          </p:nvPr>
        </p:nvSpPr>
        <p:spPr>
          <a:xfrm>
            <a:off x="628650" y="1505585"/>
            <a:ext cx="8217910" cy="4351338"/>
          </a:xfrm>
        </p:spPr>
        <p:txBody>
          <a:bodyPr>
            <a:noAutofit/>
          </a:bodyPr>
          <a:lstStyle/>
          <a:p>
            <a:pPr lvl="0"/>
            <a:r>
              <a:rPr lang="fr-FR" sz="2200" dirty="0"/>
              <a:t>Le gouvernement = l’Etat</a:t>
            </a:r>
            <a:endParaRPr lang="en-US" sz="2200" dirty="0"/>
          </a:p>
          <a:p>
            <a:pPr lvl="0"/>
            <a:r>
              <a:rPr lang="fr-FR" sz="2200" dirty="0"/>
              <a:t>La gouvernance reconnait différentes formes de prise de décisions collectives et de définition d’intérêts collectifs.</a:t>
            </a:r>
            <a:endParaRPr lang="en-US" sz="2200" dirty="0"/>
          </a:p>
          <a:p>
            <a:pPr lvl="0"/>
            <a:r>
              <a:rPr lang="fr-FR" sz="2200" dirty="0"/>
              <a:t>La gouvernance est plus qu’un gouvernement, elle inclue d’autres acteurs essentiels tels que les associations, les universités, la société civile et les entreprises</a:t>
            </a:r>
            <a:endParaRPr lang="en-US" sz="2200" dirty="0"/>
          </a:p>
          <a:p>
            <a:pPr lvl="0"/>
            <a:r>
              <a:rPr lang="fr-FR" sz="2200" dirty="0"/>
              <a:t>Seule, la gouvernance ne peut pas corriger une mauvaise gestion</a:t>
            </a:r>
            <a:endParaRPr lang="en-US" sz="2200" dirty="0"/>
          </a:p>
          <a:p>
            <a:r>
              <a:rPr lang="fr-FR" sz="2200" dirty="0"/>
              <a:t>Mais une mauvaise gouvernance conduit souvent à une gestion inefficace et des résultats- sociaux, économiques et écologiques- non durables.</a:t>
            </a:r>
            <a:endParaRPr lang="en-US" sz="2200" dirty="0"/>
          </a:p>
        </p:txBody>
      </p:sp>
    </p:spTree>
    <p:extLst>
      <p:ext uri="{BB962C8B-B14F-4D97-AF65-F5344CB8AC3E}">
        <p14:creationId xmlns:p14="http://schemas.microsoft.com/office/powerpoint/2010/main" val="230335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2726"/>
            <a:ext cx="6906683" cy="1325563"/>
          </a:xfrm>
        </p:spPr>
        <p:txBody>
          <a:bodyPr>
            <a:normAutofit/>
          </a:bodyPr>
          <a:lstStyle/>
          <a:p>
            <a:pPr>
              <a:lnSpc>
                <a:spcPct val="100000"/>
              </a:lnSpc>
            </a:pPr>
            <a:r>
              <a:rPr lang="fr-FR" sz="3200" dirty="0"/>
              <a:t>Gestion ou gouvernance</a:t>
            </a:r>
            <a:r>
              <a:rPr lang="en-US" sz="3200" dirty="0"/>
              <a:t>?</a:t>
            </a:r>
            <a:br>
              <a:rPr lang="en-US" sz="3200" dirty="0"/>
            </a:br>
            <a:r>
              <a:rPr lang="en-US" sz="2400" b="0" dirty="0"/>
              <a:t>(</a:t>
            </a:r>
            <a:r>
              <a:rPr lang="en-US" sz="2400" b="0" dirty="0" err="1"/>
              <a:t>Borrini-Feyerabend</a:t>
            </a:r>
            <a:r>
              <a:rPr lang="en-US" sz="2400" b="0" dirty="0"/>
              <a:t> </a:t>
            </a:r>
            <a:r>
              <a:rPr lang="en-US" sz="2400" b="0" i="1" dirty="0"/>
              <a:t>et al. </a:t>
            </a:r>
            <a:r>
              <a:rPr lang="en-US" sz="2400" b="0" dirty="0"/>
              <a:t>2008)</a:t>
            </a:r>
          </a:p>
        </p:txBody>
      </p:sp>
      <p:sp>
        <p:nvSpPr>
          <p:cNvPr id="3" name="Content Placeholder 2"/>
          <p:cNvSpPr>
            <a:spLocks noGrp="1"/>
          </p:cNvSpPr>
          <p:nvPr>
            <p:ph idx="1"/>
          </p:nvPr>
        </p:nvSpPr>
        <p:spPr>
          <a:xfrm>
            <a:off x="628650" y="1673225"/>
            <a:ext cx="8217910" cy="4351338"/>
          </a:xfrm>
        </p:spPr>
        <p:txBody>
          <a:bodyPr>
            <a:normAutofit/>
          </a:bodyPr>
          <a:lstStyle/>
          <a:p>
            <a:pPr lvl="0"/>
            <a:r>
              <a:rPr lang="fr-FR" sz="2200" dirty="0"/>
              <a:t>Alors que ‘</a:t>
            </a:r>
            <a:r>
              <a:rPr lang="fr-FR" sz="2200" b="1" dirty="0"/>
              <a:t>la gestion</a:t>
            </a:r>
            <a:r>
              <a:rPr lang="fr-FR" sz="2200" dirty="0"/>
              <a:t>’ </a:t>
            </a:r>
            <a:r>
              <a:rPr lang="fr-FR" sz="2200" b="1" dirty="0"/>
              <a:t>traite de qui est fait</a:t>
            </a:r>
            <a:r>
              <a:rPr lang="fr-FR" sz="2200" dirty="0"/>
              <a:t> à propos d’une aire protégée ou une situation donnée, ‘</a:t>
            </a:r>
            <a:r>
              <a:rPr lang="fr-FR" sz="2200" b="1" dirty="0"/>
              <a:t>la gouvernance</a:t>
            </a:r>
            <a:r>
              <a:rPr lang="fr-FR" sz="2200" dirty="0"/>
              <a:t>’ </a:t>
            </a:r>
            <a:r>
              <a:rPr lang="fr-FR" sz="2200" b="1" dirty="0"/>
              <a:t>s’intéresse à qui prend ces décisions et comment</a:t>
            </a:r>
            <a:endParaRPr lang="en-US" sz="2200" dirty="0"/>
          </a:p>
          <a:p>
            <a:r>
              <a:rPr lang="fr-FR" sz="2200" dirty="0"/>
              <a:t>La gouvernance est à propos de pouvoir, de relations, de responsabilité et de redevabilité. Il s’agit de qui a de l’influence, qui décide et comment les décideurs sont tenus pour redevables.</a:t>
            </a:r>
            <a:endParaRPr lang="en-US" sz="2200" dirty="0"/>
          </a:p>
        </p:txBody>
      </p:sp>
    </p:spTree>
    <p:extLst>
      <p:ext uri="{BB962C8B-B14F-4D97-AF65-F5344CB8AC3E}">
        <p14:creationId xmlns:p14="http://schemas.microsoft.com/office/powerpoint/2010/main" val="353794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Principales composantes et principes de la gouvernance</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266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39205"/>
            <a:ext cx="8292066" cy="1325563"/>
          </a:xfrm>
        </p:spPr>
        <p:txBody>
          <a:bodyPr>
            <a:normAutofit/>
          </a:bodyPr>
          <a:lstStyle/>
          <a:p>
            <a:pPr marL="514350" indent="-514350">
              <a:buClr>
                <a:schemeClr val="accent4"/>
              </a:buClr>
              <a:buFont typeface="+mj-lt"/>
              <a:buAutoNum type="arabicPeriod"/>
              <a:tabLst>
                <a:tab pos="452438" algn="l"/>
              </a:tabLst>
            </a:pPr>
            <a:r>
              <a:rPr lang="fr-FR" sz="3200" dirty="0"/>
              <a:t>Acteurs/organisations</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64768"/>
            <a:ext cx="7593730" cy="4461266"/>
          </a:xfrm>
        </p:spPr>
        <p:txBody>
          <a:bodyPr>
            <a:normAutofit fontScale="92500" lnSpcReduction="10000"/>
          </a:bodyPr>
          <a:lstStyle/>
          <a:p>
            <a:pPr lvl="0"/>
            <a:r>
              <a:rPr lang="fr-FR" sz="2400" dirty="0"/>
              <a:t>Font et appliquent les lois et règles, sont responsables des processus</a:t>
            </a:r>
            <a:endParaRPr lang="en-US" sz="2400" dirty="0"/>
          </a:p>
          <a:p>
            <a:pPr lvl="0"/>
            <a:r>
              <a:rPr lang="fr-FR" sz="2400" dirty="0"/>
              <a:t>Une organisation ou organisme qui a la responsabilité d’un ou plusieurs aspects de la gouvernance d’écosystème ou du développement</a:t>
            </a:r>
            <a:endParaRPr lang="en-US" sz="2400" dirty="0"/>
          </a:p>
          <a:p>
            <a:pPr lvl="1"/>
            <a:r>
              <a:rPr lang="fr-FR" sz="2100" dirty="0"/>
              <a:t>Formel (créé ou reconnu par la loi)</a:t>
            </a:r>
            <a:endParaRPr lang="en-US" sz="2100" dirty="0"/>
          </a:p>
          <a:p>
            <a:pPr lvl="1"/>
            <a:r>
              <a:rPr lang="fr-FR" sz="2100" dirty="0"/>
              <a:t>Informel (pas enregistré légalement)</a:t>
            </a:r>
            <a:endParaRPr lang="en-US" sz="2100" dirty="0"/>
          </a:p>
          <a:p>
            <a:r>
              <a:rPr lang="fr-FR" sz="2400" dirty="0"/>
              <a:t>La qualité du travail des organismes concernés détermine la durabilité de la gestion de l’écosystème</a:t>
            </a:r>
            <a:endParaRPr lang="en-US" sz="2400" dirty="0"/>
          </a:p>
          <a:p>
            <a:pPr lvl="1"/>
            <a:r>
              <a:rPr lang="fr-FR" sz="2100" dirty="0"/>
              <a:t>Capacité : humaine, financière, physique</a:t>
            </a:r>
            <a:endParaRPr lang="en-US" sz="2100" dirty="0"/>
          </a:p>
          <a:p>
            <a:pPr lvl="1"/>
            <a:r>
              <a:rPr lang="fr-FR" sz="2100" dirty="0"/>
              <a:t>Coordination entre les départements</a:t>
            </a:r>
            <a:endParaRPr lang="en-GB" sz="21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239197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54445"/>
            <a:ext cx="8292066" cy="859955"/>
          </a:xfrm>
        </p:spPr>
        <p:txBody>
          <a:bodyPr>
            <a:normAutofit/>
          </a:bodyPr>
          <a:lstStyle/>
          <a:p>
            <a:pPr marL="514350" indent="-514350">
              <a:buClr>
                <a:schemeClr val="accent4"/>
              </a:buClr>
              <a:buFont typeface="+mj-lt"/>
              <a:buAutoNum type="arabicPeriod" startAt="2"/>
              <a:tabLst>
                <a:tab pos="452438" algn="l"/>
              </a:tabLst>
            </a:pPr>
            <a:r>
              <a:rPr lang="fr-FR" sz="3200" dirty="0"/>
              <a:t>Institutions (lois et règles)</a:t>
            </a:r>
            <a:endParaRPr lang="en-GB"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70913" y="909672"/>
            <a:ext cx="7886700" cy="5293008"/>
          </a:xfrm>
        </p:spPr>
        <p:txBody>
          <a:bodyPr>
            <a:normAutofit fontScale="70000" lnSpcReduction="20000"/>
          </a:bodyPr>
          <a:lstStyle/>
          <a:p>
            <a:pPr lvl="0"/>
            <a:r>
              <a:rPr lang="fr-FR" dirty="0"/>
              <a:t>Sont fait par les acteurs, et fournissent la base des processus</a:t>
            </a:r>
            <a:endParaRPr lang="en-US" dirty="0"/>
          </a:p>
          <a:p>
            <a:pPr lvl="0"/>
            <a:r>
              <a:rPr lang="fr-FR" dirty="0"/>
              <a:t>Etablissent les principes de base relatifs à l’interaction des gens entre eux et avec leur environnement</a:t>
            </a:r>
            <a:endParaRPr lang="en-US" dirty="0"/>
          </a:p>
          <a:p>
            <a:pPr lvl="0"/>
            <a:r>
              <a:rPr lang="fr-FR" dirty="0"/>
              <a:t>Lois statutaires </a:t>
            </a:r>
            <a:endParaRPr lang="en-US" dirty="0"/>
          </a:p>
          <a:p>
            <a:pPr lvl="1"/>
            <a:r>
              <a:rPr lang="fr-FR" dirty="0"/>
              <a:t>Lois écrites ou codifiées d’un pays</a:t>
            </a:r>
            <a:endParaRPr lang="en-US" dirty="0"/>
          </a:p>
          <a:p>
            <a:pPr lvl="1"/>
            <a:r>
              <a:rPr lang="fr-FR" dirty="0"/>
              <a:t>Créées par les autorités nationales</a:t>
            </a:r>
            <a:endParaRPr lang="en-US" dirty="0"/>
          </a:p>
          <a:p>
            <a:pPr lvl="1"/>
            <a:r>
              <a:rPr lang="fr-FR" dirty="0"/>
              <a:t>Souvent focalisées sur ce que les individus peuvent faire ou pas </a:t>
            </a:r>
            <a:endParaRPr lang="en-US" dirty="0"/>
          </a:p>
          <a:p>
            <a:pPr lvl="1"/>
            <a:r>
              <a:rPr lang="fr-FR" dirty="0"/>
              <a:t>Peuvent refléter les intérêts du gouvernement ou du secteur privé et ignorer les besoins des personnes tributaires des forêts</a:t>
            </a:r>
            <a:endParaRPr lang="en-US" dirty="0"/>
          </a:p>
          <a:p>
            <a:pPr lvl="0"/>
            <a:r>
              <a:rPr lang="fr-FR" dirty="0"/>
              <a:t>Droits et règles coutumiers</a:t>
            </a:r>
            <a:endParaRPr lang="en-US" dirty="0"/>
          </a:p>
          <a:p>
            <a:pPr lvl="1"/>
            <a:r>
              <a:rPr lang="fr-FR" dirty="0"/>
              <a:t>Un ensemble de règles identifiant les comportements (in)acceptables dans une communauté donnée</a:t>
            </a:r>
            <a:endParaRPr lang="en-US" dirty="0"/>
          </a:p>
          <a:p>
            <a:pPr lvl="1"/>
            <a:r>
              <a:rPr lang="fr-FR" dirty="0"/>
              <a:t>Souvent non-écrits, basés sur la tradition orale</a:t>
            </a:r>
            <a:endParaRPr lang="en-US" dirty="0"/>
          </a:p>
          <a:p>
            <a:pPr lvl="1"/>
            <a:r>
              <a:rPr lang="fr-FR" dirty="0"/>
              <a:t>Souvent collectifs mais peuvent s’appliquer aux individus</a:t>
            </a:r>
            <a:endParaRPr lang="en-US" dirty="0"/>
          </a:p>
          <a:p>
            <a:pPr lvl="1"/>
            <a:r>
              <a:rPr lang="fr-FR" dirty="0"/>
              <a:t>Peuvent être reconnus ou supplantés par la loi statutaire</a:t>
            </a:r>
            <a:endParaRPr lang="en-GB" sz="40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194432067"/>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2422</TotalTime>
  <Words>3633</Words>
  <Application>Microsoft Office PowerPoint</Application>
  <PresentationFormat>On-screen Show (4:3)</PresentationFormat>
  <Paragraphs>321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LucidaGrande</vt:lpstr>
      <vt:lpstr>Times New Roman</vt:lpstr>
      <vt:lpstr>Office Theme</vt:lpstr>
      <vt:lpstr>Gouvernance des écosystèmes</vt:lpstr>
      <vt:lpstr>Objectifs d’apprentissage</vt:lpstr>
      <vt:lpstr>Pourquoi la gouvernance d’écosystème est-elle importante?</vt:lpstr>
      <vt:lpstr>Définitions de gouvernance</vt:lpstr>
      <vt:lpstr>Du gouvernement à la gouvernance</vt:lpstr>
      <vt:lpstr>Gestion ou gouvernance? (Borrini-Feyerabend et al. 2008)</vt:lpstr>
      <vt:lpstr>Principales composantes et principes de la gouvernance</vt:lpstr>
      <vt:lpstr>Acteurs/organisations</vt:lpstr>
      <vt:lpstr>Institutions (lois et règles)</vt:lpstr>
      <vt:lpstr>Propriété</vt:lpstr>
      <vt:lpstr>Malentendus à propos des biens communs (Alden Wily 2008)</vt:lpstr>
      <vt:lpstr>Processus</vt:lpstr>
      <vt:lpstr>Principes de gouvernance d’écosystèmes</vt:lpstr>
      <vt:lpstr>Les différentes approches de gouvernance</vt:lpstr>
      <vt:lpstr>Approches normatives</vt:lpstr>
      <vt:lpstr>Décentralisation: Pourquoi et comment?</vt:lpstr>
      <vt:lpstr>Décentralisation- les défis</vt:lpstr>
      <vt:lpstr>Approches marchandes</vt:lpstr>
      <vt:lpstr>Approches hybrides</vt:lpstr>
      <vt:lpstr>En résumé</vt:lpstr>
      <vt:lpstr>Références</vt:lpstr>
      <vt:lpstr>Etude de cas pour plus de discussions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Schreckenberg, Kate</cp:lastModifiedBy>
  <cp:revision>480</cp:revision>
  <dcterms:created xsi:type="dcterms:W3CDTF">2017-06-01T13:54:47Z</dcterms:created>
  <dcterms:modified xsi:type="dcterms:W3CDTF">2018-12-14T07:37:07Z</dcterms:modified>
</cp:coreProperties>
</file>