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84" r:id="rId3"/>
    <p:sldId id="285" r:id="rId4"/>
    <p:sldId id="286" r:id="rId5"/>
    <p:sldId id="258" r:id="rId6"/>
    <p:sldId id="260" r:id="rId7"/>
    <p:sldId id="262" r:id="rId8"/>
    <p:sldId id="287" r:id="rId9"/>
    <p:sldId id="288" r:id="rId10"/>
    <p:sldId id="268" r:id="rId11"/>
    <p:sldId id="272" r:id="rId12"/>
    <p:sldId id="273" r:id="rId13"/>
    <p:sldId id="290" r:id="rId14"/>
    <p:sldId id="276" r:id="rId15"/>
    <p:sldId id="298" r:id="rId16"/>
    <p:sldId id="291" r:id="rId17"/>
    <p:sldId id="292" r:id="rId18"/>
    <p:sldId id="279" r:id="rId19"/>
    <p:sldId id="293" r:id="rId20"/>
    <p:sldId id="294" r:id="rId21"/>
    <p:sldId id="295" r:id="rId22"/>
    <p:sldId id="299" r:id="rId23"/>
    <p:sldId id="29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19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FD43BA-80E3-4C7A-AD0D-67A75293F5CB}" v="10" dt="2018-12-14T08:35:35.24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85158" autoAdjust="0"/>
  </p:normalViewPr>
  <p:slideViewPr>
    <p:cSldViewPr snapToGrid="0" snapToObjects="1">
      <p:cViewPr varScale="1">
        <p:scale>
          <a:sx n="58" d="100"/>
          <a:sy n="58" d="100"/>
        </p:scale>
        <p:origin x="1386" y="60"/>
      </p:cViewPr>
      <p:guideLst>
        <p:guide orient="horz" pos="2160"/>
        <p:guide pos="2880"/>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reckenberg, Kate" userId="8b45ddae-23f1-407e-8d90-04d8d4e05fa6" providerId="ADAL" clId="{D3FD43BA-80E3-4C7A-AD0D-67A75293F5CB}"/>
    <pc:docChg chg="modSld">
      <pc:chgData name="Schreckenberg, Kate" userId="8b45ddae-23f1-407e-8d90-04d8d4e05fa6" providerId="ADAL" clId="{D3FD43BA-80E3-4C7A-AD0D-67A75293F5CB}" dt="2018-12-14T08:35:44.089" v="33" actId="6549"/>
      <pc:docMkLst>
        <pc:docMk/>
      </pc:docMkLst>
      <pc:sldChg chg="modSp">
        <pc:chgData name="Schreckenberg, Kate" userId="8b45ddae-23f1-407e-8d90-04d8d4e05fa6" providerId="ADAL" clId="{D3FD43BA-80E3-4C7A-AD0D-67A75293F5CB}" dt="2018-12-14T08:35:44.089" v="33" actId="6549"/>
        <pc:sldMkLst>
          <pc:docMk/>
          <pc:sldMk cId="2900767687" sldId="297"/>
        </pc:sldMkLst>
        <pc:spChg chg="mod">
          <ac:chgData name="Schreckenberg, Kate" userId="8b45ddae-23f1-407e-8d90-04d8d4e05fa6" providerId="ADAL" clId="{D3FD43BA-80E3-4C7A-AD0D-67A75293F5CB}" dt="2018-12-14T08:35:35.249" v="30"/>
          <ac:spMkLst>
            <pc:docMk/>
            <pc:sldMk cId="2900767687" sldId="297"/>
            <ac:spMk id="253" creationId="{00000000-0000-0000-0000-000000000000}"/>
          </ac:spMkLst>
        </pc:spChg>
        <pc:spChg chg="mod">
          <ac:chgData name="Schreckenberg, Kate" userId="8b45ddae-23f1-407e-8d90-04d8d4e05fa6" providerId="ADAL" clId="{D3FD43BA-80E3-4C7A-AD0D-67A75293F5CB}" dt="2018-12-14T08:35:44.089" v="33" actId="6549"/>
          <ac:spMkLst>
            <pc:docMk/>
            <pc:sldMk cId="2900767687" sldId="297"/>
            <ac:spMk id="254" creationId="{00000000-0000-0000-0000-000000000000}"/>
          </ac:spMkLst>
        </pc:spChg>
      </pc:sldChg>
    </pc:docChg>
  </pc:docChgLst>
  <pc:docChgLst>
    <pc:chgData name="Schreckenberg, Kate" userId="8b45ddae-23f1-407e-8d90-04d8d4e05fa6" providerId="ADAL" clId="{951D8B87-9FD5-4B5A-A7BC-9432A08BA691}"/>
    <pc:docChg chg="custSel modSld">
      <pc:chgData name="Schreckenberg, Kate" userId="8b45ddae-23f1-407e-8d90-04d8d4e05fa6" providerId="ADAL" clId="{951D8B87-9FD5-4B5A-A7BC-9432A08BA691}" dt="2018-12-13T21:42:48.149" v="122" actId="6549"/>
      <pc:docMkLst>
        <pc:docMk/>
      </pc:docMkLst>
      <pc:sldChg chg="modSp">
        <pc:chgData name="Schreckenberg, Kate" userId="8b45ddae-23f1-407e-8d90-04d8d4e05fa6" providerId="ADAL" clId="{951D8B87-9FD5-4B5A-A7BC-9432A08BA691}" dt="2018-12-13T21:17:40.798" v="7" actId="14100"/>
        <pc:sldMkLst>
          <pc:docMk/>
          <pc:sldMk cId="1547254516" sldId="262"/>
        </pc:sldMkLst>
        <pc:spChg chg="mod">
          <ac:chgData name="Schreckenberg, Kate" userId="8b45ddae-23f1-407e-8d90-04d8d4e05fa6" providerId="ADAL" clId="{951D8B87-9FD5-4B5A-A7BC-9432A08BA691}" dt="2018-12-13T21:17:40.798" v="7" actId="14100"/>
          <ac:spMkLst>
            <pc:docMk/>
            <pc:sldMk cId="1547254516" sldId="262"/>
            <ac:spMk id="7" creationId="{00000000-0000-0000-0000-000000000000}"/>
          </ac:spMkLst>
        </pc:spChg>
      </pc:sldChg>
      <pc:sldChg chg="addSp delSp modSp modNotesTx">
        <pc:chgData name="Schreckenberg, Kate" userId="8b45ddae-23f1-407e-8d90-04d8d4e05fa6" providerId="ADAL" clId="{951D8B87-9FD5-4B5A-A7BC-9432A08BA691}" dt="2018-12-13T21:21:25.931" v="15" actId="313"/>
        <pc:sldMkLst>
          <pc:docMk/>
          <pc:sldMk cId="3978690308" sldId="268"/>
        </pc:sldMkLst>
        <pc:spChg chg="mod">
          <ac:chgData name="Schreckenberg, Kate" userId="8b45ddae-23f1-407e-8d90-04d8d4e05fa6" providerId="ADAL" clId="{951D8B87-9FD5-4B5A-A7BC-9432A08BA691}" dt="2018-12-13T21:20:41.882" v="12"/>
          <ac:spMkLst>
            <pc:docMk/>
            <pc:sldMk cId="3978690308" sldId="268"/>
            <ac:spMk id="3" creationId="{5ED0C766-B111-D748-8500-83002DA07CC8}"/>
          </ac:spMkLst>
        </pc:spChg>
        <pc:spChg chg="add del">
          <ac:chgData name="Schreckenberg, Kate" userId="8b45ddae-23f1-407e-8d90-04d8d4e05fa6" providerId="ADAL" clId="{951D8B87-9FD5-4B5A-A7BC-9432A08BA691}" dt="2018-12-13T21:20:45.523" v="13" actId="478"/>
          <ac:spMkLst>
            <pc:docMk/>
            <pc:sldMk cId="3978690308" sldId="268"/>
            <ac:spMk id="4" creationId="{47CECD39-123B-40A2-B194-14085ACC65B1}"/>
          </ac:spMkLst>
        </pc:spChg>
      </pc:sldChg>
      <pc:sldChg chg="modSp">
        <pc:chgData name="Schreckenberg, Kate" userId="8b45ddae-23f1-407e-8d90-04d8d4e05fa6" providerId="ADAL" clId="{951D8B87-9FD5-4B5A-A7BC-9432A08BA691}" dt="2018-12-13T21:22:54.164" v="19" actId="20577"/>
        <pc:sldMkLst>
          <pc:docMk/>
          <pc:sldMk cId="1068061121" sldId="272"/>
        </pc:sldMkLst>
        <pc:spChg chg="mod">
          <ac:chgData name="Schreckenberg, Kate" userId="8b45ddae-23f1-407e-8d90-04d8d4e05fa6" providerId="ADAL" clId="{951D8B87-9FD5-4B5A-A7BC-9432A08BA691}" dt="2018-12-13T21:22:54.164" v="19" actId="20577"/>
          <ac:spMkLst>
            <pc:docMk/>
            <pc:sldMk cId="1068061121" sldId="272"/>
            <ac:spMk id="3" creationId="{5ED0C766-B111-D748-8500-83002DA07CC8}"/>
          </ac:spMkLst>
        </pc:spChg>
      </pc:sldChg>
      <pc:sldChg chg="modSp">
        <pc:chgData name="Schreckenberg, Kate" userId="8b45ddae-23f1-407e-8d90-04d8d4e05fa6" providerId="ADAL" clId="{951D8B87-9FD5-4B5A-A7BC-9432A08BA691}" dt="2018-12-13T21:24:58.064" v="25" actId="20577"/>
        <pc:sldMkLst>
          <pc:docMk/>
          <pc:sldMk cId="2239197081" sldId="273"/>
        </pc:sldMkLst>
        <pc:spChg chg="mod">
          <ac:chgData name="Schreckenberg, Kate" userId="8b45ddae-23f1-407e-8d90-04d8d4e05fa6" providerId="ADAL" clId="{951D8B87-9FD5-4B5A-A7BC-9432A08BA691}" dt="2018-12-13T21:24:58.064" v="25" actId="20577"/>
          <ac:spMkLst>
            <pc:docMk/>
            <pc:sldMk cId="2239197081" sldId="273"/>
            <ac:spMk id="3" creationId="{5ED0C766-B111-D748-8500-83002DA07CC8}"/>
          </ac:spMkLst>
        </pc:spChg>
      </pc:sldChg>
      <pc:sldChg chg="modSp modNotesTx">
        <pc:chgData name="Schreckenberg, Kate" userId="8b45ddae-23f1-407e-8d90-04d8d4e05fa6" providerId="ADAL" clId="{951D8B87-9FD5-4B5A-A7BC-9432A08BA691}" dt="2018-12-13T21:27:50.345" v="32" actId="6549"/>
        <pc:sldMkLst>
          <pc:docMk/>
          <pc:sldMk cId="3225243328" sldId="276"/>
        </pc:sldMkLst>
        <pc:spChg chg="mod">
          <ac:chgData name="Schreckenberg, Kate" userId="8b45ddae-23f1-407e-8d90-04d8d4e05fa6" providerId="ADAL" clId="{951D8B87-9FD5-4B5A-A7BC-9432A08BA691}" dt="2018-12-13T21:27:50.345" v="32" actId="6549"/>
          <ac:spMkLst>
            <pc:docMk/>
            <pc:sldMk cId="3225243328" sldId="276"/>
            <ac:spMk id="3" creationId="{5ED0C766-B111-D748-8500-83002DA07CC8}"/>
          </ac:spMkLst>
        </pc:spChg>
      </pc:sldChg>
      <pc:sldChg chg="modSp">
        <pc:chgData name="Schreckenberg, Kate" userId="8b45ddae-23f1-407e-8d90-04d8d4e05fa6" providerId="ADAL" clId="{951D8B87-9FD5-4B5A-A7BC-9432A08BA691}" dt="2018-12-13T21:36:36.259" v="77" actId="14100"/>
        <pc:sldMkLst>
          <pc:docMk/>
          <pc:sldMk cId="2494927383" sldId="279"/>
        </pc:sldMkLst>
        <pc:spChg chg="mod">
          <ac:chgData name="Schreckenberg, Kate" userId="8b45ddae-23f1-407e-8d90-04d8d4e05fa6" providerId="ADAL" clId="{951D8B87-9FD5-4B5A-A7BC-9432A08BA691}" dt="2018-12-13T21:32:07.405" v="56" actId="255"/>
          <ac:spMkLst>
            <pc:docMk/>
            <pc:sldMk cId="2494927383" sldId="279"/>
            <ac:spMk id="2" creationId="{0832E985-29B1-574D-9686-CC59B40F2B18}"/>
          </ac:spMkLst>
        </pc:spChg>
        <pc:spChg chg="mod">
          <ac:chgData name="Schreckenberg, Kate" userId="8b45ddae-23f1-407e-8d90-04d8d4e05fa6" providerId="ADAL" clId="{951D8B87-9FD5-4B5A-A7BC-9432A08BA691}" dt="2018-12-13T21:36:36.259" v="77" actId="14100"/>
          <ac:spMkLst>
            <pc:docMk/>
            <pc:sldMk cId="2494927383" sldId="279"/>
            <ac:spMk id="3" creationId="{5ED0C766-B111-D748-8500-83002DA07CC8}"/>
          </ac:spMkLst>
        </pc:spChg>
      </pc:sldChg>
      <pc:sldChg chg="modNotesTx">
        <pc:chgData name="Schreckenberg, Kate" userId="8b45ddae-23f1-407e-8d90-04d8d4e05fa6" providerId="ADAL" clId="{951D8B87-9FD5-4B5A-A7BC-9432A08BA691}" dt="2018-12-13T21:13:18.435" v="1" actId="313"/>
        <pc:sldMkLst>
          <pc:docMk/>
          <pc:sldMk cId="279923669" sldId="284"/>
        </pc:sldMkLst>
      </pc:sldChg>
      <pc:sldChg chg="modSp">
        <pc:chgData name="Schreckenberg, Kate" userId="8b45ddae-23f1-407e-8d90-04d8d4e05fa6" providerId="ADAL" clId="{951D8B87-9FD5-4B5A-A7BC-9432A08BA691}" dt="2018-12-13T21:14:23.058" v="3" actId="20577"/>
        <pc:sldMkLst>
          <pc:docMk/>
          <pc:sldMk cId="766558470" sldId="285"/>
        </pc:sldMkLst>
        <pc:spChg chg="mod">
          <ac:chgData name="Schreckenberg, Kate" userId="8b45ddae-23f1-407e-8d90-04d8d4e05fa6" providerId="ADAL" clId="{951D8B87-9FD5-4B5A-A7BC-9432A08BA691}" dt="2018-12-13T21:14:23.058" v="3" actId="20577"/>
          <ac:spMkLst>
            <pc:docMk/>
            <pc:sldMk cId="766558470" sldId="285"/>
            <ac:spMk id="3" creationId="{00000000-0000-0000-0000-000000000000}"/>
          </ac:spMkLst>
        </pc:spChg>
      </pc:sldChg>
      <pc:sldChg chg="modNotesTx">
        <pc:chgData name="Schreckenberg, Kate" userId="8b45ddae-23f1-407e-8d90-04d8d4e05fa6" providerId="ADAL" clId="{951D8B87-9FD5-4B5A-A7BC-9432A08BA691}" dt="2018-12-13T21:17:11.535" v="5" actId="20577"/>
        <pc:sldMkLst>
          <pc:docMk/>
          <pc:sldMk cId="3277812617" sldId="286"/>
        </pc:sldMkLst>
      </pc:sldChg>
      <pc:sldChg chg="modSp">
        <pc:chgData name="Schreckenberg, Kate" userId="8b45ddae-23f1-407e-8d90-04d8d4e05fa6" providerId="ADAL" clId="{951D8B87-9FD5-4B5A-A7BC-9432A08BA691}" dt="2018-12-13T21:26:39.277" v="27"/>
        <pc:sldMkLst>
          <pc:docMk/>
          <pc:sldMk cId="683103343" sldId="290"/>
        </pc:sldMkLst>
        <pc:spChg chg="mod">
          <ac:chgData name="Schreckenberg, Kate" userId="8b45ddae-23f1-407e-8d90-04d8d4e05fa6" providerId="ADAL" clId="{951D8B87-9FD5-4B5A-A7BC-9432A08BA691}" dt="2018-12-13T21:26:39.277" v="27"/>
          <ac:spMkLst>
            <pc:docMk/>
            <pc:sldMk cId="683103343" sldId="290"/>
            <ac:spMk id="3" creationId="{5ED0C766-B111-D748-8500-83002DA07CC8}"/>
          </ac:spMkLst>
        </pc:spChg>
      </pc:sldChg>
      <pc:sldChg chg="modSp modNotesTx">
        <pc:chgData name="Schreckenberg, Kate" userId="8b45ddae-23f1-407e-8d90-04d8d4e05fa6" providerId="ADAL" clId="{951D8B87-9FD5-4B5A-A7BC-9432A08BA691}" dt="2018-12-13T21:31:31.009" v="46" actId="313"/>
        <pc:sldMkLst>
          <pc:docMk/>
          <pc:sldMk cId="3377349955" sldId="292"/>
        </pc:sldMkLst>
        <pc:spChg chg="mod">
          <ac:chgData name="Schreckenberg, Kate" userId="8b45ddae-23f1-407e-8d90-04d8d4e05fa6" providerId="ADAL" clId="{951D8B87-9FD5-4B5A-A7BC-9432A08BA691}" dt="2018-12-13T21:30:43.370" v="41" actId="790"/>
          <ac:spMkLst>
            <pc:docMk/>
            <pc:sldMk cId="3377349955" sldId="292"/>
            <ac:spMk id="5" creationId="{00000000-0000-0000-0000-000000000000}"/>
          </ac:spMkLst>
        </pc:spChg>
      </pc:sldChg>
      <pc:sldChg chg="modSp modNotesTx">
        <pc:chgData name="Schreckenberg, Kate" userId="8b45ddae-23f1-407e-8d90-04d8d4e05fa6" providerId="ADAL" clId="{951D8B87-9FD5-4B5A-A7BC-9432A08BA691}" dt="2018-12-13T21:39:38.907" v="93" actId="6549"/>
        <pc:sldMkLst>
          <pc:docMk/>
          <pc:sldMk cId="2189991472" sldId="293"/>
        </pc:sldMkLst>
        <pc:spChg chg="mod">
          <ac:chgData name="Schreckenberg, Kate" userId="8b45ddae-23f1-407e-8d90-04d8d4e05fa6" providerId="ADAL" clId="{951D8B87-9FD5-4B5A-A7BC-9432A08BA691}" dt="2018-12-13T21:38:12.867" v="86"/>
          <ac:spMkLst>
            <pc:docMk/>
            <pc:sldMk cId="2189991472" sldId="293"/>
            <ac:spMk id="2" creationId="{0832E985-29B1-574D-9686-CC59B40F2B18}"/>
          </ac:spMkLst>
        </pc:spChg>
        <pc:spChg chg="mod">
          <ac:chgData name="Schreckenberg, Kate" userId="8b45ddae-23f1-407e-8d90-04d8d4e05fa6" providerId="ADAL" clId="{951D8B87-9FD5-4B5A-A7BC-9432A08BA691}" dt="2018-12-13T21:39:14.953" v="92" actId="14100"/>
          <ac:spMkLst>
            <pc:docMk/>
            <pc:sldMk cId="2189991472" sldId="293"/>
            <ac:spMk id="3" creationId="{5ED0C766-B111-D748-8500-83002DA07CC8}"/>
          </ac:spMkLst>
        </pc:spChg>
      </pc:sldChg>
      <pc:sldChg chg="modNotesTx">
        <pc:chgData name="Schreckenberg, Kate" userId="8b45ddae-23f1-407e-8d90-04d8d4e05fa6" providerId="ADAL" clId="{951D8B87-9FD5-4B5A-A7BC-9432A08BA691}" dt="2018-12-13T21:40:44.200" v="94" actId="114"/>
        <pc:sldMkLst>
          <pc:docMk/>
          <pc:sldMk cId="773545125" sldId="294"/>
        </pc:sldMkLst>
      </pc:sldChg>
      <pc:sldChg chg="modSp modNotesTx">
        <pc:chgData name="Schreckenberg, Kate" userId="8b45ddae-23f1-407e-8d90-04d8d4e05fa6" providerId="ADAL" clId="{951D8B87-9FD5-4B5A-A7BC-9432A08BA691}" dt="2018-12-13T21:42:48.149" v="122" actId="6549"/>
        <pc:sldMkLst>
          <pc:docMk/>
          <pc:sldMk cId="2900767687" sldId="297"/>
        </pc:sldMkLst>
        <pc:spChg chg="mod">
          <ac:chgData name="Schreckenberg, Kate" userId="8b45ddae-23f1-407e-8d90-04d8d4e05fa6" providerId="ADAL" clId="{951D8B87-9FD5-4B5A-A7BC-9432A08BA691}" dt="2018-12-13T21:42:48.149" v="122" actId="6549"/>
          <ac:spMkLst>
            <pc:docMk/>
            <pc:sldMk cId="2900767687" sldId="297"/>
            <ac:spMk id="254" creationId="{00000000-0000-0000-0000-000000000000}"/>
          </ac:spMkLst>
        </pc:spChg>
      </pc:sldChg>
      <pc:sldChg chg="modSp modNotesTx">
        <pc:chgData name="Schreckenberg, Kate" userId="8b45ddae-23f1-407e-8d90-04d8d4e05fa6" providerId="ADAL" clId="{951D8B87-9FD5-4B5A-A7BC-9432A08BA691}" dt="2018-12-13T21:30:01.269" v="40" actId="6549"/>
        <pc:sldMkLst>
          <pc:docMk/>
          <pc:sldMk cId="3701925277" sldId="298"/>
        </pc:sldMkLst>
        <pc:spChg chg="mod">
          <ac:chgData name="Schreckenberg, Kate" userId="8b45ddae-23f1-407e-8d90-04d8d4e05fa6" providerId="ADAL" clId="{951D8B87-9FD5-4B5A-A7BC-9432A08BA691}" dt="2018-12-13T21:28:25.757" v="33" actId="790"/>
          <ac:spMkLst>
            <pc:docMk/>
            <pc:sldMk cId="3701925277" sldId="298"/>
            <ac:spMk id="2" creationId="{EB7259C5-0553-415B-8D3F-A83C22722C3F}"/>
          </ac:spMkLst>
        </pc:spChg>
        <pc:spChg chg="mod">
          <ac:chgData name="Schreckenberg, Kate" userId="8b45ddae-23f1-407e-8d90-04d8d4e05fa6" providerId="ADAL" clId="{951D8B87-9FD5-4B5A-A7BC-9432A08BA691}" dt="2018-12-13T21:29:56.471" v="39" actId="313"/>
          <ac:spMkLst>
            <pc:docMk/>
            <pc:sldMk cId="3701925277" sldId="298"/>
            <ac:spMk id="3" creationId="{0846899E-A634-4673-B077-24458BF5D147}"/>
          </ac:spMkLst>
        </pc:spChg>
      </pc:sldChg>
      <pc:sldChg chg="modSp modNotesTx">
        <pc:chgData name="Schreckenberg, Kate" userId="8b45ddae-23f1-407e-8d90-04d8d4e05fa6" providerId="ADAL" clId="{951D8B87-9FD5-4B5A-A7BC-9432A08BA691}" dt="2018-12-13T21:42:12.356" v="120" actId="6549"/>
        <pc:sldMkLst>
          <pc:docMk/>
          <pc:sldMk cId="3498246458" sldId="299"/>
        </pc:sldMkLst>
        <pc:spChg chg="mod">
          <ac:chgData name="Schreckenberg, Kate" userId="8b45ddae-23f1-407e-8d90-04d8d4e05fa6" providerId="ADAL" clId="{951D8B87-9FD5-4B5A-A7BC-9432A08BA691}" dt="2018-12-13T21:42:12.356" v="120" actId="6549"/>
          <ac:spMkLst>
            <pc:docMk/>
            <pc:sldMk cId="3498246458" sldId="299"/>
            <ac:spMk id="24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87009-E22B-CE49-8E85-EDD8FE539492}" type="datetimeFigureOut">
              <a:rPr lang="en-US" smtClean="0"/>
              <a:pPr/>
              <a:t>12/14/2018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6A055-F74D-284E-8E9F-F2FBD7D2465E}" type="slidenum">
              <a:rPr lang="en-US" smtClean="0"/>
              <a:pPr/>
              <a:t>‹#›</a:t>
            </a:fld>
            <a:endParaRPr lang="en-US"/>
          </a:p>
        </p:txBody>
      </p:sp>
    </p:spTree>
    <p:extLst>
      <p:ext uri="{BB962C8B-B14F-4D97-AF65-F5344CB8AC3E}">
        <p14:creationId xmlns:p14="http://schemas.microsoft.com/office/powerpoint/2010/main" val="9036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a:t>
            </a:fld>
            <a:endParaRPr lang="en-US"/>
          </a:p>
        </p:txBody>
      </p:sp>
    </p:spTree>
    <p:extLst>
      <p:ext uri="{BB962C8B-B14F-4D97-AF65-F5344CB8AC3E}">
        <p14:creationId xmlns:p14="http://schemas.microsoft.com/office/powerpoint/2010/main" val="591315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Des recherches récentes montrent que les efforts d’intensification de l’utilisation des terres atteignent rarement le double objectifs d’atténuer la pauvreté et de protéger la biodiversité et les services </a:t>
            </a:r>
            <a:r>
              <a:rPr lang="fr-FR" sz="1200" kern="1200" noProof="0" dirty="0">
                <a:solidFill>
                  <a:schemeClr val="tx1"/>
                </a:solidFill>
                <a:effectLst/>
                <a:latin typeface="Arial" panose="020B0604020202020204" pitchFamily="34" charset="0"/>
                <a:ea typeface="+mn-ea"/>
                <a:cs typeface="Arial" panose="020B0604020202020204" pitchFamily="34" charset="0"/>
              </a:rPr>
              <a:t>écosystémiques</a:t>
            </a:r>
            <a:r>
              <a:rPr lang="fr-FR" sz="1200" kern="1200" dirty="0">
                <a:solidFill>
                  <a:schemeClr val="tx1"/>
                </a:solidFill>
                <a:effectLst/>
                <a:latin typeface="Arial" panose="020B0604020202020204" pitchFamily="34" charset="0"/>
                <a:ea typeface="+mn-ea"/>
                <a:cs typeface="Arial" panose="020B0604020202020204" pitchFamily="34" charset="0"/>
              </a:rPr>
              <a:t>. Impliquent généralement des pertes en services </a:t>
            </a:r>
            <a:r>
              <a:rPr lang="fr-FR" sz="1200" kern="1200" noProof="0" dirty="0">
                <a:solidFill>
                  <a:schemeClr val="tx1"/>
                </a:solidFill>
                <a:effectLst/>
                <a:latin typeface="Arial" panose="020B0604020202020204" pitchFamily="34" charset="0"/>
                <a:ea typeface="+mn-ea"/>
                <a:cs typeface="Arial" panose="020B0604020202020204" pitchFamily="34" charset="0"/>
              </a:rPr>
              <a:t>écosystémiques</a:t>
            </a:r>
            <a:r>
              <a:rPr lang="fr-FR" sz="1200" kern="1200" dirty="0">
                <a:solidFill>
                  <a:schemeClr val="tx1"/>
                </a:solidFill>
                <a:effectLst/>
                <a:latin typeface="Arial" panose="020B0604020202020204" pitchFamily="34" charset="0"/>
                <a:ea typeface="+mn-ea"/>
                <a:cs typeface="Arial" panose="020B0604020202020204" pitchFamily="34" charset="0"/>
              </a:rPr>
              <a:t> qui permettent à certains groupes de bénéficier du changement de l’utilisation des terres tandis que d’autres (par exemple les utilisateurs en aval ou les utilisateurs futurs) voient leurs moyens de subsistance compromis. </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Les compromis courants comprennent l’efficience/équité, spécialisation/flexibilité, profits/bénéfices environnementaux, les avantages à court/long terme.</a:t>
            </a:r>
          </a:p>
          <a:p>
            <a:pPr marL="171450" lvl="0" indent="-171450">
              <a:buFont typeface="Arial" panose="020B0604020202020204" pitchFamily="34" charset="0"/>
              <a:buChar char="•"/>
            </a:pPr>
            <a:r>
              <a:rPr lang="fr-FR" noProof="0" dirty="0"/>
              <a:t>Une gamme de barrières structurelles et institutionnelles,</a:t>
            </a:r>
            <a:r>
              <a:rPr lang="fr-FR" baseline="0" noProof="0" dirty="0"/>
              <a:t> comme l’</a:t>
            </a:r>
            <a:r>
              <a:rPr lang="fr-FR" baseline="0" noProof="0" dirty="0" err="1"/>
              <a:t>acces</a:t>
            </a:r>
            <a:r>
              <a:rPr lang="fr-FR" baseline="0" noProof="0" dirty="0"/>
              <a:t> a la terre, au capital et a la maitrise des compétences, peut empêcher les plus pauvres de bénéficier des interventions d’intensification</a:t>
            </a:r>
            <a:r>
              <a:rPr lang="fr-FR" noProof="0" dirty="0"/>
              <a:t>.</a:t>
            </a:r>
            <a:endParaRPr lang="fr-FR" sz="1200" kern="1200" noProof="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10</a:t>
            </a:fld>
            <a:endParaRPr lang="en-US"/>
          </a:p>
        </p:txBody>
      </p:sp>
    </p:spTree>
    <p:extLst>
      <p:ext uri="{BB962C8B-B14F-4D97-AF65-F5344CB8AC3E}">
        <p14:creationId xmlns:p14="http://schemas.microsoft.com/office/powerpoint/2010/main" val="2167013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Ce cas met en exergue les compromis (ou les conséquences indésirables) qui peuvent résulter des politiques qui portent strictement sur la sécurité alimentaire (par l’augmentation de la production) et qui ne considèrent pas comment les coûts et les bénéfices seront vécus par les différents groupes sociaux.</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Le Rwanda a la plus haute densité de population en Afrique, 89% de la main d’œuvre travaille dans l’agriculture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La politique foncière de 2004 stipule que toutes les terres appartiennent à l’Etat et que les citoyens les détiennent sous condition, et les terres peuvent être  reprises et réallouées s’ils ne sont pas utilisées.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En conclusion, de tels programmes d’intensification ne sont pas nécessairement en faveur des pauvres</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11</a:t>
            </a:fld>
            <a:endParaRPr lang="en-US"/>
          </a:p>
        </p:txBody>
      </p:sp>
    </p:spTree>
    <p:extLst>
      <p:ext uri="{BB962C8B-B14F-4D97-AF65-F5344CB8AC3E}">
        <p14:creationId xmlns:p14="http://schemas.microsoft.com/office/powerpoint/2010/main" val="1911786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La durabilité à long terme et les conséquences environnementales de l’intensification des systèmes agricoles comprennent des conséquences locales, régionales et globales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628650" lvl="1" indent="-171450">
              <a:buFont typeface="Courier New" panose="02070309020205020404" pitchFamily="49" charset="0"/>
              <a:buChar char="o"/>
            </a:pPr>
            <a:r>
              <a:rPr lang="fr-FR" sz="1200" kern="1200" dirty="0">
                <a:solidFill>
                  <a:schemeClr val="tx1"/>
                </a:solidFill>
                <a:effectLst/>
                <a:latin typeface="Arial" panose="020B0604020202020204" pitchFamily="34" charset="0"/>
                <a:ea typeface="+mn-ea"/>
                <a:cs typeface="Arial" panose="020B0604020202020204" pitchFamily="34" charset="0"/>
              </a:rPr>
              <a:t>Local : érosion accrue, plus faible fertilité du sol, biodiversité réduite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628650" lvl="1" indent="-171450">
              <a:buFont typeface="Courier New" panose="02070309020205020404" pitchFamily="49" charset="0"/>
              <a:buChar char="o"/>
            </a:pPr>
            <a:r>
              <a:rPr lang="fr-FR" sz="1200" kern="1200" dirty="0">
                <a:solidFill>
                  <a:schemeClr val="tx1"/>
                </a:solidFill>
                <a:effectLst/>
                <a:latin typeface="Arial" panose="020B0604020202020204" pitchFamily="34" charset="0"/>
                <a:ea typeface="+mn-ea"/>
                <a:cs typeface="Arial" panose="020B0604020202020204" pitchFamily="34" charset="0"/>
              </a:rPr>
              <a:t>Régional : pollution de l’eau souterraine et eutrophisation des rivières et des lacs. </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628650" lvl="1" indent="-171450">
              <a:buFont typeface="Courier New" panose="02070309020205020404" pitchFamily="49" charset="0"/>
              <a:buChar char="o"/>
            </a:pPr>
            <a:r>
              <a:rPr lang="fr-FR" sz="1200" kern="1200" dirty="0">
                <a:solidFill>
                  <a:schemeClr val="tx1"/>
                </a:solidFill>
                <a:effectLst/>
                <a:latin typeface="Arial" panose="020B0604020202020204" pitchFamily="34" charset="0"/>
                <a:ea typeface="+mn-ea"/>
                <a:cs typeface="Arial" panose="020B0604020202020204" pitchFamily="34" charset="0"/>
              </a:rPr>
              <a:t>Global : impacts sur les constituants atmosphériques et le climat.</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Aucune forme d’utilisation des terres n’a eu autant d’influence sur la nature que l’agriculture, et par conséquent les écosystèmes ont changé considérablement à cause de l’intensification agricole. </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b="1" kern="1200" dirty="0">
                <a:solidFill>
                  <a:schemeClr val="tx1"/>
                </a:solidFill>
                <a:effectLst/>
                <a:latin typeface="Arial" panose="020B0604020202020204" pitchFamily="34" charset="0"/>
                <a:ea typeface="+mn-ea"/>
                <a:cs typeface="Arial" panose="020B0604020202020204" pitchFamily="34" charset="0"/>
              </a:rPr>
              <a:t>Interférence dans la gestion de l’eau</a:t>
            </a:r>
            <a:r>
              <a:rPr lang="fr-FR" sz="1200" kern="1200" dirty="0">
                <a:solidFill>
                  <a:schemeClr val="tx1"/>
                </a:solidFill>
                <a:effectLst/>
                <a:latin typeface="Arial" panose="020B0604020202020204" pitchFamily="34" charset="0"/>
                <a:ea typeface="+mn-ea"/>
                <a:cs typeface="Arial" panose="020B0604020202020204" pitchFamily="34" charset="0"/>
              </a:rPr>
              <a:t>, pour régulariser la nappe phréatique : généralement, ceci consistait à réduire les différences de niveau entre les zones sèches et les zones humides et réduire les crues printanières en canalisant les cours d’eau et en abaissant le niveau de la nappe phréatique dans les zones où elle était haute. </a:t>
            </a:r>
          </a:p>
          <a:p>
            <a:pPr marL="171450" lvl="0" indent="-171450">
              <a:buFont typeface="Arial" panose="020B0604020202020204" pitchFamily="34" charset="0"/>
              <a:buChar char="•"/>
            </a:pPr>
            <a:r>
              <a:rPr lang="fr-FR" sz="1200" b="1" kern="1200" dirty="0">
                <a:solidFill>
                  <a:schemeClr val="tx1"/>
                </a:solidFill>
                <a:effectLst/>
                <a:latin typeface="Arial" panose="020B0604020202020204" pitchFamily="34" charset="0"/>
                <a:ea typeface="+mn-ea"/>
                <a:cs typeface="Arial" panose="020B0604020202020204" pitchFamily="34" charset="0"/>
              </a:rPr>
              <a:t>Perturbation du sol</a:t>
            </a:r>
            <a:r>
              <a:rPr lang="fr-FR" sz="1200" kern="1200" dirty="0">
                <a:solidFill>
                  <a:schemeClr val="tx1"/>
                </a:solidFill>
                <a:effectLst/>
                <a:latin typeface="Arial" panose="020B0604020202020204" pitchFamily="34" charset="0"/>
                <a:ea typeface="+mn-ea"/>
                <a:cs typeface="Arial" panose="020B0604020202020204" pitchFamily="34" charset="0"/>
              </a:rPr>
              <a:t> : en raison des mesures telles que le labour profond (perturbation des horizons B) des sols sableux, le nivellement du relief, etc. les différences spatiales existantes et potentielles dans le sol sont fortement réduites. La perturbation des horizons B peut détruire une nappe suspendue (à un niveau élevé). Le nivellement du relief élimine souvent la micro-différenciation dans les écosystèmes.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La perte de la matière organique du sol avec la conversion des écosystèmes naturels en agriculture permanente est une des conséquences de l’agriculture sur les écosystèmes la plus étudiée et la documentée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Des applications élevées d’engrais ajoutent des quantités significatives et nocives d’azote et de phosphore dans les écosystèmes terrestres et aquatiques (</a:t>
            </a:r>
            <a:r>
              <a:rPr lang="fr-FR" sz="1200" kern="1200" dirty="0" err="1">
                <a:solidFill>
                  <a:schemeClr val="tx1"/>
                </a:solidFill>
                <a:effectLst/>
                <a:latin typeface="Arial" panose="020B0604020202020204" pitchFamily="34" charset="0"/>
                <a:ea typeface="+mn-ea"/>
                <a:cs typeface="Arial" panose="020B0604020202020204" pitchFamily="34" charset="0"/>
              </a:rPr>
              <a:t>Tilman</a:t>
            </a:r>
            <a:r>
              <a:rPr lang="fr-FR" sz="1200" kern="1200" dirty="0">
                <a:solidFill>
                  <a:schemeClr val="tx1"/>
                </a:solidFill>
                <a:effectLst/>
                <a:latin typeface="Arial" panose="020B0604020202020204" pitchFamily="34" charset="0"/>
                <a:ea typeface="+mn-ea"/>
                <a:cs typeface="Arial" panose="020B0604020202020204" pitchFamily="34" charset="0"/>
              </a:rPr>
              <a:t> </a:t>
            </a:r>
            <a:r>
              <a:rPr lang="fr-FR" sz="1200" i="1" kern="1200" dirty="0">
                <a:solidFill>
                  <a:schemeClr val="tx1"/>
                </a:solidFill>
                <a:effectLst/>
                <a:latin typeface="Arial" panose="020B0604020202020204" pitchFamily="34" charset="0"/>
                <a:ea typeface="+mn-ea"/>
                <a:cs typeface="Arial" panose="020B0604020202020204" pitchFamily="34" charset="0"/>
              </a:rPr>
              <a:t>et al. </a:t>
            </a:r>
            <a:r>
              <a:rPr lang="fr-FR" sz="1200" kern="1200" dirty="0">
                <a:solidFill>
                  <a:schemeClr val="tx1"/>
                </a:solidFill>
                <a:effectLst/>
                <a:latin typeface="Arial" panose="020B0604020202020204" pitchFamily="34" charset="0"/>
                <a:ea typeface="+mn-ea"/>
                <a:cs typeface="Arial" panose="020B0604020202020204" pitchFamily="34" charset="0"/>
              </a:rPr>
              <a:t>2002)</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Possibles impacts environnementaux</a:t>
            </a:r>
            <a:r>
              <a:rPr lang="fr-FR" sz="1200" kern="1200" baseline="0" dirty="0">
                <a:solidFill>
                  <a:schemeClr val="tx1"/>
                </a:solidFill>
                <a:effectLst/>
                <a:latin typeface="Arial" panose="020B0604020202020204" pitchFamily="34" charset="0"/>
                <a:ea typeface="+mn-ea"/>
                <a:cs typeface="Arial" panose="020B0604020202020204" pitchFamily="34" charset="0"/>
              </a:rPr>
              <a:t> positifs de l’intensification </a:t>
            </a:r>
            <a:r>
              <a:rPr lang="fr-FR" sz="1200" kern="1200" dirty="0">
                <a:solidFill>
                  <a:schemeClr val="tx1"/>
                </a:solidFill>
                <a:effectLst/>
                <a:latin typeface="Arial" panose="020B0604020202020204" pitchFamily="34" charset="0"/>
                <a:ea typeface="+mn-ea"/>
                <a:cs typeface="Arial" panose="020B0604020202020204" pitchFamily="34" charset="0"/>
              </a:rPr>
              <a:t>:</a:t>
            </a:r>
          </a:p>
          <a:p>
            <a:pPr marL="628650" lvl="1" indent="-171450">
              <a:buFont typeface="Courier New" panose="02070309020205020404" pitchFamily="49" charset="0"/>
              <a:buChar char="o"/>
            </a:pPr>
            <a:r>
              <a:rPr lang="fr-FR" sz="1200" kern="1200" dirty="0">
                <a:solidFill>
                  <a:schemeClr val="tx1"/>
                </a:solidFill>
                <a:effectLst/>
                <a:latin typeface="Arial" panose="020B0604020202020204" pitchFamily="34" charset="0"/>
                <a:ea typeface="+mn-ea"/>
                <a:cs typeface="Arial" panose="020B0604020202020204" pitchFamily="34" charset="0"/>
              </a:rPr>
              <a:t>Alors que les émissions dues a la production et l’utilisation d’engrais ont augmenté, l’effet net de meilleurs rendements a évité l’émissions de gaz à effet de serre jusqu’à 161 gigatonnes de carbone pendant 44ans (Burney </a:t>
            </a:r>
            <a:r>
              <a:rPr lang="fr-FR" sz="1200" i="1" kern="1200" dirty="0">
                <a:solidFill>
                  <a:schemeClr val="tx1"/>
                </a:solidFill>
                <a:effectLst/>
                <a:latin typeface="Arial" panose="020B0604020202020204" pitchFamily="34" charset="0"/>
                <a:ea typeface="+mn-ea"/>
                <a:cs typeface="Arial" panose="020B0604020202020204" pitchFamily="34" charset="0"/>
              </a:rPr>
              <a:t>et al. </a:t>
            </a:r>
            <a:r>
              <a:rPr lang="fr-FR" sz="1200" kern="1200" dirty="0">
                <a:solidFill>
                  <a:schemeClr val="tx1"/>
                </a:solidFill>
                <a:effectLst/>
                <a:latin typeface="Arial" panose="020B0604020202020204" pitchFamily="34" charset="0"/>
                <a:ea typeface="+mn-ea"/>
                <a:cs typeface="Arial" panose="020B0604020202020204" pitchFamily="34" charset="0"/>
              </a:rPr>
              <a:t>2010)</a:t>
            </a:r>
          </a:p>
          <a:p>
            <a:pPr marL="628650" lvl="1" indent="-171450">
              <a:buFont typeface="Courier New" panose="02070309020205020404" pitchFamily="49" charset="0"/>
              <a:buChar char="o"/>
            </a:pPr>
            <a:r>
              <a:rPr lang="fr-FR" sz="1600" kern="1200" dirty="0">
                <a:solidFill>
                  <a:schemeClr val="tx1"/>
                </a:solidFill>
                <a:effectLst/>
                <a:latin typeface="Arial" panose="020B0604020202020204" pitchFamily="34" charset="0"/>
                <a:ea typeface="+mn-ea"/>
                <a:cs typeface="Arial" panose="020B0604020202020204" pitchFamily="34" charset="0"/>
              </a:rPr>
              <a:t>L’intensification peut conduire à l’économie des terres non-agricoles, qui peuvent être utilisées pour d’autres utilisations anthropiques et la préservation de l’environnement, permettant à plus d’espèces de survivre dans le future (Fischer </a:t>
            </a:r>
            <a:r>
              <a:rPr lang="fr-FR" sz="1600" i="1" kern="1200" dirty="0">
                <a:solidFill>
                  <a:schemeClr val="tx1"/>
                </a:solidFill>
                <a:effectLst/>
                <a:latin typeface="Arial" panose="020B0604020202020204" pitchFamily="34" charset="0"/>
                <a:ea typeface="+mn-ea"/>
                <a:cs typeface="Arial" panose="020B0604020202020204" pitchFamily="34" charset="0"/>
              </a:rPr>
              <a:t>et al. </a:t>
            </a:r>
            <a:r>
              <a:rPr lang="fr-FR" sz="1600" kern="1200" dirty="0">
                <a:solidFill>
                  <a:schemeClr val="tx1"/>
                </a:solidFill>
                <a:effectLst/>
                <a:latin typeface="Arial" panose="020B0604020202020204" pitchFamily="34" charset="0"/>
                <a:ea typeface="+mn-ea"/>
                <a:cs typeface="Arial" panose="020B0604020202020204" pitchFamily="34" charset="0"/>
              </a:rPr>
              <a:t>2014) </a:t>
            </a:r>
            <a:r>
              <a:rPr lang="fr-FR" sz="1600" i="1" kern="1200" dirty="0">
                <a:solidFill>
                  <a:schemeClr val="tx1"/>
                </a:solidFill>
                <a:effectLst/>
                <a:latin typeface="Arial" panose="020B0604020202020204" pitchFamily="34" charset="0"/>
                <a:ea typeface="+mn-ea"/>
                <a:cs typeface="Arial" panose="020B0604020202020204" pitchFamily="34" charset="0"/>
              </a:rPr>
              <a:t>[Voir également la diapo 20]</a:t>
            </a:r>
          </a:p>
          <a:p>
            <a:pPr marL="628650" lvl="1" indent="-171450">
              <a:buFont typeface="Courier New" panose="02070309020205020404" pitchFamily="49" charset="0"/>
              <a:buChar char="o"/>
            </a:pPr>
            <a:endParaRPr lang="en-US" sz="1600"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12</a:t>
            </a:fld>
            <a:endParaRPr lang="en-US"/>
          </a:p>
        </p:txBody>
      </p:sp>
    </p:spTree>
    <p:extLst>
      <p:ext uri="{BB962C8B-B14F-4D97-AF65-F5344CB8AC3E}">
        <p14:creationId xmlns:p14="http://schemas.microsoft.com/office/powerpoint/2010/main" val="468246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Arial" panose="020B0604020202020204" pitchFamily="34" charset="0"/>
                <a:ea typeface="+mn-ea"/>
                <a:cs typeface="Arial" panose="020B0604020202020204" pitchFamily="34" charset="0"/>
              </a:rPr>
              <a:t>Un élément clé de l’intensification agricole a été l’augmentation de la spécialisation dans le processus de production, entrainant la réduction du nombre d’espèces cultivées ou d’élevage qui sont maintenus, ou les deux, conduisant souvent à la monoculture.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L’introduction d’un nombre limité de variétés à haut rendement conduit à la perte d’innombrables variétés traditionnelles disponibles pour la sélection et la reproduction naturelles, augmentant ainsi la vulnérabilité des plantes cultivées aux stresses.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Arial" panose="020B0604020202020204" pitchFamily="34" charset="0"/>
                <a:ea typeface="+mn-ea"/>
                <a:cs typeface="Arial" panose="020B0604020202020204" pitchFamily="34" charset="0"/>
              </a:rPr>
              <a:t>La réduction en richesse des espèces végétales conduit à des changements dans la composition de la communauté de complexe de ravageurs- la diversité des insectes herbivores diminue alors qu’ils</a:t>
            </a:r>
            <a:r>
              <a:rPr lang="fr-FR" sz="1200" kern="1200" baseline="0" dirty="0">
                <a:solidFill>
                  <a:schemeClr val="tx1"/>
                </a:solidFill>
                <a:effectLst/>
                <a:latin typeface="Arial" panose="020B0604020202020204" pitchFamily="34" charset="0"/>
                <a:ea typeface="+mn-ea"/>
                <a:cs typeface="Arial" panose="020B0604020202020204" pitchFamily="34" charset="0"/>
              </a:rPr>
              <a:t> deviennent plus abondants ; le contrôle de leur population par </a:t>
            </a:r>
            <a:r>
              <a:rPr lang="fr-FR" sz="1200" kern="1200" dirty="0">
                <a:solidFill>
                  <a:schemeClr val="tx1"/>
                </a:solidFill>
                <a:effectLst/>
                <a:latin typeface="Arial" panose="020B0604020202020204" pitchFamily="34" charset="0"/>
                <a:ea typeface="+mn-ea"/>
                <a:cs typeface="Arial" panose="020B0604020202020204" pitchFamily="34" charset="0"/>
              </a:rPr>
              <a:t>leurs ennemis naturels (prédateurs et parasites)</a:t>
            </a:r>
            <a:r>
              <a:rPr lang="fr-FR" sz="1200" kern="1200" baseline="0" dirty="0">
                <a:solidFill>
                  <a:schemeClr val="tx1"/>
                </a:solidFill>
                <a:effectLst/>
                <a:latin typeface="Arial" panose="020B0604020202020204" pitchFamily="34" charset="0"/>
                <a:ea typeface="+mn-ea"/>
                <a:cs typeface="Arial" panose="020B0604020202020204" pitchFamily="34" charset="0"/>
              </a:rPr>
              <a:t> devient moins facile</a:t>
            </a:r>
            <a:r>
              <a:rPr lang="fr-FR" sz="1200" kern="1200" dirty="0">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tx1"/>
                </a:solidFill>
                <a:effectLst/>
                <a:latin typeface="Arial" panose="020B0604020202020204" pitchFamily="34" charset="0"/>
                <a:ea typeface="+mn-ea"/>
                <a:cs typeface="Arial" panose="020B0604020202020204" pitchFamily="34" charset="0"/>
              </a:rPr>
              <a:t>Les impacts substantiels</a:t>
            </a:r>
            <a:r>
              <a:rPr lang="fr-FR" sz="1200" kern="1200" baseline="0" dirty="0">
                <a:solidFill>
                  <a:schemeClr val="tx1"/>
                </a:solidFill>
                <a:effectLst/>
                <a:latin typeface="Arial" panose="020B0604020202020204" pitchFamily="34" charset="0"/>
                <a:ea typeface="+mn-ea"/>
                <a:cs typeface="Arial" panose="020B0604020202020204" pitchFamily="34" charset="0"/>
              </a:rPr>
              <a:t> sur les nutriments et la structure du sol modifient l’équilibre dans la compétition entre les différents microbes et invertébrés du sol, causant potentiellement des problèmes pour aux plantes cultivées.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En Europe, les systèmes de production intensive ont eu des effets indésirables mesurables sur les populations d’oiseaux vivant dans les aires agricoles en réduisant les habitats et les nourritures disponibles (Donald </a:t>
            </a:r>
            <a:r>
              <a:rPr lang="fr-FR" sz="1200" i="1" kern="1200" dirty="0">
                <a:solidFill>
                  <a:schemeClr val="tx1"/>
                </a:solidFill>
                <a:effectLst/>
                <a:latin typeface="Arial" panose="020B0604020202020204" pitchFamily="34" charset="0"/>
                <a:ea typeface="+mn-ea"/>
                <a:cs typeface="Arial" panose="020B0604020202020204" pitchFamily="34" charset="0"/>
              </a:rPr>
              <a:t>et al. </a:t>
            </a:r>
            <a:r>
              <a:rPr lang="fr-FR" sz="1200" kern="1200" dirty="0">
                <a:solidFill>
                  <a:schemeClr val="tx1"/>
                </a:solidFill>
                <a:effectLst/>
                <a:latin typeface="Arial" panose="020B0604020202020204" pitchFamily="34" charset="0"/>
                <a:ea typeface="+mn-ea"/>
                <a:cs typeface="Arial" panose="020B0604020202020204" pitchFamily="34" charset="0"/>
              </a:rPr>
              <a:t>2001).</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L’intensification a réduit le nombre et la diversité des abeilles indigènes, nécessitant ainsi l’introduction d’espèces apprivoisées, qui sont maintenant menacées en partie par les pesticides et les maladies (</a:t>
            </a:r>
            <a:r>
              <a:rPr lang="fr-FR" sz="1200" kern="1200" dirty="0" err="1">
                <a:solidFill>
                  <a:schemeClr val="tx1"/>
                </a:solidFill>
                <a:effectLst/>
                <a:latin typeface="Arial" panose="020B0604020202020204" pitchFamily="34" charset="0"/>
                <a:ea typeface="+mn-ea"/>
                <a:cs typeface="Arial" panose="020B0604020202020204" pitchFamily="34" charset="0"/>
              </a:rPr>
              <a:t>Kremen</a:t>
            </a:r>
            <a:r>
              <a:rPr lang="fr-FR" sz="1200" kern="1200" dirty="0">
                <a:solidFill>
                  <a:schemeClr val="tx1"/>
                </a:solidFill>
                <a:effectLst/>
                <a:latin typeface="Arial" panose="020B0604020202020204" pitchFamily="34" charset="0"/>
                <a:ea typeface="+mn-ea"/>
                <a:cs typeface="Arial" panose="020B0604020202020204" pitchFamily="34" charset="0"/>
              </a:rPr>
              <a:t> </a:t>
            </a:r>
            <a:r>
              <a:rPr lang="fr-FR" sz="1200" i="1" kern="1200" dirty="0">
                <a:solidFill>
                  <a:schemeClr val="tx1"/>
                </a:solidFill>
                <a:effectLst/>
                <a:latin typeface="Arial" panose="020B0604020202020204" pitchFamily="34" charset="0"/>
                <a:ea typeface="+mn-ea"/>
                <a:cs typeface="Arial" panose="020B0604020202020204" pitchFamily="34" charset="0"/>
              </a:rPr>
              <a:t>et al.</a:t>
            </a:r>
            <a:r>
              <a:rPr lang="fr-FR" sz="1200" kern="1200" dirty="0">
                <a:solidFill>
                  <a:schemeClr val="tx1"/>
                </a:solidFill>
                <a:effectLst/>
                <a:latin typeface="Arial" panose="020B0604020202020204" pitchFamily="34" charset="0"/>
                <a:ea typeface="+mn-ea"/>
                <a:cs typeface="Arial" panose="020B0604020202020204" pitchFamily="34" charset="0"/>
              </a:rPr>
              <a:t> 2002)</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13</a:t>
            </a:fld>
            <a:endParaRPr lang="en-US"/>
          </a:p>
        </p:txBody>
      </p:sp>
    </p:spTree>
    <p:extLst>
      <p:ext uri="{BB962C8B-B14F-4D97-AF65-F5344CB8AC3E}">
        <p14:creationId xmlns:p14="http://schemas.microsoft.com/office/powerpoint/2010/main" val="468246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fr-FR" noProof="0" dirty="0">
                <a:solidFill>
                  <a:schemeClr val="tx1"/>
                </a:solidFill>
                <a:latin typeface="Arial" panose="020B0604020202020204" pitchFamily="34" charset="0"/>
                <a:cs typeface="Arial" panose="020B0604020202020204" pitchFamily="34" charset="0"/>
              </a:rPr>
              <a:t>Ce cas montre que les politiques agricoles peuvent changer les perceptions sur (et l’</a:t>
            </a:r>
            <a:r>
              <a:rPr lang="fr-FR" noProof="0" dirty="0" err="1">
                <a:solidFill>
                  <a:schemeClr val="tx1"/>
                </a:solidFill>
                <a:latin typeface="Arial" panose="020B0604020202020204" pitchFamily="34" charset="0"/>
                <a:cs typeface="Arial" panose="020B0604020202020204" pitchFamily="34" charset="0"/>
              </a:rPr>
              <a:t>acces</a:t>
            </a:r>
            <a:r>
              <a:rPr lang="fr-FR" noProof="0" dirty="0">
                <a:solidFill>
                  <a:schemeClr val="tx1"/>
                </a:solidFill>
                <a:latin typeface="Arial" panose="020B0604020202020204" pitchFamily="34" charset="0"/>
                <a:cs typeface="Arial" panose="020B0604020202020204" pitchFamily="34" charset="0"/>
              </a:rPr>
              <a:t> a) différents SE</a:t>
            </a:r>
            <a:r>
              <a:rPr lang="fr-FR" baseline="0" noProof="0" dirty="0">
                <a:solidFill>
                  <a:schemeClr val="tx1"/>
                </a:solidFill>
                <a:latin typeface="Arial" panose="020B0604020202020204" pitchFamily="34" charset="0"/>
                <a:cs typeface="Arial" panose="020B0604020202020204" pitchFamily="34" charset="0"/>
              </a:rPr>
              <a:t> traditionnels</a:t>
            </a:r>
            <a:r>
              <a:rPr lang="fr-FR" noProof="0" dirty="0">
                <a:solidFill>
                  <a:schemeClr val="tx1"/>
                </a:solidFill>
                <a:latin typeface="Arial" panose="020B0604020202020204" pitchFamily="34" charset="0"/>
                <a:cs typeface="Arial" panose="020B0604020202020204" pitchFamily="34" charset="0"/>
              </a:rPr>
              <a:t>. </a:t>
            </a: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Cette étude a été effectuée dans 3 trois villages au Nord Est du Laos, à côté d’une aire protégée nationale. L’intensification de l’utilisation des terres a été promue pour ‘économiser des terres’ pour la conservation des tigres.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Deux villages ont intégré le maïs dans leur système de culture itinérante, tandis qu’un (</a:t>
            </a:r>
            <a:r>
              <a:rPr lang="fr-FR" sz="1200" kern="1200" dirty="0" err="1">
                <a:solidFill>
                  <a:schemeClr val="tx1"/>
                </a:solidFill>
                <a:effectLst/>
                <a:latin typeface="Arial" panose="020B0604020202020204" pitchFamily="34" charset="0"/>
                <a:ea typeface="+mn-ea"/>
                <a:cs typeface="Arial" panose="020B0604020202020204" pitchFamily="34" charset="0"/>
              </a:rPr>
              <a:t>Phon</a:t>
            </a:r>
            <a:r>
              <a:rPr lang="fr-FR" sz="1200" kern="1200" dirty="0">
                <a:solidFill>
                  <a:schemeClr val="tx1"/>
                </a:solidFill>
                <a:effectLst/>
                <a:latin typeface="Arial" panose="020B0604020202020204" pitchFamily="34" charset="0"/>
                <a:ea typeface="+mn-ea"/>
                <a:cs typeface="Arial" panose="020B0604020202020204" pitchFamily="34" charset="0"/>
              </a:rPr>
              <a:t> Song) a adopté la culture de maïs en continu.</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L’intensification a engendré des changements majeurs dans le système socio-écologique. Par exemple, les rongeurs étaient auparavant consommés</a:t>
            </a:r>
            <a:r>
              <a:rPr lang="fr-FR" sz="1200" kern="1200" baseline="0" dirty="0">
                <a:solidFill>
                  <a:schemeClr val="tx1"/>
                </a:solidFill>
                <a:effectLst/>
                <a:latin typeface="Arial" panose="020B0604020202020204" pitchFamily="34" charset="0"/>
                <a:ea typeface="+mn-ea"/>
                <a:cs typeface="Arial" panose="020B0604020202020204" pitchFamily="34" charset="0"/>
              </a:rPr>
              <a:t> en tant que source de protéine </a:t>
            </a:r>
            <a:r>
              <a:rPr lang="fr-FR" sz="1200" kern="1200" dirty="0">
                <a:solidFill>
                  <a:schemeClr val="tx1"/>
                </a:solidFill>
                <a:effectLst/>
                <a:latin typeface="Arial" panose="020B0604020202020204" pitchFamily="34" charset="0"/>
                <a:ea typeface="+mn-ea"/>
                <a:cs typeface="Arial" panose="020B0604020202020204" pitchFamily="34" charset="0"/>
              </a:rPr>
              <a:t>relativement peu nombreux du fait de leur consommation comme source de protéine ; suite a l’intensification, les rongeurs sont devenus un ravageur (pour le mais) . Les agriculteurs ont alors été forcés de procéder à leur empoisonnement à grande échelle, causant la</a:t>
            </a:r>
            <a:r>
              <a:rPr lang="fr-FR" sz="1200" kern="1200" baseline="0" dirty="0">
                <a:solidFill>
                  <a:schemeClr val="tx1"/>
                </a:solidFill>
                <a:effectLst/>
                <a:latin typeface="Arial" panose="020B0604020202020204" pitchFamily="34" charset="0"/>
                <a:ea typeface="+mn-ea"/>
                <a:cs typeface="Arial" panose="020B0604020202020204" pitchFamily="34" charset="0"/>
              </a:rPr>
              <a:t> perte de</a:t>
            </a:r>
            <a:r>
              <a:rPr lang="fr-FR" sz="1200" kern="1200" dirty="0">
                <a:solidFill>
                  <a:schemeClr val="tx1"/>
                </a:solidFill>
                <a:effectLst/>
                <a:latin typeface="Arial" panose="020B0604020202020204" pitchFamily="34" charset="0"/>
                <a:ea typeface="+mn-ea"/>
                <a:cs typeface="Arial" panose="020B0604020202020204" pitchFamily="34" charset="0"/>
              </a:rPr>
              <a:t> cette source de protéine. Comme cette dernière</a:t>
            </a:r>
            <a:r>
              <a:rPr lang="fr-FR" sz="1200" kern="1200" baseline="0" dirty="0">
                <a:solidFill>
                  <a:schemeClr val="tx1"/>
                </a:solidFill>
                <a:effectLst/>
                <a:latin typeface="Arial" panose="020B0604020202020204" pitchFamily="34" charset="0"/>
                <a:ea typeface="+mn-ea"/>
                <a:cs typeface="Arial" panose="020B0604020202020204" pitchFamily="34" charset="0"/>
              </a:rPr>
              <a:t> </a:t>
            </a:r>
            <a:r>
              <a:rPr lang="fr-FR" sz="1200" kern="1200" dirty="0">
                <a:solidFill>
                  <a:schemeClr val="tx1"/>
                </a:solidFill>
                <a:effectLst/>
                <a:latin typeface="Arial" panose="020B0604020202020204" pitchFamily="34" charset="0"/>
                <a:ea typeface="+mn-ea"/>
                <a:cs typeface="Arial" panose="020B0604020202020204" pitchFamily="34" charset="0"/>
              </a:rPr>
              <a:t>n’a pas été remplacée par des protéine achetées, l’état nutritionnel des gens s’est dégradé.</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En conséquence, à long terme, la durabilité de l’intensification peut être questionnée – particulièrement- il n’est pas clair si elle peut atteindre son objectif initial d’empêcher l’extension de l’agriculture dans le territoire des tigres.</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14</a:t>
            </a:fld>
            <a:endParaRPr lang="en-US"/>
          </a:p>
        </p:txBody>
      </p:sp>
    </p:spTree>
    <p:extLst>
      <p:ext uri="{BB962C8B-B14F-4D97-AF65-F5344CB8AC3E}">
        <p14:creationId xmlns:p14="http://schemas.microsoft.com/office/powerpoint/2010/main" val="2218391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i="1" noProof="0" dirty="0"/>
              <a:t>[Vous pourriez</a:t>
            </a:r>
            <a:r>
              <a:rPr lang="fr-FR" i="1" baseline="0" noProof="0" dirty="0"/>
              <a:t> </a:t>
            </a:r>
            <a:r>
              <a:rPr lang="fr-FR" i="1" noProof="0" dirty="0"/>
              <a:t>aussi demander</a:t>
            </a:r>
            <a:r>
              <a:rPr lang="fr-FR" i="1" baseline="0" noProof="0" dirty="0"/>
              <a:t> aux étudiants de se mettre en groupes pour discuter un type spécifique d’intensification de l’utilisation des terres dans votre pays, et leur demander de restituer é la classe</a:t>
            </a:r>
            <a:r>
              <a:rPr lang="fr-FR" i="1" noProof="0" dirty="0"/>
              <a:t>.]</a:t>
            </a:r>
            <a:endParaRPr lang="fr-FR" noProof="0" dirty="0"/>
          </a:p>
        </p:txBody>
      </p:sp>
      <p:sp>
        <p:nvSpPr>
          <p:cNvPr id="4" name="Espace réservé du numéro de diapositive 3"/>
          <p:cNvSpPr>
            <a:spLocks noGrp="1"/>
          </p:cNvSpPr>
          <p:nvPr>
            <p:ph type="sldNum" sz="quarter" idx="10"/>
          </p:nvPr>
        </p:nvSpPr>
        <p:spPr/>
        <p:txBody>
          <a:bodyPr/>
          <a:lstStyle/>
          <a:p>
            <a:fld id="{D536A055-F74D-284E-8E9F-F2FBD7D2465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536A055-F74D-284E-8E9F-F2FBD7D2465E}" type="slidenum">
              <a:rPr lang="en-US" smtClean="0"/>
              <a:pPr/>
              <a:t>16</a:t>
            </a:fld>
            <a:endParaRPr lang="en-US"/>
          </a:p>
        </p:txBody>
      </p:sp>
    </p:spTree>
    <p:extLst>
      <p:ext uri="{BB962C8B-B14F-4D97-AF65-F5344CB8AC3E}">
        <p14:creationId xmlns:p14="http://schemas.microsoft.com/office/powerpoint/2010/main" val="1791873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fr-FR" sz="1200" b="0" i="0" u="none" strike="noStrike" kern="1200" baseline="0" noProof="0" dirty="0">
                <a:solidFill>
                  <a:schemeClr val="tx1"/>
                </a:solidFill>
                <a:latin typeface="+mn-lt"/>
                <a:ea typeface="+mn-ea"/>
                <a:cs typeface="+mn-cs"/>
              </a:rPr>
              <a:t>Le rapport de la Royal Society (2009) dit clairement qu’il n’y a pas de voie unique vers l’intensification durable. </a:t>
            </a:r>
          </a:p>
          <a:p>
            <a:pPr marL="0" indent="0">
              <a:buFont typeface="Arial" panose="020B0604020202020204" pitchFamily="34" charset="0"/>
              <a:buNone/>
            </a:pPr>
            <a:endParaRPr lang="fr-FR" sz="1200" b="0" i="0" u="none" strike="noStrike" kern="1200" baseline="0" noProof="0" dirty="0">
              <a:solidFill>
                <a:schemeClr val="tx1"/>
              </a:solidFill>
              <a:latin typeface="+mn-lt"/>
              <a:ea typeface="+mn-ea"/>
              <a:cs typeface="+mn-cs"/>
            </a:endParaRPr>
          </a:p>
          <a:p>
            <a:r>
              <a:rPr lang="fr-FR" sz="1200" b="0" i="0" u="none" strike="noStrike" kern="1200" baseline="0" noProof="0" dirty="0">
                <a:solidFill>
                  <a:schemeClr val="tx1"/>
                </a:solidFill>
                <a:latin typeface="+mn-lt"/>
                <a:ea typeface="+mn-ea"/>
                <a:cs typeface="+mn-cs"/>
              </a:rPr>
              <a:t>Dans la perspective des systèmes globaux, </a:t>
            </a:r>
            <a:r>
              <a:rPr lang="fr-FR" sz="1200" b="0" i="0" u="none" strike="noStrike" kern="1200" baseline="0" noProof="0" dirty="0" err="1">
                <a:solidFill>
                  <a:schemeClr val="tx1"/>
                </a:solidFill>
                <a:latin typeface="+mn-lt"/>
                <a:ea typeface="+mn-ea"/>
                <a:cs typeface="+mn-cs"/>
              </a:rPr>
              <a:t>Rockström</a:t>
            </a:r>
            <a:r>
              <a:rPr lang="fr-FR" sz="1200" b="0" i="0" u="none" strike="noStrike" kern="1200" baseline="0" noProof="0" dirty="0">
                <a:solidFill>
                  <a:schemeClr val="tx1"/>
                </a:solidFill>
                <a:latin typeface="+mn-lt"/>
                <a:ea typeface="+mn-ea"/>
                <a:cs typeface="+mn-cs"/>
              </a:rPr>
              <a:t> </a:t>
            </a:r>
            <a:r>
              <a:rPr lang="fr-FR" sz="1200" b="0" i="1" u="none" strike="noStrike" kern="1200" baseline="0" noProof="0" dirty="0">
                <a:solidFill>
                  <a:schemeClr val="tx1"/>
                </a:solidFill>
                <a:latin typeface="+mn-lt"/>
                <a:ea typeface="+mn-ea"/>
                <a:cs typeface="+mn-cs"/>
              </a:rPr>
              <a:t>et al. </a:t>
            </a:r>
            <a:r>
              <a:rPr lang="fr-FR" sz="1200" b="0" i="0" u="none" strike="noStrike" kern="1200" baseline="0" noProof="0" dirty="0">
                <a:solidFill>
                  <a:schemeClr val="tx1"/>
                </a:solidFill>
                <a:latin typeface="+mn-lt"/>
                <a:ea typeface="+mn-ea"/>
                <a:cs typeface="+mn-cs"/>
              </a:rPr>
              <a:t>(2017) définit l’intensification durable comme “l’adoption tout au long de la chaine de valeur du système alimentaire global confrontée a des besoins croissants en aliments nutritifs et sains, par des pratiques qui construisent la résilience sociale-écologique et augmente le capital naturel dans l’espace sécurisé du système terre.”</a:t>
            </a:r>
          </a:p>
          <a:p>
            <a:pPr marL="171450" indent="-171450">
              <a:buFont typeface="Arial" panose="020B0604020202020204" pitchFamily="34" charset="0"/>
              <a:buChar char="•"/>
            </a:pPr>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17</a:t>
            </a:fld>
            <a:endParaRPr lang="en-US"/>
          </a:p>
        </p:txBody>
      </p:sp>
    </p:spTree>
    <p:extLst>
      <p:ext uri="{BB962C8B-B14F-4D97-AF65-F5344CB8AC3E}">
        <p14:creationId xmlns:p14="http://schemas.microsoft.com/office/powerpoint/2010/main" val="782516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Basé sur les approches de systèmes holistiques</a:t>
            </a:r>
            <a:r>
              <a:rPr lang="fr-FR" sz="1200" kern="1200" dirty="0">
                <a:solidFill>
                  <a:schemeClr val="tx1"/>
                </a:solidFill>
                <a:effectLst/>
                <a:latin typeface="Arial" panose="020B0604020202020204" pitchFamily="34" charset="0"/>
                <a:ea typeface="+mn-ea"/>
                <a:cs typeface="Arial" panose="020B0604020202020204" pitchFamily="34" charset="0"/>
              </a:rPr>
              <a:t>. La compréhension des interrelations entre les facteurs environnementaux, sociaux et économiques. Par exemple, l’introduction d’un nouveau système de production ou d’une innovation dans un système établi va souvent nécessiter une attention particulière à l’environnement politique, l’agro écologie, les systèmes de marché, le système social (incluant la façon dont le genre et le groupe social influencent la division du travail et l’accès aux ressources), et l’économie de la ferme/du ménage. En plus, le marketing, les chaînes d’approvisionnement, et une vaste gamme de parties prenantes font partie de l’approche holistique nécessaire pour des systèmes agricoles durables.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Respectueux de l’environnement</a:t>
            </a:r>
            <a:r>
              <a:rPr lang="fr-FR" sz="1200" kern="1200" dirty="0">
                <a:solidFill>
                  <a:schemeClr val="tx1"/>
                </a:solidFill>
                <a:effectLst/>
                <a:latin typeface="Arial" panose="020B0604020202020204" pitchFamily="34" charset="0"/>
                <a:ea typeface="+mn-ea"/>
                <a:cs typeface="Arial" panose="020B0604020202020204" pitchFamily="34" charset="0"/>
              </a:rPr>
              <a:t>. N’appauvrit pas la base des ressources naturelles dont ils dépendent et ne contribue pas de manière significative à l’épuisement des ressources en aval ; réduit l’érosion du sol et la dégradation des terres, évite la perte en biodiversité, et améliore l’efficience de l’utilisation des ressources en terre et en eau.</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Partagé équitablement entre tous les genres et les groupes minoritaires</a:t>
            </a:r>
            <a:r>
              <a:rPr lang="fr-FR" sz="1200" kern="1200" dirty="0">
                <a:solidFill>
                  <a:schemeClr val="tx1"/>
                </a:solidFill>
                <a:effectLst/>
                <a:latin typeface="Arial" panose="020B0604020202020204" pitchFamily="34" charset="0"/>
                <a:ea typeface="+mn-ea"/>
                <a:cs typeface="Arial" panose="020B0604020202020204" pitchFamily="34" charset="0"/>
              </a:rPr>
              <a:t>. Durable socialement seulement si tous les membres de la société partagent les bénéfices.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Basé sur des innovations à forte intensité de connaissance</a:t>
            </a:r>
            <a:r>
              <a:rPr lang="fr-FR" sz="1200" kern="1200" dirty="0">
                <a:solidFill>
                  <a:schemeClr val="tx1"/>
                </a:solidFill>
                <a:effectLst/>
                <a:latin typeface="Arial" panose="020B0604020202020204" pitchFamily="34" charset="0"/>
                <a:ea typeface="+mn-ea"/>
                <a:cs typeface="Arial" panose="020B0604020202020204" pitchFamily="34" charset="0"/>
              </a:rPr>
              <a:t>. Une bonne compréhension du système et ses composantes. Les systèmes «d’ agriculture de précision » vont aider dans l’application des connaissances à la production sur le terrain.</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Sensible au changement social</a:t>
            </a:r>
            <a:r>
              <a:rPr lang="fr-FR" sz="1200" kern="1200" dirty="0">
                <a:solidFill>
                  <a:schemeClr val="tx1"/>
                </a:solidFill>
                <a:effectLst/>
                <a:latin typeface="Arial" panose="020B0604020202020204" pitchFamily="34" charset="0"/>
                <a:ea typeface="+mn-ea"/>
                <a:cs typeface="Arial" panose="020B0604020202020204" pitchFamily="34" charset="0"/>
              </a:rPr>
              <a:t>. Une analyse sociale solide devrait être incluse dans une intensification agricole.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i="1" kern="1200" dirty="0">
                <a:solidFill>
                  <a:schemeClr val="tx1"/>
                </a:solidFill>
                <a:effectLst/>
                <a:latin typeface="Arial" panose="020B0604020202020204" pitchFamily="34" charset="0"/>
                <a:ea typeface="+mn-ea"/>
                <a:cs typeface="Arial" panose="020B0604020202020204" pitchFamily="34" charset="0"/>
              </a:rPr>
              <a:t>Destinée aux environnements de productions spécifiques</a:t>
            </a:r>
            <a:r>
              <a:rPr lang="fr-FR" sz="1200" kern="1200" dirty="0">
                <a:solidFill>
                  <a:schemeClr val="tx1"/>
                </a:solidFill>
                <a:effectLst/>
                <a:latin typeface="Arial" panose="020B0604020202020204" pitchFamily="34" charset="0"/>
                <a:ea typeface="+mn-ea"/>
                <a:cs typeface="Arial" panose="020B0604020202020204" pitchFamily="34" charset="0"/>
              </a:rPr>
              <a:t>. Conçu dans le contexte de systèmes agricoles établis et tenant compte du niveau de technologie, de disponibilité de ressource et des opportunités de marché dans la zone.</a:t>
            </a:r>
            <a:endParaRPr lang="en-GB" b="0" i="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18</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 lutte intégrée contre les ravageurs</a:t>
            </a:r>
            <a:r>
              <a:rPr lang="fr-FR" sz="1200" kern="1200" dirty="0">
                <a:solidFill>
                  <a:schemeClr val="tx1"/>
                </a:solidFill>
                <a:effectLst/>
                <a:latin typeface="Arial" panose="020B0604020202020204" pitchFamily="34" charset="0"/>
                <a:ea typeface="+mn-ea"/>
                <a:cs typeface="Arial" panose="020B0604020202020204" pitchFamily="34" charset="0"/>
              </a:rPr>
              <a:t> (IPM en anglais) est une stratégie basée sur l’écosystème qui cherche à contrôler les ravageurs ou les dégâts qu’ils causent par une combinaison de techniques (contrôle biologique, surveillance des ravageurs par rapport aux seuils économiques, manipulation de l’habitat, modification des pratiques culturales, utilisation de variétés résistantes), utilisant des pesticides chimiques moins toxiques seulement si la surveillance des ravageurs indique que c’est nécessaire.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L’agriculture de conservation</a:t>
            </a:r>
            <a:r>
              <a:rPr lang="fr-FR" sz="1200" kern="1200" dirty="0">
                <a:solidFill>
                  <a:schemeClr val="tx1"/>
                </a:solidFill>
                <a:effectLst/>
                <a:latin typeface="Arial" panose="020B0604020202020204" pitchFamily="34" charset="0"/>
                <a:ea typeface="+mn-ea"/>
                <a:cs typeface="Arial" panose="020B0604020202020204" pitchFamily="34" charset="0"/>
              </a:rPr>
              <a:t> (CF en anglais) comprend 4 grandes pratiques de gestion liées entre elles : perturbation minimale du sol (pas de labour ni hersage), maintien d’une couverture végétale permanente, semis direct, et de rotation de cultures saine.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L’agriculture durable à faible intrants externes</a:t>
            </a:r>
            <a:r>
              <a:rPr lang="fr-FR" sz="1200" kern="1200" dirty="0">
                <a:solidFill>
                  <a:schemeClr val="tx1"/>
                </a:solidFill>
                <a:effectLst/>
                <a:latin typeface="Arial" panose="020B0604020202020204" pitchFamily="34" charset="0"/>
                <a:ea typeface="+mn-ea"/>
                <a:cs typeface="Arial" panose="020B0604020202020204" pitchFamily="34" charset="0"/>
              </a:rPr>
              <a:t> (LEISA en anglais) utilise les connaissances des agriculteurs et une gamme de pratiques de gestion (agroforesterie, IPM, cultures intercalées, intégration culture-élevage, gestion du microclimat) pour minimiser le besoin en intrants achetés.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L’agriculture biologique</a:t>
            </a:r>
            <a:r>
              <a:rPr lang="fr-FR" sz="1200" kern="1200" dirty="0">
                <a:solidFill>
                  <a:schemeClr val="tx1"/>
                </a:solidFill>
                <a:effectLst/>
                <a:latin typeface="Arial" panose="020B0604020202020204" pitchFamily="34" charset="0"/>
                <a:ea typeface="+mn-ea"/>
                <a:cs typeface="Arial" panose="020B0604020202020204" pitchFamily="34" charset="0"/>
              </a:rPr>
              <a:t> emploie des méthodes agronomique, biologique et mécanique pour contrôler les ravageurs et entretenir la fertilité du sol avec quasi-élimination des produits chimiques synthétiques pour la production végétale et animale.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L’agriculture de précision</a:t>
            </a:r>
            <a:r>
              <a:rPr lang="fr-FR" sz="1200" kern="1200" dirty="0">
                <a:solidFill>
                  <a:schemeClr val="tx1"/>
                </a:solidFill>
                <a:effectLst/>
                <a:latin typeface="Arial" panose="020B0604020202020204" pitchFamily="34" charset="0"/>
                <a:ea typeface="+mn-ea"/>
                <a:cs typeface="Arial" panose="020B0604020202020204" pitchFamily="34" charset="0"/>
              </a:rPr>
              <a:t> maximise la productivité des intrants, utilisant souvent un GPS (</a:t>
            </a:r>
            <a:r>
              <a:rPr lang="fr-FR" sz="1200" i="1" kern="1200" dirty="0">
                <a:solidFill>
                  <a:schemeClr val="tx1"/>
                </a:solidFill>
                <a:effectLst/>
                <a:latin typeface="Arial" panose="020B0604020202020204" pitchFamily="34" charset="0"/>
                <a:ea typeface="+mn-ea"/>
                <a:cs typeface="Arial" panose="020B0604020202020204" pitchFamily="34" charset="0"/>
              </a:rPr>
              <a:t>global </a:t>
            </a:r>
            <a:r>
              <a:rPr lang="fr-FR" sz="1200" i="1" kern="1200" dirty="0" err="1">
                <a:solidFill>
                  <a:schemeClr val="tx1"/>
                </a:solidFill>
                <a:effectLst/>
                <a:latin typeface="Arial" panose="020B0604020202020204" pitchFamily="34" charset="0"/>
                <a:ea typeface="+mn-ea"/>
                <a:cs typeface="Arial" panose="020B0604020202020204" pitchFamily="34" charset="0"/>
              </a:rPr>
              <a:t>positioning</a:t>
            </a:r>
            <a:r>
              <a:rPr lang="fr-FR" sz="1200" i="1" kern="1200" dirty="0">
                <a:solidFill>
                  <a:schemeClr val="tx1"/>
                </a:solidFill>
                <a:effectLst/>
                <a:latin typeface="Arial" panose="020B0604020202020204" pitchFamily="34" charset="0"/>
                <a:ea typeface="+mn-ea"/>
                <a:cs typeface="Arial" panose="020B0604020202020204" pitchFamily="34" charset="0"/>
              </a:rPr>
              <a:t> system</a:t>
            </a:r>
            <a:r>
              <a:rPr lang="fr-FR" sz="1200" kern="1200" dirty="0">
                <a:solidFill>
                  <a:schemeClr val="tx1"/>
                </a:solidFill>
                <a:effectLst/>
                <a:latin typeface="Arial" panose="020B0604020202020204" pitchFamily="34" charset="0"/>
                <a:ea typeface="+mn-ea"/>
                <a:cs typeface="Arial" panose="020B0604020202020204" pitchFamily="34" charset="0"/>
              </a:rPr>
              <a:t>) pour faire correspondre l’application d’intrants et les pratiques agronomiques avec les attributs du sol, les conditions saisonnières, et les besoins des cultures car ils varient dans un champ ou entre de petites parcelles.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b="1" i="1" kern="1200" dirty="0">
                <a:solidFill>
                  <a:schemeClr val="tx1"/>
                </a:solidFill>
                <a:effectLst/>
                <a:latin typeface="Arial" panose="020B0604020202020204" pitchFamily="34" charset="0"/>
                <a:ea typeface="+mn-ea"/>
                <a:cs typeface="Arial" panose="020B0604020202020204" pitchFamily="34" charset="0"/>
              </a:rPr>
              <a:t>La diversification</a:t>
            </a:r>
            <a:r>
              <a:rPr lang="fr-FR" sz="1200" kern="1200" dirty="0">
                <a:solidFill>
                  <a:schemeClr val="tx1"/>
                </a:solidFill>
                <a:effectLst/>
                <a:latin typeface="Arial" panose="020B0604020202020204" pitchFamily="34" charset="0"/>
                <a:ea typeface="+mn-ea"/>
                <a:cs typeface="Arial" panose="020B0604020202020204" pitchFamily="34" charset="0"/>
              </a:rPr>
              <a:t> est un ajustement du modèle de l’entreprise agricole afin d’accroitre le revenu de la ferme et réduire la variabilité du revenu en réduisant le risque, en exploitant de nouvelles opportunités de marché et des marchés de niche existants, et diversifiant non seulement la production mais aussi la transformation à la ferme et d’autres activités basées à la ferme et génératrices de revenu (Dixon et al. 2001).</a:t>
            </a:r>
            <a:endParaRPr lang="en-GB" i="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19</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noProof="0" dirty="0"/>
              <a:t>Dans le cours précédent, nous avons discuté</a:t>
            </a:r>
            <a:r>
              <a:rPr lang="fr-FR" baseline="0" noProof="0" dirty="0"/>
              <a:t> le besoin d’améliorer la sécurité alimentaire et la qualité de l’environnement. L’intensification de l’utilisation des terres y est une des approches suggérées. Dans le présent cours, nous allons discuter en détail l’intensification de l’utilisation des terres et ses impacts sur les services écosystémiques et la pauvreté. </a:t>
            </a:r>
            <a:endParaRPr lang="fr-FR" noProof="0" dirty="0"/>
          </a:p>
          <a:p>
            <a:endParaRPr lang="en-GB"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2</a:t>
            </a:fld>
            <a:endParaRPr lang="en-US"/>
          </a:p>
        </p:txBody>
      </p:sp>
    </p:spTree>
    <p:extLst>
      <p:ext uri="{BB962C8B-B14F-4D97-AF65-F5344CB8AC3E}">
        <p14:creationId xmlns:p14="http://schemas.microsoft.com/office/powerpoint/2010/main" val="1788701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i="1" kern="1200" dirty="0">
                <a:solidFill>
                  <a:schemeClr val="tx1"/>
                </a:solidFill>
                <a:effectLst/>
                <a:latin typeface="Arial" panose="020B0604020202020204" pitchFamily="34" charset="0"/>
                <a:ea typeface="+mn-ea"/>
                <a:cs typeface="Arial" panose="020B0604020202020204" pitchFamily="34" charset="0"/>
              </a:rPr>
              <a:t>Ceci est une opportunité pour les étudiants de s’engager vraiment sur ces deux problèmes et de comprendre les avantages et les inconvénients de chaque système. Idéalement, ceci peut être adapté aux contextes qui leurs sont familiers. </a:t>
            </a:r>
            <a:endParaRPr lang="en-US" sz="1200" i="1" kern="1200" dirty="0">
              <a:solidFill>
                <a:schemeClr val="tx1"/>
              </a:solidFill>
              <a:effectLst/>
              <a:latin typeface="Arial" panose="020B0604020202020204" pitchFamily="34" charset="0"/>
              <a:ea typeface="+mn-ea"/>
              <a:cs typeface="Arial" panose="020B0604020202020204" pitchFamily="34" charset="0"/>
            </a:endParaRPr>
          </a:p>
          <a:p>
            <a:endParaRPr lang="fr-FR" sz="1200" kern="1200" dirty="0">
              <a:solidFill>
                <a:schemeClr val="tx1"/>
              </a:solidFill>
              <a:effectLst/>
              <a:latin typeface="Arial" panose="020B0604020202020204" pitchFamily="34" charset="0"/>
              <a:ea typeface="+mn-ea"/>
              <a:cs typeface="Arial" panose="020B0604020202020204" pitchFamily="34" charset="0"/>
            </a:endParaRPr>
          </a:p>
          <a:p>
            <a:r>
              <a:rPr lang="fr-FR" sz="1200" i="1" kern="1200" dirty="0">
                <a:solidFill>
                  <a:schemeClr val="tx1"/>
                </a:solidFill>
                <a:effectLst/>
                <a:latin typeface="Arial" panose="020B0604020202020204" pitchFamily="34" charset="0"/>
                <a:ea typeface="+mn-ea"/>
                <a:cs typeface="Arial" panose="020B0604020202020204" pitchFamily="34" charset="0"/>
              </a:rPr>
              <a:t>[Voir Fischer et al. (2014) pour une bonne résumé de ces problèmes.]</a:t>
            </a:r>
            <a:endParaRPr lang="en-GB"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20</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36A055-F74D-284E-8E9F-F2FBD7D2465E}" type="slidenum">
              <a:rPr lang="en-US" smtClean="0"/>
              <a:pPr/>
              <a:t>21</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GB" sz="1200" dirty="0">
                <a:solidFill>
                  <a:schemeClr val="tx1"/>
                </a:solidFill>
                <a:latin typeface="Arial" panose="020B0604020202020204" pitchFamily="34" charset="0"/>
                <a:ea typeface="Arial"/>
                <a:cs typeface="Arial" panose="020B0604020202020204" pitchFamily="34" charset="0"/>
                <a:sym typeface="Arial"/>
              </a:rPr>
              <a:t>References cited in the Speakers’ notes:</a:t>
            </a:r>
          </a:p>
          <a:p>
            <a:pPr marL="171450" indent="-1714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Burney, J.A., Davis, S.J. and Lobell, D.B. (2010) Greenhouse gas mitigation by agricultural intensification. </a:t>
            </a:r>
            <a:r>
              <a:rPr lang="en-GB" sz="1200" i="1" kern="1200" dirty="0">
                <a:solidFill>
                  <a:schemeClr val="tx1"/>
                </a:solidFill>
                <a:effectLst/>
                <a:latin typeface="Arial" panose="020B0604020202020204" pitchFamily="34" charset="0"/>
                <a:ea typeface="+mn-ea"/>
                <a:cs typeface="Arial" panose="020B0604020202020204" pitchFamily="34" charset="0"/>
              </a:rPr>
              <a:t>PNAS</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107</a:t>
            </a:r>
            <a:r>
              <a:rPr lang="en-GB" sz="1200" kern="1200" dirty="0">
                <a:solidFill>
                  <a:schemeClr val="tx1"/>
                </a:solidFill>
                <a:effectLst/>
                <a:latin typeface="Arial" panose="020B0604020202020204" pitchFamily="34" charset="0"/>
                <a:ea typeface="+mn-ea"/>
                <a:cs typeface="Arial" panose="020B0604020202020204" pitchFamily="34" charset="0"/>
              </a:rPr>
              <a:t>: 12052-12057.</a:t>
            </a:r>
          </a:p>
          <a:p>
            <a:pPr marL="171450" indent="-171450">
              <a:buFont typeface="Arial" panose="020B0604020202020204" pitchFamily="34" charset="0"/>
              <a:buChar char="•"/>
            </a:pPr>
            <a:r>
              <a:rPr lang="en-GB" sz="1200" dirty="0">
                <a:solidFill>
                  <a:schemeClr val="accent1"/>
                </a:solidFill>
                <a:ea typeface="Arial"/>
                <a:cs typeface="Arial"/>
                <a:sym typeface="Arial"/>
              </a:rPr>
              <a:t>Donald, P.F., Green, R.E. and Heath, M.F. (2001) Agricultural intensification and the collapse of Europe’s farmland bird populations. </a:t>
            </a:r>
            <a:r>
              <a:rPr lang="en-GB" sz="1200" i="1" dirty="0">
                <a:solidFill>
                  <a:schemeClr val="accent1"/>
                </a:solidFill>
                <a:ea typeface="Arial"/>
                <a:cs typeface="Arial"/>
                <a:sym typeface="Arial"/>
              </a:rPr>
              <a:t>Proceedings of the Royal Society B: Biological Sciences</a:t>
            </a:r>
            <a:r>
              <a:rPr lang="en-GB" sz="1200" dirty="0">
                <a:solidFill>
                  <a:schemeClr val="accent1"/>
                </a:solidFill>
                <a:ea typeface="Arial"/>
                <a:cs typeface="Arial"/>
                <a:sym typeface="Arial"/>
              </a:rPr>
              <a:t> </a:t>
            </a:r>
            <a:r>
              <a:rPr lang="en-GB" sz="1200" b="1" dirty="0">
                <a:solidFill>
                  <a:schemeClr val="accent1"/>
                </a:solidFill>
                <a:ea typeface="Arial"/>
                <a:cs typeface="Arial"/>
                <a:sym typeface="Arial"/>
              </a:rPr>
              <a:t>268</a:t>
            </a:r>
            <a:r>
              <a:rPr lang="en-GB" sz="1200" dirty="0">
                <a:solidFill>
                  <a:schemeClr val="accent1"/>
                </a:solidFill>
                <a:ea typeface="Arial"/>
                <a:cs typeface="Arial"/>
                <a:sym typeface="Arial"/>
              </a:rPr>
              <a:t>: 25-29.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Fischer, J.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(2014) Land sparing versus land sharing: Moving forward. </a:t>
            </a:r>
            <a:r>
              <a:rPr lang="en-GB" sz="1200" i="1" kern="1200" dirty="0">
                <a:solidFill>
                  <a:schemeClr val="tx1"/>
                </a:solidFill>
                <a:effectLst/>
                <a:latin typeface="Arial" panose="020B0604020202020204" pitchFamily="34" charset="0"/>
                <a:ea typeface="+mn-ea"/>
                <a:cs typeface="Arial" panose="020B0604020202020204" pitchFamily="34" charset="0"/>
              </a:rPr>
              <a:t>Conservation Letters</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7</a:t>
            </a:r>
            <a:r>
              <a:rPr lang="en-GB" sz="1200" kern="1200" dirty="0">
                <a:solidFill>
                  <a:schemeClr val="tx1"/>
                </a:solidFill>
                <a:effectLst/>
                <a:latin typeface="Arial" panose="020B0604020202020204" pitchFamily="34" charset="0"/>
                <a:ea typeface="+mn-ea"/>
                <a:cs typeface="Arial" panose="020B0604020202020204" pitchFamily="34" charset="0"/>
              </a:rPr>
              <a:t>: 149-157.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err="1">
                <a:solidFill>
                  <a:schemeClr val="accent1"/>
                </a:solidFill>
                <a:cs typeface="Times New Roman" panose="02020603050405020304" pitchFamily="18" charset="0"/>
              </a:rPr>
              <a:t>Godfray</a:t>
            </a:r>
            <a:r>
              <a:rPr lang="en-GB" sz="1200" dirty="0">
                <a:solidFill>
                  <a:schemeClr val="accent1"/>
                </a:solidFill>
                <a:cs typeface="Times New Roman" panose="02020603050405020304" pitchFamily="18" charset="0"/>
              </a:rPr>
              <a:t>, H.C.J. </a:t>
            </a:r>
            <a:r>
              <a:rPr lang="en-GB" sz="1200" i="1" dirty="0">
                <a:solidFill>
                  <a:schemeClr val="accent1"/>
                </a:solidFill>
                <a:cs typeface="Times New Roman" panose="02020603050405020304" pitchFamily="18" charset="0"/>
              </a:rPr>
              <a:t>et al. </a:t>
            </a:r>
            <a:r>
              <a:rPr lang="en-GB" sz="1200" dirty="0">
                <a:solidFill>
                  <a:schemeClr val="accent1"/>
                </a:solidFill>
                <a:cs typeface="Times New Roman" panose="02020603050405020304" pitchFamily="18" charset="0"/>
              </a:rPr>
              <a:t>(2010) Food Security: The challenge of feeding 9 billion people. </a:t>
            </a:r>
            <a:r>
              <a:rPr lang="en-GB" sz="1200" i="1" dirty="0">
                <a:solidFill>
                  <a:schemeClr val="accent1"/>
                </a:solidFill>
                <a:cs typeface="Times New Roman" panose="02020603050405020304" pitchFamily="18" charset="0"/>
              </a:rPr>
              <a:t>Food Security </a:t>
            </a:r>
            <a:r>
              <a:rPr lang="en-GB" sz="1200" b="1" dirty="0">
                <a:solidFill>
                  <a:schemeClr val="accent1"/>
                </a:solidFill>
                <a:cs typeface="Times New Roman" panose="02020603050405020304" pitchFamily="18" charset="0"/>
              </a:rPr>
              <a:t>327</a:t>
            </a:r>
            <a:r>
              <a:rPr lang="en-GB" sz="1200" dirty="0">
                <a:solidFill>
                  <a:schemeClr val="accent1"/>
                </a:solidFill>
                <a:cs typeface="Times New Roman" panose="02020603050405020304" pitchFamily="18" charset="0"/>
              </a:rPr>
              <a:t>: 812–818.</a:t>
            </a:r>
          </a:p>
          <a:p>
            <a:pPr marL="171450" indent="-171450">
              <a:buFont typeface="Arial" panose="020B0604020202020204" pitchFamily="34" charset="0"/>
              <a:buChar char="•"/>
            </a:pPr>
            <a:r>
              <a:rPr lang="en-GB" sz="1200" dirty="0" err="1">
                <a:solidFill>
                  <a:schemeClr val="accent1"/>
                </a:solidFill>
                <a:ea typeface="Arial"/>
                <a:cs typeface="Arial"/>
                <a:sym typeface="Arial"/>
              </a:rPr>
              <a:t>Kremen</a:t>
            </a:r>
            <a:r>
              <a:rPr lang="en-GB" sz="1200" dirty="0">
                <a:solidFill>
                  <a:schemeClr val="accent1"/>
                </a:solidFill>
                <a:ea typeface="Arial"/>
                <a:cs typeface="Arial"/>
                <a:sym typeface="Arial"/>
              </a:rPr>
              <a:t>, C., Williams, N.M. and Thorp, R.W. (2002) Crop pollination from native bees at risk from agricultural intensification. </a:t>
            </a:r>
            <a:r>
              <a:rPr lang="en-GB" sz="1200" i="1" dirty="0">
                <a:solidFill>
                  <a:schemeClr val="accent1"/>
                </a:solidFill>
                <a:ea typeface="Arial"/>
                <a:cs typeface="Arial"/>
                <a:sym typeface="Arial"/>
              </a:rPr>
              <a:t>PNAS</a:t>
            </a:r>
            <a:r>
              <a:rPr lang="en-GB" sz="1200" dirty="0">
                <a:solidFill>
                  <a:schemeClr val="accent1"/>
                </a:solidFill>
                <a:ea typeface="Arial"/>
                <a:cs typeface="Arial"/>
                <a:sym typeface="Arial"/>
              </a:rPr>
              <a:t> </a:t>
            </a:r>
            <a:r>
              <a:rPr lang="en-GB" sz="1200" b="1" dirty="0">
                <a:solidFill>
                  <a:schemeClr val="accent1"/>
                </a:solidFill>
                <a:ea typeface="Arial"/>
                <a:cs typeface="Arial"/>
                <a:sym typeface="Arial"/>
              </a:rPr>
              <a:t>99</a:t>
            </a:r>
            <a:r>
              <a:rPr lang="en-GB" sz="1200" dirty="0">
                <a:solidFill>
                  <a:schemeClr val="accent1"/>
                </a:solidFill>
                <a:ea typeface="Arial"/>
                <a:cs typeface="Arial"/>
                <a:sym typeface="Arial"/>
              </a:rPr>
              <a:t>: 16812-16816.</a:t>
            </a:r>
          </a:p>
          <a:p>
            <a:pPr marL="171450" indent="-171450">
              <a:buFont typeface="Arial" panose="020B0604020202020204" pitchFamily="34" charset="0"/>
              <a:buChar char="•"/>
            </a:pPr>
            <a:r>
              <a:rPr lang="en-GB" sz="1200" kern="1200" dirty="0" err="1">
                <a:solidFill>
                  <a:schemeClr val="tx1"/>
                </a:solidFill>
                <a:effectLst/>
                <a:latin typeface="Arial" panose="020B0604020202020204" pitchFamily="34" charset="0"/>
                <a:ea typeface="+mn-ea"/>
                <a:cs typeface="Arial" panose="020B0604020202020204" pitchFamily="34" charset="0"/>
              </a:rPr>
              <a:t>Rockstrom</a:t>
            </a:r>
            <a:r>
              <a:rPr lang="en-GB" sz="1200" kern="1200" dirty="0">
                <a:solidFill>
                  <a:schemeClr val="tx1"/>
                </a:solidFill>
                <a:effectLst/>
                <a:latin typeface="Arial" panose="020B0604020202020204" pitchFamily="34" charset="0"/>
                <a:ea typeface="+mn-ea"/>
                <a:cs typeface="Arial" panose="020B0604020202020204" pitchFamily="34" charset="0"/>
              </a:rPr>
              <a:t>, J.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(2017) Sustainable intensification of agriculture for human prosperity and global sustainability. </a:t>
            </a:r>
            <a:r>
              <a:rPr lang="en-GB" sz="1200" i="1" kern="1200" dirty="0" err="1">
                <a:solidFill>
                  <a:schemeClr val="tx1"/>
                </a:solidFill>
                <a:effectLst/>
                <a:latin typeface="Arial" panose="020B0604020202020204" pitchFamily="34" charset="0"/>
                <a:ea typeface="+mn-ea"/>
                <a:cs typeface="Arial" panose="020B0604020202020204" pitchFamily="34" charset="0"/>
              </a:rPr>
              <a:t>Ambio</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46</a:t>
            </a:r>
            <a:r>
              <a:rPr lang="en-GB" sz="1200" kern="1200" dirty="0">
                <a:solidFill>
                  <a:schemeClr val="tx1"/>
                </a:solidFill>
                <a:effectLst/>
                <a:latin typeface="Arial" panose="020B0604020202020204" pitchFamily="34" charset="0"/>
                <a:ea typeface="+mn-ea"/>
                <a:cs typeface="Arial" panose="020B0604020202020204" pitchFamily="34" charset="0"/>
              </a:rPr>
              <a:t>: 4-17</a:t>
            </a:r>
          </a:p>
          <a:p>
            <a:pPr marL="171450" indent="-1714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Tilman, E.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(2002) Agriculture sustainability and intensive production practices. </a:t>
            </a:r>
            <a:r>
              <a:rPr lang="en-GB" sz="1200" i="1" kern="1200" dirty="0">
                <a:solidFill>
                  <a:schemeClr val="tx1"/>
                </a:solidFill>
                <a:effectLst/>
                <a:latin typeface="Arial" panose="020B0604020202020204" pitchFamily="34" charset="0"/>
                <a:ea typeface="+mn-ea"/>
                <a:cs typeface="Arial" panose="020B0604020202020204" pitchFamily="34" charset="0"/>
              </a:rPr>
              <a:t>Nature</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418</a:t>
            </a:r>
            <a:r>
              <a:rPr lang="en-GB" sz="1200" kern="1200" dirty="0">
                <a:solidFill>
                  <a:schemeClr val="tx1"/>
                </a:solidFill>
                <a:effectLst/>
                <a:latin typeface="Arial" panose="020B0604020202020204" pitchFamily="34" charset="0"/>
                <a:ea typeface="+mn-ea"/>
                <a:cs typeface="Arial" panose="020B0604020202020204" pitchFamily="34" charset="0"/>
              </a:rPr>
              <a:t>: 671-677.</a:t>
            </a:r>
          </a:p>
        </p:txBody>
      </p:sp>
      <p:sp>
        <p:nvSpPr>
          <p:cNvPr id="238" name="Shape 23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7002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Shape 25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i="1" dirty="0">
              <a:latin typeface="Arial" panose="020B0604020202020204" pitchFamily="34" charset="0"/>
              <a:cs typeface="Arial" panose="020B0604020202020204" pitchFamily="34" charset="0"/>
            </a:endParaRPr>
          </a:p>
        </p:txBody>
      </p:sp>
      <p:sp>
        <p:nvSpPr>
          <p:cNvPr id="251" name="Shape 25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a:solidFill>
                  <a:schemeClr val="dk1"/>
                </a:solidFill>
                <a:latin typeface="Calibri"/>
                <a:ea typeface="Calibri"/>
                <a:cs typeface="Calibri"/>
                <a:sym typeface="Calibri"/>
              </a:rPr>
              <a:pPr marL="0" marR="0" lvl="0" indent="0" algn="r" rtl="0">
                <a:spcBef>
                  <a:spcPts val="0"/>
                </a:spcBef>
                <a:spcAft>
                  <a:spcPts val="0"/>
                </a:spcAft>
                <a:buNone/>
              </a:pPr>
              <a:t>23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5427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Dans le dernier thème sur la sécurité alimentaire, nous avons mis l’accent sur les liens entre </a:t>
            </a:r>
            <a:r>
              <a:rPr lang="fr-FR" sz="1200" b="1" kern="1200" dirty="0">
                <a:solidFill>
                  <a:schemeClr val="tx1"/>
                </a:solidFill>
                <a:effectLst/>
                <a:latin typeface="Arial" panose="020B0604020202020204" pitchFamily="34" charset="0"/>
                <a:ea typeface="+mn-ea"/>
                <a:cs typeface="Arial" panose="020B0604020202020204" pitchFamily="34" charset="0"/>
              </a:rPr>
              <a:t>services écosystémiques</a:t>
            </a:r>
            <a:r>
              <a:rPr lang="fr-FR" sz="1200" kern="1200" dirty="0">
                <a:solidFill>
                  <a:schemeClr val="tx1"/>
                </a:solidFill>
                <a:effectLst/>
                <a:latin typeface="Arial" panose="020B0604020202020204" pitchFamily="34" charset="0"/>
                <a:ea typeface="+mn-ea"/>
                <a:cs typeface="Arial" panose="020B0604020202020204" pitchFamily="34" charset="0"/>
              </a:rPr>
              <a:t>, </a:t>
            </a:r>
            <a:r>
              <a:rPr lang="fr-FR" sz="1200" b="1" kern="1200" dirty="0">
                <a:solidFill>
                  <a:schemeClr val="tx1"/>
                </a:solidFill>
                <a:effectLst/>
                <a:latin typeface="Arial" panose="020B0604020202020204" pitchFamily="34" charset="0"/>
                <a:ea typeface="+mn-ea"/>
                <a:cs typeface="Arial" panose="020B0604020202020204" pitchFamily="34" charset="0"/>
              </a:rPr>
              <a:t>agriculture</a:t>
            </a:r>
            <a:r>
              <a:rPr lang="fr-FR" sz="1200" kern="1200" dirty="0">
                <a:solidFill>
                  <a:schemeClr val="tx1"/>
                </a:solidFill>
                <a:effectLst/>
                <a:latin typeface="Arial" panose="020B0604020202020204" pitchFamily="34" charset="0"/>
                <a:ea typeface="+mn-ea"/>
                <a:cs typeface="Arial" panose="020B0604020202020204" pitchFamily="34" charset="0"/>
              </a:rPr>
              <a:t> et </a:t>
            </a:r>
            <a:r>
              <a:rPr lang="fr-FR" sz="1200" b="1" kern="1200" dirty="0">
                <a:solidFill>
                  <a:schemeClr val="tx1"/>
                </a:solidFill>
                <a:effectLst/>
                <a:latin typeface="Arial" panose="020B0604020202020204" pitchFamily="34" charset="0"/>
                <a:ea typeface="+mn-ea"/>
                <a:cs typeface="Arial" panose="020B0604020202020204" pitchFamily="34" charset="0"/>
              </a:rPr>
              <a:t>bien-être humain</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Au fur et à mesure que la population augmente et devient plus exigeante en termes de goût, nous devons produire plus de différents types de nourriture.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Il y a des débats sur combien de nourriture supplémentaire devrait être produite (et cela dépend sur les habitudes alimentaires), mais un doublement d’ici 2050 est fréquemment cité. Noter que ceci peut varier entre les pays et une étude met en exergue la possibilité d’une augmentation de 150% en demande en céréales cultivées dans plusieurs pays d’Afrique sub-saharienne.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En même temps, il est attendu que l’agriculture fournisse une amélioration du bien-être animal et plus de services écosystémiques, et elle doit jouer un rôle majeur dans la production d’énergie renouvelable dont la bioénergie.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Ces nouvelles demandes vont intensifier la compétition pour les terres dans le monde et vont mettre l’intensification agricole au-devant de la scène. </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endParaRPr lang="fr-FR" sz="1200" b="1" kern="1200" dirty="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fr-FR" sz="1200" b="0" i="1" kern="1200" dirty="0">
                <a:solidFill>
                  <a:schemeClr val="tx1"/>
                </a:solidFill>
                <a:effectLst/>
                <a:latin typeface="Arial" panose="020B0604020202020204" pitchFamily="34" charset="0"/>
                <a:ea typeface="+mn-ea"/>
                <a:cs typeface="Arial" panose="020B0604020202020204" pitchFamily="34" charset="0"/>
              </a:rPr>
              <a:t>[Les étudiants devront être encouragés pour remettre en question les relations de pouvoir et l’équité dans ce contexte- par exemple, pour qui/quels marchés les biocarburants sont-ils produits ? Où se trouvent les centres de consommation et qu’est-ce qui produit cette pression ?]</a:t>
            </a:r>
            <a:endParaRPr lang="en-US" b="0" i="1"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3</a:t>
            </a:fld>
            <a:endParaRPr lang="en-US"/>
          </a:p>
        </p:txBody>
      </p:sp>
    </p:spTree>
    <p:extLst>
      <p:ext uri="{BB962C8B-B14F-4D97-AF65-F5344CB8AC3E}">
        <p14:creationId xmlns:p14="http://schemas.microsoft.com/office/powerpoint/2010/main" val="3224215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fr-FR" sz="1200" kern="1200" dirty="0">
                <a:solidFill>
                  <a:schemeClr val="tx1"/>
                </a:solidFill>
                <a:effectLst/>
                <a:latin typeface="Arial" panose="020B0604020202020204" pitchFamily="34" charset="0"/>
                <a:ea typeface="+mn-ea"/>
                <a:cs typeface="Arial" panose="020B0604020202020204" pitchFamily="34" charset="0"/>
              </a:rPr>
              <a:t>Il y a quelques alternatives pour faire face à l’augmentation des demandes en produits de la terre :</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L’option la plus favorisée - et celle dont nous allons traiter dans cette session- est l’intensification de l’utilisation des terres pour accroitre les rendements.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Toutefois, il y a d’autres alternatives comme la réduction de la demande, ou la réduction des déchets </a:t>
            </a:r>
            <a:r>
              <a:rPr lang="fr-FR" noProof="0" dirty="0">
                <a:latin typeface="Cambria" panose="02040503050406030204" pitchFamily="18" charset="0"/>
              </a:rPr>
              <a:t>(environ</a:t>
            </a:r>
            <a:r>
              <a:rPr lang="fr-FR" baseline="0" noProof="0" dirty="0">
                <a:latin typeface="Cambria" panose="02040503050406030204" pitchFamily="18" charset="0"/>
              </a:rPr>
              <a:t> </a:t>
            </a:r>
            <a:r>
              <a:rPr lang="fr-FR" noProof="0" dirty="0">
                <a:latin typeface="Cambria" panose="02040503050406030204" pitchFamily="18" charset="0"/>
              </a:rPr>
              <a:t>30 a 40% de nourriture est gaspillée pour les pays développés</a:t>
            </a:r>
            <a:r>
              <a:rPr lang="fr-FR" baseline="0" noProof="0" dirty="0">
                <a:latin typeface="Cambria" panose="02040503050406030204" pitchFamily="18" charset="0"/>
              </a:rPr>
              <a:t> et en développement ensemble </a:t>
            </a:r>
            <a:r>
              <a:rPr lang="en-GB" dirty="0">
                <a:latin typeface="Cambria" panose="02040503050406030204" pitchFamily="18" charset="0"/>
              </a:rPr>
              <a:t>(</a:t>
            </a:r>
            <a:r>
              <a:rPr lang="en-GB" dirty="0" err="1">
                <a:latin typeface="Cambria" panose="02040503050406030204" pitchFamily="18" charset="0"/>
              </a:rPr>
              <a:t>Godfray</a:t>
            </a:r>
            <a:r>
              <a:rPr lang="en-GB" dirty="0">
                <a:latin typeface="Cambria" panose="02040503050406030204" pitchFamily="18" charset="0"/>
              </a:rPr>
              <a:t> </a:t>
            </a:r>
            <a:r>
              <a:rPr lang="en-GB" i="1" dirty="0">
                <a:latin typeface="Cambria" panose="02040503050406030204" pitchFamily="18" charset="0"/>
              </a:rPr>
              <a:t>et al. </a:t>
            </a:r>
            <a:r>
              <a:rPr lang="en-GB" dirty="0">
                <a:latin typeface="Cambria" panose="02040503050406030204" pitchFamily="18" charset="0"/>
              </a:rPr>
              <a:t>2010</a:t>
            </a:r>
            <a:r>
              <a:rPr lang="fr-FR" sz="1200" kern="1200" dirty="0">
                <a:solidFill>
                  <a:schemeClr val="tx1"/>
                </a:solidFill>
                <a:effectLst/>
                <a:latin typeface="Arial" panose="020B0604020202020204" pitchFamily="34" charset="0"/>
                <a:ea typeface="+mn-ea"/>
                <a:cs typeface="Arial" panose="020B0604020202020204" pitchFamily="34" charset="0"/>
              </a:rPr>
              <a:t>)), ou assurer que la production existante est distribuée plus équitablement.</a:t>
            </a: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Noter également qu’il y a encore d’options d’extensification (i.e. défricher plus de terres) dans certaines zones- surtout en Afrique Sub-Saharienne et en Amérique latine.</a:t>
            </a:r>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4</a:t>
            </a:fld>
            <a:endParaRPr lang="en-US"/>
          </a:p>
        </p:txBody>
      </p:sp>
    </p:spTree>
    <p:extLst>
      <p:ext uri="{BB962C8B-B14F-4D97-AF65-F5344CB8AC3E}">
        <p14:creationId xmlns:p14="http://schemas.microsoft.com/office/powerpoint/2010/main" val="3990396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36A055-F74D-284E-8E9F-F2FBD7D2465E}" type="slidenum">
              <a:rPr lang="en-US" smtClean="0"/>
              <a:pPr/>
              <a:t>5</a:t>
            </a:fld>
            <a:endParaRPr lang="en-US"/>
          </a:p>
        </p:txBody>
      </p:sp>
    </p:spTree>
    <p:extLst>
      <p:ext uri="{BB962C8B-B14F-4D97-AF65-F5344CB8AC3E}">
        <p14:creationId xmlns:p14="http://schemas.microsoft.com/office/powerpoint/2010/main" val="4224125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fr-FR" sz="1200" kern="1200" dirty="0">
                <a:solidFill>
                  <a:schemeClr val="tx1"/>
                </a:solidFill>
                <a:effectLst/>
                <a:latin typeface="Arial" panose="020B0604020202020204" pitchFamily="34" charset="0"/>
                <a:ea typeface="+mn-ea"/>
                <a:cs typeface="Arial" panose="020B0604020202020204" pitchFamily="34" charset="0"/>
              </a:rPr>
              <a:t>L’intensification n’est pas une nouveauté</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L’intensification de la gestion des terres déjà cultivées par l’utilisation de variétés à haut rendement, des engrais chimiques et des pesticides, l’irrigation et la mécanisation, a été atteinte dans des pays en développement (particulièrement l’Asie et l’Amérique latine), au titre de la « Révolution verte » qui a commencé dans les années 60 avec le transfert et la dissémination des semences à haut rendement (pour un nombre limité de cultures clés- riz, maïs et blé)</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L’intensification agricole inclut l’augmentation de la productivité des ressources terrestres et aquatiques existantes dans la production des cultures vivrières et commerciales, de l’élevage, de la foresterie et de l’aquaculture.</a:t>
            </a:r>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6</a:t>
            </a:fld>
            <a:endParaRPr lang="en-US"/>
          </a:p>
        </p:txBody>
      </p:sp>
    </p:spTree>
    <p:extLst>
      <p:ext uri="{BB962C8B-B14F-4D97-AF65-F5344CB8AC3E}">
        <p14:creationId xmlns:p14="http://schemas.microsoft.com/office/powerpoint/2010/main" val="782516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fr-FR" sz="1200" kern="1200" dirty="0">
                <a:solidFill>
                  <a:schemeClr val="tx1"/>
                </a:solidFill>
                <a:effectLst/>
                <a:latin typeface="Arial" panose="020B0604020202020204" pitchFamily="34" charset="0"/>
                <a:ea typeface="+mn-ea"/>
                <a:cs typeface="Arial" panose="020B0604020202020204" pitchFamily="34" charset="0"/>
              </a:rPr>
              <a:t>En synthétisant les travaux sur l’intensification de d’utilisation des terres, Martin </a:t>
            </a:r>
            <a:r>
              <a:rPr lang="fr-FR" sz="1200" i="1" kern="1200" dirty="0">
                <a:solidFill>
                  <a:schemeClr val="tx1"/>
                </a:solidFill>
                <a:effectLst/>
                <a:latin typeface="Arial" panose="020B0604020202020204" pitchFamily="34" charset="0"/>
                <a:ea typeface="+mn-ea"/>
                <a:cs typeface="Arial" panose="020B0604020202020204" pitchFamily="34" charset="0"/>
              </a:rPr>
              <a:t>et al.</a:t>
            </a:r>
            <a:r>
              <a:rPr lang="fr-FR" sz="1200" kern="1200" dirty="0">
                <a:solidFill>
                  <a:schemeClr val="tx1"/>
                </a:solidFill>
                <a:effectLst/>
                <a:latin typeface="Arial" panose="020B0604020202020204" pitchFamily="34" charset="0"/>
                <a:ea typeface="+mn-ea"/>
                <a:cs typeface="Arial" panose="020B0604020202020204" pitchFamily="34" charset="0"/>
              </a:rPr>
              <a:t> (2018) identifient 3 principaux types d’</a:t>
            </a:r>
            <a:r>
              <a:rPr lang="fr-FR" sz="1200" b="1" kern="1200" dirty="0">
                <a:solidFill>
                  <a:schemeClr val="tx1"/>
                </a:solidFill>
                <a:effectLst/>
                <a:latin typeface="Arial" panose="020B0604020202020204" pitchFamily="34" charset="0"/>
                <a:ea typeface="+mn-ea"/>
                <a:cs typeface="Arial" panose="020B0604020202020204" pitchFamily="34" charset="0"/>
              </a:rPr>
              <a:t>activités d’intensification </a:t>
            </a:r>
            <a:r>
              <a:rPr lang="fr-FR" sz="1200" kern="1200" dirty="0">
                <a:solidFill>
                  <a:schemeClr val="tx1"/>
                </a:solidFill>
                <a:effectLst/>
                <a:latin typeface="Arial" panose="020B0604020202020204" pitchFamily="34" charset="0"/>
                <a:ea typeface="+mn-ea"/>
                <a:cs typeface="Arial" panose="020B0604020202020204" pitchFamily="34" charset="0"/>
              </a:rPr>
              <a:t>de l’utilisation des terres, qui sont influencés par un mélange de </a:t>
            </a:r>
            <a:r>
              <a:rPr lang="fr-FR" sz="1200" b="1" kern="1200" dirty="0">
                <a:solidFill>
                  <a:schemeClr val="tx1"/>
                </a:solidFill>
                <a:effectLst/>
                <a:latin typeface="Arial" panose="020B0604020202020204" pitchFamily="34" charset="0"/>
                <a:ea typeface="+mn-ea"/>
                <a:cs typeface="Arial" panose="020B0604020202020204" pitchFamily="34" charset="0"/>
              </a:rPr>
              <a:t>facteurs</a:t>
            </a:r>
            <a:r>
              <a:rPr lang="fr-FR" sz="1200" kern="1200" dirty="0">
                <a:solidFill>
                  <a:schemeClr val="tx1"/>
                </a:solidFill>
                <a:effectLst/>
                <a:latin typeface="Arial" panose="020B0604020202020204" pitchFamily="34" charset="0"/>
                <a:ea typeface="+mn-ea"/>
                <a:cs typeface="Arial" panose="020B0604020202020204" pitchFamily="34" charset="0"/>
              </a:rPr>
              <a:t> locaux et globaux (</a:t>
            </a:r>
            <a:r>
              <a:rPr lang="fr-FR" sz="1200" b="1" kern="1200" dirty="0">
                <a:solidFill>
                  <a:schemeClr val="tx1"/>
                </a:solidFill>
                <a:effectLst/>
                <a:latin typeface="Arial" panose="020B0604020202020204" pitchFamily="34" charset="0"/>
                <a:ea typeface="+mn-ea"/>
                <a:cs typeface="Arial" panose="020B0604020202020204" pitchFamily="34" charset="0"/>
              </a:rPr>
              <a:t>objectifs et valeurs</a:t>
            </a:r>
            <a:r>
              <a:rPr lang="fr-FR" sz="1200" kern="1200" dirty="0">
                <a:solidFill>
                  <a:schemeClr val="tx1"/>
                </a:solidFill>
                <a:effectLst/>
                <a:latin typeface="Arial" panose="020B0604020202020204" pitchFamily="34" charset="0"/>
                <a:ea typeface="+mn-ea"/>
                <a:cs typeface="Arial" panose="020B0604020202020204" pitchFamily="34" charset="0"/>
              </a:rPr>
              <a:t>). Les activités d’intensification conduisent à une gamme de scenarii de </a:t>
            </a:r>
            <a:r>
              <a:rPr lang="fr-FR" sz="1200" b="1" kern="1200" dirty="0">
                <a:solidFill>
                  <a:schemeClr val="tx1"/>
                </a:solidFill>
                <a:effectLst/>
                <a:latin typeface="Arial" panose="020B0604020202020204" pitchFamily="34" charset="0"/>
                <a:ea typeface="+mn-ea"/>
                <a:cs typeface="Arial" panose="020B0604020202020204" pitchFamily="34" charset="0"/>
              </a:rPr>
              <a:t>résultats</a:t>
            </a:r>
            <a:r>
              <a:rPr lang="fr-FR" sz="1200" kern="1200" dirty="0">
                <a:solidFill>
                  <a:schemeClr val="tx1"/>
                </a:solidFill>
                <a:effectLst/>
                <a:latin typeface="Arial" panose="020B0604020202020204" pitchFamily="34" charset="0"/>
                <a:ea typeface="+mn-ea"/>
                <a:cs typeface="Arial" panose="020B0604020202020204" pitchFamily="34" charset="0"/>
              </a:rPr>
              <a:t> globalement regroupés dans le diagramme selon qu’ils sont gagnant-gagnant, perdant-perdant ou plutôt un compromis. Comment les résultats sont perçus dépendent des valeurs que respectent les personnes (elles favorisent et promeuvent aussi certaines valeurs) et peut varier entre les personnes. Ces valeurs déterminent aussi les </a:t>
            </a:r>
            <a:r>
              <a:rPr lang="fr-FR" sz="1200" b="1" kern="1200" dirty="0">
                <a:solidFill>
                  <a:schemeClr val="tx1"/>
                </a:solidFill>
                <a:effectLst/>
                <a:latin typeface="Arial" panose="020B0604020202020204" pitchFamily="34" charset="0"/>
                <a:ea typeface="+mn-ea"/>
                <a:cs typeface="Arial" panose="020B0604020202020204" pitchFamily="34" charset="0"/>
              </a:rPr>
              <a:t>objectifs politiques et les réponses </a:t>
            </a:r>
            <a:r>
              <a:rPr lang="fr-FR" sz="1200" kern="1200" dirty="0">
                <a:solidFill>
                  <a:schemeClr val="tx1"/>
                </a:solidFill>
                <a:effectLst/>
                <a:latin typeface="Arial" panose="020B0604020202020204" pitchFamily="34" charset="0"/>
                <a:ea typeface="+mn-ea"/>
                <a:cs typeface="Arial" panose="020B0604020202020204" pitchFamily="34" charset="0"/>
              </a:rPr>
              <a:t>qui initient l’intensification ou répondent aux résultats de cette dernière.</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7</a:t>
            </a:fld>
            <a:endParaRPr lang="en-US"/>
          </a:p>
        </p:txBody>
      </p:sp>
    </p:spTree>
    <p:extLst>
      <p:ext uri="{BB962C8B-B14F-4D97-AF65-F5344CB8AC3E}">
        <p14:creationId xmlns:p14="http://schemas.microsoft.com/office/powerpoint/2010/main" val="2862806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fr-FR" sz="1200" kern="1200" dirty="0">
                <a:solidFill>
                  <a:schemeClr val="tx1"/>
                </a:solidFill>
                <a:effectLst/>
                <a:latin typeface="Arial" panose="020B0604020202020204" pitchFamily="34" charset="0"/>
                <a:ea typeface="+mn-ea"/>
                <a:cs typeface="Arial" panose="020B0604020202020204" pitchFamily="34" charset="0"/>
              </a:rPr>
              <a:t>Les politiques et les institutions déterminent qui peut avoir accès à tels types de stratégie d’intensification</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Par exemple, les institutions peuvent soit faciliter la décision d’intensifier pour un individu ou un ménage (par exemple, des arrangements institutionnels au sein d’un lignage peuvent permettre à quelqu’un d’emprunter du bétail à un membre du lignage pour bénéficier du fumier), ou peuvent empêcher l’exclusion dans cette stratégie (par exemple, en excluant les femmes de l’emprunt de bétail)</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La tenure foncière doit être telle que les gens se sentent en sécurité dans leurs décisions d’investir dans la terre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Les contrats de travail- formels et informels (ex. accès aux réseaux d’entraide)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Accès au crédit</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Il faut prendre en considération a) si des institutions existantes encouragent ou découragent le processus d’intensification agricole ; et b) la mesure dans laquelle les institutions sont flexibles et peuvent changer assez rapidement pour faciliter les changements vers l’intensification en réponse au changement des facteurs de rareté considérés.</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fr-FR" sz="1200" kern="1200" dirty="0">
                <a:solidFill>
                  <a:schemeClr val="tx1"/>
                </a:solidFill>
                <a:effectLst/>
                <a:latin typeface="Arial" panose="020B0604020202020204" pitchFamily="34" charset="0"/>
                <a:ea typeface="+mn-ea"/>
                <a:cs typeface="Arial" panose="020B0604020202020204" pitchFamily="34" charset="0"/>
              </a:rPr>
              <a:t>Est-ce qu’il y a des politiques locales ou internationales qui favorisent le changement vers l’intensification ? Sont-elles pensées pour le court ou le long terme?</a:t>
            </a:r>
            <a:endParaRPr lang="en-GB"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pPr/>
              <a:t>8</a:t>
            </a:fld>
            <a:endParaRPr lang="en-US"/>
          </a:p>
        </p:txBody>
      </p:sp>
    </p:spTree>
    <p:extLst>
      <p:ext uri="{BB962C8B-B14F-4D97-AF65-F5344CB8AC3E}">
        <p14:creationId xmlns:p14="http://schemas.microsoft.com/office/powerpoint/2010/main" val="2218167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536A055-F74D-284E-8E9F-F2FBD7D2465E}" type="slidenum">
              <a:rPr lang="en-US" smtClean="0"/>
              <a:pPr/>
              <a:t>9</a:t>
            </a:fld>
            <a:endParaRPr lang="en-US"/>
          </a:p>
        </p:txBody>
      </p:sp>
    </p:spTree>
    <p:extLst>
      <p:ext uri="{BB962C8B-B14F-4D97-AF65-F5344CB8AC3E}">
        <p14:creationId xmlns:p14="http://schemas.microsoft.com/office/powerpoint/2010/main" val="27358448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9B58C9-FC10-A342-B0A7-D2DE3051508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742" r="10624"/>
          <a:stretch/>
        </p:blipFill>
        <p:spPr>
          <a:xfrm>
            <a:off x="-9525" y="45719"/>
            <a:ext cx="9196817" cy="6070823"/>
          </a:xfrm>
          <a:prstGeom prst="rect">
            <a:avLst/>
          </a:prstGeom>
        </p:spPr>
      </p:pic>
      <p:sp>
        <p:nvSpPr>
          <p:cNvPr id="8" name="Rectangle 7">
            <a:extLst>
              <a:ext uri="{FF2B5EF4-FFF2-40B4-BE49-F238E27FC236}">
                <a16:creationId xmlns:a16="http://schemas.microsoft.com/office/drawing/2014/main" id="{A1FA03C5-558A-0E40-9472-A205E00A04F3}"/>
              </a:ext>
            </a:extLst>
          </p:cNvPr>
          <p:cNvSpPr/>
          <p:nvPr userDrawn="1"/>
        </p:nvSpPr>
        <p:spPr>
          <a:xfrm flipV="1">
            <a:off x="0" y="3895870"/>
            <a:ext cx="9144000" cy="226639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010E272-3F0F-A244-932E-FCE3E4CF0711}"/>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073083"/>
            <a:ext cx="7772400" cy="2387600"/>
          </a:xfrm>
        </p:spPr>
        <p:txBody>
          <a:bodyPr anchor="b">
            <a:normAutofit/>
          </a:bodyPr>
          <a:lstStyle>
            <a:lvl1pPr algn="ctr">
              <a:defRPr sz="44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552758"/>
            <a:ext cx="6858000" cy="1655762"/>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5" name="Picture 14">
            <a:extLst>
              <a:ext uri="{FF2B5EF4-FFF2-40B4-BE49-F238E27FC236}">
                <a16:creationId xmlns:a16="http://schemas.microsoft.com/office/drawing/2014/main" id="{2030158B-6B14-D744-9ADC-E694CD5D5B8F}"/>
              </a:ext>
            </a:extLst>
          </p:cNvPr>
          <p:cNvPicPr>
            <a:picLocks noChangeAspect="1"/>
          </p:cNvPicPr>
          <p:nvPr userDrawn="1"/>
        </p:nvPicPr>
        <p:blipFill>
          <a:blip r:embed="rId3">
            <a:alphaModFix amt="85000"/>
          </a:blip>
          <a:stretch>
            <a:fillRect/>
          </a:stretch>
        </p:blipFill>
        <p:spPr>
          <a:xfrm>
            <a:off x="5878805" y="245417"/>
            <a:ext cx="3270102" cy="2271257"/>
          </a:xfrm>
          <a:prstGeom prst="rect">
            <a:avLst/>
          </a:prstGeom>
        </p:spPr>
      </p:pic>
      <p:sp>
        <p:nvSpPr>
          <p:cNvPr id="16" name="Rectangle 15">
            <a:extLst>
              <a:ext uri="{FF2B5EF4-FFF2-40B4-BE49-F238E27FC236}">
                <a16:creationId xmlns:a16="http://schemas.microsoft.com/office/drawing/2014/main" id="{1CE0C27E-6EB9-0E4B-AB7D-FA9970F2868D}"/>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55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9894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AFE4223-46E4-A548-AAEA-3DEF7A103352}"/>
              </a:ext>
            </a:extLst>
          </p:cNvPr>
          <p:cNvSpPr/>
          <p:nvPr userDrawn="1"/>
        </p:nvSpPr>
        <p:spPr>
          <a:xfrm rot="5400000">
            <a:off x="1499858" y="-786142"/>
            <a:ext cx="6858000" cy="8430287"/>
          </a:xfrm>
          <a:prstGeom prst="rect">
            <a:avLst/>
          </a:prstGeom>
          <a:solidFill>
            <a:schemeClr val="accent4">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543675" y="365125"/>
            <a:ext cx="1971675" cy="5811838"/>
          </a:xfrm>
        </p:spPr>
        <p:txBody>
          <a:bodyPr vert="eaVert">
            <a:normAutofit/>
          </a:bodyPr>
          <a:lstStyle>
            <a:lvl1pPr>
              <a:defRPr sz="3600" baseline="0"/>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919972" y="5291115"/>
            <a:ext cx="2502317" cy="452547"/>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672356" y="1038472"/>
            <a:ext cx="1994982" cy="500073"/>
          </a:xfrm>
          <a:prstGeom prst="rect">
            <a:avLst/>
          </a:prstGeom>
        </p:spPr>
      </p:pic>
      <p:sp>
        <p:nvSpPr>
          <p:cNvPr id="7" name="Rectangle 6">
            <a:extLst>
              <a:ext uri="{FF2B5EF4-FFF2-40B4-BE49-F238E27FC236}">
                <a16:creationId xmlns:a16="http://schemas.microsoft.com/office/drawing/2014/main" id="{4CA8E3CB-726D-FB46-BEA6-7B9A066A4BE0}"/>
              </a:ext>
            </a:extLst>
          </p:cNvPr>
          <p:cNvSpPr/>
          <p:nvPr userDrawn="1"/>
        </p:nvSpPr>
        <p:spPr>
          <a:xfrm>
            <a:off x="0" y="1"/>
            <a:ext cx="9144000" cy="634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438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
        <p:nvSpPr>
          <p:cNvPr id="3" name="Content Placeholder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2139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1"/>
            <a:ext cx="9144000" cy="6162262"/>
          </a:xfrm>
          <a:prstGeom prst="rect">
            <a:avLst/>
          </a:prstGeom>
          <a:solidFill>
            <a:schemeClr val="accent4">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3888" y="1709739"/>
            <a:ext cx="7886700" cy="2852737"/>
          </a:xfrm>
        </p:spPr>
        <p:txBody>
          <a:bodyPr anchor="b">
            <a:normAutofit/>
          </a:bodyPr>
          <a:lstStyle>
            <a:lvl1pPr>
              <a:defRPr sz="440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r="35322"/>
          <a:stretch/>
        </p:blipFill>
        <p:spPr>
          <a:xfrm>
            <a:off x="5864374" y="217675"/>
            <a:ext cx="3270102" cy="2326741"/>
          </a:xfrm>
          <a:prstGeom prst="rect">
            <a:avLst/>
          </a:prstGeom>
        </p:spPr>
      </p:pic>
      <p:pic>
        <p:nvPicPr>
          <p:cNvPr id="13" name="Picture 12">
            <a:extLst>
              <a:ext uri="{FF2B5EF4-FFF2-40B4-BE49-F238E27FC236}">
                <a16:creationId xmlns:a16="http://schemas.microsoft.com/office/drawing/2014/main" id="{410B1044-7ED6-5A42-9E67-0654589205D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06478" y="6401797"/>
            <a:ext cx="1929840" cy="349014"/>
          </a:xfrm>
          <a:prstGeom prst="rect">
            <a:avLst/>
          </a:prstGeom>
        </p:spPr>
      </p:pic>
      <p:pic>
        <p:nvPicPr>
          <p:cNvPr id="14" name="Picture 13">
            <a:extLst>
              <a:ext uri="{FF2B5EF4-FFF2-40B4-BE49-F238E27FC236}">
                <a16:creationId xmlns:a16="http://schemas.microsoft.com/office/drawing/2014/main" id="{67FAB5AC-7774-4E44-B3CC-C55C50D1695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932" y="6301896"/>
            <a:ext cx="1988226" cy="498379"/>
          </a:xfrm>
          <a:prstGeom prst="rect">
            <a:avLst/>
          </a:prstGeom>
        </p:spPr>
      </p:pic>
      <p:sp>
        <p:nvSpPr>
          <p:cNvPr id="9" name="Rectangle 8">
            <a:extLst>
              <a:ext uri="{FF2B5EF4-FFF2-40B4-BE49-F238E27FC236}">
                <a16:creationId xmlns:a16="http://schemas.microsoft.com/office/drawing/2014/main" id="{CF397270-85CB-6242-876E-1A3066A5CDF9}"/>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2448C43-DDA1-044A-A332-77E628FFA8EB}"/>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4628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012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normAutofit/>
          </a:bodyPr>
          <a:lstStyle>
            <a:lvl1pPr>
              <a:defRPr sz="3600" baseline="0"/>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77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Tree>
    <p:extLst>
      <p:ext uri="{BB962C8B-B14F-4D97-AF65-F5344CB8AC3E}">
        <p14:creationId xmlns:p14="http://schemas.microsoft.com/office/powerpoint/2010/main" val="120090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50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aseline="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7296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468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1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6BB032-C209-E444-9516-BC0011C19D5B}"/>
              </a:ext>
            </a:extLst>
          </p:cNvPr>
          <p:cNvSpPr/>
          <p:nvPr userDrawn="1"/>
        </p:nvSpPr>
        <p:spPr>
          <a:xfrm flipV="1">
            <a:off x="0" y="6162259"/>
            <a:ext cx="9144000" cy="695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06478" y="6371317"/>
            <a:ext cx="1929840" cy="349014"/>
          </a:xfrm>
          <a:prstGeom prst="rect">
            <a:avLst/>
          </a:prstGeom>
        </p:spPr>
      </p:pic>
      <p:pic>
        <p:nvPicPr>
          <p:cNvPr id="13" name="Picture 12"/>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932" y="6301896"/>
            <a:ext cx="1988226" cy="498379"/>
          </a:xfrm>
          <a:prstGeom prst="rect">
            <a:avLst/>
          </a:prstGeom>
        </p:spPr>
      </p:pic>
      <p:sp>
        <p:nvSpPr>
          <p:cNvPr id="10" name="Rectangle 9">
            <a:extLst>
              <a:ext uri="{FF2B5EF4-FFF2-40B4-BE49-F238E27FC236}">
                <a16:creationId xmlns:a16="http://schemas.microsoft.com/office/drawing/2014/main" id="{42396909-E1A3-714C-BC21-FF375635C688}"/>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BBBCD2-553F-EF42-92BF-EBF48DD515E8}"/>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36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b="1" kern="1200" baseline="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buClr>
          <a:schemeClr val="accent4"/>
        </a:buClr>
        <a:buFont typeface="Arial" panose="020B0604020202020204" pitchFamily="34" charset="0"/>
        <a:buChar char="•"/>
        <a:defRPr sz="2800" kern="800" baseline="0">
          <a:solidFill>
            <a:srgbClr val="004C96"/>
          </a:solidFill>
          <a:latin typeface="+mn-lt"/>
          <a:ea typeface="+mn-ea"/>
          <a:cs typeface="+mn-cs"/>
        </a:defRPr>
      </a:lvl1pPr>
      <a:lvl2pPr marL="685800" indent="-228600" algn="l" defTabSz="914400" rtl="0" eaLnBrk="1" latinLnBrk="0" hangingPunct="1">
        <a:lnSpc>
          <a:spcPct val="100000"/>
        </a:lnSpc>
        <a:spcBef>
          <a:spcPts val="600"/>
        </a:spcBef>
        <a:buClr>
          <a:schemeClr val="accent4"/>
        </a:buClr>
        <a:buFont typeface="LucidaGrande" panose="020B0600040502020204" pitchFamily="34" charset="0"/>
        <a:buChar char="-"/>
        <a:defRPr sz="2400" kern="800" baseline="0">
          <a:solidFill>
            <a:srgbClr val="004C96"/>
          </a:solidFill>
          <a:latin typeface="+mn-lt"/>
          <a:ea typeface="+mn-ea"/>
          <a:cs typeface="+mn-cs"/>
        </a:defRPr>
      </a:lvl2pPr>
      <a:lvl3pPr marL="1143000" indent="-228600" algn="l" defTabSz="914400" rtl="0" eaLnBrk="1" latinLnBrk="0" hangingPunct="1">
        <a:lnSpc>
          <a:spcPct val="100000"/>
        </a:lnSpc>
        <a:spcBef>
          <a:spcPts val="600"/>
        </a:spcBef>
        <a:buClr>
          <a:schemeClr val="accent4"/>
        </a:buClr>
        <a:buFont typeface="Arial" panose="020B0604020202020204" pitchFamily="34" charset="0"/>
        <a:buChar char="•"/>
        <a:defRPr sz="2000" kern="800" baseline="0">
          <a:solidFill>
            <a:srgbClr val="004C96"/>
          </a:solidFill>
          <a:latin typeface="+mn-lt"/>
          <a:ea typeface="+mn-ea"/>
          <a:cs typeface="+mn-cs"/>
        </a:defRPr>
      </a:lvl3pPr>
      <a:lvl4pPr marL="1600200" indent="-228600" algn="l" defTabSz="914400" rtl="0" eaLnBrk="1" latinLnBrk="0" hangingPunct="1">
        <a:lnSpc>
          <a:spcPct val="100000"/>
        </a:lnSpc>
        <a:spcBef>
          <a:spcPts val="600"/>
        </a:spcBef>
        <a:buClr>
          <a:schemeClr val="accent4"/>
        </a:buClr>
        <a:buFont typeface="Arial" panose="020B0604020202020204" pitchFamily="34" charset="0"/>
        <a:buChar char="•"/>
        <a:defRPr sz="1800" kern="800" baseline="0">
          <a:solidFill>
            <a:srgbClr val="004C96"/>
          </a:solidFill>
          <a:latin typeface="+mn-lt"/>
          <a:ea typeface="+mn-ea"/>
          <a:cs typeface="+mn-cs"/>
        </a:defRPr>
      </a:lvl4pPr>
      <a:lvl5pPr marL="2057400" indent="-228600" algn="l" defTabSz="914400" rtl="0" eaLnBrk="1" latinLnBrk="0" hangingPunct="1">
        <a:lnSpc>
          <a:spcPct val="100000"/>
        </a:lnSpc>
        <a:spcBef>
          <a:spcPts val="600"/>
        </a:spcBef>
        <a:buClr>
          <a:schemeClr val="accent4"/>
        </a:buClr>
        <a:buFont typeface="Arial" panose="020B0604020202020204" pitchFamily="34" charset="0"/>
        <a:buChar char="•"/>
        <a:defRPr sz="1800" kern="800" baseline="0">
          <a:solidFill>
            <a:srgbClr val="004C9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Intensification de l’utilisation des terres</a:t>
            </a:r>
            <a:endParaRPr lang="en-US" dirty="0"/>
          </a:p>
        </p:txBody>
      </p:sp>
      <p:sp>
        <p:nvSpPr>
          <p:cNvPr id="5" name="Subtitle 4">
            <a:extLst>
              <a:ext uri="{FF2B5EF4-FFF2-40B4-BE49-F238E27FC236}">
                <a16:creationId xmlns:a16="http://schemas.microsoft.com/office/drawing/2014/main" id="{95602EF0-93F3-1C46-8053-A83A4D8810E0}"/>
              </a:ext>
            </a:extLst>
          </p:cNvPr>
          <p:cNvSpPr>
            <a:spLocks noGrp="1"/>
          </p:cNvSpPr>
          <p:nvPr>
            <p:ph type="subTitle" idx="1"/>
          </p:nvPr>
        </p:nvSpPr>
        <p:spPr/>
        <p:txBody>
          <a:bodyPr/>
          <a:lstStyle/>
          <a:p>
            <a:r>
              <a:rPr lang="en-US" dirty="0"/>
              <a:t>Topic 05</a:t>
            </a:r>
          </a:p>
        </p:txBody>
      </p:sp>
      <p:sp>
        <p:nvSpPr>
          <p:cNvPr id="4" name="TextBox 3">
            <a:extLst>
              <a:ext uri="{FF2B5EF4-FFF2-40B4-BE49-F238E27FC236}">
                <a16:creationId xmlns:a16="http://schemas.microsoft.com/office/drawing/2014/main" id="{3A65D3BE-9F80-D340-BE4D-FFAEC5C13CCD}"/>
              </a:ext>
            </a:extLst>
          </p:cNvPr>
          <p:cNvSpPr txBox="1"/>
          <p:nvPr/>
        </p:nvSpPr>
        <p:spPr>
          <a:xfrm>
            <a:off x="7361111" y="5886168"/>
            <a:ext cx="1798655" cy="200055"/>
          </a:xfrm>
          <a:prstGeom prst="rect">
            <a:avLst/>
          </a:prstGeom>
          <a:noFill/>
        </p:spPr>
        <p:txBody>
          <a:bodyPr wrap="square" rtlCol="0">
            <a:spAutoFit/>
          </a:bodyPr>
          <a:lstStyle/>
          <a:p>
            <a:pPr algn="r"/>
            <a:r>
              <a:rPr lang="en-US" sz="700" dirty="0">
                <a:solidFill>
                  <a:schemeClr val="bg1">
                    <a:alpha val="70000"/>
                  </a:schemeClr>
                </a:solidFill>
              </a:rPr>
              <a:t>© </a:t>
            </a:r>
            <a:r>
              <a:rPr lang="en-US" sz="700" dirty="0">
                <a:solidFill>
                  <a:schemeClr val="bg1">
                    <a:alpha val="70000"/>
                  </a:schemeClr>
                </a:solidFill>
                <a:latin typeface="Calibri"/>
                <a:ea typeface="Calibri"/>
                <a:cs typeface="Calibri"/>
              </a:rPr>
              <a:t>XXX</a:t>
            </a:r>
            <a:endParaRPr lang="en-GB" sz="700" dirty="0">
              <a:solidFill>
                <a:schemeClr val="bg1">
                  <a:alpha val="70000"/>
                </a:schemeClr>
              </a:solidFill>
            </a:endParaRPr>
          </a:p>
        </p:txBody>
      </p:sp>
    </p:spTree>
    <p:extLst>
      <p:ext uri="{BB962C8B-B14F-4D97-AF65-F5344CB8AC3E}">
        <p14:creationId xmlns:p14="http://schemas.microsoft.com/office/powerpoint/2010/main" val="1423600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226897"/>
            <a:ext cx="7886700" cy="1325563"/>
          </a:xfrm>
        </p:spPr>
        <p:txBody>
          <a:bodyPr>
            <a:normAutofit/>
          </a:bodyPr>
          <a:lstStyle/>
          <a:p>
            <a:pPr>
              <a:lnSpc>
                <a:spcPct val="100000"/>
              </a:lnSpc>
            </a:pPr>
            <a:r>
              <a:rPr lang="fr-FR" sz="3200" dirty="0"/>
              <a:t>Impacts de l’intensification</a:t>
            </a:r>
            <a:endParaRPr lang="en-GB" sz="3200" dirty="0">
              <a:cs typeface="Times New Roman" panose="02020603050405020304" pitchFamily="18" charset="0"/>
            </a:endParaRP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418660"/>
            <a:ext cx="7886700" cy="4351338"/>
          </a:xfrm>
        </p:spPr>
        <p:txBody>
          <a:bodyPr>
            <a:normAutofit/>
          </a:bodyPr>
          <a:lstStyle/>
          <a:p>
            <a:pPr marL="0" indent="0">
              <a:buNone/>
            </a:pPr>
            <a:r>
              <a:rPr lang="fr-FR" b="1" dirty="0"/>
              <a:t>1. Impacts sociaux </a:t>
            </a:r>
            <a:r>
              <a:rPr lang="en-GB" dirty="0">
                <a:solidFill>
                  <a:schemeClr val="accent1"/>
                </a:solidFill>
                <a:cs typeface="Times New Roman" panose="02020603050405020304" pitchFamily="18" charset="0"/>
              </a:rPr>
              <a:t>(Martin </a:t>
            </a:r>
            <a:r>
              <a:rPr lang="en-GB" i="1" dirty="0">
                <a:solidFill>
                  <a:schemeClr val="accent1"/>
                </a:solidFill>
                <a:cs typeface="Times New Roman" panose="02020603050405020304" pitchFamily="18" charset="0"/>
              </a:rPr>
              <a:t>et al. </a:t>
            </a:r>
            <a:r>
              <a:rPr lang="en-GB" dirty="0">
                <a:solidFill>
                  <a:schemeClr val="accent1"/>
                </a:solidFill>
                <a:cs typeface="Times New Roman" panose="02020603050405020304" pitchFamily="18" charset="0"/>
              </a:rPr>
              <a:t>2018)</a:t>
            </a:r>
            <a:endParaRPr lang="en-US" dirty="0"/>
          </a:p>
          <a:p>
            <a:pPr lvl="0"/>
            <a:r>
              <a:rPr lang="fr-FR" sz="2400" dirty="0"/>
              <a:t>Les résultats gagnant-gagnant sont rares : très peu de  cas ont permis la réduction de la pauvreté </a:t>
            </a:r>
            <a:r>
              <a:rPr lang="fr-FR" sz="2400" i="1" dirty="0"/>
              <a:t>et</a:t>
            </a:r>
            <a:r>
              <a:rPr lang="fr-FR" sz="2400" dirty="0"/>
              <a:t> </a:t>
            </a:r>
            <a:r>
              <a:rPr lang="fr-FR" sz="2400" i="1" dirty="0"/>
              <a:t>en même temps </a:t>
            </a:r>
            <a:r>
              <a:rPr lang="fr-FR" sz="2400" dirty="0"/>
              <a:t>la protection de la biodiversité et des services écosystémiques entre les différents groupes sociaux</a:t>
            </a:r>
            <a:endParaRPr lang="en-US" sz="2400" dirty="0"/>
          </a:p>
          <a:p>
            <a:pPr lvl="0"/>
            <a:r>
              <a:rPr lang="fr-FR" sz="2400" dirty="0"/>
              <a:t>Compromis complexes : les bénéfices et les pertes ne sont pas réparties uniformément</a:t>
            </a:r>
          </a:p>
          <a:p>
            <a:pPr lvl="0"/>
            <a:r>
              <a:rPr lang="fr-FR" sz="2400" dirty="0"/>
              <a:t>Les pauvres ont moins de capacité a accéder aux bénéfices de l’intensification de l’utilisation des terres</a:t>
            </a:r>
          </a:p>
          <a:p>
            <a:pPr lvl="0"/>
            <a:endParaRPr lang="en-US" sz="2400" dirty="0"/>
          </a:p>
        </p:txBody>
      </p:sp>
    </p:spTree>
    <p:extLst>
      <p:ext uri="{BB962C8B-B14F-4D97-AF65-F5344CB8AC3E}">
        <p14:creationId xmlns:p14="http://schemas.microsoft.com/office/powerpoint/2010/main" val="397869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185981" y="-17705"/>
            <a:ext cx="8958020" cy="932105"/>
          </a:xfrm>
        </p:spPr>
        <p:txBody>
          <a:bodyPr>
            <a:normAutofit/>
          </a:bodyPr>
          <a:lstStyle/>
          <a:p>
            <a:pPr>
              <a:lnSpc>
                <a:spcPct val="100000"/>
              </a:lnSpc>
            </a:pPr>
            <a:r>
              <a:rPr lang="fr-FR" sz="2800" dirty="0"/>
              <a:t>Etude de cas de « La révolution verte » du Rwanda </a:t>
            </a:r>
            <a:r>
              <a:rPr lang="fr-FR" sz="2000" b="0" dirty="0"/>
              <a:t>(Dawson </a:t>
            </a:r>
            <a:r>
              <a:rPr lang="fr-FR" sz="2000" b="0" i="1" dirty="0"/>
              <a:t>et al. </a:t>
            </a:r>
            <a:r>
              <a:rPr lang="fr-FR" sz="2000" b="0" dirty="0"/>
              <a:t>2016)</a:t>
            </a:r>
            <a:endParaRPr lang="en-US" sz="2000" b="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185982" y="951437"/>
            <a:ext cx="8958019" cy="5481880"/>
          </a:xfrm>
        </p:spPr>
        <p:txBody>
          <a:bodyPr>
            <a:noAutofit/>
          </a:bodyPr>
          <a:lstStyle/>
          <a:p>
            <a:pPr lvl="0">
              <a:spcBef>
                <a:spcPts val="600"/>
              </a:spcBef>
            </a:pPr>
            <a:r>
              <a:rPr lang="fr-FR" sz="1600" dirty="0"/>
              <a:t>Le programme d’intensification des cultures (CIP en anglais) en 2008 visait à transformer l’agriculture</a:t>
            </a:r>
            <a:endParaRPr lang="en-US" sz="1600" dirty="0"/>
          </a:p>
          <a:p>
            <a:pPr lvl="0">
              <a:spcBef>
                <a:spcPts val="600"/>
              </a:spcBef>
            </a:pPr>
            <a:r>
              <a:rPr lang="fr-FR" sz="1600" dirty="0"/>
              <a:t>Régions désignées pour 6 types de cultures comestibles et quelques cultures de rente, mise à disposition de semences approuvés (améliorées) et d’engrais subventionnés</a:t>
            </a:r>
            <a:endParaRPr lang="en-US" sz="1600" dirty="0"/>
          </a:p>
          <a:p>
            <a:pPr lvl="0">
              <a:spcBef>
                <a:spcPts val="600"/>
              </a:spcBef>
            </a:pPr>
            <a:r>
              <a:rPr lang="fr-FR" sz="1600" dirty="0"/>
              <a:t>Les autorités locales ont des objectifs à atteindre, et peuvent imposer des amendes ou réallouer les terres des paysans qui ne se conforment pas au programme</a:t>
            </a:r>
            <a:endParaRPr lang="en-US" sz="1600" dirty="0"/>
          </a:p>
          <a:p>
            <a:pPr lvl="0">
              <a:spcBef>
                <a:spcPts val="600"/>
              </a:spcBef>
            </a:pPr>
            <a:r>
              <a:rPr lang="fr-FR" sz="1600" dirty="0"/>
              <a:t>Les statistiques nationales montrent qu’à partir de 2006/7-11 :</a:t>
            </a:r>
            <a:endParaRPr lang="en-US" sz="1600" dirty="0"/>
          </a:p>
          <a:p>
            <a:pPr lvl="1">
              <a:spcBef>
                <a:spcPts val="600"/>
              </a:spcBef>
            </a:pPr>
            <a:r>
              <a:rPr lang="fr-FR" sz="1400" dirty="0"/>
              <a:t>La pauvreté en fonction du revenu passait de 57% à 45%</a:t>
            </a:r>
            <a:endParaRPr lang="en-US" sz="1400" dirty="0"/>
          </a:p>
          <a:p>
            <a:pPr lvl="1">
              <a:spcBef>
                <a:spcPts val="600"/>
              </a:spcBef>
            </a:pPr>
            <a:r>
              <a:rPr lang="fr-FR" sz="1400" dirty="0"/>
              <a:t>Le pourcentage de ménages utilisant les semences fournies augmentait de 3% à 40%</a:t>
            </a:r>
            <a:endParaRPr lang="en-US" sz="1400" dirty="0"/>
          </a:p>
          <a:p>
            <a:pPr lvl="1">
              <a:spcBef>
                <a:spcPts val="600"/>
              </a:spcBef>
            </a:pPr>
            <a:r>
              <a:rPr lang="fr-FR" sz="1400" dirty="0"/>
              <a:t>L’utilisation d’engrais passait de 8 à 23kg/ha</a:t>
            </a:r>
            <a:endParaRPr lang="en-US" sz="1400" dirty="0"/>
          </a:p>
          <a:p>
            <a:pPr lvl="0">
              <a:spcBef>
                <a:spcPts val="600"/>
              </a:spcBef>
            </a:pPr>
            <a:r>
              <a:rPr lang="fr-FR" sz="1600" dirty="0"/>
              <a:t>MAIS 165 enquêtés dans 8 villages dans l’ouest de Rwanda :</a:t>
            </a:r>
            <a:endParaRPr lang="en-US" sz="1600" dirty="0"/>
          </a:p>
          <a:p>
            <a:pPr lvl="1">
              <a:spcBef>
                <a:spcPts val="600"/>
              </a:spcBef>
            </a:pPr>
            <a:r>
              <a:rPr lang="fr-FR" sz="1400" dirty="0"/>
              <a:t>Percevaient le déclin du bien-être (bien que l’éducation et la santé fussent positives)</a:t>
            </a:r>
            <a:endParaRPr lang="en-US" sz="1400" dirty="0"/>
          </a:p>
          <a:p>
            <a:pPr lvl="1">
              <a:spcBef>
                <a:spcPts val="600"/>
              </a:spcBef>
            </a:pPr>
            <a:r>
              <a:rPr lang="fr-FR" sz="1400" dirty="0"/>
              <a:t>12% sont devenus sans-terre pendant la dernière décennie</a:t>
            </a:r>
            <a:endParaRPr lang="en-US" sz="1400" dirty="0"/>
          </a:p>
          <a:p>
            <a:pPr lvl="1">
              <a:spcBef>
                <a:spcPts val="600"/>
              </a:spcBef>
            </a:pPr>
            <a:r>
              <a:rPr lang="fr-FR" sz="1400" dirty="0"/>
              <a:t>84% ont changé de nourriture (ou mangeaient moins de repas)</a:t>
            </a:r>
            <a:endParaRPr lang="en-US" sz="1400" dirty="0"/>
          </a:p>
          <a:p>
            <a:pPr lvl="1">
              <a:spcBef>
                <a:spcPts val="600"/>
              </a:spcBef>
            </a:pPr>
            <a:r>
              <a:rPr lang="fr-FR" sz="1400" dirty="0"/>
              <a:t>37% ont cessé de commercialiser des produits agricoles comestibles</a:t>
            </a:r>
            <a:endParaRPr lang="en-US" sz="1400" dirty="0"/>
          </a:p>
          <a:p>
            <a:pPr>
              <a:spcBef>
                <a:spcPts val="600"/>
              </a:spcBef>
            </a:pPr>
            <a:r>
              <a:rPr lang="fr-FR" sz="1600" dirty="0"/>
              <a:t>Le CIP a défavorisé les groupes marginalisés à cause des barrières économiques à respecter, réduit la sécurité foncière et interdit l’agriculture traditionnelle. </a:t>
            </a:r>
            <a:endParaRPr lang="en-GB" sz="16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1068061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68230" y="130645"/>
            <a:ext cx="8292066" cy="1325563"/>
          </a:xfrm>
        </p:spPr>
        <p:txBody>
          <a:bodyPr>
            <a:normAutofit/>
          </a:bodyPr>
          <a:lstStyle/>
          <a:p>
            <a:pPr marL="514350" indent="-514350">
              <a:buClr>
                <a:schemeClr val="accent4"/>
              </a:buClr>
              <a:buFont typeface="+mj-lt"/>
              <a:buAutoNum type="arabicPeriod" startAt="2"/>
              <a:tabLst>
                <a:tab pos="452438" algn="l"/>
              </a:tabLst>
            </a:pPr>
            <a:r>
              <a:rPr lang="fr-FR" sz="2800" dirty="0"/>
              <a:t>Impacts environnementaux</a:t>
            </a:r>
            <a:endParaRPr lang="en-GB" sz="280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468230" y="1305912"/>
            <a:ext cx="7886700" cy="4351338"/>
          </a:xfrm>
        </p:spPr>
        <p:txBody>
          <a:bodyPr>
            <a:normAutofit fontScale="92500" lnSpcReduction="10000"/>
          </a:bodyPr>
          <a:lstStyle/>
          <a:p>
            <a:r>
              <a:rPr lang="fr-FR" sz="2400" dirty="0">
                <a:solidFill>
                  <a:schemeClr val="accent1"/>
                </a:solidFill>
                <a:cs typeface="Times New Roman" panose="02020603050405020304" pitchFamily="18" charset="0"/>
              </a:rPr>
              <a:t>Les bassins versants et la gestion de l’eau sont affectés</a:t>
            </a:r>
          </a:p>
          <a:p>
            <a:r>
              <a:rPr lang="fr-FR" sz="2400" dirty="0">
                <a:solidFill>
                  <a:schemeClr val="accent1"/>
                </a:solidFill>
                <a:cs typeface="Times New Roman" panose="02020603050405020304" pitchFamily="18" charset="0"/>
              </a:rPr>
              <a:t>Perturbation du sol et augmentation potentielle de l’érosion du sol</a:t>
            </a:r>
          </a:p>
          <a:p>
            <a:r>
              <a:rPr lang="fr-FR" sz="2400" dirty="0">
                <a:solidFill>
                  <a:schemeClr val="accent1"/>
                </a:solidFill>
                <a:cs typeface="Times New Roman" panose="02020603050405020304" pitchFamily="18" charset="0"/>
              </a:rPr>
              <a:t>Perte de diversité du paysage</a:t>
            </a:r>
          </a:p>
          <a:p>
            <a:r>
              <a:rPr lang="fr-FR" sz="2400" dirty="0">
                <a:solidFill>
                  <a:schemeClr val="accent1"/>
                </a:solidFill>
                <a:cs typeface="Times New Roman" panose="02020603050405020304" pitchFamily="18" charset="0"/>
              </a:rPr>
              <a:t>Impacts négatifs de la production et de l’application accrue d’engrais (par ex. eutrophisation)  </a:t>
            </a:r>
          </a:p>
          <a:p>
            <a:r>
              <a:rPr lang="fr-FR" sz="2400" dirty="0">
                <a:solidFill>
                  <a:schemeClr val="accent1"/>
                </a:solidFill>
                <a:cs typeface="Times New Roman" panose="02020603050405020304" pitchFamily="18" charset="0"/>
              </a:rPr>
              <a:t>Impacts positifs des engrais entrainant l’augmentation des rendements, qui a son tour, peut réduire l’émission de gaz a effet de serre</a:t>
            </a:r>
          </a:p>
          <a:p>
            <a:r>
              <a:rPr lang="fr-FR" sz="2400" dirty="0">
                <a:solidFill>
                  <a:schemeClr val="accent1"/>
                </a:solidFill>
                <a:cs typeface="Times New Roman" panose="02020603050405020304" pitchFamily="18" charset="0"/>
              </a:rPr>
              <a:t>Opportunité de mettre de coté des terrains agricoles pour la conservation</a:t>
            </a:r>
          </a:p>
        </p:txBody>
      </p:sp>
    </p:spTree>
    <p:extLst>
      <p:ext uri="{BB962C8B-B14F-4D97-AF65-F5344CB8AC3E}">
        <p14:creationId xmlns:p14="http://schemas.microsoft.com/office/powerpoint/2010/main" val="223919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68230" y="281571"/>
            <a:ext cx="7108279" cy="1325563"/>
          </a:xfrm>
        </p:spPr>
        <p:txBody>
          <a:bodyPr>
            <a:normAutofit/>
          </a:bodyPr>
          <a:lstStyle/>
          <a:p>
            <a:pPr marL="514350" indent="-514350">
              <a:buClr>
                <a:schemeClr val="accent4"/>
              </a:buClr>
              <a:buFont typeface="+mj-lt"/>
              <a:buAutoNum type="arabicPeriod" startAt="3"/>
              <a:tabLst>
                <a:tab pos="452438" algn="l"/>
              </a:tabLst>
            </a:pPr>
            <a:r>
              <a:rPr lang="fr-FR" sz="2800" dirty="0"/>
              <a:t>Impacts sur la biodiversité et les SE</a:t>
            </a:r>
            <a:endParaRPr lang="en-GB" sz="280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468230" y="1492350"/>
            <a:ext cx="7886700" cy="4351338"/>
          </a:xfrm>
        </p:spPr>
        <p:txBody>
          <a:bodyPr>
            <a:normAutofit fontScale="85000" lnSpcReduction="20000"/>
          </a:bodyPr>
          <a:lstStyle/>
          <a:p>
            <a:pPr lvl="0"/>
            <a:r>
              <a:rPr lang="fr-FR" sz="2400" dirty="0"/>
              <a:t>Plus de spécialisation des processus de production réduit la diversité des espèces de plantes cultivées et de bétail, favorisant souvent les monocultures.</a:t>
            </a:r>
            <a:endParaRPr lang="fr-FR" sz="2400" dirty="0" err="1"/>
          </a:p>
          <a:p>
            <a:pPr lvl="0"/>
            <a:r>
              <a:rPr lang="fr-FR" sz="2400" dirty="0"/>
              <a:t>Des variétés a haut rendement remplacent les variétés traditionnellement cultivées, induisant une perte en diversité génétique</a:t>
            </a:r>
          </a:p>
          <a:p>
            <a:pPr lvl="0"/>
            <a:r>
              <a:rPr lang="fr-FR" sz="2400" dirty="0"/>
              <a:t>La réduction de la richesse spécifique des plantes modifie les complexes de parasites</a:t>
            </a:r>
          </a:p>
          <a:p>
            <a:pPr lvl="0"/>
            <a:r>
              <a:rPr lang="fr-FR" sz="2400" dirty="0"/>
              <a:t>Les apports en nutriments et l’application de produits chimiques affecte l’équilibre due a la compétition entre différents microbes du sol</a:t>
            </a:r>
          </a:p>
          <a:p>
            <a:r>
              <a:rPr lang="fr-FR" sz="2400" dirty="0"/>
              <a:t>Perte d’habitats locaux et de plus grands écosystèmes</a:t>
            </a:r>
          </a:p>
          <a:p>
            <a:r>
              <a:rPr lang="fr-FR" sz="2400" dirty="0"/>
              <a:t>Réduction en nombre et diversité d’espèces importantes telles que les pollinisateurs</a:t>
            </a:r>
          </a:p>
          <a:p>
            <a:endParaRPr lang="en-GB" sz="24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683103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580523" y="219682"/>
            <a:ext cx="8419657" cy="1325563"/>
          </a:xfrm>
        </p:spPr>
        <p:txBody>
          <a:bodyPr>
            <a:normAutofit fontScale="90000"/>
          </a:bodyPr>
          <a:lstStyle/>
          <a:p>
            <a:pPr>
              <a:lnSpc>
                <a:spcPct val="100000"/>
              </a:lnSpc>
              <a:spcBef>
                <a:spcPts val="600"/>
              </a:spcBef>
            </a:pPr>
            <a:r>
              <a:rPr lang="fr-FR" dirty="0"/>
              <a:t>L’étude de cas du Laos: Intensification de l’utilisation des terres et résultats différenciés en bien-être </a:t>
            </a:r>
            <a:r>
              <a:rPr lang="en-GB" altLang="en-US" sz="2700" b="0" dirty="0">
                <a:cs typeface="Times New Roman" panose="02020603050405020304" pitchFamily="18" charset="0"/>
              </a:rPr>
              <a:t>(Broegaard </a:t>
            </a:r>
            <a:r>
              <a:rPr lang="en-GB" altLang="en-US" sz="2700" b="0" i="1" dirty="0">
                <a:cs typeface="Times New Roman" panose="02020603050405020304" pitchFamily="18" charset="0"/>
              </a:rPr>
              <a:t>et al. </a:t>
            </a:r>
            <a:r>
              <a:rPr lang="en-GB" altLang="en-US" sz="2700" b="0" dirty="0">
                <a:cs typeface="Times New Roman" panose="02020603050405020304" pitchFamily="18" charset="0"/>
              </a:rPr>
              <a:t>2017)</a:t>
            </a:r>
            <a:endParaRPr lang="en-US" sz="2700" b="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580523" y="1719943"/>
            <a:ext cx="8128047" cy="4354286"/>
          </a:xfrm>
          <a:ln>
            <a:noFill/>
          </a:ln>
        </p:spPr>
        <p:txBody>
          <a:bodyPr>
            <a:normAutofit fontScale="62500" lnSpcReduction="20000"/>
          </a:bodyPr>
          <a:lstStyle/>
          <a:p>
            <a:pPr lvl="0"/>
            <a:r>
              <a:rPr lang="fr-FR" dirty="0"/>
              <a:t>L’intensification implique: (1) l’adoption de nouvelle culture de rente (maïs) en 2010, (ii) des jachères plus courtes, (iii) l’augmentation d’intrants </a:t>
            </a:r>
            <a:endParaRPr lang="en-US" dirty="0"/>
          </a:p>
          <a:p>
            <a:pPr lvl="0"/>
            <a:r>
              <a:rPr lang="fr-FR" dirty="0"/>
              <a:t>2004-14 : Le taux de pauvreté passait de 59 à 20%, mais la sécurité alimentaire a aussi été détériorée</a:t>
            </a:r>
            <a:endParaRPr lang="en-US" dirty="0"/>
          </a:p>
          <a:p>
            <a:pPr lvl="0"/>
            <a:r>
              <a:rPr lang="fr-FR" dirty="0"/>
              <a:t>Dans le village de </a:t>
            </a:r>
            <a:r>
              <a:rPr lang="fr-FR" dirty="0" err="1"/>
              <a:t>Phon</a:t>
            </a:r>
            <a:r>
              <a:rPr lang="fr-FR" dirty="0"/>
              <a:t> Song (avec le plus d’intensification)</a:t>
            </a:r>
            <a:endParaRPr lang="en-US" dirty="0"/>
          </a:p>
          <a:p>
            <a:pPr lvl="1"/>
            <a:r>
              <a:rPr lang="fr-FR" dirty="0"/>
              <a:t>Beaucoup moins d’aliments sauvages dont les rongeurs</a:t>
            </a:r>
            <a:endParaRPr lang="en-US" dirty="0"/>
          </a:p>
          <a:p>
            <a:pPr lvl="1"/>
            <a:r>
              <a:rPr lang="fr-FR" dirty="0"/>
              <a:t>77% des villageois n’ont pas acheté des protéines de substitution</a:t>
            </a:r>
            <a:endParaRPr lang="en-US" dirty="0"/>
          </a:p>
          <a:p>
            <a:pPr lvl="1"/>
            <a:r>
              <a:rPr lang="fr-FR" dirty="0"/>
              <a:t>Les plantes sauvages (valorisées comme médicament et légumes verts) devenaient des mauvaises herbes (pour le maïs)</a:t>
            </a:r>
            <a:endParaRPr lang="en-US" dirty="0"/>
          </a:p>
          <a:p>
            <a:pPr lvl="1"/>
            <a:r>
              <a:rPr lang="fr-FR" dirty="0"/>
              <a:t>Les rongeurs sauvages (valorisés pour la nutrition) devenaient des ravageurs (pour les maïs)</a:t>
            </a:r>
            <a:endParaRPr lang="en-US" dirty="0"/>
          </a:p>
          <a:p>
            <a:r>
              <a:rPr lang="fr-FR" dirty="0"/>
              <a:t>Jachères réduites =&gt; diminution des rendements=&gt; les agriculteurs ont emprunté pour acheter des intrants et commençaient à défricher illégalement dans les aires protégées</a:t>
            </a:r>
            <a:endParaRPr lang="en-GB" sz="48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3225243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59C5-0553-415B-8D3F-A83C22722C3F}"/>
              </a:ext>
            </a:extLst>
          </p:cNvPr>
          <p:cNvSpPr>
            <a:spLocks noGrp="1"/>
          </p:cNvSpPr>
          <p:nvPr>
            <p:ph type="title"/>
          </p:nvPr>
        </p:nvSpPr>
        <p:spPr/>
        <p:txBody>
          <a:bodyPr>
            <a:normAutofit fontScale="90000"/>
          </a:bodyPr>
          <a:lstStyle/>
          <a:p>
            <a:r>
              <a:rPr lang="fr-FR" dirty="0"/>
              <a:t>Exercice: L’intensification de l’utilisation des terres dans votre environnement</a:t>
            </a:r>
          </a:p>
        </p:txBody>
      </p:sp>
      <p:sp>
        <p:nvSpPr>
          <p:cNvPr id="3" name="Content Placeholder 2">
            <a:extLst>
              <a:ext uri="{FF2B5EF4-FFF2-40B4-BE49-F238E27FC236}">
                <a16:creationId xmlns:a16="http://schemas.microsoft.com/office/drawing/2014/main" id="{0846899E-A634-4673-B077-24458BF5D147}"/>
              </a:ext>
            </a:extLst>
          </p:cNvPr>
          <p:cNvSpPr>
            <a:spLocks noGrp="1"/>
          </p:cNvSpPr>
          <p:nvPr>
            <p:ph idx="1"/>
          </p:nvPr>
        </p:nvSpPr>
        <p:spPr/>
        <p:txBody>
          <a:bodyPr>
            <a:normAutofit fontScale="85000" lnSpcReduction="10000"/>
          </a:bodyPr>
          <a:lstStyle/>
          <a:p>
            <a:r>
              <a:rPr lang="fr-FR" dirty="0"/>
              <a:t>Discutez avec votre voisin et regardez la diapo 7</a:t>
            </a:r>
          </a:p>
          <a:p>
            <a:r>
              <a:rPr lang="fr-FR" dirty="0"/>
              <a:t>Pouvez vous trouver un exemple de chacune de ces types d’intensification suivants dans votre pays?</a:t>
            </a:r>
          </a:p>
          <a:p>
            <a:pPr lvl="1"/>
            <a:r>
              <a:rPr lang="fr-FR" dirty="0"/>
              <a:t>Augmentation des intrants</a:t>
            </a:r>
          </a:p>
          <a:p>
            <a:pPr lvl="1"/>
            <a:r>
              <a:rPr lang="fr-FR" dirty="0"/>
              <a:t>Conversion de terre</a:t>
            </a:r>
          </a:p>
          <a:p>
            <a:pPr lvl="1"/>
            <a:r>
              <a:rPr lang="fr-FR" dirty="0"/>
              <a:t>Changement de spéculation (plante cultivée)</a:t>
            </a:r>
          </a:p>
          <a:p>
            <a:r>
              <a:rPr lang="fr-FR" dirty="0"/>
              <a:t>Pour chaque exemple, quels sont :</a:t>
            </a:r>
          </a:p>
          <a:p>
            <a:pPr lvl="1"/>
            <a:r>
              <a:rPr lang="fr-FR" dirty="0"/>
              <a:t>Les principaux objectifs des politiques (publiques) ?</a:t>
            </a:r>
          </a:p>
          <a:p>
            <a:pPr lvl="1"/>
            <a:r>
              <a:rPr lang="fr-FR" dirty="0"/>
              <a:t>Les principaux résultats sociaux et environnementaux? Diffèrent-ils selon les différentes personnes?</a:t>
            </a:r>
          </a:p>
          <a:p>
            <a:endParaRPr lang="en-GB" dirty="0"/>
          </a:p>
        </p:txBody>
      </p:sp>
    </p:spTree>
    <p:extLst>
      <p:ext uri="{BB962C8B-B14F-4D97-AF65-F5344CB8AC3E}">
        <p14:creationId xmlns:p14="http://schemas.microsoft.com/office/powerpoint/2010/main" val="3701925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FR" dirty="0"/>
              <a:t>Perspectives d’avenir</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29118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49" y="233735"/>
            <a:ext cx="8398393" cy="1325563"/>
          </a:xfrm>
        </p:spPr>
        <p:txBody>
          <a:bodyPr>
            <a:normAutofit/>
          </a:bodyPr>
          <a:lstStyle/>
          <a:p>
            <a:pPr>
              <a:defRPr/>
            </a:pPr>
            <a:r>
              <a:rPr lang="fr-FR" sz="3200" dirty="0"/>
              <a:t>Qu’est-ce qu’une intensification durable?</a:t>
            </a:r>
            <a:endParaRPr lang="en-US" altLang="en-US" sz="3200" kern="0" dirty="0">
              <a:cs typeface="Times New Roman" panose="02020603050405020304" pitchFamily="18" charset="0"/>
            </a:endParaRPr>
          </a:p>
        </p:txBody>
      </p:sp>
      <p:sp>
        <p:nvSpPr>
          <p:cNvPr id="5" name="Content Placeholder 4"/>
          <p:cNvSpPr>
            <a:spLocks noGrp="1"/>
          </p:cNvSpPr>
          <p:nvPr>
            <p:ph idx="1"/>
          </p:nvPr>
        </p:nvSpPr>
        <p:spPr>
          <a:xfrm>
            <a:off x="628650" y="1694234"/>
            <a:ext cx="7886700" cy="4351338"/>
          </a:xfrm>
        </p:spPr>
        <p:txBody>
          <a:bodyPr>
            <a:normAutofit/>
          </a:bodyPr>
          <a:lstStyle/>
          <a:p>
            <a:pPr marL="0" indent="0">
              <a:buNone/>
            </a:pPr>
            <a:r>
              <a:rPr lang="fr-FR" altLang="en-US" sz="2400" i="1" kern="0" dirty="0">
                <a:solidFill>
                  <a:schemeClr val="accent1"/>
                </a:solidFill>
                <a:cs typeface="Times New Roman" panose="02020603050405020304" pitchFamily="18" charset="0"/>
              </a:rPr>
              <a:t>“</a:t>
            </a:r>
            <a:r>
              <a:rPr lang="fr-FR" sz="2400" i="1" dirty="0"/>
              <a:t>agriculture dans laquelle les rendements augmentent sans impacts environnementaux néfastes et sans la mise en culture de davantage de terres</a:t>
            </a:r>
            <a:r>
              <a:rPr lang="fr-FR" altLang="en-US" sz="2400" i="1" kern="0" dirty="0">
                <a:solidFill>
                  <a:schemeClr val="accent1"/>
                </a:solidFill>
                <a:cs typeface="Times New Roman" panose="02020603050405020304" pitchFamily="18" charset="0"/>
              </a:rPr>
              <a:t>” </a:t>
            </a:r>
          </a:p>
          <a:p>
            <a:pPr marL="0" indent="0">
              <a:buNone/>
            </a:pPr>
            <a:r>
              <a:rPr lang="is-IS" altLang="en-US" sz="2000" kern="0" dirty="0">
                <a:solidFill>
                  <a:schemeClr val="accent1"/>
                </a:solidFill>
                <a:cs typeface="Times New Roman" panose="02020603050405020304" pitchFamily="18" charset="0"/>
              </a:rPr>
              <a:t>(Royal Society 2009)</a:t>
            </a:r>
          </a:p>
        </p:txBody>
      </p:sp>
    </p:spTree>
    <p:extLst>
      <p:ext uri="{BB962C8B-B14F-4D97-AF65-F5344CB8AC3E}">
        <p14:creationId xmlns:p14="http://schemas.microsoft.com/office/powerpoint/2010/main" val="3377349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49" y="167054"/>
            <a:ext cx="8068783" cy="1325563"/>
          </a:xfrm>
        </p:spPr>
        <p:txBody>
          <a:bodyPr>
            <a:normAutofit/>
          </a:bodyPr>
          <a:lstStyle/>
          <a:p>
            <a:pPr>
              <a:lnSpc>
                <a:spcPct val="100000"/>
              </a:lnSpc>
            </a:pPr>
            <a:r>
              <a:rPr lang="fr-FR" sz="3200" dirty="0"/>
              <a:t>Caractéristiques de l’intensification agricole durable </a:t>
            </a:r>
            <a:r>
              <a:rPr lang="en-GB" sz="2400" b="0" dirty="0"/>
              <a:t>(Pretty et </a:t>
            </a:r>
            <a:r>
              <a:rPr lang="en-GB" sz="2400" b="0" dirty="0" err="1"/>
              <a:t>Bharucha</a:t>
            </a:r>
            <a:r>
              <a:rPr lang="en-GB" sz="2400" b="0" dirty="0"/>
              <a:t> 2014)</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48" y="1492616"/>
            <a:ext cx="8238905" cy="4610471"/>
          </a:xfrm>
        </p:spPr>
        <p:txBody>
          <a:bodyPr>
            <a:noAutofit/>
          </a:bodyPr>
          <a:lstStyle/>
          <a:p>
            <a:pPr>
              <a:spcBef>
                <a:spcPts val="600"/>
              </a:spcBef>
            </a:pPr>
            <a:r>
              <a:rPr lang="fr-FR" sz="1800" dirty="0"/>
              <a:t>Utilise des variétés de plantes cultivées et de bétail avec un ratio de productivité élevé pour utiliser des intrants dérivés de manière interne et externe;</a:t>
            </a:r>
          </a:p>
          <a:p>
            <a:pPr>
              <a:spcBef>
                <a:spcPts val="600"/>
              </a:spcBef>
            </a:pPr>
            <a:r>
              <a:rPr lang="fr-FR" sz="1800" dirty="0"/>
              <a:t>Evite l’utilisation inutile d’intrants externes ;</a:t>
            </a:r>
          </a:p>
          <a:p>
            <a:pPr>
              <a:spcBef>
                <a:spcPts val="600"/>
              </a:spcBef>
            </a:pPr>
            <a:r>
              <a:rPr lang="fr-FR" sz="1800" dirty="0"/>
              <a:t>Contrôle les processus agroécologiques tels que le cycle des nutriments, la fixation biologique de l’azote, l’</a:t>
            </a:r>
            <a:r>
              <a:rPr lang="fr-FR" sz="1800" dirty="0" err="1"/>
              <a:t>allelopathie</a:t>
            </a:r>
            <a:r>
              <a:rPr lang="fr-FR" sz="1800" dirty="0"/>
              <a:t>, la prédation et le parasitisme ;</a:t>
            </a:r>
          </a:p>
          <a:p>
            <a:pPr>
              <a:spcBef>
                <a:spcPts val="600"/>
              </a:spcBef>
            </a:pPr>
            <a:r>
              <a:rPr lang="fr-FR" sz="1800" dirty="0"/>
              <a:t>Minimise l’utilisation des technologies ou pratiques a effets néfastes pour l'environnement et la santé humaine ;</a:t>
            </a:r>
          </a:p>
          <a:p>
            <a:pPr>
              <a:spcBef>
                <a:spcPts val="600"/>
              </a:spcBef>
            </a:pPr>
            <a:r>
              <a:rPr lang="fr-FR" sz="1800" dirty="0"/>
              <a:t>Utilise le capital humain de manière productive (connaissances et capacité de s’adapter), et le capital social pour résoudre les problèmes é l’échelle du paysage</a:t>
            </a:r>
          </a:p>
          <a:p>
            <a:pPr>
              <a:spcBef>
                <a:spcPts val="600"/>
              </a:spcBef>
            </a:pPr>
            <a:r>
              <a:rPr lang="fr-FR" sz="1800" dirty="0"/>
              <a:t>Minimise les impacts du système de gestion sur les externalités telles que l’émission de gaz a effet de serre, l’eau propre, la </a:t>
            </a:r>
            <a:r>
              <a:rPr lang="fr-FR" sz="1800" dirty="0" err="1"/>
              <a:t>sequestration</a:t>
            </a:r>
            <a:r>
              <a:rPr lang="fr-FR" sz="1800" dirty="0"/>
              <a:t> de carbone, la biodiversité, la dispersion des parasites/ravageurs, des pathogènes et des mauvaises plantes adventices. </a:t>
            </a:r>
            <a:endParaRPr lang="fr-FR" sz="18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494927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167054"/>
            <a:ext cx="7886700" cy="1325563"/>
          </a:xfrm>
        </p:spPr>
        <p:txBody>
          <a:bodyPr>
            <a:normAutofit fontScale="90000"/>
          </a:bodyPr>
          <a:lstStyle/>
          <a:p>
            <a:r>
              <a:rPr lang="en-GB" sz="3200" dirty="0"/>
              <a:t>Interventions pour des </a:t>
            </a:r>
            <a:r>
              <a:rPr lang="en-GB" sz="3200" dirty="0" err="1"/>
              <a:t>agrosyst</a:t>
            </a:r>
            <a:r>
              <a:rPr lang="fr-FR" sz="3200" dirty="0"/>
              <a:t>è</a:t>
            </a:r>
            <a:r>
              <a:rPr lang="en-GB" sz="3200" dirty="0" err="1"/>
              <a:t>mes</a:t>
            </a:r>
            <a:r>
              <a:rPr lang="en-GB" sz="3200" dirty="0"/>
              <a:t> durables </a:t>
            </a:r>
            <a:br>
              <a:rPr lang="en-GB" sz="3200" dirty="0"/>
            </a:br>
            <a:r>
              <a:rPr lang="en-GB" sz="2700" b="0" dirty="0"/>
              <a:t>(Pretty et </a:t>
            </a:r>
            <a:r>
              <a:rPr lang="en-GB" sz="2700" b="0" dirty="0" err="1"/>
              <a:t>Bharucha</a:t>
            </a:r>
            <a:r>
              <a:rPr lang="en-GB" sz="2700" b="0" dirty="0"/>
              <a:t> 2014)</a:t>
            </a:r>
            <a:endParaRPr lang="en-GB" sz="3200" b="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49" y="1601512"/>
            <a:ext cx="8068784" cy="4351338"/>
          </a:xfrm>
        </p:spPr>
        <p:txBody>
          <a:bodyPr>
            <a:noAutofit/>
          </a:bodyPr>
          <a:lstStyle/>
          <a:p>
            <a:pPr lvl="0"/>
            <a:r>
              <a:rPr lang="fr-FR" sz="2400" dirty="0"/>
              <a:t>Gestion intégrée contre les ravageurs (IPM en anglais)</a:t>
            </a:r>
            <a:endParaRPr lang="en-US" sz="2400" dirty="0"/>
          </a:p>
          <a:p>
            <a:pPr lvl="0"/>
            <a:r>
              <a:rPr lang="fr-FR" sz="2400" dirty="0"/>
              <a:t>Systèmes de rotation des pâturages a gestion intensive</a:t>
            </a:r>
          </a:p>
          <a:p>
            <a:r>
              <a:rPr lang="fr-FR" sz="2400" dirty="0"/>
              <a:t>Agriculture de conservation</a:t>
            </a:r>
            <a:r>
              <a:rPr lang="en-GB" sz="2400" dirty="0">
                <a:solidFill>
                  <a:schemeClr val="accent1"/>
                </a:solidFill>
                <a:cs typeface="Times New Roman" panose="02020603050405020304" pitchFamily="18" charset="0"/>
              </a:rPr>
              <a:t> </a:t>
            </a:r>
          </a:p>
          <a:p>
            <a:pPr lvl="1">
              <a:spcBef>
                <a:spcPts val="600"/>
              </a:spcBef>
            </a:pPr>
            <a:r>
              <a:rPr lang="en-GB" sz="2000" dirty="0">
                <a:solidFill>
                  <a:schemeClr val="accent1"/>
                </a:solidFill>
                <a:cs typeface="Times New Roman" panose="02020603050405020304" pitchFamily="18" charset="0"/>
              </a:rPr>
              <a:t>minimise la perturbation du sol, </a:t>
            </a:r>
            <a:r>
              <a:rPr lang="fr-FR" sz="2000" dirty="0">
                <a:solidFill>
                  <a:schemeClr val="accent1"/>
                </a:solidFill>
                <a:cs typeface="Times New Roman" panose="02020603050405020304" pitchFamily="18" charset="0"/>
              </a:rPr>
              <a:t>maintient la couverture du sol et rotation des cultures</a:t>
            </a:r>
          </a:p>
          <a:p>
            <a:r>
              <a:rPr lang="fr-FR" sz="2400" dirty="0">
                <a:solidFill>
                  <a:schemeClr val="accent1"/>
                </a:solidFill>
                <a:cs typeface="Times New Roman" panose="02020603050405020304" pitchFamily="18" charset="0"/>
              </a:rPr>
              <a:t>Agroforesterie</a:t>
            </a:r>
          </a:p>
          <a:p>
            <a:r>
              <a:rPr lang="fr-FR" sz="2400" dirty="0">
                <a:solidFill>
                  <a:schemeClr val="accent1"/>
                </a:solidFill>
                <a:cs typeface="Times New Roman" panose="02020603050405020304" pitchFamily="18" charset="0"/>
              </a:rPr>
              <a:t>Systèmes d’intensification rizicole</a:t>
            </a:r>
          </a:p>
          <a:p>
            <a:pPr lvl="1">
              <a:spcBef>
                <a:spcPts val="600"/>
              </a:spcBef>
            </a:pPr>
            <a:r>
              <a:rPr lang="fr-FR" sz="2000" dirty="0">
                <a:solidFill>
                  <a:schemeClr val="accent1"/>
                </a:solidFill>
                <a:cs typeface="Times New Roman" panose="02020603050405020304" pitchFamily="18" charset="0"/>
              </a:rPr>
              <a:t>Faible densité de plantation, amélioration de la matière organique du sol, utilisation réduite de l’eau et repiquage précoce</a:t>
            </a:r>
          </a:p>
          <a:p>
            <a:pPr lvl="0"/>
            <a:endParaRPr lang="en-US" sz="2400" dirty="0"/>
          </a:p>
          <a:p>
            <a:pPr lvl="0"/>
            <a:endParaRPr lang="en-GB" sz="24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189991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3083"/>
            <a:ext cx="7886700" cy="1325563"/>
          </a:xfrm>
        </p:spPr>
        <p:txBody>
          <a:bodyPr>
            <a:normAutofit/>
          </a:bodyPr>
          <a:lstStyle/>
          <a:p>
            <a:r>
              <a:rPr lang="fr-FR" sz="3200" dirty="0"/>
              <a:t>Objectifs d’apprentissage</a:t>
            </a:r>
            <a:endParaRPr lang="en-US" sz="3200" dirty="0"/>
          </a:p>
        </p:txBody>
      </p:sp>
      <p:sp>
        <p:nvSpPr>
          <p:cNvPr id="3" name="Content Placeholder 2"/>
          <p:cNvSpPr>
            <a:spLocks noGrp="1"/>
          </p:cNvSpPr>
          <p:nvPr>
            <p:ph idx="1"/>
          </p:nvPr>
        </p:nvSpPr>
        <p:spPr>
          <a:xfrm>
            <a:off x="628650" y="1656949"/>
            <a:ext cx="7886700" cy="4351338"/>
          </a:xfrm>
        </p:spPr>
        <p:txBody>
          <a:bodyPr>
            <a:normAutofit/>
          </a:bodyPr>
          <a:lstStyle/>
          <a:p>
            <a:pPr lvl="0"/>
            <a:r>
              <a:rPr lang="fr-FR" sz="2400" dirty="0"/>
              <a:t>Définir les principaux facteurs de l’intensification de l’utilisation des terres</a:t>
            </a:r>
            <a:endParaRPr lang="en-US" sz="2400" dirty="0"/>
          </a:p>
          <a:p>
            <a:pPr lvl="0"/>
            <a:r>
              <a:rPr lang="fr-FR" sz="2400" dirty="0"/>
              <a:t>Décrire les différentes composantes de l’intensification de l’utilisation des terres</a:t>
            </a:r>
            <a:endParaRPr lang="en-US" sz="2400" dirty="0"/>
          </a:p>
          <a:p>
            <a:r>
              <a:rPr lang="fr-FR" sz="2400" dirty="0"/>
              <a:t>Analyser les impacts de l’intensification agricole en relation avec les services écosystémiques et le bien-être</a:t>
            </a:r>
            <a:endParaRPr lang="en-US" sz="2400" dirty="0"/>
          </a:p>
        </p:txBody>
      </p:sp>
    </p:spTree>
    <p:extLst>
      <p:ext uri="{BB962C8B-B14F-4D97-AF65-F5344CB8AC3E}">
        <p14:creationId xmlns:p14="http://schemas.microsoft.com/office/powerpoint/2010/main" val="279923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42765"/>
            <a:ext cx="7886700" cy="1325563"/>
          </a:xfrm>
        </p:spPr>
        <p:txBody>
          <a:bodyPr>
            <a:normAutofit/>
          </a:bodyPr>
          <a:lstStyle/>
          <a:p>
            <a:r>
              <a:rPr lang="en-GB" sz="3200" dirty="0"/>
              <a:t>Land sparing </a:t>
            </a:r>
            <a:r>
              <a:rPr lang="en-GB" sz="3200" dirty="0" err="1"/>
              <a:t>ou</a:t>
            </a:r>
            <a:r>
              <a:rPr lang="en-GB" sz="3200" dirty="0"/>
              <a:t> sharing?</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148994"/>
            <a:ext cx="7886700" cy="4351338"/>
          </a:xfrm>
        </p:spPr>
        <p:txBody>
          <a:bodyPr>
            <a:noAutofit/>
          </a:bodyPr>
          <a:lstStyle/>
          <a:p>
            <a:pPr lvl="0"/>
            <a:r>
              <a:rPr lang="fr-FR" dirty="0"/>
              <a:t>Land </a:t>
            </a:r>
            <a:r>
              <a:rPr lang="fr-FR" dirty="0" err="1"/>
              <a:t>sparing</a:t>
            </a:r>
            <a:r>
              <a:rPr lang="fr-FR" dirty="0"/>
              <a:t> = séparation de la conservation et de la production (intensive)</a:t>
            </a:r>
            <a:endParaRPr lang="en-US" dirty="0"/>
          </a:p>
          <a:p>
            <a:pPr lvl="0"/>
            <a:r>
              <a:rPr lang="fr-FR" dirty="0"/>
              <a:t>Land sharing = intégration de la conservation et de la production (moins intensive)</a:t>
            </a:r>
            <a:endParaRPr lang="en-US" dirty="0"/>
          </a:p>
          <a:p>
            <a:pPr lvl="0"/>
            <a:r>
              <a:rPr lang="fr-FR" dirty="0"/>
              <a:t>Parlez avec votre voisin et discutez les avantages et les inconvénients de ‘</a:t>
            </a:r>
            <a:r>
              <a:rPr lang="fr-FR" i="1" dirty="0"/>
              <a:t>land </a:t>
            </a:r>
            <a:r>
              <a:rPr lang="fr-FR" i="1" dirty="0" err="1"/>
              <a:t>sparing</a:t>
            </a:r>
            <a:r>
              <a:rPr lang="fr-FR" i="1" dirty="0"/>
              <a:t>’</a:t>
            </a:r>
            <a:r>
              <a:rPr lang="fr-FR" dirty="0"/>
              <a:t> vs ‘</a:t>
            </a:r>
            <a:r>
              <a:rPr lang="fr-FR" i="1" dirty="0"/>
              <a:t>land sharing</a:t>
            </a:r>
            <a:r>
              <a:rPr lang="fr-FR" dirty="0"/>
              <a:t>’ pour : </a:t>
            </a:r>
            <a:endParaRPr lang="en-US" dirty="0"/>
          </a:p>
          <a:p>
            <a:pPr lvl="1"/>
            <a:r>
              <a:rPr lang="fr-FR" dirty="0"/>
              <a:t>La biodiversité</a:t>
            </a:r>
            <a:endParaRPr lang="en-US" dirty="0"/>
          </a:p>
          <a:p>
            <a:pPr lvl="1"/>
            <a:r>
              <a:rPr lang="fr-FR" dirty="0"/>
              <a:t>Les services écosystémiques</a:t>
            </a:r>
            <a:endParaRPr lang="en-US" dirty="0"/>
          </a:p>
          <a:p>
            <a:pPr lvl="1"/>
            <a:r>
              <a:rPr lang="fr-FR" dirty="0"/>
              <a:t>Le bien-être humain</a:t>
            </a:r>
            <a:endParaRPr lang="en-US" dirty="0"/>
          </a:p>
        </p:txBody>
      </p:sp>
    </p:spTree>
    <p:extLst>
      <p:ext uri="{BB962C8B-B14F-4D97-AF65-F5344CB8AC3E}">
        <p14:creationId xmlns:p14="http://schemas.microsoft.com/office/powerpoint/2010/main" val="773545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43949"/>
            <a:ext cx="7886700" cy="931412"/>
          </a:xfrm>
        </p:spPr>
        <p:txBody>
          <a:bodyPr>
            <a:normAutofit/>
          </a:bodyPr>
          <a:lstStyle/>
          <a:p>
            <a:r>
              <a:rPr lang="en-GB" sz="3200" dirty="0"/>
              <a:t>Conclusions</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775335"/>
            <a:ext cx="8088630" cy="5346496"/>
          </a:xfrm>
        </p:spPr>
        <p:txBody>
          <a:bodyPr>
            <a:noAutofit/>
          </a:bodyPr>
          <a:lstStyle/>
          <a:p>
            <a:pPr lvl="0"/>
            <a:r>
              <a:rPr lang="fr-FR" sz="1800" dirty="0"/>
              <a:t>Services écosystémiques, agriculture et bien-être humain sont interconnectés</a:t>
            </a:r>
            <a:endParaRPr lang="en-US" sz="1800" dirty="0"/>
          </a:p>
          <a:p>
            <a:pPr lvl="0"/>
            <a:r>
              <a:rPr lang="fr-FR" sz="1800" dirty="0"/>
              <a:t>L’intensification est un résultat de la demande croissante de production, des changements dans les facteurs de production, et les institutions et les politiques</a:t>
            </a:r>
            <a:endParaRPr lang="en-US" sz="1800" dirty="0"/>
          </a:p>
          <a:p>
            <a:pPr lvl="0"/>
            <a:r>
              <a:rPr lang="fr-FR" sz="1800" dirty="0"/>
              <a:t>Elle est réalisée par différents processus (conversion des terres, augmentation d’intrants, changement de cultures)</a:t>
            </a:r>
            <a:endParaRPr lang="en-US" sz="1800" dirty="0"/>
          </a:p>
          <a:p>
            <a:pPr lvl="0"/>
            <a:r>
              <a:rPr lang="fr-FR" sz="1800" dirty="0"/>
              <a:t>Les impacts sur l’homme et les environnements naturels varient :</a:t>
            </a:r>
            <a:endParaRPr lang="en-US" sz="1800" dirty="0"/>
          </a:p>
          <a:p>
            <a:pPr lvl="1"/>
            <a:r>
              <a:rPr lang="fr-FR" sz="1800" dirty="0"/>
              <a:t>Très peu de cas d’intensification arrivent à réduire la pauvreté ET maintenir les services écosystémiques en même temps</a:t>
            </a:r>
            <a:endParaRPr lang="en-US" sz="1800" dirty="0"/>
          </a:p>
          <a:p>
            <a:pPr lvl="1"/>
            <a:r>
              <a:rPr lang="fr-FR" sz="1800" dirty="0"/>
              <a:t>Les gains sur les revenu à court et en productivité conduisent souvent, à long terme, à une perte de biodiversité et des services écosystémiques, causant en retour une réaction négative sur le bien-être des groupes marginalisés</a:t>
            </a:r>
            <a:endParaRPr lang="en-US" sz="1800" dirty="0"/>
          </a:p>
          <a:p>
            <a:r>
              <a:rPr lang="fr-FR" sz="1800" dirty="0"/>
              <a:t>L’intensification durable pourrait ouvrir des perspectives pour aller de l’avant.</a:t>
            </a:r>
            <a:endParaRPr lang="en-GB" sz="18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845166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628650" y="64641"/>
            <a:ext cx="7886700" cy="762673"/>
          </a:xfrm>
          <a:prstGeom prst="rect">
            <a:avLst/>
          </a:prstGeom>
          <a:noFill/>
          <a:ln>
            <a:noFill/>
          </a:ln>
        </p:spPr>
        <p:txBody>
          <a:bodyPr spcFirstLastPara="1" wrap="square" lIns="91425" tIns="45700" rIns="91425" bIns="45700" anchor="ctr" anchorCtr="0">
            <a:noAutofit/>
          </a:bodyPr>
          <a:lstStyle/>
          <a:p>
            <a:pPr lvl="0">
              <a:spcBef>
                <a:spcPts val="0"/>
              </a:spcBef>
              <a:buClr>
                <a:schemeClr val="accent1"/>
              </a:buClr>
              <a:buSzPts val="3200"/>
            </a:pPr>
            <a:r>
              <a:rPr lang="fr-FR" sz="3200" dirty="0"/>
              <a:t>Références</a:t>
            </a:r>
            <a:endParaRPr dirty="0"/>
          </a:p>
        </p:txBody>
      </p:sp>
      <p:sp>
        <p:nvSpPr>
          <p:cNvPr id="241" name="Shape 241"/>
          <p:cNvSpPr txBox="1"/>
          <p:nvPr/>
        </p:nvSpPr>
        <p:spPr>
          <a:xfrm>
            <a:off x="628650" y="814613"/>
            <a:ext cx="8009164" cy="5176157"/>
          </a:xfrm>
          <a:prstGeom prst="rect">
            <a:avLst/>
          </a:prstGeom>
          <a:noFill/>
          <a:ln>
            <a:noFill/>
          </a:ln>
        </p:spPr>
        <p:txBody>
          <a:bodyPr spcFirstLastPara="1" wrap="square" lIns="91425" tIns="45700" rIns="91425" bIns="45700" anchor="t" anchorCtr="0">
            <a:noAutofit/>
          </a:bodyPr>
          <a:lstStyle/>
          <a:p>
            <a:pPr lvl="0">
              <a:buClr>
                <a:schemeClr val="accent4"/>
              </a:buClr>
              <a:buSzPts val="1300"/>
            </a:pPr>
            <a:r>
              <a:rPr lang="nl-NL" sz="1400" b="1" dirty="0">
                <a:solidFill>
                  <a:schemeClr val="accent1"/>
                </a:solidFill>
                <a:ea typeface="Arial"/>
                <a:cs typeface="Arial"/>
                <a:sym typeface="Arial"/>
              </a:rPr>
              <a:t>Lectures essentiels</a:t>
            </a:r>
            <a:endParaRPr lang="nl-NL" sz="1400" dirty="0"/>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Martin, A.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(2018) Land use intensification: The promise of sustainability and the reality of trade-offs, Chapter 6 in Schreckenberg, K., Mace, G. and </a:t>
            </a:r>
            <a:r>
              <a:rPr lang="en-GB" sz="1400" dirty="0" err="1">
                <a:solidFill>
                  <a:schemeClr val="accent1"/>
                </a:solidFill>
                <a:cs typeface="Times New Roman" panose="02020603050405020304" pitchFamily="18" charset="0"/>
              </a:rPr>
              <a:t>Poudyal</a:t>
            </a:r>
            <a:r>
              <a:rPr lang="en-GB" sz="1400" dirty="0">
                <a:solidFill>
                  <a:schemeClr val="accent1"/>
                </a:solidFill>
                <a:cs typeface="Times New Roman" panose="02020603050405020304" pitchFamily="18" charset="0"/>
              </a:rPr>
              <a:t>, M. (eds) </a:t>
            </a:r>
            <a:r>
              <a:rPr lang="en-GB" sz="1400" i="1" dirty="0">
                <a:solidFill>
                  <a:schemeClr val="accent1"/>
                </a:solidFill>
                <a:cs typeface="Times New Roman" panose="02020603050405020304" pitchFamily="18" charset="0"/>
              </a:rPr>
              <a:t>Ecosystem services and poverty alleviation: Trade-offs and governance</a:t>
            </a:r>
            <a:r>
              <a:rPr lang="en-GB" sz="1400" dirty="0">
                <a:solidFill>
                  <a:schemeClr val="accent1"/>
                </a:solidFill>
                <a:cs typeface="Times New Roman" panose="02020603050405020304" pitchFamily="18" charset="0"/>
              </a:rPr>
              <a:t>. Routledge, Abingdon.</a:t>
            </a:r>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Pretty, J. et </a:t>
            </a:r>
            <a:r>
              <a:rPr lang="en-GB" sz="1400" dirty="0" err="1">
                <a:solidFill>
                  <a:schemeClr val="accent1"/>
                </a:solidFill>
                <a:cs typeface="Times New Roman" panose="02020603050405020304" pitchFamily="18" charset="0"/>
              </a:rPr>
              <a:t>Bharucha</a:t>
            </a:r>
            <a:r>
              <a:rPr lang="en-GB" sz="1400" dirty="0">
                <a:solidFill>
                  <a:schemeClr val="accent1"/>
                </a:solidFill>
                <a:cs typeface="Times New Roman" panose="02020603050405020304" pitchFamily="18" charset="0"/>
              </a:rPr>
              <a:t>, Z.P. (2014) Sustainable intensification in agricultural systems. </a:t>
            </a:r>
            <a:r>
              <a:rPr lang="en-GB" sz="1400" i="1" dirty="0">
                <a:solidFill>
                  <a:schemeClr val="accent1"/>
                </a:solidFill>
                <a:cs typeface="Times New Roman" panose="02020603050405020304" pitchFamily="18" charset="0"/>
              </a:rPr>
              <a:t>Annals of Botany </a:t>
            </a:r>
            <a:r>
              <a:rPr lang="en-GB" sz="1400" b="1" dirty="0">
                <a:solidFill>
                  <a:schemeClr val="accent1"/>
                </a:solidFill>
                <a:cs typeface="Times New Roman" panose="02020603050405020304" pitchFamily="18" charset="0"/>
              </a:rPr>
              <a:t>114</a:t>
            </a:r>
            <a:r>
              <a:rPr lang="en-GB" sz="1400" dirty="0">
                <a:solidFill>
                  <a:schemeClr val="accent1"/>
                </a:solidFill>
                <a:cs typeface="Times New Roman" panose="02020603050405020304" pitchFamily="18" charset="0"/>
              </a:rPr>
              <a:t>: 1571-1596.</a:t>
            </a:r>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Royal Society (2009) Reaping the benefits: science and the sustainable intensification of global agriculture. The Royal Society, London.</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Tilman, D.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(2011) Global food demand and the sustainable intensification of agriculture. </a:t>
            </a:r>
            <a:r>
              <a:rPr lang="en-GB" sz="1400" i="1" dirty="0">
                <a:solidFill>
                  <a:schemeClr val="accent1"/>
                </a:solidFill>
                <a:cs typeface="Times New Roman" panose="02020603050405020304" pitchFamily="18" charset="0"/>
              </a:rPr>
              <a:t>Proceedings of the National Academy of Sciences</a:t>
            </a:r>
            <a:r>
              <a:rPr lang="en-GB" sz="1400" dirty="0">
                <a:solidFill>
                  <a:schemeClr val="accent1"/>
                </a:solidFill>
                <a:cs typeface="Times New Roman" panose="02020603050405020304" pitchFamily="18" charset="0"/>
              </a:rPr>
              <a:t> 108: 20260-20264.</a:t>
            </a:r>
          </a:p>
          <a:p>
            <a:pPr marL="228600" lvl="0" indent="-228600">
              <a:spcBef>
                <a:spcPts val="600"/>
              </a:spcBef>
              <a:buClr>
                <a:schemeClr val="accent4"/>
              </a:buClr>
              <a:buSzPts val="1200"/>
              <a:buFont typeface="Arial"/>
              <a:buChar char="•"/>
            </a:pPr>
            <a:endParaRPr lang="en-GB" sz="1400" dirty="0">
              <a:solidFill>
                <a:schemeClr val="accent1"/>
              </a:solidFill>
              <a:cs typeface="Times New Roman" panose="02020603050405020304" pitchFamily="18" charset="0"/>
            </a:endParaRPr>
          </a:p>
          <a:p>
            <a:pPr>
              <a:spcBef>
                <a:spcPts val="600"/>
              </a:spcBef>
              <a:buClr>
                <a:schemeClr val="accent4"/>
              </a:buClr>
              <a:buSzPts val="1200"/>
            </a:pPr>
            <a:r>
              <a:rPr lang="nl-NL" sz="1400" b="1" dirty="0">
                <a:solidFill>
                  <a:schemeClr val="accent1"/>
                </a:solidFill>
                <a:ea typeface="Arial"/>
                <a:cs typeface="Arial"/>
                <a:sym typeface="Arial"/>
              </a:rPr>
              <a:t>Autres lectures</a:t>
            </a:r>
            <a:endParaRPr lang="nl-NL" sz="1400" dirty="0"/>
          </a:p>
          <a:p>
            <a:pPr marL="228600" lvl="0" indent="-228600">
              <a:spcBef>
                <a:spcPts val="600"/>
              </a:spcBef>
              <a:buClr>
                <a:schemeClr val="accent4"/>
              </a:buClr>
              <a:buSzPts val="1200"/>
              <a:buFont typeface="Arial"/>
              <a:buChar char="•"/>
            </a:pPr>
            <a:r>
              <a:rPr lang="en-GB" sz="1400" dirty="0" err="1">
                <a:solidFill>
                  <a:schemeClr val="accent1"/>
                </a:solidFill>
                <a:cs typeface="Times New Roman" panose="02020603050405020304" pitchFamily="18" charset="0"/>
              </a:rPr>
              <a:t>Broegaard</a:t>
            </a:r>
            <a:r>
              <a:rPr lang="en-GB" sz="1400" dirty="0">
                <a:solidFill>
                  <a:schemeClr val="accent1"/>
                </a:solidFill>
                <a:cs typeface="Times New Roman" panose="02020603050405020304" pitchFamily="18" charset="0"/>
              </a:rPr>
              <a:t>, R.B.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(2017) Wild food collection and nutrition under commercial agriculture expansion in agriculture-forest landscapes. </a:t>
            </a:r>
            <a:r>
              <a:rPr lang="en-GB" sz="1400" i="1" dirty="0">
                <a:solidFill>
                  <a:schemeClr val="accent1"/>
                </a:solidFill>
                <a:cs typeface="Times New Roman" panose="02020603050405020304" pitchFamily="18" charset="0"/>
              </a:rPr>
              <a:t>Forest Policy and Economics </a:t>
            </a:r>
            <a:r>
              <a:rPr lang="en-GB" sz="1400" b="1" dirty="0">
                <a:solidFill>
                  <a:schemeClr val="accent1"/>
                </a:solidFill>
                <a:cs typeface="Times New Roman" panose="02020603050405020304" pitchFamily="18" charset="0"/>
              </a:rPr>
              <a:t>84</a:t>
            </a:r>
            <a:r>
              <a:rPr lang="en-GB" sz="1400" dirty="0">
                <a:solidFill>
                  <a:schemeClr val="accent1"/>
                </a:solidFill>
                <a:cs typeface="Times New Roman" panose="02020603050405020304" pitchFamily="18" charset="0"/>
              </a:rPr>
              <a:t>: 92-101.</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Dawson, N., Martin, A. et </a:t>
            </a:r>
            <a:r>
              <a:rPr lang="en-GB" sz="1400" dirty="0" err="1">
                <a:solidFill>
                  <a:schemeClr val="accent1"/>
                </a:solidFill>
                <a:cs typeface="Times New Roman" panose="02020603050405020304" pitchFamily="18" charset="0"/>
              </a:rPr>
              <a:t>Sikor</a:t>
            </a:r>
            <a:r>
              <a:rPr lang="en-GB" sz="1400" dirty="0">
                <a:solidFill>
                  <a:schemeClr val="accent1"/>
                </a:solidFill>
                <a:cs typeface="Times New Roman" panose="02020603050405020304" pitchFamily="18" charset="0"/>
              </a:rPr>
              <a:t>, T. (2016) Green Revolution in Sub-Saharan Africa: Implications of imposed innovation for the wellbeing of rural smallholders.,</a:t>
            </a:r>
            <a:r>
              <a:rPr lang="en-GB" sz="1400" i="1" dirty="0">
                <a:solidFill>
                  <a:schemeClr val="accent1"/>
                </a:solidFill>
                <a:cs typeface="Times New Roman" panose="02020603050405020304" pitchFamily="18" charset="0"/>
              </a:rPr>
              <a:t> World Development</a:t>
            </a:r>
            <a:r>
              <a:rPr lang="en-GB" sz="1400" dirty="0">
                <a:solidFill>
                  <a:schemeClr val="accent1"/>
                </a:solidFill>
                <a:cs typeface="Times New Roman" panose="02020603050405020304" pitchFamily="18" charset="0"/>
              </a:rPr>
              <a:t> </a:t>
            </a:r>
            <a:r>
              <a:rPr lang="en-GB" sz="1400" b="1" dirty="0">
                <a:solidFill>
                  <a:schemeClr val="accent1"/>
                </a:solidFill>
                <a:cs typeface="Times New Roman" panose="02020603050405020304" pitchFamily="18" charset="0"/>
              </a:rPr>
              <a:t>78</a:t>
            </a:r>
            <a:r>
              <a:rPr lang="en-GB" sz="1400" dirty="0">
                <a:solidFill>
                  <a:schemeClr val="accent1"/>
                </a:solidFill>
                <a:cs typeface="Times New Roman" panose="02020603050405020304" pitchFamily="18" charset="0"/>
              </a:rPr>
              <a:t>: 204-218.</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Franks, P.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(2017) Reconciling forest conservation with food production in Sub-Saharan Africa: Case studies from Tanzania, Ethiopia and Ghana. Research Report, IIED, London.</a:t>
            </a:r>
          </a:p>
          <a:p>
            <a:pPr marL="228600" indent="-228600">
              <a:spcBef>
                <a:spcPts val="600"/>
              </a:spcBef>
              <a:buClr>
                <a:schemeClr val="accent4"/>
              </a:buClr>
              <a:buSzPts val="1200"/>
              <a:buFont typeface="Arial"/>
              <a:buChar char="•"/>
            </a:pPr>
            <a:endParaRPr lang="en-GB" sz="1000" dirty="0">
              <a:solidFill>
                <a:schemeClr val="accent1"/>
              </a:solidFill>
              <a:cs typeface="Times New Roman" panose="02020603050405020304" pitchFamily="18" charset="0"/>
            </a:endParaRPr>
          </a:p>
          <a:p>
            <a:pPr marR="0" lvl="0" algn="l" rtl="0">
              <a:lnSpc>
                <a:spcPct val="100000"/>
              </a:lnSpc>
              <a:spcBef>
                <a:spcPts val="600"/>
              </a:spcBef>
              <a:spcAft>
                <a:spcPts val="0"/>
              </a:spcAft>
              <a:buClr>
                <a:schemeClr val="accent4"/>
              </a:buClr>
              <a:buSzPts val="1200"/>
            </a:pPr>
            <a:endParaRPr sz="1000" dirty="0">
              <a:solidFill>
                <a:schemeClr val="accent1"/>
              </a:solidFill>
              <a:ea typeface="Arial"/>
              <a:cs typeface="Arial"/>
              <a:sym typeface="Arial"/>
            </a:endParaRPr>
          </a:p>
          <a:p>
            <a:pPr marL="228600" marR="0" lvl="0" indent="-190500" algn="l" rtl="0">
              <a:lnSpc>
                <a:spcPct val="100000"/>
              </a:lnSpc>
              <a:spcBef>
                <a:spcPts val="1200"/>
              </a:spcBef>
              <a:spcAft>
                <a:spcPts val="0"/>
              </a:spcAft>
              <a:buClr>
                <a:schemeClr val="accent4"/>
              </a:buClr>
              <a:buSzPts val="600"/>
              <a:buFont typeface="Arial"/>
              <a:buNone/>
            </a:pPr>
            <a:endParaRPr sz="1000" dirty="0">
              <a:solidFill>
                <a:schemeClr val="accent1"/>
              </a:solidFill>
              <a:ea typeface="Arial"/>
              <a:cs typeface="Arial"/>
              <a:sym typeface="Arial"/>
            </a:endParaRPr>
          </a:p>
          <a:p>
            <a:pPr marL="228600" marR="0" lvl="0" indent="-190500" algn="l" rtl="0">
              <a:lnSpc>
                <a:spcPct val="100000"/>
              </a:lnSpc>
              <a:spcBef>
                <a:spcPts val="1200"/>
              </a:spcBef>
              <a:spcAft>
                <a:spcPts val="0"/>
              </a:spcAft>
              <a:buClr>
                <a:schemeClr val="accent4"/>
              </a:buClr>
              <a:buSzPts val="600"/>
              <a:buFont typeface="Arial"/>
              <a:buNone/>
            </a:pPr>
            <a:endParaRPr sz="1000" dirty="0">
              <a:solidFill>
                <a:schemeClr val="accent1"/>
              </a:solidFill>
              <a:ea typeface="Arial"/>
              <a:cs typeface="Arial"/>
              <a:sym typeface="Arial"/>
            </a:endParaRPr>
          </a:p>
        </p:txBody>
      </p:sp>
    </p:spTree>
    <p:extLst>
      <p:ext uri="{BB962C8B-B14F-4D97-AF65-F5344CB8AC3E}">
        <p14:creationId xmlns:p14="http://schemas.microsoft.com/office/powerpoint/2010/main" val="3498246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628650" y="123289"/>
            <a:ext cx="7886700" cy="1160980"/>
          </a:xfrm>
          <a:prstGeom prst="rect">
            <a:avLst/>
          </a:prstGeom>
          <a:noFill/>
          <a:ln>
            <a:noFill/>
          </a:ln>
        </p:spPr>
        <p:txBody>
          <a:bodyPr spcFirstLastPara="1" wrap="square" lIns="91425" tIns="45700" rIns="91425" bIns="45700" anchor="ctr" anchorCtr="0">
            <a:noAutofit/>
          </a:bodyPr>
          <a:lstStyle/>
          <a:p>
            <a:pPr lvl="0">
              <a:lnSpc>
                <a:spcPct val="100000"/>
              </a:lnSpc>
              <a:spcBef>
                <a:spcPts val="0"/>
              </a:spcBef>
              <a:buClr>
                <a:schemeClr val="accent1"/>
              </a:buClr>
              <a:buSzPts val="3200"/>
            </a:pPr>
            <a:r>
              <a:rPr lang="en-GB" sz="3200" b="1" i="0" u="none" strike="noStrike" cap="none" dirty="0">
                <a:solidFill>
                  <a:schemeClr val="accent1"/>
                </a:solidFill>
                <a:latin typeface="Arial"/>
                <a:ea typeface="Arial"/>
                <a:cs typeface="Arial"/>
                <a:sym typeface="Arial"/>
              </a:rPr>
              <a:t>Lectures </a:t>
            </a:r>
            <a:r>
              <a:rPr lang="en-GB" sz="3200" b="1" i="0" u="none" strike="noStrike" cap="none" dirty="0" err="1">
                <a:solidFill>
                  <a:schemeClr val="accent1"/>
                </a:solidFill>
                <a:latin typeface="Arial"/>
                <a:ea typeface="Arial"/>
                <a:cs typeface="Arial"/>
                <a:sym typeface="Arial"/>
              </a:rPr>
              <a:t>supervis</a:t>
            </a:r>
            <a:r>
              <a:rPr lang="fr-FR" sz="3200" dirty="0"/>
              <a:t>é</a:t>
            </a:r>
            <a:r>
              <a:rPr lang="en-GB" sz="3200" b="1" i="0" u="none" strike="noStrike" cap="none" dirty="0">
                <a:solidFill>
                  <a:schemeClr val="accent1"/>
                </a:solidFill>
                <a:latin typeface="Arial"/>
                <a:ea typeface="Arial"/>
                <a:cs typeface="Arial"/>
                <a:sym typeface="Arial"/>
              </a:rPr>
              <a:t>es</a:t>
            </a:r>
            <a:endParaRPr sz="3200" b="1" i="0" u="none" strike="noStrike" cap="none" dirty="0">
              <a:solidFill>
                <a:schemeClr val="accent1"/>
              </a:solidFill>
              <a:latin typeface="Arial"/>
              <a:ea typeface="Arial"/>
              <a:cs typeface="Arial"/>
              <a:sym typeface="Arial"/>
            </a:endParaRPr>
          </a:p>
        </p:txBody>
      </p:sp>
      <p:sp>
        <p:nvSpPr>
          <p:cNvPr id="254" name="Shape 254"/>
          <p:cNvSpPr txBox="1">
            <a:spLocks noGrp="1"/>
          </p:cNvSpPr>
          <p:nvPr>
            <p:ph type="body" idx="1"/>
          </p:nvPr>
        </p:nvSpPr>
        <p:spPr>
          <a:xfrm>
            <a:off x="649198" y="1284269"/>
            <a:ext cx="8098255" cy="4850524"/>
          </a:xfrm>
          <a:prstGeom prst="rect">
            <a:avLst/>
          </a:prstGeom>
          <a:noFill/>
          <a:ln>
            <a:noFill/>
          </a:ln>
        </p:spPr>
        <p:txBody>
          <a:bodyPr spcFirstLastPara="1" wrap="square" lIns="91425" tIns="45700" rIns="91425" bIns="45700" anchor="t" anchorCtr="0">
            <a:noAutofit/>
          </a:bodyPr>
          <a:lstStyle/>
          <a:p>
            <a:pPr marL="0" indent="0">
              <a:buNone/>
            </a:pPr>
            <a:r>
              <a:rPr lang="fr-FR" sz="2400" dirty="0"/>
              <a:t>S’il vous plait, lisez :</a:t>
            </a:r>
            <a:endParaRPr lang="en-GB" sz="2400" dirty="0"/>
          </a:p>
          <a:p>
            <a:r>
              <a:rPr lang="fr-FR" sz="2000" dirty="0" err="1"/>
              <a:t>Mudombi</a:t>
            </a:r>
            <a:r>
              <a:rPr lang="fr-FR" sz="2000" dirty="0"/>
              <a:t>, S. </a:t>
            </a:r>
            <a:r>
              <a:rPr lang="fr-FR" sz="2000" i="1" dirty="0"/>
              <a:t>et al. </a:t>
            </a:r>
            <a:r>
              <a:rPr lang="fr-FR" sz="2000" dirty="0"/>
              <a:t>(2018) Multi-</a:t>
            </a:r>
            <a:r>
              <a:rPr lang="fr-FR" sz="2000" dirty="0" err="1"/>
              <a:t>dimensional</a:t>
            </a:r>
            <a:r>
              <a:rPr lang="fr-FR" sz="2000" dirty="0"/>
              <a:t> </a:t>
            </a:r>
            <a:r>
              <a:rPr lang="fr-FR" sz="2000" dirty="0" err="1"/>
              <a:t>poverty</a:t>
            </a:r>
            <a:r>
              <a:rPr lang="fr-FR" sz="2000" dirty="0"/>
              <a:t> </a:t>
            </a:r>
            <a:r>
              <a:rPr lang="fr-FR" sz="2000" dirty="0" err="1"/>
              <a:t>effects</a:t>
            </a:r>
            <a:r>
              <a:rPr lang="fr-FR" sz="2000" dirty="0"/>
              <a:t> </a:t>
            </a:r>
            <a:r>
              <a:rPr lang="fr-FR" sz="2000" dirty="0" err="1"/>
              <a:t>around</a:t>
            </a:r>
            <a:r>
              <a:rPr lang="fr-FR" sz="2000" dirty="0"/>
              <a:t> </a:t>
            </a:r>
            <a:r>
              <a:rPr lang="fr-FR" sz="2000" dirty="0" err="1"/>
              <a:t>operational</a:t>
            </a:r>
            <a:r>
              <a:rPr lang="fr-FR" sz="2000" dirty="0"/>
              <a:t> </a:t>
            </a:r>
            <a:r>
              <a:rPr lang="fr-FR" sz="2000" dirty="0" err="1"/>
              <a:t>biofuel</a:t>
            </a:r>
            <a:r>
              <a:rPr lang="fr-FR" sz="2000" dirty="0"/>
              <a:t> </a:t>
            </a:r>
            <a:r>
              <a:rPr lang="fr-FR" sz="2000" dirty="0" err="1"/>
              <a:t>projects</a:t>
            </a:r>
            <a:r>
              <a:rPr lang="fr-FR" sz="2000" dirty="0"/>
              <a:t> in Malawi, Mozambique and Swaziland. </a:t>
            </a:r>
            <a:r>
              <a:rPr lang="fr-FR" sz="2000" i="1" dirty="0" err="1"/>
              <a:t>Biomass</a:t>
            </a:r>
            <a:r>
              <a:rPr lang="fr-FR" sz="2000" i="1" dirty="0"/>
              <a:t> and </a:t>
            </a:r>
            <a:r>
              <a:rPr lang="fr-FR" sz="2000" i="1" dirty="0" err="1"/>
              <a:t>Bioenergy</a:t>
            </a:r>
            <a:r>
              <a:rPr lang="fr-FR" sz="2000"/>
              <a:t> </a:t>
            </a:r>
            <a:r>
              <a:rPr lang="fr-FR" sz="2000" b="1"/>
              <a:t>114:</a:t>
            </a:r>
            <a:r>
              <a:rPr lang="fr-FR" sz="2000"/>
              <a:t> </a:t>
            </a:r>
            <a:r>
              <a:rPr lang="fr-FR" sz="2000" dirty="0"/>
              <a:t>41-54.</a:t>
            </a:r>
            <a:endParaRPr lang="en-GB" sz="2000" dirty="0"/>
          </a:p>
          <a:p>
            <a:pPr marL="0" indent="0">
              <a:buNone/>
            </a:pPr>
            <a:r>
              <a:rPr lang="fr-FR" sz="2400" dirty="0"/>
              <a:t>Questions de discussion : </a:t>
            </a:r>
            <a:endParaRPr lang="en-GB" sz="2400" dirty="0"/>
          </a:p>
          <a:p>
            <a:pPr marL="457200" lvl="0" indent="-457200">
              <a:buFont typeface="+mj-lt"/>
              <a:buAutoNum type="arabicPeriod"/>
            </a:pPr>
            <a:r>
              <a:rPr lang="fr-FR" sz="1800" dirty="0"/>
              <a:t>Quels impacts l’intensification de l’utilisation des sols pour les biocarburants a eu sur la sécurité alimentaire et la pauvreté multidimensionnelle au Malawi, au Mozambique et au Swaziland ? </a:t>
            </a:r>
            <a:endParaRPr lang="en-GB" sz="1800" dirty="0"/>
          </a:p>
          <a:p>
            <a:pPr marL="457200" lvl="0" indent="-457200">
              <a:buFont typeface="+mj-lt"/>
              <a:buAutoNum type="arabicPeriod"/>
            </a:pPr>
            <a:r>
              <a:rPr lang="fr-FR" sz="1800" dirty="0"/>
              <a:t>En quoi les impacts de jatropha et des cannes à sucres sont différents, et pourquoi ?</a:t>
            </a:r>
            <a:endParaRPr lang="en-GB" sz="1800" dirty="0"/>
          </a:p>
          <a:p>
            <a:pPr marL="457200" indent="-457200">
              <a:buFont typeface="+mj-lt"/>
              <a:buAutoNum type="arabicPeriod"/>
            </a:pPr>
            <a:r>
              <a:rPr lang="fr-FR" sz="1800" dirty="0"/>
              <a:t>Quelles actions pourraient entreprendre les gouvernements pour réduire les compromis dus à la production de biocarburant </a:t>
            </a:r>
            <a:endParaRPr lang="en-GB" sz="1800" b="1" dirty="0">
              <a:solidFill>
                <a:schemeClr val="accent1"/>
              </a:solidFill>
              <a:latin typeface="Arial"/>
              <a:ea typeface="Arial"/>
              <a:cs typeface="Arial"/>
              <a:sym typeface="Arial"/>
            </a:endParaRPr>
          </a:p>
        </p:txBody>
      </p:sp>
    </p:spTree>
    <p:extLst>
      <p:ext uri="{BB962C8B-B14F-4D97-AF65-F5344CB8AC3E}">
        <p14:creationId xmlns:p14="http://schemas.microsoft.com/office/powerpoint/2010/main" val="290076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906683" cy="1325563"/>
          </a:xfrm>
        </p:spPr>
        <p:txBody>
          <a:bodyPr>
            <a:normAutofit/>
          </a:bodyPr>
          <a:lstStyle/>
          <a:p>
            <a:pPr>
              <a:lnSpc>
                <a:spcPct val="100000"/>
              </a:lnSpc>
            </a:pPr>
            <a:r>
              <a:rPr lang="fr-FR" sz="3200" dirty="0"/>
              <a:t>Pression et demandes croissantes sur les écosystèmes</a:t>
            </a:r>
            <a:endParaRPr lang="en-US" sz="3200" dirty="0"/>
          </a:p>
        </p:txBody>
      </p:sp>
      <p:sp>
        <p:nvSpPr>
          <p:cNvPr id="3" name="Content Placeholder 2"/>
          <p:cNvSpPr>
            <a:spLocks noGrp="1"/>
          </p:cNvSpPr>
          <p:nvPr>
            <p:ph idx="1"/>
          </p:nvPr>
        </p:nvSpPr>
        <p:spPr>
          <a:xfrm>
            <a:off x="628650" y="1825625"/>
            <a:ext cx="8217910" cy="4351338"/>
          </a:xfrm>
        </p:spPr>
        <p:txBody>
          <a:bodyPr>
            <a:normAutofit fontScale="77500" lnSpcReduction="20000"/>
          </a:bodyPr>
          <a:lstStyle/>
          <a:p>
            <a:pPr lvl="0"/>
            <a:r>
              <a:rPr lang="fr-FR" dirty="0"/>
              <a:t>La population mondiale devrait atteindre 9 milliards d’ici 2050</a:t>
            </a:r>
            <a:endParaRPr lang="en-US" dirty="0"/>
          </a:p>
          <a:p>
            <a:pPr lvl="1"/>
            <a:r>
              <a:rPr lang="fr-FR" dirty="0"/>
              <a:t>Revenu plus élevé, modes de vie et préférences alimentaires changeants</a:t>
            </a:r>
            <a:endParaRPr lang="en-US" dirty="0"/>
          </a:p>
          <a:p>
            <a:pPr lvl="0"/>
            <a:r>
              <a:rPr lang="fr-FR" dirty="0"/>
              <a:t>Peut nécessiter de doubler la production alimentaire entre 2005 et 2050 (</a:t>
            </a:r>
            <a:r>
              <a:rPr lang="fr-FR" dirty="0" err="1"/>
              <a:t>Tilman</a:t>
            </a:r>
            <a:r>
              <a:rPr lang="fr-FR" dirty="0"/>
              <a:t> </a:t>
            </a:r>
            <a:r>
              <a:rPr lang="fr-FR" i="1" dirty="0"/>
              <a:t>et al. </a:t>
            </a:r>
            <a:r>
              <a:rPr lang="fr-FR" dirty="0"/>
              <a:t>2011)</a:t>
            </a:r>
            <a:endParaRPr lang="en-US" dirty="0"/>
          </a:p>
          <a:p>
            <a:pPr lvl="1"/>
            <a:r>
              <a:rPr lang="fr-FR" dirty="0"/>
              <a:t>Variation régionale, ex. 150% d’augmentation de la demande de céréales prévue en Ethiopie, Ghana, Tanzanie (</a:t>
            </a:r>
            <a:r>
              <a:rPr lang="fr-FR" dirty="0" err="1"/>
              <a:t>Franks</a:t>
            </a:r>
            <a:r>
              <a:rPr lang="fr-FR" dirty="0"/>
              <a:t> </a:t>
            </a:r>
            <a:r>
              <a:rPr lang="fr-FR" i="1" dirty="0"/>
              <a:t>et al. </a:t>
            </a:r>
            <a:r>
              <a:rPr lang="fr-FR" dirty="0"/>
              <a:t>2017)</a:t>
            </a:r>
            <a:endParaRPr lang="en-US" dirty="0"/>
          </a:p>
          <a:p>
            <a:pPr lvl="0"/>
            <a:r>
              <a:rPr lang="fr-FR" dirty="0"/>
              <a:t>La terre pour la production diminue en qualité et en quantité </a:t>
            </a:r>
            <a:endParaRPr lang="en-US" dirty="0"/>
          </a:p>
          <a:p>
            <a:pPr lvl="0"/>
            <a:r>
              <a:rPr lang="fr-FR" dirty="0"/>
              <a:t>Compétition pour la terre, pour la production d’énergie, de fibres et de biodiversité</a:t>
            </a:r>
            <a:endParaRPr lang="en-US" dirty="0"/>
          </a:p>
          <a:p>
            <a:pPr marL="0" indent="0">
              <a:lnSpc>
                <a:spcPct val="110000"/>
              </a:lnSpc>
              <a:buNone/>
            </a:pPr>
            <a:endParaRPr lang="en-US" dirty="0"/>
          </a:p>
        </p:txBody>
      </p:sp>
    </p:spTree>
    <p:extLst>
      <p:ext uri="{BB962C8B-B14F-4D97-AF65-F5344CB8AC3E}">
        <p14:creationId xmlns:p14="http://schemas.microsoft.com/office/powerpoint/2010/main" val="76655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1329"/>
            <a:ext cx="8130320" cy="1325563"/>
          </a:xfrm>
        </p:spPr>
        <p:txBody>
          <a:bodyPr>
            <a:normAutofit fontScale="90000"/>
          </a:bodyPr>
          <a:lstStyle/>
          <a:p>
            <a:r>
              <a:rPr lang="fr-FR" dirty="0"/>
              <a:t>Options pour faire face à ces pressions</a:t>
            </a:r>
            <a:br>
              <a:rPr lang="en-US" dirty="0"/>
            </a:br>
            <a:endParaRPr lang="en-US" dirty="0"/>
          </a:p>
        </p:txBody>
      </p:sp>
      <p:sp>
        <p:nvSpPr>
          <p:cNvPr id="3" name="Content Placeholder 2"/>
          <p:cNvSpPr>
            <a:spLocks noGrp="1"/>
          </p:cNvSpPr>
          <p:nvPr>
            <p:ph idx="1"/>
          </p:nvPr>
        </p:nvSpPr>
        <p:spPr>
          <a:xfrm>
            <a:off x="628650" y="1440731"/>
            <a:ext cx="7886700" cy="4351338"/>
          </a:xfrm>
        </p:spPr>
        <p:txBody>
          <a:bodyPr>
            <a:normAutofit/>
          </a:bodyPr>
          <a:lstStyle/>
          <a:p>
            <a:pPr lvl="0"/>
            <a:r>
              <a:rPr lang="fr-FR" sz="2400" dirty="0"/>
              <a:t>Réduire la demande par le changement de comportement</a:t>
            </a:r>
            <a:endParaRPr lang="en-US" sz="2400" dirty="0"/>
          </a:p>
          <a:p>
            <a:pPr lvl="0"/>
            <a:r>
              <a:rPr lang="fr-FR" sz="2400" dirty="0"/>
              <a:t>Assurer une distribution plus équitable de la production existante</a:t>
            </a:r>
            <a:endParaRPr lang="en-US" sz="2400" dirty="0"/>
          </a:p>
          <a:p>
            <a:pPr lvl="0"/>
            <a:r>
              <a:rPr lang="fr-FR" sz="2400" dirty="0"/>
              <a:t>Réduire le gaspillage</a:t>
            </a:r>
            <a:endParaRPr lang="en-US" sz="2400" dirty="0"/>
          </a:p>
          <a:p>
            <a:pPr lvl="0"/>
            <a:r>
              <a:rPr lang="fr-FR" sz="2400" dirty="0"/>
              <a:t>Extensification (encore possible dans quelques zones)</a:t>
            </a:r>
            <a:endParaRPr lang="en-US" sz="2400" dirty="0"/>
          </a:p>
          <a:p>
            <a:r>
              <a:rPr lang="fr-FR" sz="2400" dirty="0"/>
              <a:t>Augmenter les rendements par l’intensification</a:t>
            </a:r>
            <a:endParaRPr lang="en-US" sz="2400" dirty="0"/>
          </a:p>
        </p:txBody>
      </p:sp>
    </p:spTree>
    <p:extLst>
      <p:ext uri="{BB962C8B-B14F-4D97-AF65-F5344CB8AC3E}">
        <p14:creationId xmlns:p14="http://schemas.microsoft.com/office/powerpoint/2010/main" val="327781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888" y="1709739"/>
            <a:ext cx="7971472" cy="2852737"/>
          </a:xfrm>
        </p:spPr>
        <p:txBody>
          <a:bodyPr/>
          <a:lstStyle/>
          <a:p>
            <a:r>
              <a:rPr lang="fr-FR" dirty="0"/>
              <a:t>Qu’est-ce que l’intensification de l’utilisation des terres?</a:t>
            </a:r>
            <a:endParaRPr lang="en-US" dirty="0"/>
          </a:p>
        </p:txBody>
      </p:sp>
      <p:sp>
        <p:nvSpPr>
          <p:cNvPr id="3" name="Text Placeholder 2">
            <a:extLst>
              <a:ext uri="{FF2B5EF4-FFF2-40B4-BE49-F238E27FC236}">
                <a16:creationId xmlns:a16="http://schemas.microsoft.com/office/drawing/2014/main" id="{07D38376-FECD-534F-A6E6-AEE75D6FBB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9266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49" y="233735"/>
            <a:ext cx="8398393" cy="1325563"/>
          </a:xfrm>
        </p:spPr>
        <p:txBody>
          <a:bodyPr>
            <a:normAutofit/>
          </a:bodyPr>
          <a:lstStyle/>
          <a:p>
            <a:pPr>
              <a:defRPr/>
            </a:pPr>
            <a:r>
              <a:rPr lang="fr-FR" sz="3200" dirty="0"/>
              <a:t>Qu’est-ce que l’intensification de l’utilisation des terres? </a:t>
            </a:r>
            <a:r>
              <a:rPr lang="en-US" sz="3200" b="0" dirty="0"/>
              <a:t>(Martin </a:t>
            </a:r>
            <a:r>
              <a:rPr lang="en-US" sz="3200" b="0" i="1" dirty="0"/>
              <a:t>et al. </a:t>
            </a:r>
            <a:r>
              <a:rPr lang="en-US" sz="3200" b="0" dirty="0"/>
              <a:t>2018)</a:t>
            </a:r>
            <a:endParaRPr lang="en-US" altLang="en-US" sz="3200" b="0" kern="0" dirty="0">
              <a:cs typeface="Times New Roman" panose="02020603050405020304" pitchFamily="18" charset="0"/>
            </a:endParaRPr>
          </a:p>
        </p:txBody>
      </p:sp>
      <p:sp>
        <p:nvSpPr>
          <p:cNvPr id="5" name="Content Placeholder 4"/>
          <p:cNvSpPr>
            <a:spLocks noGrp="1"/>
          </p:cNvSpPr>
          <p:nvPr>
            <p:ph idx="1"/>
          </p:nvPr>
        </p:nvSpPr>
        <p:spPr>
          <a:xfrm>
            <a:off x="628650" y="1578824"/>
            <a:ext cx="7886700" cy="4351338"/>
          </a:xfrm>
        </p:spPr>
        <p:txBody>
          <a:bodyPr>
            <a:normAutofit fontScale="92500" lnSpcReduction="10000"/>
          </a:bodyPr>
          <a:lstStyle/>
          <a:p>
            <a:pPr marL="0" indent="0">
              <a:buNone/>
            </a:pPr>
            <a:r>
              <a:rPr lang="fr-FR" sz="2400" b="1" dirty="0"/>
              <a:t>“</a:t>
            </a:r>
            <a:r>
              <a:rPr lang="fr-FR" sz="2400" b="1" i="1" dirty="0"/>
              <a:t>Activités entreprises avec l’intention d’améliorer la productivité ou la rentabilité par unité de surface de terre rurale, incluant l’intensification d’une d’utilisation des terres particulière aussi bien que le changement d’utilisation des terres</a:t>
            </a:r>
            <a:r>
              <a:rPr lang="fr-FR" sz="2400" b="1" dirty="0"/>
              <a:t>”</a:t>
            </a:r>
            <a:endParaRPr lang="en-US" sz="2400" b="1" dirty="0"/>
          </a:p>
          <a:p>
            <a:pPr marL="0" indent="0">
              <a:buNone/>
            </a:pPr>
            <a:r>
              <a:rPr lang="fr-FR" sz="2000" dirty="0"/>
              <a:t>Les 3 principaux types d’intensification de l’utilisation des terres</a:t>
            </a:r>
            <a:endParaRPr lang="en-US" sz="2000" dirty="0"/>
          </a:p>
          <a:p>
            <a:pPr lvl="0"/>
            <a:r>
              <a:rPr lang="fr-FR" sz="2000" dirty="0"/>
              <a:t>Conversion des terres (ex. des jachères aux cultures permanentes)</a:t>
            </a:r>
            <a:endParaRPr lang="en-US" sz="2000" dirty="0"/>
          </a:p>
          <a:p>
            <a:pPr lvl="0"/>
            <a:r>
              <a:rPr lang="fr-FR" sz="2000" dirty="0"/>
              <a:t>Augmentation d’intrants (main d’œuvre, irrigation, produits chimiques, machines agricoles)</a:t>
            </a:r>
            <a:endParaRPr lang="en-US" sz="2000" dirty="0"/>
          </a:p>
          <a:p>
            <a:r>
              <a:rPr lang="fr-FR" sz="2000" dirty="0"/>
              <a:t>Changement de cultures ou de produits (impliquant souvent des variétés à haut rendement, et passages des cultures de subsistance aux cultures de rente)</a:t>
            </a:r>
            <a:endParaRPr lang="en-GB" altLang="en-US" sz="2000" kern="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1365184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345614" y="315374"/>
            <a:ext cx="3289359" cy="1922500"/>
          </a:xfrm>
        </p:spPr>
        <p:txBody>
          <a:bodyPr>
            <a:noAutofit/>
          </a:bodyPr>
          <a:lstStyle/>
          <a:p>
            <a:r>
              <a:rPr lang="fr-FR" sz="2400" dirty="0"/>
              <a:t>Processus d’intensification de l’utilisation des terres</a:t>
            </a:r>
            <a:br>
              <a:rPr lang="en-GB" sz="2400" dirty="0">
                <a:cs typeface="Times New Roman" panose="02020603050405020304" pitchFamily="18" charset="0"/>
              </a:rPr>
            </a:br>
            <a:r>
              <a:rPr lang="en-GB" sz="2000" b="0" dirty="0">
                <a:cs typeface="Times New Roman" panose="02020603050405020304" pitchFamily="18" charset="0"/>
              </a:rPr>
              <a:t>(Martin </a:t>
            </a:r>
            <a:r>
              <a:rPr lang="en-GB" sz="2000" b="0" i="1" dirty="0">
                <a:cs typeface="Times New Roman" panose="02020603050405020304" pitchFamily="18" charset="0"/>
              </a:rPr>
              <a:t>et al</a:t>
            </a:r>
            <a:r>
              <a:rPr lang="en-GB" sz="2000" b="0" dirty="0">
                <a:cs typeface="Times New Roman" panose="02020603050405020304" pitchFamily="18" charset="0"/>
              </a:rPr>
              <a:t>. 2018)</a:t>
            </a:r>
            <a:endParaRPr lang="en-GB" sz="2400" b="0" dirty="0">
              <a:cs typeface="Times New Roman" panose="02020603050405020304" pitchFamily="18" charset="0"/>
            </a:endParaRPr>
          </a:p>
        </p:txBody>
      </p:sp>
      <p:sp>
        <p:nvSpPr>
          <p:cNvPr id="5" name="Content Placeholder 1">
            <a:extLst>
              <a:ext uri="{FF2B5EF4-FFF2-40B4-BE49-F238E27FC236}">
                <a16:creationId xmlns:a16="http://schemas.microsoft.com/office/drawing/2014/main" id="{FD15A6F2-95ED-9F4F-AEEB-46D33539A712}"/>
              </a:ext>
            </a:extLst>
          </p:cNvPr>
          <p:cNvSpPr txBox="1">
            <a:spLocks/>
          </p:cNvSpPr>
          <p:nvPr/>
        </p:nvSpPr>
        <p:spPr>
          <a:xfrm>
            <a:off x="781050" y="1230129"/>
            <a:ext cx="7886700" cy="6517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4"/>
              </a:buClr>
              <a:buFont typeface="Arial" panose="020B0604020202020204" pitchFamily="34" charset="0"/>
              <a:buChar char="•"/>
              <a:defRPr sz="2800" kern="1200">
                <a:solidFill>
                  <a:srgbClr val="004C96"/>
                </a:solidFill>
                <a:latin typeface="+mn-lt"/>
                <a:ea typeface="+mn-ea"/>
                <a:cs typeface="+mn-cs"/>
              </a:defRPr>
            </a:lvl1pPr>
            <a:lvl2pPr marL="685800" indent="-228600" algn="l" defTabSz="914400" rtl="0" eaLnBrk="1" latinLnBrk="0" hangingPunct="1">
              <a:lnSpc>
                <a:spcPct val="90000"/>
              </a:lnSpc>
              <a:spcBef>
                <a:spcPts val="500"/>
              </a:spcBef>
              <a:buClr>
                <a:schemeClr val="accent4"/>
              </a:buClr>
              <a:buFont typeface="Arial" panose="020B0604020202020204" pitchFamily="34" charset="0"/>
              <a:buChar char="•"/>
              <a:defRPr sz="2400" kern="1200">
                <a:solidFill>
                  <a:srgbClr val="004C96"/>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2000" kern="1200">
                <a:solidFill>
                  <a:srgbClr val="004C96"/>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rgbClr val="004C96"/>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rgbClr val="004C9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solidFill>
                <a:schemeClr val="accent1"/>
              </a:solidFill>
              <a:cs typeface="Times New Roman" panose="02020603050405020304" pitchFamily="18" charset="0"/>
            </a:endParaRPr>
          </a:p>
        </p:txBody>
      </p:sp>
      <p:pic>
        <p:nvPicPr>
          <p:cNvPr id="3" name="Picture 2">
            <a:extLst>
              <a:ext uri="{FF2B5EF4-FFF2-40B4-BE49-F238E27FC236}">
                <a16:creationId xmlns:a16="http://schemas.microsoft.com/office/drawing/2014/main" id="{3369D663-6749-4747-BE3C-987F1027CC72}"/>
              </a:ext>
            </a:extLst>
          </p:cNvPr>
          <p:cNvPicPr>
            <a:picLocks noChangeAspect="1"/>
          </p:cNvPicPr>
          <p:nvPr/>
        </p:nvPicPr>
        <p:blipFill>
          <a:blip r:embed="rId3"/>
          <a:stretch>
            <a:fillRect/>
          </a:stretch>
        </p:blipFill>
        <p:spPr>
          <a:xfrm>
            <a:off x="2565646" y="315373"/>
            <a:ext cx="5826896" cy="5598391"/>
          </a:xfrm>
          <a:prstGeom prst="rect">
            <a:avLst/>
          </a:prstGeom>
        </p:spPr>
      </p:pic>
      <p:sp>
        <p:nvSpPr>
          <p:cNvPr id="8" name="TextBox 7">
            <a:extLst>
              <a:ext uri="{FF2B5EF4-FFF2-40B4-BE49-F238E27FC236}">
                <a16:creationId xmlns:a16="http://schemas.microsoft.com/office/drawing/2014/main" id="{0EFD3008-B556-B540-8914-ADAAEA16D9C5}"/>
              </a:ext>
            </a:extLst>
          </p:cNvPr>
          <p:cNvSpPr txBox="1"/>
          <p:nvPr/>
        </p:nvSpPr>
        <p:spPr>
          <a:xfrm>
            <a:off x="6102579" y="5777552"/>
            <a:ext cx="2097888" cy="200055"/>
          </a:xfrm>
          <a:prstGeom prst="rect">
            <a:avLst/>
          </a:prstGeom>
          <a:noFill/>
        </p:spPr>
        <p:txBody>
          <a:bodyPr wrap="square" rtlCol="0">
            <a:spAutoFit/>
          </a:bodyPr>
          <a:lstStyle/>
          <a:p>
            <a:pPr algn="r"/>
            <a:r>
              <a:rPr lang="en-US" sz="700" dirty="0">
                <a:solidFill>
                  <a:srgbClr val="000000">
                    <a:alpha val="70000"/>
                  </a:srgbClr>
                </a:solidFill>
              </a:rPr>
              <a:t>© Martin </a:t>
            </a:r>
            <a:r>
              <a:rPr lang="en-US" sz="700" i="1" dirty="0">
                <a:solidFill>
                  <a:srgbClr val="000000">
                    <a:alpha val="70000"/>
                  </a:srgbClr>
                </a:solidFill>
              </a:rPr>
              <a:t>et al</a:t>
            </a:r>
            <a:r>
              <a:rPr lang="en-US" sz="700" dirty="0">
                <a:solidFill>
                  <a:srgbClr val="000000">
                    <a:alpha val="70000"/>
                  </a:srgbClr>
                </a:solidFill>
              </a:rPr>
              <a:t>. 2018</a:t>
            </a:r>
          </a:p>
        </p:txBody>
      </p:sp>
    </p:spTree>
    <p:extLst>
      <p:ext uri="{BB962C8B-B14F-4D97-AF65-F5344CB8AC3E}">
        <p14:creationId xmlns:p14="http://schemas.microsoft.com/office/powerpoint/2010/main" val="154725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8301990" cy="777240"/>
          </a:xfrm>
        </p:spPr>
        <p:txBody>
          <a:bodyPr>
            <a:normAutofit/>
          </a:bodyPr>
          <a:lstStyle/>
          <a:p>
            <a:r>
              <a:rPr lang="fr-FR" sz="3200" dirty="0"/>
              <a:t>Facteurs favorisant l’intensification</a:t>
            </a:r>
            <a:endParaRPr lang="en-US" sz="3200" dirty="0"/>
          </a:p>
        </p:txBody>
      </p:sp>
      <p:sp>
        <p:nvSpPr>
          <p:cNvPr id="3" name="Content Placeholder 2"/>
          <p:cNvSpPr>
            <a:spLocks noGrp="1"/>
          </p:cNvSpPr>
          <p:nvPr>
            <p:ph idx="1"/>
          </p:nvPr>
        </p:nvSpPr>
        <p:spPr>
          <a:xfrm>
            <a:off x="836295" y="777241"/>
            <a:ext cx="7571105" cy="5166359"/>
          </a:xfrm>
        </p:spPr>
        <p:txBody>
          <a:bodyPr>
            <a:noAutofit/>
          </a:bodyPr>
          <a:lstStyle/>
          <a:p>
            <a:pPr lvl="0"/>
            <a:r>
              <a:rPr lang="fr-FR" sz="2000" dirty="0"/>
              <a:t>Demande accrue de résultats</a:t>
            </a:r>
            <a:endParaRPr lang="en-US" sz="2000" dirty="0"/>
          </a:p>
          <a:p>
            <a:pPr lvl="1"/>
            <a:r>
              <a:rPr lang="fr-FR" sz="2000" dirty="0"/>
              <a:t>Croissance démographique, immigration, urbanisation</a:t>
            </a:r>
            <a:endParaRPr lang="en-US" sz="2000" dirty="0"/>
          </a:p>
          <a:p>
            <a:pPr lvl="1"/>
            <a:r>
              <a:rPr lang="fr-FR" sz="2000" dirty="0"/>
              <a:t>Demande accrue sur le marché (local au global)</a:t>
            </a:r>
            <a:endParaRPr lang="en-US" sz="2000" dirty="0"/>
          </a:p>
          <a:p>
            <a:pPr lvl="1"/>
            <a:r>
              <a:rPr lang="fr-FR" sz="2000" dirty="0"/>
              <a:t>Demande en produits de plus grande valeur ajoutée</a:t>
            </a:r>
            <a:endParaRPr lang="en-US" sz="2000" dirty="0"/>
          </a:p>
          <a:p>
            <a:pPr lvl="0"/>
            <a:r>
              <a:rPr lang="fr-FR" sz="2000" dirty="0"/>
              <a:t>Facteurs de production</a:t>
            </a:r>
            <a:endParaRPr lang="en-US" sz="2000" dirty="0"/>
          </a:p>
          <a:p>
            <a:pPr lvl="1"/>
            <a:r>
              <a:rPr lang="fr-FR" sz="2000" dirty="0"/>
              <a:t>Rareté de la terre, de l’eau, et de la main d’œuvre-Intensifié par le changement climatique</a:t>
            </a:r>
          </a:p>
          <a:p>
            <a:pPr lvl="1"/>
            <a:r>
              <a:rPr lang="fr-FR" sz="2000" dirty="0"/>
              <a:t>Disponibilité du capital, entreprenariat (savoir faire et savoir)</a:t>
            </a:r>
            <a:endParaRPr lang="en-US" sz="2000" dirty="0"/>
          </a:p>
          <a:p>
            <a:pPr lvl="0"/>
            <a:r>
              <a:rPr lang="fr-FR" sz="2000" dirty="0"/>
              <a:t>Politiques et institutions (formelles et informelles)</a:t>
            </a:r>
            <a:endParaRPr lang="en-US" sz="2000" dirty="0"/>
          </a:p>
          <a:p>
            <a:pPr lvl="1"/>
            <a:r>
              <a:rPr lang="fr-FR" sz="2000" dirty="0"/>
              <a:t>Facilitation de l’accès au crédit </a:t>
            </a:r>
            <a:endParaRPr lang="en-US" sz="2000" dirty="0"/>
          </a:p>
          <a:p>
            <a:pPr lvl="1"/>
            <a:r>
              <a:rPr lang="fr-FR" sz="2000" dirty="0"/>
              <a:t>Tenure foncière et contrat de travail</a:t>
            </a:r>
            <a:endParaRPr lang="en-US" sz="2000" dirty="0"/>
          </a:p>
        </p:txBody>
      </p:sp>
    </p:spTree>
    <p:extLst>
      <p:ext uri="{BB962C8B-B14F-4D97-AF65-F5344CB8AC3E}">
        <p14:creationId xmlns:p14="http://schemas.microsoft.com/office/powerpoint/2010/main" val="356746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FR" dirty="0"/>
              <a:t>Impacts de l’intensification de l’utilisation des terres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571424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2B49"/>
      </a:dk2>
      <a:lt2>
        <a:srgbClr val="E7E6E6"/>
      </a:lt2>
      <a:accent1>
        <a:srgbClr val="004C96"/>
      </a:accent1>
      <a:accent2>
        <a:srgbClr val="ED8B00"/>
      </a:accent2>
      <a:accent3>
        <a:srgbClr val="BFB8AF"/>
      </a:accent3>
      <a:accent4>
        <a:srgbClr val="C3D600"/>
      </a:accent4>
      <a:accent5>
        <a:srgbClr val="582C83"/>
      </a:accent5>
      <a:accent6>
        <a:srgbClr val="64A70B"/>
      </a:accent6>
      <a:hlink>
        <a:srgbClr val="0085CA"/>
      </a:hlink>
      <a:folHlink>
        <a:srgbClr val="8C4799"/>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2160</TotalTime>
  <Words>3523</Words>
  <Application>Microsoft Office PowerPoint</Application>
  <PresentationFormat>On-screen Show (4:3)</PresentationFormat>
  <Paragraphs>248</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Cambria</vt:lpstr>
      <vt:lpstr>Courier New</vt:lpstr>
      <vt:lpstr>LucidaGrande</vt:lpstr>
      <vt:lpstr>Times New Roman</vt:lpstr>
      <vt:lpstr>Office Theme</vt:lpstr>
      <vt:lpstr>Intensification de l’utilisation des terres</vt:lpstr>
      <vt:lpstr>Objectifs d’apprentissage</vt:lpstr>
      <vt:lpstr>Pression et demandes croissantes sur les écosystèmes</vt:lpstr>
      <vt:lpstr>Options pour faire face à ces pressions </vt:lpstr>
      <vt:lpstr>Qu’est-ce que l’intensification de l’utilisation des terres?</vt:lpstr>
      <vt:lpstr>Qu’est-ce que l’intensification de l’utilisation des terres? (Martin et al. 2018)</vt:lpstr>
      <vt:lpstr>Processus d’intensification de l’utilisation des terres (Martin et al. 2018)</vt:lpstr>
      <vt:lpstr>Facteurs favorisant l’intensification</vt:lpstr>
      <vt:lpstr>Impacts de l’intensification de l’utilisation des terres</vt:lpstr>
      <vt:lpstr>Impacts de l’intensification</vt:lpstr>
      <vt:lpstr>Etude de cas de « La révolution verte » du Rwanda (Dawson et al. 2016)</vt:lpstr>
      <vt:lpstr>Impacts environnementaux</vt:lpstr>
      <vt:lpstr>Impacts sur la biodiversité et les SE</vt:lpstr>
      <vt:lpstr>L’étude de cas du Laos: Intensification de l’utilisation des terres et résultats différenciés en bien-être (Broegaard et al. 2017)</vt:lpstr>
      <vt:lpstr>Exercice: L’intensification de l’utilisation des terres dans votre environnement</vt:lpstr>
      <vt:lpstr>Perspectives d’avenir</vt:lpstr>
      <vt:lpstr>Qu’est-ce qu’une intensification durable?</vt:lpstr>
      <vt:lpstr>Caractéristiques de l’intensification agricole durable (Pretty et Bharucha 2014)</vt:lpstr>
      <vt:lpstr>Interventions pour des agrosystèmes durables  (Pretty et Bharucha 2014)</vt:lpstr>
      <vt:lpstr>Land sparing ou sharing?</vt:lpstr>
      <vt:lpstr>Conclusions</vt:lpstr>
      <vt:lpstr>Références</vt:lpstr>
      <vt:lpstr>Lectures supervisées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Schreckenberg, Kate</cp:lastModifiedBy>
  <cp:revision>442</cp:revision>
  <dcterms:created xsi:type="dcterms:W3CDTF">2017-06-01T13:54:47Z</dcterms:created>
  <dcterms:modified xsi:type="dcterms:W3CDTF">2018-12-14T08:35:44Z</dcterms:modified>
</cp:coreProperties>
</file>