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57" r:id="rId2"/>
    <p:sldId id="256" r:id="rId3"/>
    <p:sldId id="295" r:id="rId4"/>
    <p:sldId id="260" r:id="rId5"/>
    <p:sldId id="298" r:id="rId6"/>
    <p:sldId id="299" r:id="rId7"/>
    <p:sldId id="285" r:id="rId8"/>
    <p:sldId id="286" r:id="rId9"/>
    <p:sldId id="258" r:id="rId10"/>
    <p:sldId id="287" r:id="rId11"/>
    <p:sldId id="271" r:id="rId12"/>
    <p:sldId id="288" r:id="rId13"/>
    <p:sldId id="289" r:id="rId14"/>
    <p:sldId id="290" r:id="rId15"/>
    <p:sldId id="266" r:id="rId16"/>
    <p:sldId id="291" r:id="rId17"/>
    <p:sldId id="272" r:id="rId18"/>
    <p:sldId id="273" r:id="rId19"/>
    <p:sldId id="276" r:id="rId20"/>
    <p:sldId id="294" r:id="rId21"/>
    <p:sldId id="279" r:id="rId22"/>
    <p:sldId id="293" r:id="rId23"/>
    <p:sldId id="296" r:id="rId24"/>
    <p:sldId id="29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reckenberg, Kate" initials="SK" lastIdx="2" clrIdx="0">
    <p:extLst>
      <p:ext uri="{19B8F6BF-5375-455C-9EA6-DF929625EA0E}">
        <p15:presenceInfo xmlns:p15="http://schemas.microsoft.com/office/powerpoint/2012/main" userId="S-1-5-21-1101985487-4055868668-2532615317-4361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DF5FB-4AF4-4F19-891D-D61B190C05E7}" v="7" dt="2018-12-14T08:32:38.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1" autoAdjust="0"/>
    <p:restoredTop sz="65378" autoAdjust="0"/>
  </p:normalViewPr>
  <p:slideViewPr>
    <p:cSldViewPr snapToGrid="0" snapToObjects="1">
      <p:cViewPr varScale="1">
        <p:scale>
          <a:sx n="43" d="100"/>
          <a:sy n="43" d="100"/>
        </p:scale>
        <p:origin x="1998" y="66"/>
      </p:cViewPr>
      <p:guideLst>
        <p:guide orient="horz" pos="2160"/>
        <p:guide pos="2880"/>
      </p:guideLst>
    </p:cSldViewPr>
  </p:slideViewPr>
  <p:outlineViewPr>
    <p:cViewPr>
      <p:scale>
        <a:sx n="33" d="100"/>
        <a:sy n="33" d="100"/>
      </p:scale>
      <p:origin x="0" y="-44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eckenberg, Kate" userId="8b45ddae-23f1-407e-8d90-04d8d4e05fa6" providerId="ADAL" clId="{90FA0CFB-3756-4F54-9D3E-B3D3F74D67F6}"/>
    <pc:docChg chg="custSel addSld delSld modSld">
      <pc:chgData name="Schreckenberg, Kate" userId="8b45ddae-23f1-407e-8d90-04d8d4e05fa6" providerId="ADAL" clId="{90FA0CFB-3756-4F54-9D3E-B3D3F74D67F6}" dt="2018-12-13T21:10:00.440" v="91" actId="20577"/>
      <pc:docMkLst>
        <pc:docMk/>
      </pc:docMkLst>
      <pc:sldChg chg="del">
        <pc:chgData name="Schreckenberg, Kate" userId="8b45ddae-23f1-407e-8d90-04d8d4e05fa6" providerId="ADAL" clId="{90FA0CFB-3756-4F54-9D3E-B3D3F74D67F6}" dt="2018-12-13T20:53:52.265" v="4" actId="2696"/>
        <pc:sldMkLst>
          <pc:docMk/>
          <pc:sldMk cId="1547254516" sldId="262"/>
        </pc:sldMkLst>
      </pc:sldChg>
      <pc:sldChg chg="modSp modNotesTx">
        <pc:chgData name="Schreckenberg, Kate" userId="8b45ddae-23f1-407e-8d90-04d8d4e05fa6" providerId="ADAL" clId="{90FA0CFB-3756-4F54-9D3E-B3D3F74D67F6}" dt="2018-12-13T20:59:51.015" v="33" actId="313"/>
        <pc:sldMkLst>
          <pc:docMk/>
          <pc:sldMk cId="236421780" sldId="271"/>
        </pc:sldMkLst>
        <pc:spChg chg="mod">
          <ac:chgData name="Schreckenberg, Kate" userId="8b45ddae-23f1-407e-8d90-04d8d4e05fa6" providerId="ADAL" clId="{90FA0CFB-3756-4F54-9D3E-B3D3F74D67F6}" dt="2018-12-13T20:58:18.616" v="26" actId="255"/>
          <ac:spMkLst>
            <pc:docMk/>
            <pc:sldMk cId="236421780" sldId="271"/>
            <ac:spMk id="7" creationId="{00000000-0000-0000-0000-000000000000}"/>
          </ac:spMkLst>
        </pc:spChg>
      </pc:sldChg>
      <pc:sldChg chg="modSp">
        <pc:chgData name="Schreckenberg, Kate" userId="8b45ddae-23f1-407e-8d90-04d8d4e05fa6" providerId="ADAL" clId="{90FA0CFB-3756-4F54-9D3E-B3D3F74D67F6}" dt="2018-12-13T21:01:10.398" v="36" actId="255"/>
        <pc:sldMkLst>
          <pc:docMk/>
          <pc:sldMk cId="2239197081" sldId="273"/>
        </pc:sldMkLst>
        <pc:spChg chg="mod">
          <ac:chgData name="Schreckenberg, Kate" userId="8b45ddae-23f1-407e-8d90-04d8d4e05fa6" providerId="ADAL" clId="{90FA0CFB-3756-4F54-9D3E-B3D3F74D67F6}" dt="2018-12-13T21:01:10.398" v="36" actId="255"/>
          <ac:spMkLst>
            <pc:docMk/>
            <pc:sldMk cId="2239197081" sldId="273"/>
            <ac:spMk id="2" creationId="{0832E985-29B1-574D-9686-CC59B40F2B18}"/>
          </ac:spMkLst>
        </pc:spChg>
      </pc:sldChg>
      <pc:sldChg chg="modSp">
        <pc:chgData name="Schreckenberg, Kate" userId="8b45ddae-23f1-407e-8d90-04d8d4e05fa6" providerId="ADAL" clId="{90FA0CFB-3756-4F54-9D3E-B3D3F74D67F6}" dt="2018-12-13T21:02:11.873" v="43" actId="20577"/>
        <pc:sldMkLst>
          <pc:docMk/>
          <pc:sldMk cId="3225243328" sldId="276"/>
        </pc:sldMkLst>
        <pc:spChg chg="mod">
          <ac:chgData name="Schreckenberg, Kate" userId="8b45ddae-23f1-407e-8d90-04d8d4e05fa6" providerId="ADAL" clId="{90FA0CFB-3756-4F54-9D3E-B3D3F74D67F6}" dt="2018-12-13T21:02:11.873" v="43" actId="20577"/>
          <ac:spMkLst>
            <pc:docMk/>
            <pc:sldMk cId="3225243328" sldId="276"/>
            <ac:spMk id="3" creationId="{5ED0C766-B111-D748-8500-83002DA07CC8}"/>
          </ac:spMkLst>
        </pc:spChg>
      </pc:sldChg>
      <pc:sldChg chg="modSp modNotesTx">
        <pc:chgData name="Schreckenberg, Kate" userId="8b45ddae-23f1-407e-8d90-04d8d4e05fa6" providerId="ADAL" clId="{90FA0CFB-3756-4F54-9D3E-B3D3F74D67F6}" dt="2018-12-13T21:05:22.798" v="48" actId="27636"/>
        <pc:sldMkLst>
          <pc:docMk/>
          <pc:sldMk cId="2494927383" sldId="279"/>
        </pc:sldMkLst>
        <pc:spChg chg="mod">
          <ac:chgData name="Schreckenberg, Kate" userId="8b45ddae-23f1-407e-8d90-04d8d4e05fa6" providerId="ADAL" clId="{90FA0CFB-3756-4F54-9D3E-B3D3F74D67F6}" dt="2018-12-13T21:05:22.798" v="48" actId="27636"/>
          <ac:spMkLst>
            <pc:docMk/>
            <pc:sldMk cId="2494927383" sldId="279"/>
            <ac:spMk id="2" creationId="{0832E985-29B1-574D-9686-CC59B40F2B18}"/>
          </ac:spMkLst>
        </pc:spChg>
      </pc:sldChg>
      <pc:sldChg chg="del">
        <pc:chgData name="Schreckenberg, Kate" userId="8b45ddae-23f1-407e-8d90-04d8d4e05fa6" providerId="ADAL" clId="{90FA0CFB-3756-4F54-9D3E-B3D3F74D67F6}" dt="2018-12-13T20:55:27.370" v="17" actId="2696"/>
        <pc:sldMkLst>
          <pc:docMk/>
          <pc:sldMk cId="3961608761" sldId="284"/>
        </pc:sldMkLst>
      </pc:sldChg>
      <pc:sldChg chg="modSp modNotesTx">
        <pc:chgData name="Schreckenberg, Kate" userId="8b45ddae-23f1-407e-8d90-04d8d4e05fa6" providerId="ADAL" clId="{90FA0CFB-3756-4F54-9D3E-B3D3F74D67F6}" dt="2018-12-13T20:57:26.730" v="20" actId="790"/>
        <pc:sldMkLst>
          <pc:docMk/>
          <pc:sldMk cId="3030568140" sldId="287"/>
        </pc:sldMkLst>
        <pc:spChg chg="mod">
          <ac:chgData name="Schreckenberg, Kate" userId="8b45ddae-23f1-407e-8d90-04d8d4e05fa6" providerId="ADAL" clId="{90FA0CFB-3756-4F54-9D3E-B3D3F74D67F6}" dt="2018-12-13T20:56:48.523" v="19" actId="1076"/>
          <ac:spMkLst>
            <pc:docMk/>
            <pc:sldMk cId="3030568140" sldId="287"/>
            <ac:spMk id="5" creationId="{44C65422-CD19-5048-A1A0-41419C2DE2C8}"/>
          </ac:spMkLst>
        </pc:spChg>
      </pc:sldChg>
      <pc:sldChg chg="modSp">
        <pc:chgData name="Schreckenberg, Kate" userId="8b45ddae-23f1-407e-8d90-04d8d4e05fa6" providerId="ADAL" clId="{90FA0CFB-3756-4F54-9D3E-B3D3F74D67F6}" dt="2018-12-13T21:00:16.590" v="34" actId="255"/>
        <pc:sldMkLst>
          <pc:docMk/>
          <pc:sldMk cId="1746111309" sldId="289"/>
        </pc:sldMkLst>
        <pc:spChg chg="mod">
          <ac:chgData name="Schreckenberg, Kate" userId="8b45ddae-23f1-407e-8d90-04d8d4e05fa6" providerId="ADAL" clId="{90FA0CFB-3756-4F54-9D3E-B3D3F74D67F6}" dt="2018-12-13T21:00:16.590" v="34" actId="255"/>
          <ac:spMkLst>
            <pc:docMk/>
            <pc:sldMk cId="1746111309" sldId="289"/>
            <ac:spMk id="7" creationId="{00000000-0000-0000-0000-000000000000}"/>
          </ac:spMkLst>
        </pc:spChg>
      </pc:sldChg>
      <pc:sldChg chg="modSp">
        <pc:chgData name="Schreckenberg, Kate" userId="8b45ddae-23f1-407e-8d90-04d8d4e05fa6" providerId="ADAL" clId="{90FA0CFB-3756-4F54-9D3E-B3D3F74D67F6}" dt="2018-12-13T21:00:30.518" v="35" actId="255"/>
        <pc:sldMkLst>
          <pc:docMk/>
          <pc:sldMk cId="1167294829" sldId="290"/>
        </pc:sldMkLst>
        <pc:spChg chg="mod">
          <ac:chgData name="Schreckenberg, Kate" userId="8b45ddae-23f1-407e-8d90-04d8d4e05fa6" providerId="ADAL" clId="{90FA0CFB-3756-4F54-9D3E-B3D3F74D67F6}" dt="2018-12-13T21:00:30.518" v="35" actId="255"/>
          <ac:spMkLst>
            <pc:docMk/>
            <pc:sldMk cId="1167294829" sldId="290"/>
            <ac:spMk id="3" creationId="{9D33BDEE-A57B-BF4F-B4B4-CBC2F322CB4C}"/>
          </ac:spMkLst>
        </pc:spChg>
      </pc:sldChg>
      <pc:sldChg chg="modSp">
        <pc:chgData name="Schreckenberg, Kate" userId="8b45ddae-23f1-407e-8d90-04d8d4e05fa6" providerId="ADAL" clId="{90FA0CFB-3756-4F54-9D3E-B3D3F74D67F6}" dt="2018-12-13T21:06:06.861" v="52" actId="1076"/>
        <pc:sldMkLst>
          <pc:docMk/>
          <pc:sldMk cId="2342546835" sldId="293"/>
        </pc:sldMkLst>
        <pc:spChg chg="mod">
          <ac:chgData name="Schreckenberg, Kate" userId="8b45ddae-23f1-407e-8d90-04d8d4e05fa6" providerId="ADAL" clId="{90FA0CFB-3756-4F54-9D3E-B3D3F74D67F6}" dt="2018-12-13T21:06:06.861" v="52" actId="1076"/>
          <ac:spMkLst>
            <pc:docMk/>
            <pc:sldMk cId="2342546835" sldId="293"/>
            <ac:spMk id="5" creationId="{50786FC5-8073-5A43-9B6A-EE88BAD0AC2A}"/>
          </ac:spMkLst>
        </pc:spChg>
      </pc:sldChg>
      <pc:sldChg chg="modSp modNotesTx">
        <pc:chgData name="Schreckenberg, Kate" userId="8b45ddae-23f1-407e-8d90-04d8d4e05fa6" providerId="ADAL" clId="{90FA0CFB-3756-4F54-9D3E-B3D3F74D67F6}" dt="2018-12-13T21:07:34.417" v="71" actId="6549"/>
        <pc:sldMkLst>
          <pc:docMk/>
          <pc:sldMk cId="3201554935" sldId="296"/>
        </pc:sldMkLst>
        <pc:spChg chg="mod">
          <ac:chgData name="Schreckenberg, Kate" userId="8b45ddae-23f1-407e-8d90-04d8d4e05fa6" providerId="ADAL" clId="{90FA0CFB-3756-4F54-9D3E-B3D3F74D67F6}" dt="2018-12-13T21:06:46.384" v="61" actId="6549"/>
          <ac:spMkLst>
            <pc:docMk/>
            <pc:sldMk cId="3201554935" sldId="296"/>
            <ac:spMk id="241" creationId="{00000000-0000-0000-0000-000000000000}"/>
          </ac:spMkLst>
        </pc:spChg>
      </pc:sldChg>
      <pc:sldChg chg="modSp modNotesTx">
        <pc:chgData name="Schreckenberg, Kate" userId="8b45ddae-23f1-407e-8d90-04d8d4e05fa6" providerId="ADAL" clId="{90FA0CFB-3756-4F54-9D3E-B3D3F74D67F6}" dt="2018-12-13T21:10:00.440" v="91" actId="20577"/>
        <pc:sldMkLst>
          <pc:docMk/>
          <pc:sldMk cId="2186229929" sldId="297"/>
        </pc:sldMkLst>
        <pc:spChg chg="mod">
          <ac:chgData name="Schreckenberg, Kate" userId="8b45ddae-23f1-407e-8d90-04d8d4e05fa6" providerId="ADAL" clId="{90FA0CFB-3756-4F54-9D3E-B3D3F74D67F6}" dt="2018-12-13T21:09:36.188" v="90" actId="20577"/>
          <ac:spMkLst>
            <pc:docMk/>
            <pc:sldMk cId="2186229929" sldId="297"/>
            <ac:spMk id="253" creationId="{00000000-0000-0000-0000-000000000000}"/>
          </ac:spMkLst>
        </pc:spChg>
        <pc:spChg chg="mod">
          <ac:chgData name="Schreckenberg, Kate" userId="8b45ddae-23f1-407e-8d90-04d8d4e05fa6" providerId="ADAL" clId="{90FA0CFB-3756-4F54-9D3E-B3D3F74D67F6}" dt="2018-12-13T21:09:19.521" v="76" actId="6549"/>
          <ac:spMkLst>
            <pc:docMk/>
            <pc:sldMk cId="2186229929" sldId="297"/>
            <ac:spMk id="254" creationId="{00000000-0000-0000-0000-000000000000}"/>
          </ac:spMkLst>
        </pc:spChg>
      </pc:sldChg>
      <pc:sldChg chg="add del">
        <pc:chgData name="Schreckenberg, Kate" userId="8b45ddae-23f1-407e-8d90-04d8d4e05fa6" providerId="ADAL" clId="{90FA0CFB-3756-4F54-9D3E-B3D3F74D67F6}" dt="2018-12-13T20:52:37.719" v="1"/>
        <pc:sldMkLst>
          <pc:docMk/>
          <pc:sldMk cId="1797898993" sldId="298"/>
        </pc:sldMkLst>
      </pc:sldChg>
      <pc:sldChg chg="modSp add setBg modNotesTx">
        <pc:chgData name="Schreckenberg, Kate" userId="8b45ddae-23f1-407e-8d90-04d8d4e05fa6" providerId="ADAL" clId="{90FA0CFB-3756-4F54-9D3E-B3D3F74D67F6}" dt="2018-12-13T20:54:21.941" v="15" actId="20577"/>
        <pc:sldMkLst>
          <pc:docMk/>
          <pc:sldMk cId="2487414994" sldId="298"/>
        </pc:sldMkLst>
        <pc:spChg chg="mod">
          <ac:chgData name="Schreckenberg, Kate" userId="8b45ddae-23f1-407e-8d90-04d8d4e05fa6" providerId="ADAL" clId="{90FA0CFB-3756-4F54-9D3E-B3D3F74D67F6}" dt="2018-12-13T20:53:21.747" v="3" actId="6549"/>
          <ac:spMkLst>
            <pc:docMk/>
            <pc:sldMk cId="2487414994" sldId="298"/>
            <ac:spMk id="4" creationId="{98121C2B-B7D3-4F41-897E-F0E4E453D601}"/>
          </ac:spMkLst>
        </pc:spChg>
      </pc:sldChg>
      <pc:sldChg chg="add setBg modNotesTx">
        <pc:chgData name="Schreckenberg, Kate" userId="8b45ddae-23f1-407e-8d90-04d8d4e05fa6" providerId="ADAL" clId="{90FA0CFB-3756-4F54-9D3E-B3D3F74D67F6}" dt="2018-12-13T20:55:39.682" v="18" actId="20577"/>
        <pc:sldMkLst>
          <pc:docMk/>
          <pc:sldMk cId="1755968444" sldId="299"/>
        </pc:sldMkLst>
      </pc:sldChg>
    </pc:docChg>
  </pc:docChgLst>
  <pc:docChgLst>
    <pc:chgData name="Schreckenberg, Kate" userId="8b45ddae-23f1-407e-8d90-04d8d4e05fa6" providerId="ADAL" clId="{022DF5FB-4AF4-4F19-891D-D61B190C05E7}"/>
    <pc:docChg chg="modSld">
      <pc:chgData name="Schreckenberg, Kate" userId="8b45ddae-23f1-407e-8d90-04d8d4e05fa6" providerId="ADAL" clId="{022DF5FB-4AF4-4F19-891D-D61B190C05E7}" dt="2018-12-14T08:33:55.226" v="82" actId="14100"/>
      <pc:docMkLst>
        <pc:docMk/>
      </pc:docMkLst>
      <pc:sldChg chg="modSp">
        <pc:chgData name="Schreckenberg, Kate" userId="8b45ddae-23f1-407e-8d90-04d8d4e05fa6" providerId="ADAL" clId="{022DF5FB-4AF4-4F19-891D-D61B190C05E7}" dt="2018-12-14T08:33:55.226" v="82" actId="14100"/>
        <pc:sldMkLst>
          <pc:docMk/>
          <pc:sldMk cId="2186229929" sldId="297"/>
        </pc:sldMkLst>
        <pc:spChg chg="mod">
          <ac:chgData name="Schreckenberg, Kate" userId="8b45ddae-23f1-407e-8d90-04d8d4e05fa6" providerId="ADAL" clId="{022DF5FB-4AF4-4F19-891D-D61B190C05E7}" dt="2018-12-14T08:33:55.226" v="82" actId="14100"/>
          <ac:spMkLst>
            <pc:docMk/>
            <pc:sldMk cId="2186229929" sldId="297"/>
            <ac:spMk id="253" creationId="{00000000-0000-0000-0000-000000000000}"/>
          </ac:spMkLst>
        </pc:spChg>
        <pc:spChg chg="mod">
          <ac:chgData name="Schreckenberg, Kate" userId="8b45ddae-23f1-407e-8d90-04d8d4e05fa6" providerId="ADAL" clId="{022DF5FB-4AF4-4F19-891D-D61B190C05E7}" dt="2018-12-14T08:33:51.077" v="81" actId="1076"/>
          <ac:spMkLst>
            <pc:docMk/>
            <pc:sldMk cId="2186229929" sldId="297"/>
            <ac:spMk id="25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87009-E22B-CE49-8E85-EDD8FE539492}" type="datetimeFigureOut">
              <a:rPr lang="en-US" smtClean="0"/>
              <a:pPr/>
              <a:t>12/14/2018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6A055-F74D-284E-8E9F-F2FBD7D2465E}" type="slidenum">
              <a:rPr lang="en-US" smtClean="0"/>
              <a:pPr/>
              <a:t>‹#›</a:t>
            </a:fld>
            <a:endParaRPr lang="en-US"/>
          </a:p>
        </p:txBody>
      </p:sp>
    </p:spTree>
    <p:extLst>
      <p:ext uri="{BB962C8B-B14F-4D97-AF65-F5344CB8AC3E}">
        <p14:creationId xmlns:p14="http://schemas.microsoft.com/office/powerpoint/2010/main" val="9036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1</a:t>
            </a:fld>
            <a:endParaRPr lang="en-US"/>
          </a:p>
        </p:txBody>
      </p:sp>
    </p:spTree>
    <p:extLst>
      <p:ext uri="{BB962C8B-B14F-4D97-AF65-F5344CB8AC3E}">
        <p14:creationId xmlns:p14="http://schemas.microsoft.com/office/powerpoint/2010/main" val="2845975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noProof="0" dirty="0"/>
              <a:t>[Encouragez les étudiants a s’appuyer</a:t>
            </a:r>
            <a:r>
              <a:rPr lang="fr-FR" i="1" baseline="0" noProof="0" dirty="0"/>
              <a:t> sur les </a:t>
            </a:r>
            <a:r>
              <a:rPr lang="fr-FR" i="1" baseline="0" noProof="0" dirty="0" err="1"/>
              <a:t>écosystemes</a:t>
            </a:r>
            <a:r>
              <a:rPr lang="fr-FR" i="1" baseline="0" noProof="0" dirty="0"/>
              <a:t> de leur environnement immédiat, les services qu’ils en tirent , et comment ces services contribuent a la sécurité alimentaire localement et aux niveaux national et régional. Le but de cet exercice est de s’assurer que les étudiants comprennent les éléments clés de la sécurité alimentaire.]</a:t>
            </a:r>
            <a:endParaRPr lang="fr-FR" i="1" noProof="0" dirty="0"/>
          </a:p>
          <a:p>
            <a:endParaRPr lang="en-GB" dirty="0"/>
          </a:p>
          <a:p>
            <a:endParaRPr lang="fr-CA" dirty="0"/>
          </a:p>
        </p:txBody>
      </p:sp>
      <p:sp>
        <p:nvSpPr>
          <p:cNvPr id="4" name="Espace réservé du numéro de diapositive 3"/>
          <p:cNvSpPr>
            <a:spLocks noGrp="1"/>
          </p:cNvSpPr>
          <p:nvPr>
            <p:ph type="sldNum" sz="quarter" idx="10"/>
          </p:nvPr>
        </p:nvSpPr>
        <p:spPr/>
        <p:txBody>
          <a:bodyPr/>
          <a:lstStyle/>
          <a:p>
            <a:fld id="{D536A055-F74D-284E-8E9F-F2FBD7D2465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Pour beaucoup de ruraux pauvres dans le monde, la sécurité alimentaire est particulièrement dépendante de leur capacité à bénéficier des flux de services écosystémiques (MA, 2005)</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diagramme montre les liens entre différents écosystèmes et le</a:t>
            </a:r>
            <a:r>
              <a:rPr lang="fr-FR" sz="1200" kern="1200" baseline="0" dirty="0">
                <a:solidFill>
                  <a:schemeClr val="tx1"/>
                </a:solidFill>
                <a:effectLst/>
                <a:latin typeface="+mn-lt"/>
                <a:ea typeface="+mn-ea"/>
                <a:cs typeface="+mn-cs"/>
              </a:rPr>
              <a:t> bien être humain.</a:t>
            </a:r>
            <a:endParaRPr lang="fr-FR"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b="1" kern="1200" dirty="0">
                <a:solidFill>
                  <a:schemeClr val="tx1"/>
                </a:solidFill>
                <a:effectLst/>
                <a:latin typeface="+mn-lt"/>
                <a:ea typeface="+mn-ea"/>
                <a:cs typeface="+mn-cs"/>
              </a:rPr>
              <a:t>Les écosystèmes agricoles</a:t>
            </a:r>
            <a:r>
              <a:rPr lang="fr-FR" sz="1200" kern="1200" dirty="0">
                <a:solidFill>
                  <a:schemeClr val="tx1"/>
                </a:solidFill>
                <a:effectLst/>
                <a:latin typeface="+mn-lt"/>
                <a:ea typeface="+mn-ea"/>
                <a:cs typeface="+mn-cs"/>
              </a:rPr>
              <a:t> sont gérés par les humains de façon à optimiser les </a:t>
            </a:r>
            <a:r>
              <a:rPr lang="fr-FR" sz="1200" b="1" kern="1200" dirty="0">
                <a:solidFill>
                  <a:schemeClr val="tx1"/>
                </a:solidFill>
                <a:effectLst/>
                <a:latin typeface="+mn-lt"/>
                <a:ea typeface="+mn-ea"/>
                <a:cs typeface="+mn-cs"/>
              </a:rPr>
              <a:t>services écosystémiques de provision</a:t>
            </a:r>
            <a:r>
              <a:rPr lang="fr-FR" sz="1200" kern="1200" dirty="0">
                <a:solidFill>
                  <a:schemeClr val="tx1"/>
                </a:solidFill>
                <a:effectLst/>
                <a:latin typeface="+mn-lt"/>
                <a:ea typeface="+mn-ea"/>
                <a:cs typeface="+mn-cs"/>
              </a:rPr>
              <a:t>. En même temps, la production de tels services dépend des </a:t>
            </a:r>
            <a:r>
              <a:rPr lang="fr-FR" sz="1200" b="1" kern="1200" dirty="0">
                <a:solidFill>
                  <a:schemeClr val="tx1"/>
                </a:solidFill>
                <a:effectLst/>
                <a:latin typeface="+mn-lt"/>
                <a:ea typeface="+mn-ea"/>
                <a:cs typeface="+mn-cs"/>
              </a:rPr>
              <a:t>services de support et de régulation</a:t>
            </a:r>
            <a:r>
              <a:rPr lang="fr-FR" sz="1200" kern="1200" dirty="0">
                <a:solidFill>
                  <a:schemeClr val="tx1"/>
                </a:solidFill>
                <a:effectLst/>
                <a:latin typeface="+mn-lt"/>
                <a:ea typeface="+mn-ea"/>
                <a:cs typeface="+mn-cs"/>
              </a:rPr>
              <a:t>,</a:t>
            </a:r>
            <a:r>
              <a:rPr lang="fr-FR" sz="1200" kern="1200" baseline="0" dirty="0">
                <a:solidFill>
                  <a:schemeClr val="tx1"/>
                </a:solidFill>
                <a:effectLst/>
                <a:latin typeface="+mn-lt"/>
                <a:ea typeface="+mn-ea"/>
                <a:cs typeface="+mn-cs"/>
              </a:rPr>
              <a:t> qui peuvent provenir d’autres écosystèmes moins gérées et aménagées telles que les forets ou les prairies.</a:t>
            </a:r>
          </a:p>
          <a:p>
            <a:pPr marL="628650" lvl="1" indent="-171450">
              <a:buFont typeface="Arial" panose="020B0604020202020204" pitchFamily="34" charset="0"/>
              <a:buChar char="•"/>
            </a:pPr>
            <a:r>
              <a:rPr lang="fr-FR" sz="1200" kern="1200" baseline="0" dirty="0">
                <a:solidFill>
                  <a:schemeClr val="tx1"/>
                </a:solidFill>
                <a:effectLst/>
                <a:latin typeface="+mn-lt"/>
                <a:ea typeface="+mn-ea"/>
                <a:cs typeface="+mn-cs"/>
              </a:rPr>
              <a:t>Les bénéfices tirés de multiples services écosystémiques se combinent pour contribuer a la sécurité alimentaire</a:t>
            </a:r>
            <a:endParaRPr lang="fr-FR"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kern="1200" dirty="0">
                <a:solidFill>
                  <a:schemeClr val="tx1"/>
                </a:solidFill>
                <a:effectLst/>
                <a:latin typeface="+mn-lt"/>
                <a:ea typeface="+mn-ea"/>
                <a:cs typeface="+mn-cs"/>
              </a:rPr>
              <a:t>Différents groupes de personnes (par ex. riches/pauvres)</a:t>
            </a:r>
            <a:r>
              <a:rPr lang="fr-FR" sz="1200" kern="1200" baseline="0" dirty="0">
                <a:solidFill>
                  <a:schemeClr val="tx1"/>
                </a:solidFill>
                <a:effectLst/>
                <a:latin typeface="+mn-lt"/>
                <a:ea typeface="+mn-ea"/>
                <a:cs typeface="+mn-cs"/>
              </a:rPr>
              <a:t> p</a:t>
            </a:r>
            <a:r>
              <a:rPr lang="fr-FR" sz="1200" kern="1200" dirty="0">
                <a:solidFill>
                  <a:schemeClr val="tx1"/>
                </a:solidFill>
                <a:effectLst/>
                <a:latin typeface="+mn-lt"/>
                <a:ea typeface="+mn-ea"/>
                <a:cs typeface="+mn-cs"/>
              </a:rPr>
              <a:t>euvent dépendre de différents services écosystémiques</a:t>
            </a:r>
            <a:r>
              <a:rPr lang="fr-FR" sz="1200" kern="1200" baseline="0" dirty="0">
                <a:solidFill>
                  <a:schemeClr val="tx1"/>
                </a:solidFill>
                <a:effectLst/>
                <a:latin typeface="+mn-lt"/>
                <a:ea typeface="+mn-ea"/>
                <a:cs typeface="+mn-cs"/>
              </a:rPr>
              <a:t> pour leur sécurité alimentaire.</a:t>
            </a:r>
            <a:r>
              <a:rPr lang="fr-FR"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1" u="none" strike="noStrike" kern="1200" baseline="0" noProof="0" dirty="0">
                <a:solidFill>
                  <a:schemeClr val="tx1"/>
                </a:solidFill>
                <a:latin typeface="+mn-lt"/>
                <a:ea typeface="+mn-ea"/>
                <a:cs typeface="+mn-cs"/>
              </a:rPr>
              <a:t>[Discutez le fait que le diagramme ne montre pas les relations bidirectionnelles (par ex. les résultats sur la santé peuvent affecter l’agriculture mais aussi la cohésion de la communauté ; les décisions concernant l’agriculture peuvent affecter les forets, la qualité de l’eau, etc.)]</a:t>
            </a:r>
          </a:p>
          <a:p>
            <a:pPr marL="171450" lvl="0" indent="-171450">
              <a:buFont typeface="Arial" panose="020B0604020202020204" pitchFamily="34" charset="0"/>
              <a:buNone/>
            </a:pPr>
            <a:endParaRPr lang="en-GB" sz="1200" dirty="0">
              <a:latin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11</a:t>
            </a:fld>
            <a:endParaRPr lang="en-US"/>
          </a:p>
        </p:txBody>
      </p:sp>
    </p:spTree>
    <p:extLst>
      <p:ext uri="{BB962C8B-B14F-4D97-AF65-F5344CB8AC3E}">
        <p14:creationId xmlns:p14="http://schemas.microsoft.com/office/powerpoint/2010/main" val="403872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Pendant la session précédente, nous avons parlé de systèmes socio-écologiques. Les systèmes alimentaires constituent de bons exemples de SSE qui peuvent être analysés sur des échelles multiples du local au global. </a:t>
            </a:r>
            <a:endParaRPr lang="en-GB"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12</a:t>
            </a:fld>
            <a:endParaRPr lang="en-US"/>
          </a:p>
        </p:txBody>
      </p:sp>
    </p:spTree>
    <p:extLst>
      <p:ext uri="{BB962C8B-B14F-4D97-AF65-F5344CB8AC3E}">
        <p14:creationId xmlns:p14="http://schemas.microsoft.com/office/powerpoint/2010/main" val="1579101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cadre permet l’analyse des interactions entre les systèmes alimentaires, l’environnement et le contexte socio-économique et politique.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centre du diagramme montre les trois dimensions de la sécurité alimentaire. Les résultats en termes de sécurité alimentaire sont produits par les activités du système alimentaire (boîte du haut) qui va de la production à la distribution, la consommation et aussi le traitement de ses déchets (pas montré sur le diagramme).</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Il y a des flèches à double sens vers le système social (ex. si vous avez une bonne sécurité alimentaire, il y a aussi de fortes chances que vous ayez aussi de meilleures perspectives d'emploi, de même, si vous avez un bon revenu, ceci va vous permettre d’acheter de meilleurs aliments) et le système environnemental (ex. la production alimentaire peut avoir des impacts très négatifs sur l’environnement, en même temps, si vous habitez dans un environnement dégradé, vos opportunités pour atteindre une sécurité alimentaire seront beaucoup plus limitée).</a:t>
            </a:r>
            <a:endParaRPr lang="en-US" sz="1200" dirty="0">
              <a:solidFill>
                <a:schemeClr val="tx2">
                  <a:lumMod val="90000"/>
                  <a:lumOff val="1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13</a:t>
            </a:fld>
            <a:endParaRPr lang="en-US"/>
          </a:p>
        </p:txBody>
      </p:sp>
    </p:spTree>
    <p:extLst>
      <p:ext uri="{BB962C8B-B14F-4D97-AF65-F5344CB8AC3E}">
        <p14:creationId xmlns:p14="http://schemas.microsoft.com/office/powerpoint/2010/main" val="183498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Discuter les points clés ci-dessus :</a:t>
            </a:r>
          </a:p>
          <a:p>
            <a:r>
              <a:rPr lang="fr-FR" sz="1200" kern="1200" dirty="0">
                <a:solidFill>
                  <a:schemeClr val="tx1"/>
                </a:solidFill>
                <a:effectLst/>
                <a:latin typeface="+mn-lt"/>
                <a:ea typeface="+mn-ea"/>
                <a:cs typeface="+mn-cs"/>
              </a:rPr>
              <a:t>Point 1 : Nous avons démontré l’accroissement de la population humaine et ses implications pour la sécurité alimentaire, la dégradation des écosystèmes et les services écosystémiques (voir modules précédents)</a:t>
            </a:r>
          </a:p>
          <a:p>
            <a:r>
              <a:rPr lang="fr-FR" sz="1200" kern="1200" dirty="0">
                <a:solidFill>
                  <a:schemeClr val="tx1"/>
                </a:solidFill>
                <a:effectLst/>
                <a:latin typeface="+mn-lt"/>
                <a:ea typeface="+mn-ea"/>
                <a:cs typeface="+mn-cs"/>
              </a:rPr>
              <a:t>Point 3 : La globalisation des marchés, de nouveaux superpuissances alimentaires (Chine, Brésil, Inde, Russie), la consolidation du secteur privé.</a:t>
            </a:r>
          </a:p>
          <a:p>
            <a:r>
              <a:rPr lang="fr-FR" sz="1200" kern="1200" dirty="0">
                <a:solidFill>
                  <a:schemeClr val="tx1"/>
                </a:solidFill>
                <a:effectLst/>
                <a:latin typeface="+mn-lt"/>
                <a:ea typeface="+mn-ea"/>
                <a:cs typeface="+mn-cs"/>
              </a:rPr>
              <a:t>Point 5 : Les ressources clés = terre, énergie, eau. La demande mondiale en énergie est prévue d’augmenter jusqu’à 45% de 2006 à 2030. Les prix des engrais ont augmenté de 5 fois entre 2005-2008 à cause de l’augmentation des prix de carburants.</a:t>
            </a:r>
          </a:p>
          <a:p>
            <a:r>
              <a:rPr lang="fr-FR" sz="1200" kern="1200" dirty="0">
                <a:solidFill>
                  <a:schemeClr val="tx1"/>
                </a:solidFill>
                <a:effectLst/>
                <a:latin typeface="+mn-lt"/>
                <a:ea typeface="+mn-ea"/>
                <a:cs typeface="+mn-cs"/>
              </a:rPr>
              <a:t>Point 6 : La consommation de viande est maintenant de ~ 32kg/tête. Prévu d’augmenter à 52kg avant 2050. Valeurs éthiques- ex. Points de vue sur les systèmes agricoles, le bien-être des animaux, OGM, la souveraineté alimentaire.</a:t>
            </a:r>
            <a:endParaRPr lang="en-US" dirty="0"/>
          </a:p>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14</a:t>
            </a:fld>
            <a:endParaRPr lang="en-US"/>
          </a:p>
        </p:txBody>
      </p:sp>
    </p:spTree>
    <p:extLst>
      <p:ext uri="{BB962C8B-B14F-4D97-AF65-F5344CB8AC3E}">
        <p14:creationId xmlns:p14="http://schemas.microsoft.com/office/powerpoint/2010/main" val="2568179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[Cet exercice a pour but d’inciter les étudiants à développer les connaissances acquises jusqu’ici.]</a:t>
            </a:r>
          </a:p>
        </p:txBody>
      </p:sp>
      <p:sp>
        <p:nvSpPr>
          <p:cNvPr id="4" name="Slide Number Placeholder 3"/>
          <p:cNvSpPr>
            <a:spLocks noGrp="1"/>
          </p:cNvSpPr>
          <p:nvPr>
            <p:ph type="sldNum" sz="quarter" idx="10"/>
          </p:nvPr>
        </p:nvSpPr>
        <p:spPr/>
        <p:txBody>
          <a:bodyPr/>
          <a:lstStyle/>
          <a:p>
            <a:fld id="{D536A055-F74D-284E-8E9F-F2FBD7D2465E}" type="slidenum">
              <a:rPr lang="en-US" smtClean="0"/>
              <a:pPr/>
              <a:t>15</a:t>
            </a:fld>
            <a:endParaRPr lang="en-US"/>
          </a:p>
        </p:txBody>
      </p:sp>
    </p:spTree>
    <p:extLst>
      <p:ext uri="{BB962C8B-B14F-4D97-AF65-F5344CB8AC3E}">
        <p14:creationId xmlns:p14="http://schemas.microsoft.com/office/powerpoint/2010/main" val="289475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L’ODD2 a un objectif ambitieux d’atteindre ‘zéro faim’. Pour les pauvres, ceci est très étroitement lié à l’élimination de la pauvreté (ODD1) parce qu’ils dépensent la majorité de leurs revenus pour l’alimentation.</a:t>
            </a:r>
            <a:endParaRPr lang="en-GB" alt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17</a:t>
            </a:fld>
            <a:endParaRPr lang="en-US"/>
          </a:p>
        </p:txBody>
      </p:sp>
    </p:spTree>
    <p:extLst>
      <p:ext uri="{BB962C8B-B14F-4D97-AF65-F5344CB8AC3E}">
        <p14:creationId xmlns:p14="http://schemas.microsoft.com/office/powerpoint/2010/main" val="1911786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fr-FR" sz="1200" kern="1200" dirty="0">
                <a:solidFill>
                  <a:schemeClr val="tx1"/>
                </a:solidFill>
                <a:effectLst/>
                <a:latin typeface="+mn-lt"/>
                <a:ea typeface="+mn-ea"/>
                <a:cs typeface="+mn-cs"/>
              </a:rPr>
              <a:t>Contrairement aux précédentes solutions politiques de sécurité alimentaire, qui étaient fondées sur la disponibilité alimentaire, la présente politique reconnait que la majorité des gens dépend largement du marché pour obtenir leur nourriture. Sur les deux politiques clés qui sont maintenant mises en avant pour atteindre zéro faim, seule la deuxième est liée à l’agriculture et la production alimentaire.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 protection sociale- à 1,25 USD </a:t>
            </a:r>
            <a:r>
              <a:rPr lang="fr-FR" dirty="0"/>
              <a:t>(actualisé à 1,90USD en 2015)</a:t>
            </a:r>
            <a:r>
              <a:rPr lang="fr-FR" sz="1200" kern="1200" dirty="0">
                <a:solidFill>
                  <a:schemeClr val="tx1"/>
                </a:solidFill>
                <a:effectLst/>
                <a:latin typeface="+mn-lt"/>
                <a:ea typeface="+mn-ea"/>
                <a:cs typeface="+mn-cs"/>
              </a:rPr>
              <a:t>, les bénéficiaires devront avoir assez pour se nourrir mais pas plus. Alors, on a besoin de leur donner plus pour qu’ils puissent faire des épargnes et investir, ou promouvoir la croissance favorable aux pauvres pour augmenter leurs opportunités.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Sur les 267billions USD, 116 billions USD seront pour la protection sociale (dont 75 billions USD pour les zones rurales), et le reste pour les investissements pour une croissance favorable aux pauvres.</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La protection sociale peut être considérée comme simple consommation mais il est clair qu’elle permet de faire des épargnes- même infimes et une meilleure nutrition permet une plus grande productivité. Ainsi, la protection sociale est un investissement en capacité humaine.</a:t>
            </a:r>
            <a:endParaRPr lang="en-GB" alt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18</a:t>
            </a:fld>
            <a:endParaRPr lang="en-US"/>
          </a:p>
        </p:txBody>
      </p:sp>
    </p:spTree>
    <p:extLst>
      <p:ext uri="{BB962C8B-B14F-4D97-AF65-F5344CB8AC3E}">
        <p14:creationId xmlns:p14="http://schemas.microsoft.com/office/powerpoint/2010/main" val="468246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Point 1- Le programme national</a:t>
            </a:r>
            <a:r>
              <a:rPr lang="fr-FR" sz="1200" kern="1200" baseline="0" dirty="0">
                <a:solidFill>
                  <a:schemeClr val="tx1"/>
                </a:solidFill>
                <a:effectLst/>
                <a:latin typeface="+mn-lt"/>
                <a:ea typeface="+mn-ea"/>
                <a:cs typeface="+mn-cs"/>
              </a:rPr>
              <a:t> indien pour la garantie de l’emploi rural (</a:t>
            </a:r>
            <a:r>
              <a:rPr lang="fr-FR" sz="1200" kern="1200" dirty="0">
                <a:solidFill>
                  <a:schemeClr val="tx1"/>
                </a:solidFill>
                <a:effectLst/>
                <a:latin typeface="+mn-lt"/>
                <a:ea typeface="+mn-ea"/>
                <a:cs typeface="+mn-cs"/>
              </a:rPr>
              <a:t>NREGS en anglais)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garantit que tous les hommes et les femmes ont un emploi payé de 100jours/an. Ils peuvent faire différentes choses comme casser des pierres ou aider dans les programmes de vaccination mais l’avantage essentiel est qu’ils aient un revenu qu’ils peuvent utiliser pour acheter des aliments de leur préférence (c’est mieux que de leur donner de la nourriture contre travail parce que les nourritures dans ces programmes sont souvent importées et peuvent nuire à la production alimentaire locale).</a:t>
            </a:r>
          </a:p>
          <a:p>
            <a:r>
              <a:rPr lang="fr-FR" sz="1200" kern="1200" dirty="0">
                <a:solidFill>
                  <a:schemeClr val="tx1"/>
                </a:solidFill>
                <a:effectLst/>
                <a:latin typeface="+mn-lt"/>
                <a:ea typeface="+mn-ea"/>
                <a:cs typeface="+mn-cs"/>
              </a:rPr>
              <a:t>Point 2- Les programmes de cantines scolaires sont maintenant dans 130 pays.</a:t>
            </a:r>
            <a:endParaRPr lang="en-GB" alt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19</a:t>
            </a:fld>
            <a:endParaRPr lang="en-US"/>
          </a:p>
        </p:txBody>
      </p:sp>
    </p:spTree>
    <p:extLst>
      <p:ext uri="{BB962C8B-B14F-4D97-AF65-F5344CB8AC3E}">
        <p14:creationId xmlns:p14="http://schemas.microsoft.com/office/powerpoint/2010/main" val="2218391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alt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20</a:t>
            </a:fld>
            <a:endParaRPr lang="en-US"/>
          </a:p>
        </p:txBody>
      </p:sp>
    </p:spTree>
    <p:extLst>
      <p:ext uri="{BB962C8B-B14F-4D97-AF65-F5344CB8AC3E}">
        <p14:creationId xmlns:p14="http://schemas.microsoft.com/office/powerpoint/2010/main" val="2766438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altLang="en-US" b="1" dirty="0">
              <a:solidFill>
                <a:srgbClr val="FF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2</a:t>
            </a:fld>
            <a:endParaRPr lang="en-US"/>
          </a:p>
        </p:txBody>
      </p:sp>
    </p:spTree>
    <p:extLst>
      <p:ext uri="{BB962C8B-B14F-4D97-AF65-F5344CB8AC3E}">
        <p14:creationId xmlns:p14="http://schemas.microsoft.com/office/powerpoint/2010/main" val="1038702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noProof="0" dirty="0">
                <a:solidFill>
                  <a:srgbClr val="131413"/>
                </a:solidFill>
                <a:latin typeface="Times New Roman" panose="02020603050405020304" pitchFamily="18" charset="0"/>
                <a:cs typeface="Times New Roman" panose="02020603050405020304" pitchFamily="18" charset="0"/>
              </a:rPr>
              <a:t>En plus de contribuer</a:t>
            </a:r>
            <a:r>
              <a:rPr lang="fr-FR" baseline="0" noProof="0" dirty="0">
                <a:solidFill>
                  <a:srgbClr val="131413"/>
                </a:solidFill>
                <a:latin typeface="Times New Roman" panose="02020603050405020304" pitchFamily="18" charset="0"/>
                <a:cs typeface="Times New Roman" panose="02020603050405020304" pitchFamily="18" charset="0"/>
              </a:rPr>
              <a:t> a l’objectif de </a:t>
            </a:r>
            <a:r>
              <a:rPr lang="fr-FR" baseline="0" noProof="0" dirty="0" err="1">
                <a:solidFill>
                  <a:srgbClr val="131413"/>
                </a:solidFill>
                <a:latin typeface="Times New Roman" panose="02020603050405020304" pitchFamily="18" charset="0"/>
                <a:cs typeface="Times New Roman" panose="02020603050405020304" pitchFamily="18" charset="0"/>
              </a:rPr>
              <a:t>zero</a:t>
            </a:r>
            <a:r>
              <a:rPr lang="fr-FR" baseline="0" noProof="0" dirty="0">
                <a:solidFill>
                  <a:srgbClr val="131413"/>
                </a:solidFill>
                <a:latin typeface="Times New Roman" panose="02020603050405020304" pitchFamily="18" charset="0"/>
                <a:cs typeface="Times New Roman" panose="02020603050405020304" pitchFamily="18" charset="0"/>
              </a:rPr>
              <a:t> faim, les systèmes alimentaires doivent aussi être durables du point de vue environnemental. Ceci implique beaucoup de facteurs. </a:t>
            </a:r>
            <a:endParaRPr lang="fr-FR" noProof="0" dirty="0">
              <a:solidFill>
                <a:srgbClr val="131413"/>
              </a:solidFill>
              <a:latin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GB" dirty="0">
              <a:solidFill>
                <a:srgbClr val="131413"/>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21</a:t>
            </a:fld>
            <a:endParaRPr lang="en-US"/>
          </a:p>
        </p:txBody>
      </p:sp>
    </p:spTree>
    <p:extLst>
      <p:ext uri="{BB962C8B-B14F-4D97-AF65-F5344CB8AC3E}">
        <p14:creationId xmlns:p14="http://schemas.microsoft.com/office/powerpoint/2010/main" val="20937831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i="1" kern="1200" dirty="0">
                <a:solidFill>
                  <a:schemeClr val="tx1"/>
                </a:solidFill>
                <a:effectLst/>
                <a:latin typeface="+mn-lt"/>
                <a:ea typeface="+mn-ea"/>
                <a:cs typeface="+mn-cs"/>
              </a:rPr>
              <a:t>[NB : Cet exercice peut être effectué assez rapidement comme une discussion de classe- prend environ 10mn pour une revue assez superficielle des différents systèmes. Il peut aussi constituer un exercice plus substantiel d’une semaine, ou comme un travail de groupe noté- et demandez-leur une restitution en classe avec une présentation en bonne et due forme]</a:t>
            </a:r>
          </a:p>
          <a:p>
            <a:r>
              <a:rPr lang="fr-FR" sz="1200" i="1" kern="1200" dirty="0">
                <a:solidFill>
                  <a:schemeClr val="tx1"/>
                </a:solidFill>
                <a:effectLst/>
                <a:latin typeface="+mn-lt"/>
                <a:ea typeface="+mn-ea"/>
                <a:cs typeface="+mn-cs"/>
              </a:rPr>
              <a:t>Formez des groupes de 4. Prenez 10mn pour discuter d’un système agricole que vous connaissez et essayez de remplir les colonnes y afférente.</a:t>
            </a:r>
          </a:p>
          <a:p>
            <a:r>
              <a:rPr lang="fr-FR" sz="1200" i="1" kern="1200" dirty="0">
                <a:solidFill>
                  <a:schemeClr val="tx1"/>
                </a:solidFill>
                <a:effectLst/>
                <a:latin typeface="+mn-lt"/>
                <a:ea typeface="+mn-ea"/>
                <a:cs typeface="+mn-cs"/>
              </a:rPr>
              <a:t>Rendez compte au groupe d’une brève description du système que vous avez considéré, et comment il se comporte vis-à-vis de chacun des facteurs dans le tableau.</a:t>
            </a:r>
          </a:p>
          <a:p>
            <a:r>
              <a:rPr lang="fr-FR" sz="1200" i="1" kern="1200" dirty="0">
                <a:solidFill>
                  <a:schemeClr val="tx1"/>
                </a:solidFill>
                <a:effectLst/>
                <a:latin typeface="+mn-lt"/>
                <a:ea typeface="+mn-ea"/>
                <a:cs typeface="+mn-cs"/>
              </a:rPr>
              <a:t>[Vous pouvez agréger les notes venant de chaque groupe d’étudiants- éventuellement, il apparait clairement qu’aucun système ne peut obtenir une très bonne note sur tous les points. Ainsi, nous avons besoin d’un large éventail de systèmes pour différents contextes.]</a:t>
            </a:r>
            <a:endParaRPr lang="en-GB" altLang="en-US" i="1"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22</a:t>
            </a:fld>
            <a:endParaRPr lang="en-US"/>
          </a:p>
        </p:txBody>
      </p:sp>
    </p:spTree>
    <p:extLst>
      <p:ext uri="{BB962C8B-B14F-4D97-AF65-F5344CB8AC3E}">
        <p14:creationId xmlns:p14="http://schemas.microsoft.com/office/powerpoint/2010/main" val="1877238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GB" sz="1200" dirty="0" err="1">
                <a:solidFill>
                  <a:schemeClr val="tx1"/>
                </a:solidFill>
                <a:latin typeface="Arial" panose="020B0604020202020204" pitchFamily="34" charset="0"/>
                <a:ea typeface="Arial"/>
                <a:cs typeface="Arial" panose="020B0604020202020204" pitchFamily="34" charset="0"/>
                <a:sym typeface="Arial"/>
              </a:rPr>
              <a:t>Références</a:t>
            </a:r>
            <a:r>
              <a:rPr lang="en-GB" sz="1200" dirty="0">
                <a:solidFill>
                  <a:schemeClr val="tx1"/>
                </a:solidFill>
                <a:latin typeface="Arial" panose="020B0604020202020204" pitchFamily="34" charset="0"/>
                <a:ea typeface="Arial"/>
                <a:cs typeface="Arial" panose="020B0604020202020204" pitchFamily="34" charset="0"/>
                <a:sym typeface="Arial"/>
              </a:rPr>
              <a:t> </a:t>
            </a:r>
            <a:r>
              <a:rPr lang="en-GB" sz="1200" dirty="0" err="1">
                <a:solidFill>
                  <a:schemeClr val="tx1"/>
                </a:solidFill>
                <a:latin typeface="Arial" panose="020B0604020202020204" pitchFamily="34" charset="0"/>
                <a:ea typeface="Arial"/>
                <a:cs typeface="Arial" panose="020B0604020202020204" pitchFamily="34" charset="0"/>
                <a:sym typeface="Arial"/>
              </a:rPr>
              <a:t>citées</a:t>
            </a:r>
            <a:r>
              <a:rPr lang="en-GB" sz="1200" baseline="0" dirty="0">
                <a:solidFill>
                  <a:schemeClr val="tx1"/>
                </a:solidFill>
                <a:latin typeface="Arial" panose="020B0604020202020204" pitchFamily="34" charset="0"/>
                <a:ea typeface="Arial"/>
                <a:cs typeface="Arial" panose="020B0604020202020204" pitchFamily="34" charset="0"/>
                <a:sym typeface="Arial"/>
              </a:rPr>
              <a:t> </a:t>
            </a:r>
            <a:r>
              <a:rPr lang="en-GB" sz="1200" baseline="0" dirty="0" err="1">
                <a:solidFill>
                  <a:schemeClr val="tx1"/>
                </a:solidFill>
                <a:latin typeface="Arial" panose="020B0604020202020204" pitchFamily="34" charset="0"/>
                <a:ea typeface="Arial"/>
                <a:cs typeface="Arial" panose="020B0604020202020204" pitchFamily="34" charset="0"/>
                <a:sym typeface="Arial"/>
              </a:rPr>
              <a:t>dans</a:t>
            </a:r>
            <a:r>
              <a:rPr lang="en-GB" sz="1200" baseline="0" dirty="0">
                <a:solidFill>
                  <a:schemeClr val="tx1"/>
                </a:solidFill>
                <a:latin typeface="Arial" panose="020B0604020202020204" pitchFamily="34" charset="0"/>
                <a:ea typeface="Arial"/>
                <a:cs typeface="Arial" panose="020B0604020202020204" pitchFamily="34" charset="0"/>
                <a:sym typeface="Arial"/>
              </a:rPr>
              <a:t> les note-</a:t>
            </a:r>
            <a:r>
              <a:rPr lang="en-GB" sz="1200" baseline="0" dirty="0" err="1">
                <a:solidFill>
                  <a:schemeClr val="tx1"/>
                </a:solidFill>
                <a:latin typeface="Arial" panose="020B0604020202020204" pitchFamily="34" charset="0"/>
                <a:ea typeface="Arial"/>
                <a:cs typeface="Arial" panose="020B0604020202020204" pitchFamily="34" charset="0"/>
                <a:sym typeface="Arial"/>
              </a:rPr>
              <a:t>présentateur</a:t>
            </a:r>
            <a:r>
              <a:rPr lang="en-GB" sz="1200" dirty="0">
                <a:solidFill>
                  <a:schemeClr val="tx1"/>
                </a:solidFill>
                <a:latin typeface="Arial" panose="020B0604020202020204" pitchFamily="34" charset="0"/>
                <a:ea typeface="Arial"/>
                <a:cs typeface="Arial" panose="020B0604020202020204" pitchFamily="34" charset="0"/>
                <a:sym typeface="Arial"/>
              </a:rPr>
              <a:t>:</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FAO (2009) </a:t>
            </a:r>
            <a:r>
              <a:rPr lang="en-GB" sz="1200" i="1" kern="1200" dirty="0">
                <a:solidFill>
                  <a:schemeClr val="tx1"/>
                </a:solidFill>
                <a:effectLst/>
                <a:latin typeface="Arial" panose="020B0604020202020204" pitchFamily="34" charset="0"/>
                <a:ea typeface="+mn-ea"/>
                <a:cs typeface="Arial" panose="020B0604020202020204" pitchFamily="34" charset="0"/>
              </a:rPr>
              <a:t>Declaration of the World Summit on Food Security</a:t>
            </a:r>
            <a:r>
              <a:rPr lang="en-GB" sz="1200" kern="1200" dirty="0">
                <a:solidFill>
                  <a:schemeClr val="tx1"/>
                </a:solidFill>
                <a:effectLst/>
                <a:latin typeface="Arial" panose="020B0604020202020204" pitchFamily="34" charset="0"/>
                <a:ea typeface="+mn-ea"/>
                <a:cs typeface="Arial" panose="020B0604020202020204" pitchFamily="34" charset="0"/>
              </a:rPr>
              <a:t>, WSFS 2009/2. FAO, Rome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FAO (2011) </a:t>
            </a:r>
            <a:r>
              <a:rPr lang="en-GB" sz="1200" i="1" kern="1200" dirty="0">
                <a:solidFill>
                  <a:schemeClr val="tx1"/>
                </a:solidFill>
                <a:effectLst/>
                <a:latin typeface="Arial" panose="020B0604020202020204" pitchFamily="34" charset="0"/>
                <a:ea typeface="+mn-ea"/>
                <a:cs typeface="Arial" panose="020B0604020202020204" pitchFamily="34" charset="0"/>
              </a:rPr>
              <a:t>Global Food Losses and Food Waste - Extent, Causes and Prevention.</a:t>
            </a:r>
            <a:r>
              <a:rPr lang="en-GB" sz="1200" kern="1200" dirty="0">
                <a:solidFill>
                  <a:schemeClr val="tx1"/>
                </a:solidFill>
                <a:effectLst/>
                <a:latin typeface="Arial" panose="020B0604020202020204" pitchFamily="34" charset="0"/>
                <a:ea typeface="+mn-ea"/>
                <a:cs typeface="Arial" panose="020B0604020202020204" pitchFamily="34" charset="0"/>
              </a:rPr>
              <a:t> FAO, Rome.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Arial" panose="020B0604020202020204" pitchFamily="34" charset="0"/>
                <a:ea typeface="+mn-ea"/>
                <a:cs typeface="Arial" panose="020B0604020202020204" pitchFamily="34" charset="0"/>
              </a:rPr>
              <a:t>Keane, A. </a:t>
            </a:r>
            <a:r>
              <a:rPr lang="en-GB" sz="1200" i="1" kern="1200" dirty="0">
                <a:solidFill>
                  <a:schemeClr val="tx1"/>
                </a:solidFill>
                <a:effectLst/>
                <a:latin typeface="Arial" panose="020B0604020202020204" pitchFamily="34" charset="0"/>
                <a:ea typeface="+mn-ea"/>
                <a:cs typeface="Arial" panose="020B0604020202020204" pitchFamily="34" charset="0"/>
              </a:rPr>
              <a:t>et al</a:t>
            </a:r>
            <a:r>
              <a:rPr lang="en-GB" sz="1200" kern="1200" dirty="0">
                <a:solidFill>
                  <a:schemeClr val="tx1"/>
                </a:solidFill>
                <a:effectLst/>
                <a:latin typeface="Arial" panose="020B0604020202020204" pitchFamily="34" charset="0"/>
                <a:ea typeface="+mn-ea"/>
                <a:cs typeface="Arial" panose="020B0604020202020204" pitchFamily="34" charset="0"/>
              </a:rPr>
              <a:t>. (2016) Gender Differentiated Preferences for a Community-Based Conservation Initiative. </a:t>
            </a:r>
            <a:r>
              <a:rPr lang="en-GB" sz="1200" kern="1200" dirty="0" err="1">
                <a:solidFill>
                  <a:schemeClr val="tx1"/>
                </a:solidFill>
                <a:effectLst/>
                <a:latin typeface="Arial" panose="020B0604020202020204" pitchFamily="34" charset="0"/>
                <a:ea typeface="+mn-ea"/>
                <a:cs typeface="Arial" panose="020B0604020202020204" pitchFamily="34" charset="0"/>
              </a:rPr>
              <a:t>PLoS</a:t>
            </a:r>
            <a:r>
              <a:rPr lang="en-GB" sz="1200" kern="1200" dirty="0">
                <a:solidFill>
                  <a:schemeClr val="tx1"/>
                </a:solidFill>
                <a:effectLst/>
                <a:latin typeface="Arial" panose="020B0604020202020204" pitchFamily="34" charset="0"/>
                <a:ea typeface="+mn-ea"/>
                <a:cs typeface="Arial" panose="020B0604020202020204" pitchFamily="34" charset="0"/>
              </a:rPr>
              <a:t> ONE </a:t>
            </a:r>
            <a:r>
              <a:rPr lang="en-GB" sz="1200" b="1" kern="1200" dirty="0">
                <a:solidFill>
                  <a:schemeClr val="tx1"/>
                </a:solidFill>
                <a:effectLst/>
                <a:latin typeface="Arial" panose="020B0604020202020204" pitchFamily="34" charset="0"/>
                <a:ea typeface="+mn-ea"/>
                <a:cs typeface="Arial" panose="020B0604020202020204" pitchFamily="34" charset="0"/>
              </a:rPr>
              <a:t>11</a:t>
            </a:r>
            <a:r>
              <a:rPr lang="en-GB" sz="1200" b="0"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1-15.</a:t>
            </a:r>
          </a:p>
          <a:p>
            <a:pPr marL="171450" indent="-171450">
              <a:buFont typeface="Arial" panose="020B0604020202020204" pitchFamily="34" charset="0"/>
              <a:buChar char="•"/>
            </a:pPr>
            <a:r>
              <a:rPr lang="en-GB" sz="1200" kern="1200" dirty="0">
                <a:solidFill>
                  <a:schemeClr val="tx1"/>
                </a:solidFill>
                <a:effectLst/>
                <a:latin typeface="Arial" panose="020B0604020202020204" pitchFamily="34" charset="0"/>
                <a:ea typeface="+mn-ea"/>
                <a:cs typeface="Arial" panose="020B0604020202020204" pitchFamily="34" charset="0"/>
              </a:rPr>
              <a:t>Lakerveld, R.P. </a:t>
            </a:r>
            <a:r>
              <a:rPr lang="en-GB" sz="1200" i="1" kern="1200" dirty="0">
                <a:solidFill>
                  <a:schemeClr val="tx1"/>
                </a:solidFill>
                <a:effectLst/>
                <a:latin typeface="Arial" panose="020B0604020202020204" pitchFamily="34" charset="0"/>
                <a:ea typeface="+mn-ea"/>
                <a:cs typeface="Arial" panose="020B0604020202020204" pitchFamily="34" charset="0"/>
              </a:rPr>
              <a:t>et al</a:t>
            </a:r>
            <a:r>
              <a:rPr lang="en-GB" sz="1200" kern="1200" dirty="0">
                <a:solidFill>
                  <a:schemeClr val="tx1"/>
                </a:solidFill>
                <a:effectLst/>
                <a:latin typeface="Arial" panose="020B0604020202020204" pitchFamily="34" charset="0"/>
                <a:ea typeface="+mn-ea"/>
                <a:cs typeface="Arial" panose="020B0604020202020204" pitchFamily="34" charset="0"/>
              </a:rPr>
              <a:t>. (2015) The social distribution of provisioning forest ecosystem services: Evidence and insights from Odisha, India. </a:t>
            </a:r>
            <a:r>
              <a:rPr lang="en-GB" sz="1200" i="1" kern="1200" dirty="0">
                <a:solidFill>
                  <a:schemeClr val="tx1"/>
                </a:solidFill>
                <a:effectLst/>
                <a:latin typeface="Arial" panose="020B0604020202020204" pitchFamily="34" charset="0"/>
                <a:ea typeface="+mn-ea"/>
                <a:cs typeface="Arial" panose="020B0604020202020204" pitchFamily="34" charset="0"/>
              </a:rPr>
              <a:t>Ecosystem Services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GB" sz="1200" b="1" kern="1200" dirty="0">
                <a:solidFill>
                  <a:schemeClr val="tx1"/>
                </a:solidFill>
                <a:effectLst/>
                <a:latin typeface="Arial" panose="020B0604020202020204" pitchFamily="34" charset="0"/>
                <a:ea typeface="+mn-ea"/>
                <a:cs typeface="Arial" panose="020B0604020202020204" pitchFamily="34" charset="0"/>
              </a:rPr>
              <a:t>14</a:t>
            </a:r>
            <a:r>
              <a:rPr lang="en-GB" sz="1200" b="0" i="0" kern="1200" dirty="0">
                <a:solidFill>
                  <a:schemeClr val="tx1"/>
                </a:solidFill>
                <a:effectLst/>
                <a:latin typeface="Arial" panose="020B0604020202020204" pitchFamily="34" charset="0"/>
                <a:ea typeface="+mn-ea"/>
                <a:cs typeface="Arial" panose="020B0604020202020204" pitchFamily="34" charset="0"/>
              </a:rPr>
              <a:t>:</a:t>
            </a:r>
            <a:r>
              <a:rPr lang="en-GB" sz="1200" i="1" kern="120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56–66.</a:t>
            </a:r>
          </a:p>
          <a:p>
            <a:pPr marL="171450" indent="-171450">
              <a:buFont typeface="Arial" panose="020B0604020202020204" pitchFamily="34" charset="0"/>
              <a:buChar char="•"/>
            </a:pPr>
            <a:r>
              <a:rPr lang="en-GB" sz="1200" dirty="0">
                <a:solidFill>
                  <a:schemeClr val="accent1"/>
                </a:solidFill>
                <a:latin typeface="Arial" panose="020B0604020202020204" pitchFamily="34" charset="0"/>
                <a:cs typeface="Arial" panose="020B0604020202020204" pitchFamily="34" charset="0"/>
              </a:rPr>
              <a:t>Steinfeld, H. </a:t>
            </a:r>
            <a:r>
              <a:rPr lang="en-GB" sz="1200" i="1" dirty="0">
                <a:solidFill>
                  <a:schemeClr val="accent1"/>
                </a:solidFill>
                <a:latin typeface="Arial" panose="020B0604020202020204" pitchFamily="34" charset="0"/>
                <a:cs typeface="Arial" panose="020B0604020202020204" pitchFamily="34" charset="0"/>
              </a:rPr>
              <a:t>et al</a:t>
            </a:r>
            <a:r>
              <a:rPr lang="en-GB" sz="1200" dirty="0">
                <a:solidFill>
                  <a:schemeClr val="accent1"/>
                </a:solidFill>
                <a:latin typeface="Arial" panose="020B0604020202020204" pitchFamily="34" charset="0"/>
                <a:cs typeface="Arial" panose="020B0604020202020204" pitchFamily="34" charset="0"/>
              </a:rPr>
              <a:t>. (2006) Livestock’s Long Shadow: Environmental Issues and Options. FAO </a:t>
            </a:r>
            <a:r>
              <a:rPr lang="en-GB" sz="1200" i="1" dirty="0">
                <a:solidFill>
                  <a:schemeClr val="accent1"/>
                </a:solidFill>
                <a:latin typeface="Arial" panose="020B0604020202020204" pitchFamily="34" charset="0"/>
                <a:cs typeface="Arial" panose="020B0604020202020204" pitchFamily="34" charset="0"/>
              </a:rPr>
              <a:t>ftp://ftp.fao.org/docrep/fao/010/A0701E/A0701E00.pdf</a:t>
            </a:r>
            <a:r>
              <a:rPr lang="en-GB" sz="1200" dirty="0">
                <a:solidFill>
                  <a:schemeClr val="accent1"/>
                </a:solidFill>
                <a:latin typeface="Arial" panose="020B0604020202020204" pitchFamily="34" charset="0"/>
                <a:cs typeface="Arial" panose="020B0604020202020204" pitchFamily="34" charset="0"/>
              </a:rPr>
              <a:t>, 1-377.</a:t>
            </a:r>
            <a:endParaRPr lang="en-GB" sz="1200" b="0" dirty="0">
              <a:latin typeface="Arial" panose="020B0604020202020204" pitchFamily="34" charset="0"/>
              <a:cs typeface="Arial" panose="020B0604020202020204" pitchFamily="34" charset="0"/>
            </a:endParaRPr>
          </a:p>
          <a:p>
            <a:pPr marL="0" lvl="0" indent="0">
              <a:spcBef>
                <a:spcPts val="0"/>
              </a:spcBef>
              <a:spcAft>
                <a:spcPts val="0"/>
              </a:spcAft>
              <a:buNone/>
            </a:pPr>
            <a:endParaRPr dirty="0"/>
          </a:p>
        </p:txBody>
      </p:sp>
      <p:sp>
        <p:nvSpPr>
          <p:cNvPr id="238" name="Shape 23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9793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i="1" dirty="0">
              <a:latin typeface="+mn-lt"/>
            </a:endParaRPr>
          </a:p>
        </p:txBody>
      </p:sp>
      <p:sp>
        <p:nvSpPr>
          <p:cNvPr id="251" name="Shape 25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pPr marL="0" marR="0" lvl="0" indent="0" algn="r" rtl="0">
                <a:spcBef>
                  <a:spcPts val="0"/>
                </a:spcBef>
                <a:spcAft>
                  <a:spcPts val="0"/>
                </a:spcAft>
                <a:buNone/>
              </a:pPr>
              <a:t>24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4676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3</a:t>
            </a:fld>
            <a:endParaRPr lang="en-US"/>
          </a:p>
        </p:txBody>
      </p:sp>
    </p:spTree>
    <p:extLst>
      <p:ext uri="{BB962C8B-B14F-4D97-AF65-F5344CB8AC3E}">
        <p14:creationId xmlns:p14="http://schemas.microsoft.com/office/powerpoint/2010/main" val="3552541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Dans les années 1950 et 1960, la sécurité alimentaire était assimilé avec l’autosuffisance en aliments de base </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Après la conférence mondiale de l’alimentation de la FAO en 1974, la sécurité alimentaire est définie comme l’accès à des aliments suffisants</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La présente définition vient du Sommet alimentaire mondial en 1996 (FAO 1996)</a:t>
            </a:r>
          </a:p>
          <a:p>
            <a:pPr marL="0" lvl="0" indent="0">
              <a:buFont typeface="Arial" panose="020B0604020202020204" pitchFamily="34" charset="0"/>
              <a:buNone/>
            </a:pPr>
            <a:endParaRPr lang="fr-FR" sz="1200" kern="1200" dirty="0">
              <a:solidFill>
                <a:schemeClr val="tx1"/>
              </a:solidFill>
              <a:effectLst/>
              <a:latin typeface="+mn-lt"/>
              <a:ea typeface="+mn-ea"/>
              <a:cs typeface="+mn-cs"/>
            </a:endParaRPr>
          </a:p>
          <a:p>
            <a:pPr marL="0" indent="0">
              <a:buFont typeface="Arial" panose="020B0604020202020204" pitchFamily="34" charset="0"/>
              <a:buNone/>
            </a:pPr>
            <a:r>
              <a:rPr lang="fr-FR" sz="1200" i="1" kern="1200" dirty="0">
                <a:solidFill>
                  <a:schemeClr val="tx1"/>
                </a:solidFill>
                <a:effectLst/>
                <a:latin typeface="+mn-lt"/>
                <a:ea typeface="+mn-ea"/>
                <a:cs typeface="+mn-cs"/>
              </a:rPr>
              <a:t>[Peut-être, effectuer une séance rapide de question-réponse ici à propos de quelques composantes de la définition:</a:t>
            </a:r>
          </a:p>
          <a:p>
            <a:pPr marL="171450" lvl="0" indent="-171450">
              <a:buFont typeface="Arial" panose="020B0604020202020204" pitchFamily="34" charset="0"/>
              <a:buChar char="•"/>
            </a:pPr>
            <a:r>
              <a:rPr lang="fr-FR" i="1" dirty="0"/>
              <a:t>‘tous les êtres humains’ </a:t>
            </a:r>
            <a:r>
              <a:rPr lang="fr-FR" sz="1200" i="1" kern="1200" dirty="0">
                <a:solidFill>
                  <a:schemeClr val="tx1"/>
                </a:solidFill>
                <a:effectLst/>
                <a:latin typeface="+mn-lt"/>
                <a:ea typeface="+mn-ea"/>
                <a:cs typeface="+mn-cs"/>
              </a:rPr>
              <a:t>- pas seulement les riches ou les adultes</a:t>
            </a:r>
          </a:p>
          <a:p>
            <a:pPr marL="171450" lvl="0" indent="-171450">
              <a:buFont typeface="Arial" panose="020B0604020202020204" pitchFamily="34" charset="0"/>
              <a:buChar char="•"/>
            </a:pPr>
            <a:r>
              <a:rPr lang="fr-FR" i="1" dirty="0"/>
              <a:t>‘à tout moment’ </a:t>
            </a:r>
            <a:r>
              <a:rPr lang="fr-FR" sz="1200" i="1" kern="1200" dirty="0">
                <a:solidFill>
                  <a:schemeClr val="tx1"/>
                </a:solidFill>
                <a:effectLst/>
                <a:latin typeface="+mn-lt"/>
                <a:ea typeface="+mn-ea"/>
                <a:cs typeface="+mn-cs"/>
              </a:rPr>
              <a:t>- i.e. pendant toute l’année (même pendant la période de soudure entre les récoltes) et toutes les années.</a:t>
            </a: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‘accès physique, social et économique’ – on peut soit produire les aliments soi-même, ou les échanger ou les acheter</a:t>
            </a: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a:t>
            </a:r>
            <a:r>
              <a:rPr lang="fr-FR" i="1" dirty="0"/>
              <a:t>suffisante, saine et nutritive’ </a:t>
            </a:r>
            <a:r>
              <a:rPr lang="fr-FR" sz="1200" i="1" kern="1200" dirty="0">
                <a:solidFill>
                  <a:schemeClr val="tx1"/>
                </a:solidFill>
                <a:effectLst/>
                <a:latin typeface="+mn-lt"/>
                <a:ea typeface="+mn-ea"/>
                <a:cs typeface="+mn-cs"/>
              </a:rPr>
              <a:t>– bien évidemment</a:t>
            </a:r>
          </a:p>
          <a:p>
            <a:pPr marL="171450" indent="-171450">
              <a:buFont typeface="Arial" panose="020B0604020202020204" pitchFamily="34" charset="0"/>
              <a:buChar char="•"/>
            </a:pPr>
            <a:r>
              <a:rPr lang="fr-FR" sz="1200" i="1" kern="1200" dirty="0">
                <a:solidFill>
                  <a:schemeClr val="tx1"/>
                </a:solidFill>
                <a:effectLst/>
                <a:latin typeface="+mn-lt"/>
                <a:ea typeface="+mn-ea"/>
                <a:cs typeface="+mn-cs"/>
              </a:rPr>
              <a:t>‘besoins diététiques et préférences alimentaires’ – les gens sont seulement satisfaits lorsqu’ils ont mangé les types d’aliments qu’ils veulent manger, ex. beaucoup d’Asiatiques ont besoin de riz pour se sentir satisfait, les végétariens préfèrent manger sans-viande, il y a des gens qui ne peuvent pas manger certains aliments à cause de restrictions religieuses ou médicales.]</a:t>
            </a:r>
            <a:endParaRPr lang="en-GB" altLang="en-US" i="1"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4</a:t>
            </a:fld>
            <a:endParaRPr lang="en-US"/>
          </a:p>
        </p:txBody>
      </p:sp>
    </p:spTree>
    <p:extLst>
      <p:ext uri="{BB962C8B-B14F-4D97-AF65-F5344CB8AC3E}">
        <p14:creationId xmlns:p14="http://schemas.microsoft.com/office/powerpoint/2010/main" val="782516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Comme la déclaration du Sommet alimentaire mondial de 1996 reconfirmée en 2002, la sécurité alimentaire consiste en 4 dimensions principales</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Disponibilité : La quantité d’aliments qui est présente dans un pays ou une zone par toutes les formes de production domestique, les importations, les stocks d’aliments et l’aide alimentaire</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Accessibilité : la capacité d’un ménage à se procurer une quantité adéquate d’aliments régulièrement par la combinaison d’achats (i.e. abordabilité), de troc, d’emprunts, d’assistance alimentaire ou de dons</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Utilisation : aliments sains et nutritifs satisfaisant les besoins diététiques des ménages et incluant les facteurs tels que l’eau potable et des installations sanitaires adéquates, aussi bien que la valeur sociale</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Stabilité : Perturbation du flux régulier due au changement climatique, conflit, chômage, maladie, fluctuation de prix et autre facteurs. L’absence de stabilité peut affecter toute ou partie des trois composantes du cadre de la sécurité alimentaire</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Etat nutritionnel : conséquence de l’absorption de nourriture et de l’utilisation des nutriments par le corps. Une partie intégrale de la nature multidimensionnelle de la sécurité alimentaire. (</a:t>
            </a:r>
            <a:r>
              <a:rPr lang="en-GB" sz="1200" kern="1200" dirty="0">
                <a:solidFill>
                  <a:schemeClr val="tx1"/>
                </a:solidFill>
                <a:effectLst/>
                <a:latin typeface="+mn-lt"/>
                <a:ea typeface="+mn-ea"/>
                <a:cs typeface="+mn-cs"/>
              </a:rPr>
              <a:t>FAO 2009)</a:t>
            </a:r>
          </a:p>
        </p:txBody>
      </p:sp>
      <p:sp>
        <p:nvSpPr>
          <p:cNvPr id="4" name="Slide Number Placeholder 3"/>
          <p:cNvSpPr>
            <a:spLocks noGrp="1"/>
          </p:cNvSpPr>
          <p:nvPr>
            <p:ph type="sldNum" sz="quarter" idx="10"/>
          </p:nvPr>
        </p:nvSpPr>
        <p:spPr/>
        <p:txBody>
          <a:bodyPr/>
          <a:lstStyle/>
          <a:p>
            <a:fld id="{D536A055-F74D-284E-8E9F-F2FBD7D2465E}" type="slidenum">
              <a:rPr lang="en-US" smtClean="0"/>
              <a:t>5</a:t>
            </a:fld>
            <a:endParaRPr lang="en-US"/>
          </a:p>
        </p:txBody>
      </p:sp>
    </p:spTree>
    <p:extLst>
      <p:ext uri="{BB962C8B-B14F-4D97-AF65-F5344CB8AC3E}">
        <p14:creationId xmlns:p14="http://schemas.microsoft.com/office/powerpoint/2010/main" val="2862806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 rapport par la FAO, IFAD, UNICEF, WFP et WHO « </a:t>
            </a:r>
            <a:r>
              <a:rPr lang="fr-FR" sz="1200" i="1" kern="1200" dirty="0">
                <a:solidFill>
                  <a:schemeClr val="tx1"/>
                </a:solidFill>
                <a:effectLst/>
                <a:latin typeface="+mn-lt"/>
                <a:ea typeface="+mn-ea"/>
                <a:cs typeface="+mn-cs"/>
              </a:rPr>
              <a:t>L’état de la sécurité alimentaire dans le monde 2017 </a:t>
            </a:r>
            <a:r>
              <a:rPr lang="fr-FR" sz="1200" kern="1200" dirty="0">
                <a:solidFill>
                  <a:schemeClr val="tx1"/>
                </a:solidFill>
                <a:effectLst/>
                <a:latin typeface="+mn-lt"/>
                <a:ea typeface="+mn-ea"/>
                <a:cs typeface="+mn-cs"/>
              </a:rPr>
              <a:t>» met en évidence en détails la situation de sécurité alimentaire mondiale et par région</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Les statistiques clés sont présentées dans la diapo et incluent la sous-alimentation, le rachitisme (taille</a:t>
            </a:r>
            <a:r>
              <a:rPr lang="fr-FR" sz="1200" kern="1200" baseline="0" dirty="0">
                <a:solidFill>
                  <a:schemeClr val="tx1"/>
                </a:solidFill>
                <a:effectLst/>
                <a:latin typeface="+mn-lt"/>
                <a:ea typeface="+mn-ea"/>
                <a:cs typeface="+mn-cs"/>
              </a:rPr>
              <a:t> insuffisante par rapport a </a:t>
            </a:r>
            <a:r>
              <a:rPr lang="fr-FR" sz="1200" kern="1200" baseline="0" dirty="0" err="1">
                <a:solidFill>
                  <a:schemeClr val="tx1"/>
                </a:solidFill>
                <a:effectLst/>
                <a:latin typeface="+mn-lt"/>
                <a:ea typeface="+mn-ea"/>
                <a:cs typeface="+mn-cs"/>
              </a:rPr>
              <a:t>l’age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et la cachexie (insuffisance du poids</a:t>
            </a:r>
            <a:r>
              <a:rPr lang="fr-FR" sz="1200" kern="1200" baseline="0" dirty="0">
                <a:solidFill>
                  <a:schemeClr val="tx1"/>
                </a:solidFill>
                <a:effectLst/>
                <a:latin typeface="+mn-lt"/>
                <a:ea typeface="+mn-ea"/>
                <a:cs typeface="+mn-cs"/>
              </a:rPr>
              <a:t> par rapport a la taille)</a:t>
            </a:r>
            <a:r>
              <a:rPr lang="fr-FR" sz="1200" kern="1200" dirty="0">
                <a:solidFill>
                  <a:schemeClr val="tx1"/>
                </a:solidFill>
                <a:effectLst/>
                <a:latin typeface="+mn-lt"/>
                <a:ea typeface="+mn-ea"/>
                <a:cs typeface="+mn-cs"/>
              </a:rPr>
              <a:t>, déficience en micronutriment et obésité</a:t>
            </a:r>
          </a:p>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défis de la sécurité alimentaire comprennent:</a:t>
            </a:r>
          </a:p>
          <a:p>
            <a:pPr marL="628650" lvl="1" indent="-171450">
              <a:buFont typeface="Courier New" panose="02070309020205020404" pitchFamily="49" charset="0"/>
              <a:buChar char="o"/>
            </a:pPr>
            <a:r>
              <a:rPr lang="fr-FR" sz="1200" b="1" kern="1200" dirty="0">
                <a:solidFill>
                  <a:schemeClr val="tx1"/>
                </a:solidFill>
                <a:effectLst/>
                <a:latin typeface="+mn-lt"/>
                <a:ea typeface="+mn-ea"/>
                <a:cs typeface="+mn-cs"/>
              </a:rPr>
              <a:t>La santé</a:t>
            </a:r>
            <a:r>
              <a:rPr lang="fr-FR" sz="1200" kern="1200" dirty="0">
                <a:solidFill>
                  <a:schemeClr val="tx1"/>
                </a:solidFill>
                <a:effectLst/>
                <a:latin typeface="+mn-lt"/>
                <a:ea typeface="+mn-ea"/>
                <a:cs typeface="+mn-cs"/>
              </a:rPr>
              <a:t> : l’hygiène alimentaire, la nutrition, l’obésité, le diabète type II, la maladie cardiovasculaire, la démence, l’AVC, le cancer, la faim, la pauvreté, familles/enfants</a:t>
            </a:r>
          </a:p>
          <a:p>
            <a:pPr marL="628650" lvl="1" indent="-171450">
              <a:buFont typeface="Courier New" panose="02070309020205020404" pitchFamily="49" charset="0"/>
              <a:buChar char="o"/>
            </a:pPr>
            <a:r>
              <a:rPr lang="fr-FR" sz="1200" b="1" kern="1200" dirty="0">
                <a:solidFill>
                  <a:schemeClr val="tx1"/>
                </a:solidFill>
                <a:effectLst/>
                <a:latin typeface="+mn-lt"/>
                <a:ea typeface="+mn-ea"/>
                <a:cs typeface="+mn-cs"/>
              </a:rPr>
              <a:t>Empreinte écologique</a:t>
            </a:r>
            <a:r>
              <a:rPr lang="fr-FR" sz="1200" kern="1200" dirty="0">
                <a:solidFill>
                  <a:schemeClr val="tx1"/>
                </a:solidFill>
                <a:effectLst/>
                <a:latin typeface="+mn-lt"/>
                <a:ea typeface="+mn-ea"/>
                <a:cs typeface="+mn-cs"/>
              </a:rPr>
              <a:t> : Utilisation de l’eau/des terres, gestion des ressources naturelles et de l’environnement, gaz à effet de serre, changement climatique global, sols appauvris</a:t>
            </a:r>
          </a:p>
          <a:p>
            <a:pPr marL="628650" lvl="1" indent="-171450">
              <a:buFont typeface="Courier New" panose="02070309020205020404" pitchFamily="49" charset="0"/>
              <a:buChar char="o"/>
            </a:pPr>
            <a:r>
              <a:rPr lang="fr-FR" sz="1200" b="1" kern="1200" dirty="0">
                <a:solidFill>
                  <a:schemeClr val="tx1"/>
                </a:solidFill>
                <a:effectLst/>
                <a:latin typeface="+mn-lt"/>
                <a:ea typeface="+mn-ea"/>
                <a:cs typeface="+mn-cs"/>
              </a:rPr>
              <a:t>Compétitivité agricole</a:t>
            </a:r>
            <a:r>
              <a:rPr lang="fr-FR" sz="1200" kern="1200" dirty="0">
                <a:solidFill>
                  <a:schemeClr val="tx1"/>
                </a:solidFill>
                <a:effectLst/>
                <a:latin typeface="+mn-lt"/>
                <a:ea typeface="+mn-ea"/>
                <a:cs typeface="+mn-cs"/>
              </a:rPr>
              <a:t> : Améliorer les plantes cultivées et les animaux d’élevage</a:t>
            </a:r>
            <a:r>
              <a:rPr lang="fr-FR" sz="900" kern="120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 améliorer la productivité agricole et le revenu ; politiques, chaîne d’approvisionnement, stockage, transport</a:t>
            </a:r>
          </a:p>
          <a:p>
            <a:pPr marL="628650" lvl="1" indent="-171450">
              <a:buFont typeface="Courier New" panose="02070309020205020404" pitchFamily="49" charset="0"/>
              <a:buChar char="o"/>
            </a:pPr>
            <a:r>
              <a:rPr lang="fr-FR" sz="1200" b="1" kern="1200" dirty="0">
                <a:solidFill>
                  <a:schemeClr val="tx1"/>
                </a:solidFill>
                <a:effectLst/>
                <a:latin typeface="+mn-lt"/>
                <a:ea typeface="+mn-ea"/>
                <a:cs typeface="+mn-cs"/>
              </a:rPr>
              <a:t>Bio économie </a:t>
            </a:r>
            <a:r>
              <a:rPr lang="fr-FR" sz="1200" kern="1200" dirty="0">
                <a:solidFill>
                  <a:schemeClr val="tx1"/>
                </a:solidFill>
                <a:effectLst/>
                <a:latin typeface="+mn-lt"/>
                <a:ea typeface="+mn-ea"/>
                <a:cs typeface="+mn-cs"/>
              </a:rPr>
              <a:t>: Substituts de produits pétroliers et amélioration du bien-être économique des communautés.</a:t>
            </a:r>
            <a:endParaRPr lang="fr-FR" sz="105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t>6</a:t>
            </a:fld>
            <a:endParaRPr lang="en-US"/>
          </a:p>
        </p:txBody>
      </p:sp>
    </p:spTree>
    <p:extLst>
      <p:ext uri="{BB962C8B-B14F-4D97-AF65-F5344CB8AC3E}">
        <p14:creationId xmlns:p14="http://schemas.microsoft.com/office/powerpoint/2010/main" val="183574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deux extrémités du spectre de l’état de santé</a:t>
            </a:r>
          </a:p>
          <a:p>
            <a:pPr marL="171450" lvl="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FR" sz="1200" i="1" kern="1200" dirty="0">
                <a:solidFill>
                  <a:schemeClr val="tx1"/>
                </a:solidFill>
                <a:effectLst/>
                <a:latin typeface="+mn-lt"/>
                <a:ea typeface="+mn-ea"/>
                <a:cs typeface="+mn-cs"/>
              </a:rPr>
              <a:t>[Discuter les liens négatifs et positifs entre aliment et santé </a:t>
            </a:r>
            <a:r>
              <a:rPr lang="en-US" sz="1200" i="1" dirty="0">
                <a:solidFill>
                  <a:schemeClr val="tx2">
                    <a:lumMod val="90000"/>
                    <a:lumOff val="10000"/>
                  </a:schemeClr>
                </a:solidFill>
                <a:latin typeface="Times New Roman" panose="02020603050405020304" pitchFamily="18" charset="0"/>
                <a:cs typeface="Times New Roman" panose="02020603050405020304" pitchFamily="18" charset="0"/>
              </a:rPr>
              <a:t>; </a:t>
            </a:r>
            <a:r>
              <a:rPr lang="en-US" sz="1200" i="1" dirty="0" err="1">
                <a:solidFill>
                  <a:schemeClr val="tx2">
                    <a:lumMod val="90000"/>
                    <a:lumOff val="10000"/>
                  </a:schemeClr>
                </a:solidFill>
                <a:latin typeface="Times New Roman" panose="02020603050405020304" pitchFamily="18" charset="0"/>
                <a:cs typeface="Times New Roman" panose="02020603050405020304" pitchFamily="18" charset="0"/>
              </a:rPr>
              <a:t>prenez</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en </a:t>
            </a:r>
            <a:r>
              <a:rPr lang="en-US" sz="1200" i="1" baseline="0" dirty="0" err="1">
                <a:solidFill>
                  <a:schemeClr val="tx2">
                    <a:lumMod val="90000"/>
                    <a:lumOff val="10000"/>
                  </a:schemeClr>
                </a:solidFill>
                <a:latin typeface="Times New Roman" panose="02020603050405020304" pitchFamily="18" charset="0"/>
                <a:cs typeface="Times New Roman" panose="02020603050405020304" pitchFamily="18" charset="0"/>
              </a:rPr>
              <a:t>considération</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les questions </a:t>
            </a:r>
            <a:r>
              <a:rPr lang="en-US" sz="1200" i="1" baseline="0" dirty="0" err="1">
                <a:solidFill>
                  <a:schemeClr val="tx2">
                    <a:lumMod val="90000"/>
                    <a:lumOff val="10000"/>
                  </a:schemeClr>
                </a:solidFill>
                <a:latin typeface="Times New Roman" panose="02020603050405020304" pitchFamily="18" charset="0"/>
                <a:cs typeface="Times New Roman" panose="02020603050405020304" pitchFamily="18" charset="0"/>
              </a:rPr>
              <a:t>liées</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a </a:t>
            </a:r>
            <a:r>
              <a:rPr lang="en-US" sz="1200" i="1" baseline="0" dirty="0" err="1">
                <a:solidFill>
                  <a:schemeClr val="tx2">
                    <a:lumMod val="90000"/>
                    <a:lumOff val="10000"/>
                  </a:schemeClr>
                </a:solidFill>
                <a:latin typeface="Times New Roman" panose="02020603050405020304" pitchFamily="18" charset="0"/>
                <a:cs typeface="Times New Roman" panose="02020603050405020304" pitchFamily="18" charset="0"/>
              </a:rPr>
              <a:t>l’insécurité</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a:t>
            </a:r>
            <a:r>
              <a:rPr lang="en-US" sz="1200" i="1" baseline="0" dirty="0" err="1">
                <a:solidFill>
                  <a:schemeClr val="tx2">
                    <a:lumMod val="90000"/>
                    <a:lumOff val="10000"/>
                  </a:schemeClr>
                </a:solidFill>
                <a:latin typeface="Times New Roman" panose="02020603050405020304" pitchFamily="18" charset="0"/>
                <a:cs typeface="Times New Roman" panose="02020603050405020304" pitchFamily="18" charset="0"/>
              </a:rPr>
              <a:t>alimentaire</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et </a:t>
            </a:r>
            <a:r>
              <a:rPr lang="en-US" sz="1200" i="1" baseline="0" dirty="0" err="1">
                <a:solidFill>
                  <a:schemeClr val="tx2">
                    <a:lumMod val="90000"/>
                    <a:lumOff val="10000"/>
                  </a:schemeClr>
                </a:solidFill>
                <a:latin typeface="Times New Roman" panose="02020603050405020304" pitchFamily="18" charset="0"/>
                <a:cs typeface="Times New Roman" panose="02020603050405020304" pitchFamily="18" charset="0"/>
              </a:rPr>
              <a:t>ses</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impacts </a:t>
            </a:r>
            <a:r>
              <a:rPr lang="en-US" sz="1200" i="1" baseline="0" dirty="0" err="1">
                <a:solidFill>
                  <a:schemeClr val="tx2">
                    <a:lumMod val="90000"/>
                    <a:lumOff val="10000"/>
                  </a:schemeClr>
                </a:solidFill>
                <a:latin typeface="Times New Roman" panose="02020603050405020304" pitchFamily="18" charset="0"/>
                <a:cs typeface="Times New Roman" panose="02020603050405020304" pitchFamily="18" charset="0"/>
              </a:rPr>
              <a:t>sur</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la santé, </a:t>
            </a:r>
            <a:r>
              <a:rPr lang="en-US" sz="1200" i="1" baseline="0" dirty="0" err="1">
                <a:solidFill>
                  <a:schemeClr val="tx2">
                    <a:lumMod val="90000"/>
                    <a:lumOff val="10000"/>
                  </a:schemeClr>
                </a:solidFill>
                <a:latin typeface="Times New Roman" panose="02020603050405020304" pitchFamily="18" charset="0"/>
                <a:cs typeface="Times New Roman" panose="02020603050405020304" pitchFamily="18" charset="0"/>
              </a:rPr>
              <a:t>ainsi</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a:t>
            </a:r>
            <a:r>
              <a:rPr lang="en-US" sz="1200" i="1" baseline="0" dirty="0" err="1">
                <a:solidFill>
                  <a:schemeClr val="tx2">
                    <a:lumMod val="90000"/>
                    <a:lumOff val="10000"/>
                  </a:schemeClr>
                </a:solidFill>
                <a:latin typeface="Times New Roman" panose="02020603050405020304" pitchFamily="18" charset="0"/>
                <a:cs typeface="Times New Roman" panose="02020603050405020304" pitchFamily="18" charset="0"/>
              </a:rPr>
              <a:t>que</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a:t>
            </a:r>
            <a:r>
              <a:rPr lang="en-US" sz="1200" i="1" baseline="0" dirty="0" err="1">
                <a:solidFill>
                  <a:schemeClr val="tx2">
                    <a:lumMod val="90000"/>
                    <a:lumOff val="10000"/>
                  </a:schemeClr>
                </a:solidFill>
                <a:latin typeface="Times New Roman" panose="02020603050405020304" pitchFamily="18" charset="0"/>
                <a:cs typeface="Times New Roman" panose="02020603050405020304" pitchFamily="18" charset="0"/>
              </a:rPr>
              <a:t>l’exces</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de </a:t>
            </a:r>
            <a:r>
              <a:rPr lang="en-US" sz="1200" i="1" baseline="0" dirty="0" err="1">
                <a:solidFill>
                  <a:schemeClr val="tx2">
                    <a:lumMod val="90000"/>
                    <a:lumOff val="10000"/>
                  </a:schemeClr>
                </a:solidFill>
                <a:latin typeface="Times New Roman" panose="02020603050405020304" pitchFamily="18" charset="0"/>
                <a:cs typeface="Times New Roman" panose="02020603050405020304" pitchFamily="18" charset="0"/>
              </a:rPr>
              <a:t>nourriture</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et </a:t>
            </a:r>
            <a:r>
              <a:rPr lang="en-US" sz="1200" i="1" baseline="0" dirty="0" err="1">
                <a:solidFill>
                  <a:schemeClr val="tx2">
                    <a:lumMod val="90000"/>
                    <a:lumOff val="10000"/>
                  </a:schemeClr>
                </a:solidFill>
                <a:latin typeface="Times New Roman" panose="02020603050405020304" pitchFamily="18" charset="0"/>
                <a:cs typeface="Times New Roman" panose="02020603050405020304" pitchFamily="18" charset="0"/>
              </a:rPr>
              <a:t>ses</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impacts </a:t>
            </a:r>
            <a:r>
              <a:rPr lang="en-US" sz="1200" i="1" baseline="0" dirty="0" err="1">
                <a:solidFill>
                  <a:schemeClr val="tx2">
                    <a:lumMod val="90000"/>
                    <a:lumOff val="10000"/>
                  </a:schemeClr>
                </a:solidFill>
                <a:latin typeface="Times New Roman" panose="02020603050405020304" pitchFamily="18" charset="0"/>
                <a:cs typeface="Times New Roman" panose="02020603050405020304" pitchFamily="18" charset="0"/>
              </a:rPr>
              <a:t>sur</a:t>
            </a:r>
            <a:r>
              <a:rPr lang="en-US" sz="1200" i="1" baseline="0" dirty="0">
                <a:solidFill>
                  <a:schemeClr val="tx2">
                    <a:lumMod val="90000"/>
                    <a:lumOff val="10000"/>
                  </a:schemeClr>
                </a:solidFill>
                <a:latin typeface="Times New Roman" panose="02020603050405020304" pitchFamily="18" charset="0"/>
                <a:cs typeface="Times New Roman" panose="02020603050405020304" pitchFamily="18" charset="0"/>
              </a:rPr>
              <a:t> la santé</a:t>
            </a:r>
            <a:endParaRPr lang="fr-FR" sz="120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fr-FR" sz="1200" i="1" kern="1200" dirty="0">
                <a:solidFill>
                  <a:schemeClr val="tx1"/>
                </a:solidFill>
                <a:effectLst/>
                <a:latin typeface="+mn-lt"/>
                <a:ea typeface="+mn-ea"/>
                <a:cs typeface="+mn-cs"/>
              </a:rPr>
              <a:t>Problèmes sanitaires-donnez quelques exemples]</a:t>
            </a:r>
          </a:p>
          <a:p>
            <a:pPr marL="171450" indent="-171450">
              <a:buFont typeface="Arial" panose="020B0604020202020204" pitchFamily="34" charset="0"/>
              <a:buChar char="•"/>
            </a:pPr>
            <a:endParaRPr lang="fr-FR" sz="1200" kern="1200" dirty="0">
              <a:solidFill>
                <a:schemeClr val="tx1"/>
              </a:solidFill>
              <a:effectLst/>
              <a:latin typeface="+mn-lt"/>
              <a:ea typeface="+mn-ea"/>
              <a:cs typeface="+mn-cs"/>
            </a:endParaRPr>
          </a:p>
          <a:p>
            <a:pPr marL="171450" indent="-171450">
              <a:buFont typeface="Arial" panose="020B0604020202020204" pitchFamily="34" charset="0"/>
              <a:buChar char="•"/>
            </a:pPr>
            <a:r>
              <a:rPr lang="fr-FR" sz="1200" kern="1200" dirty="0">
                <a:solidFill>
                  <a:schemeClr val="tx1"/>
                </a:solidFill>
                <a:effectLst/>
                <a:latin typeface="+mn-lt"/>
                <a:ea typeface="+mn-ea"/>
                <a:cs typeface="+mn-cs"/>
              </a:rPr>
              <a:t>Les différentes façons de faire face à ces défis comprennent la sécurité alimentaire et l’amélioration de la santé</a:t>
            </a:r>
            <a:endParaRPr lang="en-US" sz="1400" baseline="0" dirty="0">
              <a:solidFill>
                <a:schemeClr val="tx2">
                  <a:lumMod val="90000"/>
                  <a:lumOff val="10000"/>
                </a:schemeClr>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536A055-F74D-284E-8E9F-F2FBD7D2465E}" type="slidenum">
              <a:rPr lang="en-US" smtClean="0"/>
              <a:pPr/>
              <a:t>7</a:t>
            </a:fld>
            <a:endParaRPr lang="en-US"/>
          </a:p>
        </p:txBody>
      </p:sp>
    </p:spTree>
    <p:extLst>
      <p:ext uri="{BB962C8B-B14F-4D97-AF65-F5344CB8AC3E}">
        <p14:creationId xmlns:p14="http://schemas.microsoft.com/office/powerpoint/2010/main" val="600263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fr-FR" sz="1200" kern="1200" dirty="0">
                <a:solidFill>
                  <a:schemeClr val="tx1"/>
                </a:solidFill>
                <a:effectLst/>
                <a:latin typeface="+mn-lt"/>
                <a:ea typeface="+mn-ea"/>
                <a:cs typeface="+mn-cs"/>
              </a:rPr>
              <a:t>Les forces démographiques, économiques et naturelles contribuent toutes à aggraver les défis de la sécurité alimentaire, dont</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La croissance démographique</a:t>
            </a:r>
            <a:r>
              <a:rPr lang="fr-FR" sz="1200" kern="1200" dirty="0">
                <a:solidFill>
                  <a:schemeClr val="tx1"/>
                </a:solidFill>
                <a:effectLst/>
                <a:latin typeface="+mn-lt"/>
                <a:ea typeface="+mn-ea"/>
                <a:cs typeface="+mn-cs"/>
              </a:rPr>
              <a:t> : la population mondiale croissante menace la sécurité alimentaire</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La perte des terres arables et l’urbanisation croissante</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Plus grande demande d’aliments</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Le changement des régimes alimentaires</a:t>
            </a:r>
            <a:r>
              <a:rPr lang="fr-FR" sz="1200" kern="1200" dirty="0">
                <a:solidFill>
                  <a:schemeClr val="tx1"/>
                </a:solidFill>
                <a:effectLst/>
                <a:latin typeface="+mn-lt"/>
                <a:ea typeface="+mn-ea"/>
                <a:cs typeface="+mn-cs"/>
              </a:rPr>
              <a:t> : Plus de populations de classe moyenne peuvent inclure plus de produits animaux dans leur régime alimentaire.</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Les bétails sont responsables à 18% des émissions de GES (</a:t>
            </a:r>
            <a:r>
              <a:rPr lang="fr-FR" sz="1200" kern="1200" dirty="0" err="1">
                <a:solidFill>
                  <a:schemeClr val="tx1"/>
                </a:solidFill>
                <a:effectLst/>
                <a:latin typeface="+mn-lt"/>
                <a:ea typeface="+mn-ea"/>
                <a:cs typeface="+mn-cs"/>
              </a:rPr>
              <a:t>Steinfeld</a:t>
            </a:r>
            <a:r>
              <a:rPr lang="fr-FR" sz="1200" kern="1200" dirty="0">
                <a:solidFill>
                  <a:schemeClr val="tx1"/>
                </a:solidFill>
                <a:effectLst/>
                <a:latin typeface="+mn-lt"/>
                <a:ea typeface="+mn-ea"/>
                <a:cs typeface="+mn-cs"/>
              </a:rPr>
              <a:t> 2016)</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Propagation des maladies zoonotiques et des maladies d’origine alimentaire</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Le changement climatique </a:t>
            </a:r>
            <a:r>
              <a:rPr lang="fr-FR" sz="1200" kern="1200" dirty="0">
                <a:solidFill>
                  <a:schemeClr val="tx1"/>
                </a:solidFill>
                <a:effectLst/>
                <a:latin typeface="+mn-lt"/>
                <a:ea typeface="+mn-ea"/>
                <a:cs typeface="+mn-cs"/>
              </a:rPr>
              <a:t>: niveau de dioxyde de carbone croissant conduisant à la désertification à cause des problèmes d’approvisionnement en eau</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La montée des niveaux des océans tend à inonder les terres agricoles en basse altitude avec de l’eau salée, affectant la production agricole</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Les conditions climatiques extrêmes telles que les inondations, les cyclones, les tempêtes et les raz-de-marée (tsunamis) ont augmenté, affectant la distribution mondiale des aliments.</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Quelques régions agricoles sont devenues trop chaudes pour supporter des cultures conventionnelles, affectant la croissance des animaux et augmentant la contamination des cultures.</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La diminution de la production alimentaire entrainera l’augmentation des prix</a:t>
            </a:r>
          </a:p>
          <a:p>
            <a:pPr marL="171450" lvl="0" indent="-171450">
              <a:buFont typeface="Arial" panose="020B0604020202020204" pitchFamily="34" charset="0"/>
              <a:buChar char="•"/>
            </a:pPr>
            <a:r>
              <a:rPr lang="fr-FR" sz="1200" b="1" kern="1200" dirty="0">
                <a:solidFill>
                  <a:schemeClr val="tx1"/>
                </a:solidFill>
                <a:effectLst/>
                <a:latin typeface="+mn-lt"/>
                <a:ea typeface="+mn-ea"/>
                <a:cs typeface="+mn-cs"/>
              </a:rPr>
              <a:t>L’inégalité de genre</a:t>
            </a:r>
            <a:r>
              <a:rPr lang="fr-FR" sz="1200" kern="1200" dirty="0">
                <a:solidFill>
                  <a:schemeClr val="tx1"/>
                </a:solidFill>
                <a:effectLst/>
                <a:latin typeface="+mn-lt"/>
                <a:ea typeface="+mn-ea"/>
                <a:cs typeface="+mn-cs"/>
              </a:rPr>
              <a:t> : Les femmes constituent jusqu’à 80% des paysans en Afrique Sub-Saharienne (FAO 2011)</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Beaucoup manquent d’accès à la terre, au crédit, aux services de vulgarisation</a:t>
            </a:r>
          </a:p>
          <a:p>
            <a:pPr marL="628650" lvl="1" indent="-171450">
              <a:buFont typeface="Courier New" panose="02070309020205020404" pitchFamily="49" charset="0"/>
              <a:buChar char="o"/>
            </a:pPr>
            <a:r>
              <a:rPr lang="fr-FR" sz="1200" kern="1200" dirty="0">
                <a:solidFill>
                  <a:schemeClr val="tx1"/>
                </a:solidFill>
                <a:effectLst/>
                <a:latin typeface="+mn-lt"/>
                <a:ea typeface="+mn-ea"/>
                <a:cs typeface="+mn-cs"/>
              </a:rPr>
              <a:t>Des recherches montrent que l’inégalité de genre peut affecter négativement les ressources naturelles, par exemple en causant la déforestation (ex. </a:t>
            </a:r>
            <a:r>
              <a:rPr lang="fr-FR" sz="1200" kern="1200" dirty="0" err="1">
                <a:solidFill>
                  <a:schemeClr val="tx1"/>
                </a:solidFill>
                <a:effectLst/>
                <a:latin typeface="+mn-lt"/>
                <a:ea typeface="+mn-ea"/>
                <a:cs typeface="+mn-cs"/>
              </a:rPr>
              <a:t>Lakerveld</a:t>
            </a:r>
            <a:r>
              <a:rPr lang="fr-FR" sz="1200" kern="1200" dirty="0">
                <a:solidFill>
                  <a:schemeClr val="tx1"/>
                </a:solidFill>
                <a:effectLst/>
                <a:latin typeface="+mn-lt"/>
                <a:ea typeface="+mn-ea"/>
                <a:cs typeface="+mn-cs"/>
              </a:rPr>
              <a:t>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2015; Keane </a:t>
            </a:r>
            <a:r>
              <a:rPr lang="fr-FR" sz="1200" i="1" kern="1200" dirty="0">
                <a:solidFill>
                  <a:schemeClr val="tx1"/>
                </a:solidFill>
                <a:effectLst/>
                <a:latin typeface="+mn-lt"/>
                <a:ea typeface="+mn-ea"/>
                <a:cs typeface="+mn-cs"/>
              </a:rPr>
              <a:t>et al. </a:t>
            </a:r>
            <a:r>
              <a:rPr lang="fr-FR" sz="1200" kern="1200" dirty="0">
                <a:solidFill>
                  <a:schemeClr val="tx1"/>
                </a:solidFill>
                <a:effectLst/>
                <a:latin typeface="+mn-lt"/>
                <a:ea typeface="+mn-ea"/>
                <a:cs typeface="+mn-cs"/>
              </a:rPr>
              <a:t>2016)</a:t>
            </a:r>
          </a:p>
        </p:txBody>
      </p:sp>
      <p:sp>
        <p:nvSpPr>
          <p:cNvPr id="4" name="Slide Number Placeholder 3"/>
          <p:cNvSpPr>
            <a:spLocks noGrp="1"/>
          </p:cNvSpPr>
          <p:nvPr>
            <p:ph type="sldNum" sz="quarter" idx="10"/>
          </p:nvPr>
        </p:nvSpPr>
        <p:spPr/>
        <p:txBody>
          <a:bodyPr/>
          <a:lstStyle/>
          <a:p>
            <a:fld id="{D536A055-F74D-284E-8E9F-F2FBD7D2465E}" type="slidenum">
              <a:rPr lang="en-US" smtClean="0"/>
              <a:pPr/>
              <a:t>8</a:t>
            </a:fld>
            <a:endParaRPr lang="en-US"/>
          </a:p>
        </p:txBody>
      </p:sp>
    </p:spTree>
    <p:extLst>
      <p:ext uri="{BB962C8B-B14F-4D97-AF65-F5344CB8AC3E}">
        <p14:creationId xmlns:p14="http://schemas.microsoft.com/office/powerpoint/2010/main" val="47131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36A055-F74D-284E-8E9F-F2FBD7D2465E}" type="slidenum">
              <a:rPr lang="en-US" smtClean="0"/>
              <a:pPr/>
              <a:t>9</a:t>
            </a:fld>
            <a:endParaRPr lang="en-US"/>
          </a:p>
        </p:txBody>
      </p:sp>
    </p:spTree>
    <p:extLst>
      <p:ext uri="{BB962C8B-B14F-4D97-AF65-F5344CB8AC3E}">
        <p14:creationId xmlns:p14="http://schemas.microsoft.com/office/powerpoint/2010/main" val="42241257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9B58C9-FC10-A342-B0A7-D2DE30515083}"/>
              </a:ext>
            </a:extLst>
          </p:cNvPr>
          <p:cNvPicPr>
            <a:picLocks noChangeAspect="1"/>
          </p:cNvPicPr>
          <p:nvPr userDrawn="1"/>
        </p:nvPicPr>
        <p:blipFill rotWithShape="1">
          <a:blip r:embed="rId2"/>
          <a:srcRect l="4292" t="9758" r="-100" b="5489"/>
          <a:stretch/>
        </p:blipFill>
        <p:spPr>
          <a:xfrm>
            <a:off x="-9524" y="45719"/>
            <a:ext cx="9170572" cy="6070823"/>
          </a:xfrm>
          <a:prstGeom prst="rect">
            <a:avLst/>
          </a:prstGeom>
        </p:spPr>
      </p:pic>
      <p:sp>
        <p:nvSpPr>
          <p:cNvPr id="8" name="Rectangle 7">
            <a:extLst>
              <a:ext uri="{FF2B5EF4-FFF2-40B4-BE49-F238E27FC236}">
                <a16:creationId xmlns:a16="http://schemas.microsoft.com/office/drawing/2014/main" id="{A1FA03C5-558A-0E40-9472-A205E00A04F3}"/>
              </a:ext>
            </a:extLst>
          </p:cNvPr>
          <p:cNvSpPr/>
          <p:nvPr userDrawn="1"/>
        </p:nvSpPr>
        <p:spPr>
          <a:xfrm flipV="1">
            <a:off x="0" y="3895870"/>
            <a:ext cx="9144000" cy="22663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010E272-3F0F-A244-932E-FCE3E4CF0711}"/>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73083"/>
            <a:ext cx="7772400" cy="2387600"/>
          </a:xfrm>
        </p:spPr>
        <p:txBody>
          <a:bodyPr anchor="b">
            <a:normAutofit/>
          </a:bodyPr>
          <a:lstStyle>
            <a:lvl1pPr algn="ctr">
              <a:defRPr sz="44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552758"/>
            <a:ext cx="6858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a:extLst>
              <a:ext uri="{FF2B5EF4-FFF2-40B4-BE49-F238E27FC236}">
                <a16:creationId xmlns:a16="http://schemas.microsoft.com/office/drawing/2014/main" id="{2030158B-6B14-D744-9ADC-E694CD5D5B8F}"/>
              </a:ext>
            </a:extLst>
          </p:cNvPr>
          <p:cNvPicPr>
            <a:picLocks noChangeAspect="1"/>
          </p:cNvPicPr>
          <p:nvPr userDrawn="1"/>
        </p:nvPicPr>
        <p:blipFill>
          <a:blip r:embed="rId3">
            <a:alphaModFix amt="85000"/>
          </a:blip>
          <a:stretch>
            <a:fillRect/>
          </a:stretch>
        </p:blipFill>
        <p:spPr>
          <a:xfrm>
            <a:off x="5881422" y="245417"/>
            <a:ext cx="3270102" cy="2271257"/>
          </a:xfrm>
          <a:prstGeom prst="rect">
            <a:avLst/>
          </a:prstGeom>
        </p:spPr>
      </p:pic>
      <p:sp>
        <p:nvSpPr>
          <p:cNvPr id="16" name="Rectangle 15">
            <a:extLst>
              <a:ext uri="{FF2B5EF4-FFF2-40B4-BE49-F238E27FC236}">
                <a16:creationId xmlns:a16="http://schemas.microsoft.com/office/drawing/2014/main" id="{1CE0C27E-6EB9-0E4B-AB7D-FA9970F2868D}"/>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AFE4223-46E4-A548-AAEA-3DEF7A103352}"/>
              </a:ext>
            </a:extLst>
          </p:cNvPr>
          <p:cNvSpPr/>
          <p:nvPr userDrawn="1"/>
        </p:nvSpPr>
        <p:spPr>
          <a:xfrm rot="5400000">
            <a:off x="1499858" y="-786142"/>
            <a:ext cx="6858000" cy="8430287"/>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543675" y="365125"/>
            <a:ext cx="1971675" cy="5811838"/>
          </a:xfrm>
        </p:spPr>
        <p:txBody>
          <a:bodyPr vert="eaVert">
            <a:normAutofit/>
          </a:bodyPr>
          <a:lstStyle>
            <a:lvl1pPr>
              <a:defRPr sz="3600" baseline="0"/>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919972" y="5291115"/>
            <a:ext cx="2502317" cy="452547"/>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672356" y="1038472"/>
            <a:ext cx="1994982" cy="500073"/>
          </a:xfrm>
          <a:prstGeom prst="rect">
            <a:avLst/>
          </a:prstGeom>
        </p:spPr>
      </p:pic>
      <p:sp>
        <p:nvSpPr>
          <p:cNvPr id="7" name="Rectangle 6">
            <a:extLst>
              <a:ext uri="{FF2B5EF4-FFF2-40B4-BE49-F238E27FC236}">
                <a16:creationId xmlns:a16="http://schemas.microsoft.com/office/drawing/2014/main" id="{4CA8E3CB-726D-FB46-BEA6-7B9A066A4BE0}"/>
              </a:ext>
            </a:extLst>
          </p:cNvPr>
          <p:cNvSpPr/>
          <p:nvPr userDrawn="1"/>
        </p:nvSpPr>
        <p:spPr>
          <a:xfrm>
            <a:off x="0" y="1"/>
            <a:ext cx="9144000" cy="634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userDrawn="1"/>
        </p:nvSpPr>
        <p:spPr>
          <a:xfrm>
            <a:off x="0" y="-1"/>
            <a:ext cx="9144000" cy="6162262"/>
          </a:xfrm>
          <a:prstGeom prst="rect">
            <a:avLst/>
          </a:prstGeom>
          <a:solidFill>
            <a:schemeClr val="accent4">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3888" y="1709739"/>
            <a:ext cx="7886700" cy="2852737"/>
          </a:xfrm>
        </p:spPr>
        <p:txBody>
          <a:bodyPr anchor="b">
            <a:normAutofit/>
          </a:bodyPr>
          <a:lstStyle>
            <a:lvl1pPr>
              <a:defRPr sz="4400"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r="35322"/>
          <a:stretch/>
        </p:blipFill>
        <p:spPr>
          <a:xfrm>
            <a:off x="5864374" y="217675"/>
            <a:ext cx="3270102" cy="2326741"/>
          </a:xfrm>
          <a:prstGeom prst="rect">
            <a:avLst/>
          </a:prstGeom>
        </p:spPr>
      </p:pic>
      <p:pic>
        <p:nvPicPr>
          <p:cNvPr id="13" name="Picture 12">
            <a:extLst>
              <a:ext uri="{FF2B5EF4-FFF2-40B4-BE49-F238E27FC236}">
                <a16:creationId xmlns:a16="http://schemas.microsoft.com/office/drawing/2014/main" id="{410B1044-7ED6-5A42-9E67-0654589205D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06478" y="6401797"/>
            <a:ext cx="1929840" cy="349014"/>
          </a:xfrm>
          <a:prstGeom prst="rect">
            <a:avLst/>
          </a:prstGeom>
        </p:spPr>
      </p:pic>
      <p:pic>
        <p:nvPicPr>
          <p:cNvPr id="14" name="Picture 13">
            <a:extLst>
              <a:ext uri="{FF2B5EF4-FFF2-40B4-BE49-F238E27FC236}">
                <a16:creationId xmlns:a16="http://schemas.microsoft.com/office/drawing/2014/main" id="{67FAB5AC-7774-4E44-B3CC-C55C50D1695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9" name="Rectangle 8">
            <a:extLst>
              <a:ext uri="{FF2B5EF4-FFF2-40B4-BE49-F238E27FC236}">
                <a16:creationId xmlns:a16="http://schemas.microsoft.com/office/drawing/2014/main" id="{CF397270-85CB-6242-876E-1A3066A5CDF9}"/>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2448C43-DDA1-044A-A332-77E628FFA8EB}"/>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normAutofit/>
          </a:bodyPr>
          <a:lstStyle>
            <a:lvl1pPr>
              <a:defRPr sz="3600" baseline="0"/>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aseline="0"/>
            </a:lvl1pPr>
          </a:lstStyle>
          <a:p>
            <a:r>
              <a:rPr lang="en-US" dirty="0"/>
              <a:t>Click to edit Master title style</a:t>
            </a:r>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baseline="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6BB032-C209-E444-9516-BC0011C19D5B}"/>
              </a:ext>
            </a:extLst>
          </p:cNvPr>
          <p:cNvSpPr/>
          <p:nvPr userDrawn="1"/>
        </p:nvSpPr>
        <p:spPr>
          <a:xfrm flipV="1">
            <a:off x="0" y="6162259"/>
            <a:ext cx="9144000" cy="6957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06478" y="6371317"/>
            <a:ext cx="1929840" cy="349014"/>
          </a:xfrm>
          <a:prstGeom prst="rect">
            <a:avLst/>
          </a:prstGeom>
        </p:spPr>
      </p:pic>
      <p:pic>
        <p:nvPicPr>
          <p:cNvPr id="13" name="Picture 1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932" y="6301896"/>
            <a:ext cx="1988226" cy="498379"/>
          </a:xfrm>
          <a:prstGeom prst="rect">
            <a:avLst/>
          </a:prstGeom>
        </p:spPr>
      </p:pic>
      <p:sp>
        <p:nvSpPr>
          <p:cNvPr id="10" name="Rectangle 9">
            <a:extLst>
              <a:ext uri="{FF2B5EF4-FFF2-40B4-BE49-F238E27FC236}">
                <a16:creationId xmlns:a16="http://schemas.microsoft.com/office/drawing/2014/main" id="{42396909-E1A3-714C-BC21-FF375635C688}"/>
              </a:ext>
            </a:extLst>
          </p:cNvPr>
          <p:cNvSpPr/>
          <p:nvPr userDrawn="1"/>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BBBCD2-553F-EF42-92BF-EBF48DD515E8}"/>
              </a:ext>
            </a:extLst>
          </p:cNvPr>
          <p:cNvSpPr/>
          <p:nvPr userDrawn="1"/>
        </p:nvSpPr>
        <p:spPr>
          <a:xfrm>
            <a:off x="-9524" y="0"/>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600"/>
        </a:spcBef>
        <a:buClr>
          <a:schemeClr val="accent4"/>
        </a:buClr>
        <a:buFont typeface="Arial" panose="020B0604020202020204" pitchFamily="34" charset="0"/>
        <a:buChar char="•"/>
        <a:defRPr sz="2800" kern="800" baseline="0">
          <a:solidFill>
            <a:srgbClr val="004C96"/>
          </a:solidFill>
          <a:latin typeface="+mn-lt"/>
          <a:ea typeface="+mn-ea"/>
          <a:cs typeface="+mn-cs"/>
        </a:defRPr>
      </a:lvl1pPr>
      <a:lvl2pPr marL="685800" indent="-228600" algn="l" defTabSz="914400" rtl="0" eaLnBrk="1" latinLnBrk="0" hangingPunct="1">
        <a:lnSpc>
          <a:spcPct val="100000"/>
        </a:lnSpc>
        <a:spcBef>
          <a:spcPts val="600"/>
        </a:spcBef>
        <a:buClr>
          <a:schemeClr val="accent4"/>
        </a:buClr>
        <a:buFont typeface="LucidaGrande" panose="020B0600040502020204" pitchFamily="34" charset="0"/>
        <a:buChar char="-"/>
        <a:defRPr sz="2400" kern="800" baseline="0">
          <a:solidFill>
            <a:srgbClr val="004C96"/>
          </a:solidFill>
          <a:latin typeface="+mn-lt"/>
          <a:ea typeface="+mn-ea"/>
          <a:cs typeface="+mn-cs"/>
        </a:defRPr>
      </a:lvl2pPr>
      <a:lvl3pPr marL="1143000" indent="-228600" algn="l" defTabSz="914400" rtl="0" eaLnBrk="1" latinLnBrk="0" hangingPunct="1">
        <a:lnSpc>
          <a:spcPct val="100000"/>
        </a:lnSpc>
        <a:spcBef>
          <a:spcPts val="600"/>
        </a:spcBef>
        <a:buClr>
          <a:schemeClr val="accent4"/>
        </a:buClr>
        <a:buFont typeface="Arial" panose="020B0604020202020204" pitchFamily="34" charset="0"/>
        <a:buChar char="•"/>
        <a:defRPr sz="2000" kern="800" baseline="0">
          <a:solidFill>
            <a:srgbClr val="004C96"/>
          </a:solidFill>
          <a:latin typeface="+mn-lt"/>
          <a:ea typeface="+mn-ea"/>
          <a:cs typeface="+mn-cs"/>
        </a:defRPr>
      </a:lvl3pPr>
      <a:lvl4pPr marL="16002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4pPr>
      <a:lvl5pPr marL="2057400" indent="-228600" algn="l" defTabSz="914400" rtl="0" eaLnBrk="1" latinLnBrk="0" hangingPunct="1">
        <a:lnSpc>
          <a:spcPct val="100000"/>
        </a:lnSpc>
        <a:spcBef>
          <a:spcPts val="600"/>
        </a:spcBef>
        <a:buClr>
          <a:schemeClr val="accent4"/>
        </a:buClr>
        <a:buFont typeface="Arial" panose="020B0604020202020204" pitchFamily="34" charset="0"/>
        <a:buChar char="•"/>
        <a:defRPr sz="1800" kern="800" baseline="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sciencedirect.com/journal/global-environmental-chang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spa.ac.uk/files/espa/ESPA%20Policy%20Brief%20Climate%20Smart%20Agriculture%20FINAL%20WEB_0.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Services écosystémiques, sécurité alimentaire et santé</a:t>
            </a:r>
            <a:endParaRPr lang="en-US" dirty="0"/>
          </a:p>
        </p:txBody>
      </p:sp>
      <p:sp>
        <p:nvSpPr>
          <p:cNvPr id="5" name="Subtitle 4">
            <a:extLst>
              <a:ext uri="{FF2B5EF4-FFF2-40B4-BE49-F238E27FC236}">
                <a16:creationId xmlns:a16="http://schemas.microsoft.com/office/drawing/2014/main" id="{95602EF0-93F3-1C46-8053-A83A4D8810E0}"/>
              </a:ext>
            </a:extLst>
          </p:cNvPr>
          <p:cNvSpPr>
            <a:spLocks noGrp="1"/>
          </p:cNvSpPr>
          <p:nvPr>
            <p:ph type="subTitle" idx="1"/>
          </p:nvPr>
        </p:nvSpPr>
        <p:spPr/>
        <p:txBody>
          <a:bodyPr/>
          <a:lstStyle/>
          <a:p>
            <a:r>
              <a:rPr lang="en-US" dirty="0" err="1"/>
              <a:t>Thème</a:t>
            </a:r>
            <a:r>
              <a:rPr lang="en-US" dirty="0"/>
              <a:t> 04</a:t>
            </a:r>
          </a:p>
        </p:txBody>
      </p:sp>
      <p:sp>
        <p:nvSpPr>
          <p:cNvPr id="4" name="TextBox 3">
            <a:extLst>
              <a:ext uri="{FF2B5EF4-FFF2-40B4-BE49-F238E27FC236}">
                <a16:creationId xmlns:a16="http://schemas.microsoft.com/office/drawing/2014/main" id="{3A65D3BE-9F80-D340-BE4D-FFAEC5C13CCD}"/>
              </a:ext>
            </a:extLst>
          </p:cNvPr>
          <p:cNvSpPr txBox="1"/>
          <p:nvPr/>
        </p:nvSpPr>
        <p:spPr>
          <a:xfrm>
            <a:off x="7361111" y="5886168"/>
            <a:ext cx="1798655" cy="200055"/>
          </a:xfrm>
          <a:prstGeom prst="rect">
            <a:avLst/>
          </a:prstGeom>
          <a:noFill/>
        </p:spPr>
        <p:txBody>
          <a:bodyPr wrap="square" rtlCol="0">
            <a:spAutoFit/>
          </a:bodyPr>
          <a:lstStyle/>
          <a:p>
            <a:pPr algn="r"/>
            <a:r>
              <a:rPr lang="en-US" sz="700" dirty="0">
                <a:solidFill>
                  <a:schemeClr val="bg1">
                    <a:alpha val="70000"/>
                  </a:schemeClr>
                </a:solidFill>
              </a:rPr>
              <a:t>© </a:t>
            </a:r>
            <a:r>
              <a:rPr lang="en-US" sz="700" dirty="0">
                <a:solidFill>
                  <a:schemeClr val="bg1">
                    <a:alpha val="70000"/>
                  </a:schemeClr>
                </a:solidFill>
                <a:latin typeface="Calibri"/>
                <a:ea typeface="Calibri"/>
                <a:cs typeface="Calibri"/>
              </a:rPr>
              <a:t>IFPRI</a:t>
            </a:r>
            <a:endParaRPr lang="en-GB" sz="700" dirty="0">
              <a:solidFill>
                <a:schemeClr val="bg1">
                  <a:alpha val="70000"/>
                </a:schemeClr>
              </a:solidFill>
            </a:endParaRPr>
          </a:p>
        </p:txBody>
      </p:sp>
    </p:spTree>
    <p:extLst>
      <p:ext uri="{BB962C8B-B14F-4D97-AF65-F5344CB8AC3E}">
        <p14:creationId xmlns:p14="http://schemas.microsoft.com/office/powerpoint/2010/main" val="142360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027F3-2AE4-4947-AFD3-760BE0CE4E8C}"/>
              </a:ext>
            </a:extLst>
          </p:cNvPr>
          <p:cNvSpPr>
            <a:spLocks noGrp="1"/>
          </p:cNvSpPr>
          <p:nvPr>
            <p:ph type="title"/>
          </p:nvPr>
        </p:nvSpPr>
        <p:spPr>
          <a:xfrm>
            <a:off x="628650" y="67874"/>
            <a:ext cx="7886700" cy="1325563"/>
          </a:xfrm>
        </p:spPr>
        <p:txBody>
          <a:bodyPr>
            <a:normAutofit fontScale="90000"/>
          </a:bodyPr>
          <a:lstStyle/>
          <a:p>
            <a:r>
              <a:rPr lang="fr-FR" sz="3200" dirty="0"/>
              <a:t>Exercice : Comment les services écosystémiques contribuent-ils à la sécurité alimentaire?</a:t>
            </a:r>
            <a:endParaRPr lang="en-US" sz="3200" dirty="0"/>
          </a:p>
        </p:txBody>
      </p:sp>
      <p:sp>
        <p:nvSpPr>
          <p:cNvPr id="5" name="Content Placeholder 4">
            <a:extLst>
              <a:ext uri="{FF2B5EF4-FFF2-40B4-BE49-F238E27FC236}">
                <a16:creationId xmlns:a16="http://schemas.microsoft.com/office/drawing/2014/main" id="{44C65422-CD19-5048-A1A0-41419C2DE2C8}"/>
              </a:ext>
            </a:extLst>
          </p:cNvPr>
          <p:cNvSpPr>
            <a:spLocks noGrp="1"/>
          </p:cNvSpPr>
          <p:nvPr>
            <p:ph idx="1"/>
          </p:nvPr>
        </p:nvSpPr>
        <p:spPr>
          <a:xfrm>
            <a:off x="628650" y="1885212"/>
            <a:ext cx="7886700" cy="3546475"/>
          </a:xfrm>
        </p:spPr>
        <p:txBody>
          <a:bodyPr>
            <a:normAutofit lnSpcReduction="10000"/>
          </a:bodyPr>
          <a:lstStyle/>
          <a:p>
            <a:pPr marL="0" indent="0">
              <a:buNone/>
            </a:pPr>
            <a:r>
              <a:rPr lang="fr-FR" dirty="0"/>
              <a:t>Discuter avec votre voisin quels SE contribuent à chacun des 4 dimensions de la sécurité alimentaire cités ci-dessous:  </a:t>
            </a:r>
          </a:p>
          <a:p>
            <a:r>
              <a:rPr lang="fr-FR" dirty="0"/>
              <a:t>Disponibilité</a:t>
            </a:r>
          </a:p>
          <a:p>
            <a:r>
              <a:rPr lang="fr-FR" dirty="0"/>
              <a:t>Accessibilité </a:t>
            </a:r>
          </a:p>
          <a:p>
            <a:r>
              <a:rPr lang="fr-FR" dirty="0"/>
              <a:t>Utilisation</a:t>
            </a:r>
          </a:p>
          <a:p>
            <a:r>
              <a:rPr lang="fr-FR" dirty="0"/>
              <a:t>Stabilité</a:t>
            </a:r>
            <a:endParaRPr lang="en-US" dirty="0"/>
          </a:p>
        </p:txBody>
      </p:sp>
    </p:spTree>
    <p:extLst>
      <p:ext uri="{BB962C8B-B14F-4D97-AF65-F5344CB8AC3E}">
        <p14:creationId xmlns:p14="http://schemas.microsoft.com/office/powerpoint/2010/main" val="303056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4969" y="135469"/>
            <a:ext cx="9308892" cy="1103969"/>
          </a:xfrm>
        </p:spPr>
        <p:txBody>
          <a:bodyPr>
            <a:noAutofit/>
          </a:bodyPr>
          <a:lstStyle/>
          <a:p>
            <a:pPr>
              <a:lnSpc>
                <a:spcPct val="100000"/>
              </a:lnSpc>
            </a:pPr>
            <a:r>
              <a:rPr lang="fr-FR" sz="3200" dirty="0"/>
              <a:t>Connexions entre services </a:t>
            </a:r>
            <a:r>
              <a:rPr lang="fr-FR" sz="3200" dirty="0" err="1"/>
              <a:t>ecosystémiques</a:t>
            </a:r>
            <a:r>
              <a:rPr lang="fr-FR" sz="3200" dirty="0"/>
              <a:t>-bénéfices- bien-être humain </a:t>
            </a:r>
            <a:r>
              <a:rPr lang="en-US" altLang="en-US" sz="2400" b="0" dirty="0">
                <a:cs typeface="Times New Roman" panose="02020603050405020304" pitchFamily="18" charset="0"/>
              </a:rPr>
              <a:t>(Poppy </a:t>
            </a:r>
            <a:r>
              <a:rPr lang="en-US" altLang="en-US" sz="2400" b="0" i="1" dirty="0">
                <a:cs typeface="Times New Roman" panose="02020603050405020304" pitchFamily="18" charset="0"/>
              </a:rPr>
              <a:t>et al. </a:t>
            </a:r>
            <a:r>
              <a:rPr lang="en-US" altLang="en-US" sz="2400" b="0" dirty="0">
                <a:cs typeface="Times New Roman" panose="02020603050405020304" pitchFamily="18" charset="0"/>
              </a:rPr>
              <a:t>2014)</a:t>
            </a:r>
          </a:p>
        </p:txBody>
      </p:sp>
      <p:sp>
        <p:nvSpPr>
          <p:cNvPr id="4" name="TextBox 3">
            <a:extLst>
              <a:ext uri="{FF2B5EF4-FFF2-40B4-BE49-F238E27FC236}">
                <a16:creationId xmlns:a16="http://schemas.microsoft.com/office/drawing/2014/main" id="{85B14A3C-DF06-6E4C-9A98-F6D82D88C0A1}"/>
              </a:ext>
            </a:extLst>
          </p:cNvPr>
          <p:cNvSpPr txBox="1"/>
          <p:nvPr/>
        </p:nvSpPr>
        <p:spPr>
          <a:xfrm>
            <a:off x="7008584" y="5881888"/>
            <a:ext cx="2097888" cy="200055"/>
          </a:xfrm>
          <a:prstGeom prst="rect">
            <a:avLst/>
          </a:prstGeom>
          <a:noFill/>
        </p:spPr>
        <p:txBody>
          <a:bodyPr wrap="square" rtlCol="0">
            <a:spAutoFit/>
          </a:bodyPr>
          <a:lstStyle/>
          <a:p>
            <a:pPr algn="r"/>
            <a:r>
              <a:rPr lang="en-US" sz="700" dirty="0">
                <a:solidFill>
                  <a:srgbClr val="000000">
                    <a:alpha val="70000"/>
                  </a:srgbClr>
                </a:solidFill>
              </a:rPr>
              <a:t>© Poppy </a:t>
            </a:r>
            <a:r>
              <a:rPr lang="en-US" sz="700" i="1" dirty="0">
                <a:solidFill>
                  <a:srgbClr val="000000">
                    <a:alpha val="70000"/>
                  </a:srgbClr>
                </a:solidFill>
              </a:rPr>
              <a:t>et al. </a:t>
            </a:r>
            <a:r>
              <a:rPr lang="en-US" sz="700" dirty="0">
                <a:solidFill>
                  <a:srgbClr val="000000">
                    <a:alpha val="70000"/>
                  </a:srgbClr>
                </a:solidFill>
              </a:rPr>
              <a:t>2014)</a:t>
            </a:r>
            <a:endParaRPr lang="en-GB" sz="700" dirty="0">
              <a:solidFill>
                <a:srgbClr val="000000">
                  <a:alpha val="70000"/>
                </a:srgbClr>
              </a:solidFill>
            </a:endParaRPr>
          </a:p>
        </p:txBody>
      </p:sp>
      <p:pic>
        <p:nvPicPr>
          <p:cNvPr id="3" name="Content Placeholder 2">
            <a:extLst>
              <a:ext uri="{FF2B5EF4-FFF2-40B4-BE49-F238E27FC236}">
                <a16:creationId xmlns:a16="http://schemas.microsoft.com/office/drawing/2014/main" id="{9677B3D5-D71A-E64E-B5FE-01CA51969460}"/>
              </a:ext>
            </a:extLst>
          </p:cNvPr>
          <p:cNvPicPr>
            <a:picLocks noGrp="1" noChangeAspect="1"/>
          </p:cNvPicPr>
          <p:nvPr>
            <p:ph idx="1"/>
          </p:nvPr>
        </p:nvPicPr>
        <p:blipFill>
          <a:blip r:embed="rId3"/>
          <a:stretch>
            <a:fillRect/>
          </a:stretch>
        </p:blipFill>
        <p:spPr>
          <a:xfrm>
            <a:off x="1392878" y="1437333"/>
            <a:ext cx="6570022" cy="4496271"/>
          </a:xfrm>
        </p:spPr>
      </p:pic>
    </p:spTree>
    <p:extLst>
      <p:ext uri="{BB962C8B-B14F-4D97-AF65-F5344CB8AC3E}">
        <p14:creationId xmlns:p14="http://schemas.microsoft.com/office/powerpoint/2010/main" val="236421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44833-2227-744F-B9E9-91960C31DC4A}"/>
              </a:ext>
            </a:extLst>
          </p:cNvPr>
          <p:cNvSpPr>
            <a:spLocks noGrp="1"/>
          </p:cNvSpPr>
          <p:nvPr>
            <p:ph type="title"/>
          </p:nvPr>
        </p:nvSpPr>
        <p:spPr/>
        <p:txBody>
          <a:bodyPr/>
          <a:lstStyle/>
          <a:p>
            <a:r>
              <a:rPr lang="fr-FR" dirty="0"/>
              <a:t>Systèmes alimentaires durables</a:t>
            </a:r>
            <a:endParaRPr lang="en-US" dirty="0"/>
          </a:p>
        </p:txBody>
      </p:sp>
      <p:sp>
        <p:nvSpPr>
          <p:cNvPr id="5" name="Text Placeholder 4">
            <a:extLst>
              <a:ext uri="{FF2B5EF4-FFF2-40B4-BE49-F238E27FC236}">
                <a16:creationId xmlns:a16="http://schemas.microsoft.com/office/drawing/2014/main" id="{543B40EE-A906-5D44-9E0F-097205EBA26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088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28650" y="68793"/>
            <a:ext cx="8155586" cy="1325563"/>
          </a:xfrm>
        </p:spPr>
        <p:txBody>
          <a:bodyPr>
            <a:noAutofit/>
          </a:bodyPr>
          <a:lstStyle/>
          <a:p>
            <a:r>
              <a:rPr lang="fr-FR" sz="3200" dirty="0"/>
              <a:t>Composantes de systèmes alimentaires </a:t>
            </a:r>
            <a:br>
              <a:rPr lang="fr-FR" sz="3200" dirty="0"/>
            </a:br>
            <a:r>
              <a:rPr lang="en-GB" sz="2400" b="0" dirty="0">
                <a:cs typeface="Times New Roman" panose="02020603050405020304" pitchFamily="18" charset="0"/>
              </a:rPr>
              <a:t>(Ericksen 2008)</a:t>
            </a:r>
          </a:p>
        </p:txBody>
      </p:sp>
      <p:sp>
        <p:nvSpPr>
          <p:cNvPr id="5" name="Content Placeholder 1">
            <a:extLst>
              <a:ext uri="{FF2B5EF4-FFF2-40B4-BE49-F238E27FC236}">
                <a16:creationId xmlns:a16="http://schemas.microsoft.com/office/drawing/2014/main" id="{FD15A6F2-95ED-9F4F-AEEB-46D33539A712}"/>
              </a:ext>
            </a:extLst>
          </p:cNvPr>
          <p:cNvSpPr txBox="1">
            <a:spLocks/>
          </p:cNvSpPr>
          <p:nvPr/>
        </p:nvSpPr>
        <p:spPr>
          <a:xfrm>
            <a:off x="781050" y="1230129"/>
            <a:ext cx="7886700" cy="651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04C9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04C9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04C9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solidFill>
                <a:schemeClr val="accent1"/>
              </a:solidFill>
              <a:cs typeface="Times New Roman" panose="02020603050405020304" pitchFamily="18" charset="0"/>
            </a:endParaRPr>
          </a:p>
        </p:txBody>
      </p:sp>
      <p:sp>
        <p:nvSpPr>
          <p:cNvPr id="6" name="TextBox 5">
            <a:extLst>
              <a:ext uri="{FF2B5EF4-FFF2-40B4-BE49-F238E27FC236}">
                <a16:creationId xmlns:a16="http://schemas.microsoft.com/office/drawing/2014/main" id="{3A65D3BE-9F80-D340-BE4D-FFAEC5C13CCD}"/>
              </a:ext>
            </a:extLst>
          </p:cNvPr>
          <p:cNvSpPr txBox="1"/>
          <p:nvPr/>
        </p:nvSpPr>
        <p:spPr>
          <a:xfrm>
            <a:off x="2341604" y="6385123"/>
            <a:ext cx="4471034" cy="307777"/>
          </a:xfrm>
          <a:prstGeom prst="rect">
            <a:avLst/>
          </a:prstGeom>
          <a:noFill/>
        </p:spPr>
        <p:txBody>
          <a:bodyPr wrap="square" rtlCol="0">
            <a:spAutoFit/>
          </a:bodyPr>
          <a:lstStyle/>
          <a:p>
            <a:pPr algn="ctr"/>
            <a:r>
              <a:rPr lang="fr-FR" sz="700" dirty="0">
                <a:solidFill>
                  <a:schemeClr val="tx1">
                    <a:alpha val="70000"/>
                  </a:schemeClr>
                </a:solidFill>
              </a:rPr>
              <a:t>Reproduit de </a:t>
            </a:r>
            <a:r>
              <a:rPr lang="en-US" sz="700" dirty="0">
                <a:solidFill>
                  <a:schemeClr val="tx1">
                    <a:alpha val="70000"/>
                  </a:schemeClr>
                </a:solidFill>
                <a:hlinkClick r:id="rId3"/>
              </a:rPr>
              <a:t>Global Environmental Change</a:t>
            </a:r>
            <a:r>
              <a:rPr lang="en-US" sz="700" dirty="0">
                <a:solidFill>
                  <a:schemeClr val="tx1">
                    <a:alpha val="70000"/>
                  </a:schemeClr>
                </a:solidFill>
              </a:rPr>
              <a:t> Vol.18, Issue 1, Polly J. Ericksen, 'Conceptualizing food systems for global environmental change research', pp.234-245 © 2008, avec la permission </a:t>
            </a:r>
            <a:r>
              <a:rPr lang="en-US" sz="700" dirty="0" err="1">
                <a:solidFill>
                  <a:schemeClr val="tx1">
                    <a:alpha val="70000"/>
                  </a:schemeClr>
                </a:solidFill>
              </a:rPr>
              <a:t>d’Elsevier</a:t>
            </a:r>
            <a:r>
              <a:rPr lang="en-US" sz="700" dirty="0">
                <a:solidFill>
                  <a:schemeClr val="tx1">
                    <a:alpha val="70000"/>
                  </a:schemeClr>
                </a:solidFill>
              </a:rPr>
              <a:t>.</a:t>
            </a:r>
            <a:endParaRPr lang="en-GB" sz="700" dirty="0">
              <a:solidFill>
                <a:schemeClr val="tx1">
                  <a:alpha val="70000"/>
                </a:schemeClr>
              </a:solidFill>
            </a:endParaRP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9101" y="1405502"/>
            <a:ext cx="7139201" cy="4590772"/>
          </a:xfrm>
        </p:spPr>
      </p:pic>
    </p:spTree>
    <p:extLst>
      <p:ext uri="{BB962C8B-B14F-4D97-AF65-F5344CB8AC3E}">
        <p14:creationId xmlns:p14="http://schemas.microsoft.com/office/powerpoint/2010/main" val="174611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33BDEE-A57B-BF4F-B4B4-CBC2F322CB4C}"/>
              </a:ext>
            </a:extLst>
          </p:cNvPr>
          <p:cNvSpPr>
            <a:spLocks noGrp="1"/>
          </p:cNvSpPr>
          <p:nvPr>
            <p:ph type="title"/>
          </p:nvPr>
        </p:nvSpPr>
        <p:spPr>
          <a:xfrm>
            <a:off x="628650" y="193262"/>
            <a:ext cx="7886700" cy="1325563"/>
          </a:xfrm>
        </p:spPr>
        <p:txBody>
          <a:bodyPr>
            <a:normAutofit/>
          </a:bodyPr>
          <a:lstStyle/>
          <a:p>
            <a:r>
              <a:rPr lang="fr-FR" sz="3200" dirty="0"/>
              <a:t>Principaux facteurs de changement des systèmes alimentaires </a:t>
            </a:r>
            <a:r>
              <a:rPr lang="en-US" sz="2400" b="0" dirty="0"/>
              <a:t>(Foresight 2011)</a:t>
            </a:r>
          </a:p>
        </p:txBody>
      </p:sp>
      <p:sp>
        <p:nvSpPr>
          <p:cNvPr id="4" name="Content Placeholder 3">
            <a:extLst>
              <a:ext uri="{FF2B5EF4-FFF2-40B4-BE49-F238E27FC236}">
                <a16:creationId xmlns:a16="http://schemas.microsoft.com/office/drawing/2014/main" id="{C766DBBC-16D6-7448-A68C-675596CD4BFF}"/>
              </a:ext>
            </a:extLst>
          </p:cNvPr>
          <p:cNvSpPr>
            <a:spLocks noGrp="1"/>
          </p:cNvSpPr>
          <p:nvPr>
            <p:ph idx="1"/>
          </p:nvPr>
        </p:nvSpPr>
        <p:spPr>
          <a:xfrm>
            <a:off x="628650" y="1518825"/>
            <a:ext cx="7886700" cy="4486274"/>
          </a:xfrm>
        </p:spPr>
        <p:txBody>
          <a:bodyPr>
            <a:normAutofit fontScale="62500" lnSpcReduction="20000"/>
          </a:bodyPr>
          <a:lstStyle/>
          <a:p>
            <a:pPr lvl="0"/>
            <a:r>
              <a:rPr lang="fr-FR" sz="3200" dirty="0"/>
              <a:t>Accroissement de la population mondiale</a:t>
            </a:r>
          </a:p>
          <a:p>
            <a:pPr lvl="0"/>
            <a:r>
              <a:rPr lang="fr-FR" sz="3200" dirty="0"/>
              <a:t>Changement en nature et en quantité de la demande par tête</a:t>
            </a:r>
          </a:p>
          <a:p>
            <a:pPr lvl="0"/>
            <a:r>
              <a:rPr lang="fr-FR" sz="3200" dirty="0"/>
              <a:t>Gouvernance future des systèmes alimentaires (nationale et internationale)</a:t>
            </a:r>
          </a:p>
          <a:p>
            <a:pPr lvl="0"/>
            <a:r>
              <a:rPr lang="fr-FR" sz="3200" dirty="0"/>
              <a:t>Changement climatique &amp; interaction avec les politiques de réduction de gaz à effet de serre</a:t>
            </a:r>
          </a:p>
          <a:p>
            <a:pPr lvl="0"/>
            <a:r>
              <a:rPr lang="fr-FR" sz="3200" dirty="0"/>
              <a:t>Concurrence pour les ressources clés </a:t>
            </a:r>
          </a:p>
          <a:p>
            <a:pPr lvl="0"/>
            <a:r>
              <a:rPr lang="fr-FR" sz="3200" dirty="0"/>
              <a:t>Changement de valeurs et de comportements éthiques des consommateurs</a:t>
            </a:r>
          </a:p>
          <a:p>
            <a:pPr lvl="0"/>
            <a:r>
              <a:rPr lang="fr-FR" sz="3200" dirty="0"/>
              <a:t>Les menaces vont converger dans les prochaines 40 années</a:t>
            </a:r>
          </a:p>
          <a:p>
            <a:pPr lvl="1"/>
            <a:r>
              <a:rPr lang="fr-FR" sz="2900" dirty="0"/>
              <a:t>“</a:t>
            </a:r>
            <a:r>
              <a:rPr lang="fr-FR" sz="2900" i="1" dirty="0"/>
              <a:t>ceci est un moment particulier dans l’histoire, les décisions prises aujourd’hui et pendant les quelques décennies à venir vont influencer d’une manière disproportionnée l’avenir</a:t>
            </a:r>
            <a:r>
              <a:rPr lang="fr-FR" sz="2900" dirty="0"/>
              <a:t>”</a:t>
            </a:r>
          </a:p>
        </p:txBody>
      </p:sp>
    </p:spTree>
    <p:extLst>
      <p:ext uri="{BB962C8B-B14F-4D97-AF65-F5344CB8AC3E}">
        <p14:creationId xmlns:p14="http://schemas.microsoft.com/office/powerpoint/2010/main" val="1167294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628650" y="141841"/>
            <a:ext cx="8233587" cy="1325563"/>
          </a:xfrm>
        </p:spPr>
        <p:txBody>
          <a:bodyPr>
            <a:normAutofit/>
          </a:bodyPr>
          <a:lstStyle/>
          <a:p>
            <a:pPr>
              <a:lnSpc>
                <a:spcPct val="100000"/>
              </a:lnSpc>
            </a:pPr>
            <a:r>
              <a:rPr lang="fr-FR" sz="3200" dirty="0"/>
              <a:t>Exercice : dressez un diagramme du système alimentaire d’un ménage</a:t>
            </a:r>
            <a:endParaRPr lang="en-US" sz="320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28650" y="1586298"/>
            <a:ext cx="4241062" cy="4351338"/>
          </a:xfrm>
        </p:spPr>
        <p:txBody>
          <a:bodyPr>
            <a:normAutofit lnSpcReduction="10000"/>
          </a:bodyPr>
          <a:lstStyle/>
          <a:p>
            <a:r>
              <a:rPr lang="fr-FR" sz="2000" dirty="0"/>
              <a:t>D’où proviennent les nourritures des membres du ménage?</a:t>
            </a:r>
          </a:p>
          <a:p>
            <a:r>
              <a:rPr lang="fr-FR" sz="2000" dirty="0"/>
              <a:t>De quels intrants ont-ils besoins pour produire (ou cuire) leurs nourritures?</a:t>
            </a:r>
          </a:p>
          <a:p>
            <a:r>
              <a:rPr lang="fr-FR" sz="2000" dirty="0"/>
              <a:t>Quels impacts externes affectent leur accès aux nourritures?</a:t>
            </a:r>
          </a:p>
          <a:p>
            <a:r>
              <a:rPr lang="fr-FR" sz="2000" dirty="0"/>
              <a:t>Comment leurs activités influent-elles sur d’autres personnes? </a:t>
            </a:r>
          </a:p>
          <a:p>
            <a:r>
              <a:rPr lang="fr-FR" sz="2000" dirty="0"/>
              <a:t>Pensez aux différences intra-ménage</a:t>
            </a:r>
          </a:p>
          <a:p>
            <a:r>
              <a:rPr lang="fr-FR" sz="2000" dirty="0"/>
              <a:t>Le diagramme changera-t-il d’une saison à l’autre ?</a:t>
            </a:r>
          </a:p>
        </p:txBody>
      </p:sp>
      <p:sp>
        <p:nvSpPr>
          <p:cNvPr id="9" name="Rectangle 8">
            <a:extLst>
              <a:ext uri="{FF2B5EF4-FFF2-40B4-BE49-F238E27FC236}">
                <a16:creationId xmlns:a16="http://schemas.microsoft.com/office/drawing/2014/main"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A65D3BE-9F80-D340-BE4D-FFAEC5C13CCD}"/>
              </a:ext>
            </a:extLst>
          </p:cNvPr>
          <p:cNvSpPr txBox="1"/>
          <p:nvPr/>
        </p:nvSpPr>
        <p:spPr>
          <a:xfrm>
            <a:off x="7388324" y="4117239"/>
            <a:ext cx="1798655" cy="200055"/>
          </a:xfrm>
          <a:prstGeom prst="rect">
            <a:avLst/>
          </a:prstGeom>
          <a:noFill/>
        </p:spPr>
        <p:txBody>
          <a:bodyPr wrap="square" rtlCol="0">
            <a:spAutoFit/>
          </a:bodyPr>
          <a:lstStyle/>
          <a:p>
            <a:pPr algn="r"/>
            <a:r>
              <a:rPr lang="en-US" sz="700" dirty="0">
                <a:solidFill>
                  <a:schemeClr val="bg1"/>
                </a:solidFill>
              </a:rPr>
              <a:t>© Peter Etelej</a:t>
            </a:r>
            <a:endParaRPr lang="en-GB" sz="700" dirty="0">
              <a:solidFill>
                <a:schemeClr val="bg1"/>
              </a:solidFill>
            </a:endParaRPr>
          </a:p>
        </p:txBody>
      </p:sp>
      <p:sp>
        <p:nvSpPr>
          <p:cNvPr id="11" name="TextBox 10">
            <a:extLst>
              <a:ext uri="{FF2B5EF4-FFF2-40B4-BE49-F238E27FC236}">
                <a16:creationId xmlns:a16="http://schemas.microsoft.com/office/drawing/2014/main" id="{85B14A3C-DF06-6E4C-9A98-F6D82D88C0A1}"/>
              </a:ext>
            </a:extLst>
          </p:cNvPr>
          <p:cNvSpPr txBox="1"/>
          <p:nvPr/>
        </p:nvSpPr>
        <p:spPr>
          <a:xfrm>
            <a:off x="7392540" y="2342013"/>
            <a:ext cx="1798655" cy="200055"/>
          </a:xfrm>
          <a:prstGeom prst="rect">
            <a:avLst/>
          </a:prstGeom>
          <a:noFill/>
        </p:spPr>
        <p:txBody>
          <a:bodyPr wrap="square" rtlCol="0">
            <a:spAutoFit/>
          </a:bodyPr>
          <a:lstStyle/>
          <a:p>
            <a:pPr algn="r"/>
            <a:r>
              <a:rPr lang="en-US" sz="700" dirty="0">
                <a:solidFill>
                  <a:schemeClr val="bg1"/>
                </a:solidFill>
              </a:rPr>
              <a:t>© Angela Yang</a:t>
            </a:r>
            <a:endParaRPr lang="en-GB" sz="700" dirty="0">
              <a:solidFill>
                <a:schemeClr val="bg1"/>
              </a:solidFill>
            </a:endParaRPr>
          </a:p>
        </p:txBody>
      </p:sp>
      <p:pic>
        <p:nvPicPr>
          <p:cNvPr id="14" name="Content Placeholder 13">
            <a:extLst>
              <a:ext uri="{FF2B5EF4-FFF2-40B4-BE49-F238E27FC236}">
                <a16:creationId xmlns:a16="http://schemas.microsoft.com/office/drawing/2014/main" id="{9B9FA493-57FF-BD4E-B09C-DD5EE32469F2}"/>
              </a:ext>
            </a:extLst>
          </p:cNvPr>
          <p:cNvPicPr>
            <a:picLocks noGrp="1" noChangeAspect="1"/>
          </p:cNvPicPr>
          <p:nvPr>
            <p:ph sz="half" idx="2"/>
          </p:nvPr>
        </p:nvPicPr>
        <p:blipFill>
          <a:blip r:embed="rId3"/>
          <a:stretch>
            <a:fillRect/>
          </a:stretch>
        </p:blipFill>
        <p:spPr>
          <a:xfrm>
            <a:off x="4976037" y="1544083"/>
            <a:ext cx="3886200" cy="4217670"/>
          </a:xfrm>
        </p:spPr>
      </p:pic>
      <p:sp>
        <p:nvSpPr>
          <p:cNvPr id="15" name="TextBox 14">
            <a:extLst>
              <a:ext uri="{FF2B5EF4-FFF2-40B4-BE49-F238E27FC236}">
                <a16:creationId xmlns:a16="http://schemas.microsoft.com/office/drawing/2014/main" id="{F39A88D2-19C0-9949-9CB9-F187165DD87E}"/>
              </a:ext>
            </a:extLst>
          </p:cNvPr>
          <p:cNvSpPr txBox="1"/>
          <p:nvPr/>
        </p:nvSpPr>
        <p:spPr>
          <a:xfrm>
            <a:off x="6827369" y="5792437"/>
            <a:ext cx="2097888" cy="200055"/>
          </a:xfrm>
          <a:prstGeom prst="rect">
            <a:avLst/>
          </a:prstGeom>
          <a:noFill/>
        </p:spPr>
        <p:txBody>
          <a:bodyPr wrap="square" rtlCol="0">
            <a:spAutoFit/>
          </a:bodyPr>
          <a:lstStyle/>
          <a:p>
            <a:pPr algn="r"/>
            <a:r>
              <a:rPr lang="en-US" sz="700" dirty="0">
                <a:solidFill>
                  <a:srgbClr val="000000">
                    <a:alpha val="70000"/>
                  </a:srgbClr>
                </a:solidFill>
              </a:rPr>
              <a:t>© Schreckenberg </a:t>
            </a:r>
            <a:r>
              <a:rPr lang="en-US" sz="700" i="1" dirty="0">
                <a:solidFill>
                  <a:srgbClr val="000000">
                    <a:alpha val="70000"/>
                  </a:srgbClr>
                </a:solidFill>
              </a:rPr>
              <a:t>et al. </a:t>
            </a:r>
            <a:r>
              <a:rPr lang="en-US" sz="700" dirty="0">
                <a:solidFill>
                  <a:srgbClr val="000000">
                    <a:alpha val="70000"/>
                  </a:srgbClr>
                </a:solidFill>
              </a:rPr>
              <a:t>2016</a:t>
            </a:r>
            <a:endParaRPr lang="en-GB" sz="700" dirty="0">
              <a:solidFill>
                <a:srgbClr val="000000">
                  <a:alpha val="70000"/>
                </a:srgbClr>
              </a:solidFill>
            </a:endParaRPr>
          </a:p>
        </p:txBody>
      </p:sp>
    </p:spTree>
    <p:extLst>
      <p:ext uri="{BB962C8B-B14F-4D97-AF65-F5344CB8AC3E}">
        <p14:creationId xmlns:p14="http://schemas.microsoft.com/office/powerpoint/2010/main" val="4043390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063E9-86BF-9F4A-A6F0-A8B0886B6259}"/>
              </a:ext>
            </a:extLst>
          </p:cNvPr>
          <p:cNvSpPr>
            <a:spLocks noGrp="1"/>
          </p:cNvSpPr>
          <p:nvPr>
            <p:ph type="title"/>
          </p:nvPr>
        </p:nvSpPr>
        <p:spPr>
          <a:xfrm>
            <a:off x="623888" y="1709739"/>
            <a:ext cx="6587140" cy="2852737"/>
          </a:xfrm>
        </p:spPr>
        <p:txBody>
          <a:bodyPr/>
          <a:lstStyle/>
          <a:p>
            <a:r>
              <a:rPr lang="fr-FR" dirty="0"/>
              <a:t>Politiques vers l’objectif de Zéro Faim</a:t>
            </a:r>
            <a:endParaRPr lang="en-US" dirty="0"/>
          </a:p>
        </p:txBody>
      </p:sp>
      <p:sp>
        <p:nvSpPr>
          <p:cNvPr id="5" name="Text Placeholder 4">
            <a:extLst>
              <a:ext uri="{FF2B5EF4-FFF2-40B4-BE49-F238E27FC236}">
                <a16:creationId xmlns:a16="http://schemas.microsoft.com/office/drawing/2014/main" id="{F2748E0C-D75B-7F48-861B-FC69A874BDB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38388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D0C766-B111-D748-8500-83002DA07CC8}"/>
              </a:ext>
            </a:extLst>
          </p:cNvPr>
          <p:cNvSpPr>
            <a:spLocks noGrp="1"/>
          </p:cNvSpPr>
          <p:nvPr>
            <p:ph idx="4294967295"/>
          </p:nvPr>
        </p:nvSpPr>
        <p:spPr>
          <a:xfrm>
            <a:off x="809469" y="1963788"/>
            <a:ext cx="7886700" cy="4351337"/>
          </a:xfrm>
        </p:spPr>
        <p:txBody>
          <a:bodyPr>
            <a:normAutofit/>
          </a:bodyPr>
          <a:lstStyle/>
          <a:p>
            <a:pPr lvl="0"/>
            <a:r>
              <a:rPr lang="fr-FR" sz="2400" b="1" dirty="0"/>
              <a:t>ODD1: Pas de pauvreté. </a:t>
            </a:r>
            <a:r>
              <a:rPr lang="fr-FR" sz="2400" dirty="0"/>
              <a:t>Eradiquer la pauvreté sous toutes ses formes dans le monde entier (Objectif 1.1: D’ici 2030, éliminer complètement  la pauvreté extrême dans le monde entier)</a:t>
            </a:r>
          </a:p>
          <a:p>
            <a:pPr lvl="0"/>
            <a:r>
              <a:rPr lang="fr-FR" sz="2400" b="1" dirty="0"/>
              <a:t>ODD2: Zéro faim. </a:t>
            </a:r>
            <a:r>
              <a:rPr lang="fr-FR" sz="2400" dirty="0"/>
              <a:t>Éliminer la faim, assurer la sécurité alimentaire, améliorer la nutrition et promouvoir l’agriculture durable (en 2030)</a:t>
            </a:r>
          </a:p>
          <a:p>
            <a:pPr lvl="0"/>
            <a:r>
              <a:rPr lang="fr-FR" sz="2400" dirty="0"/>
              <a:t>Lien très étroit entre les deux objectifs parce que </a:t>
            </a:r>
            <a:r>
              <a:rPr lang="fr-FR" sz="2400" b="1" dirty="0"/>
              <a:t>les pauvres dépensent au moins 50-70% de leur revenu pour la nourriture</a:t>
            </a:r>
            <a:endParaRPr lang="fr-FR" sz="2400" dirty="0"/>
          </a:p>
        </p:txBody>
      </p:sp>
      <p:pic>
        <p:nvPicPr>
          <p:cNvPr id="7" name="Picture 6">
            <a:extLst>
              <a:ext uri="{FF2B5EF4-FFF2-40B4-BE49-F238E27FC236}">
                <a16:creationId xmlns:a16="http://schemas.microsoft.com/office/drawing/2014/main" id="{07508E12-F457-484D-ABF5-6BF710C9B412}"/>
              </a:ext>
            </a:extLst>
          </p:cNvPr>
          <p:cNvPicPr>
            <a:picLocks noChangeAspect="1"/>
          </p:cNvPicPr>
          <p:nvPr/>
        </p:nvPicPr>
        <p:blipFill>
          <a:blip r:embed="rId3"/>
          <a:stretch>
            <a:fillRect/>
          </a:stretch>
        </p:blipFill>
        <p:spPr>
          <a:xfrm>
            <a:off x="0" y="44970"/>
            <a:ext cx="9144000" cy="1677206"/>
          </a:xfrm>
          <a:prstGeom prst="rect">
            <a:avLst/>
          </a:prstGeom>
        </p:spPr>
      </p:pic>
      <p:sp>
        <p:nvSpPr>
          <p:cNvPr id="4" name="TextBox 3">
            <a:extLst>
              <a:ext uri="{FF2B5EF4-FFF2-40B4-BE49-F238E27FC236}">
                <a16:creationId xmlns:a16="http://schemas.microsoft.com/office/drawing/2014/main" id="{F39A88D2-19C0-9949-9CB9-F187165DD87E}"/>
              </a:ext>
            </a:extLst>
          </p:cNvPr>
          <p:cNvSpPr txBox="1"/>
          <p:nvPr/>
        </p:nvSpPr>
        <p:spPr>
          <a:xfrm>
            <a:off x="6961055" y="1718851"/>
            <a:ext cx="2097888" cy="200055"/>
          </a:xfrm>
          <a:prstGeom prst="rect">
            <a:avLst/>
          </a:prstGeom>
          <a:noFill/>
        </p:spPr>
        <p:txBody>
          <a:bodyPr wrap="square" rtlCol="0">
            <a:spAutoFit/>
          </a:bodyPr>
          <a:lstStyle/>
          <a:p>
            <a:pPr algn="r"/>
            <a:r>
              <a:rPr lang="en-US" sz="700" dirty="0">
                <a:solidFill>
                  <a:srgbClr val="000000">
                    <a:alpha val="70000"/>
                  </a:srgbClr>
                </a:solidFill>
              </a:rPr>
              <a:t>© United Nations</a:t>
            </a:r>
            <a:endParaRPr lang="en-GB" sz="700" dirty="0">
              <a:solidFill>
                <a:srgbClr val="000000">
                  <a:alpha val="70000"/>
                </a:srgbClr>
              </a:solidFill>
            </a:endParaRPr>
          </a:p>
        </p:txBody>
      </p:sp>
    </p:spTree>
    <p:extLst>
      <p:ext uri="{BB962C8B-B14F-4D97-AF65-F5344CB8AC3E}">
        <p14:creationId xmlns:p14="http://schemas.microsoft.com/office/powerpoint/2010/main" val="1068061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468228" y="176945"/>
            <a:ext cx="8207543" cy="1605560"/>
          </a:xfrm>
        </p:spPr>
        <p:txBody>
          <a:bodyPr>
            <a:normAutofit/>
          </a:bodyPr>
          <a:lstStyle/>
          <a:p>
            <a:pPr>
              <a:spcBef>
                <a:spcPts val="1200"/>
              </a:spcBef>
            </a:pPr>
            <a:r>
              <a:rPr lang="fr-FR" dirty="0"/>
              <a:t>Deux investissements prioritaires nécessaires </a:t>
            </a:r>
            <a:br>
              <a:rPr lang="en-GB" sz="2800" dirty="0"/>
            </a:br>
            <a:r>
              <a:rPr lang="en-GB" sz="2400" b="0" dirty="0"/>
              <a:t>(FAO, IFAD et WFP 2015)</a:t>
            </a:r>
            <a:endParaRPr lang="en-US" sz="2400" b="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468229" y="1782505"/>
            <a:ext cx="8131761" cy="4025220"/>
          </a:xfrm>
        </p:spPr>
        <p:txBody>
          <a:bodyPr>
            <a:normAutofit fontScale="85000" lnSpcReduction="20000"/>
          </a:bodyPr>
          <a:lstStyle/>
          <a:p>
            <a:pPr lvl="0"/>
            <a:r>
              <a:rPr lang="fr-FR" b="1" dirty="0"/>
              <a:t>Protection sociale : </a:t>
            </a:r>
            <a:r>
              <a:rPr lang="fr-FR" dirty="0"/>
              <a:t>amener tout le monde au seuil de pauvreté extrême de 1,25USD (maintenant actualisé à 1,90USD)</a:t>
            </a:r>
          </a:p>
          <a:p>
            <a:pPr lvl="0"/>
            <a:r>
              <a:rPr lang="fr-FR" b="1" dirty="0"/>
              <a:t>Accélérer la croissance (rurale) favorable aux pauvres</a:t>
            </a:r>
          </a:p>
          <a:p>
            <a:pPr lvl="0"/>
            <a:r>
              <a:rPr lang="fr-FR" dirty="0"/>
              <a:t>Nécessite un investissement de 267 billion USD par an à partir de 2016 à 2030, dont 181 billions USD pour les zones rurales. </a:t>
            </a:r>
          </a:p>
          <a:p>
            <a:pPr lvl="1"/>
            <a:r>
              <a:rPr lang="fr-FR" dirty="0"/>
              <a:t>Equivalent à 0,3% de la production économique mondiale en 2014</a:t>
            </a:r>
          </a:p>
          <a:p>
            <a:pPr lvl="1"/>
            <a:r>
              <a:rPr lang="fr-FR" dirty="0"/>
              <a:t>OU 160 USD/an pour chaque pauvre à l’extrême pendant ces 15 années. </a:t>
            </a:r>
          </a:p>
        </p:txBody>
      </p:sp>
    </p:spTree>
    <p:extLst>
      <p:ext uri="{BB962C8B-B14F-4D97-AF65-F5344CB8AC3E}">
        <p14:creationId xmlns:p14="http://schemas.microsoft.com/office/powerpoint/2010/main" val="2239197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81023"/>
            <a:ext cx="7886700" cy="1154294"/>
          </a:xfrm>
        </p:spPr>
        <p:txBody>
          <a:bodyPr>
            <a:normAutofit/>
          </a:bodyPr>
          <a:lstStyle/>
          <a:p>
            <a:r>
              <a:rPr lang="fr-FR" sz="3200" dirty="0"/>
              <a:t>Qu’est-ce que la protection sociale?</a:t>
            </a:r>
            <a:endParaRPr lang="en-US"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208929" y="973082"/>
            <a:ext cx="7886700" cy="5202865"/>
          </a:xfrm>
        </p:spPr>
        <p:txBody>
          <a:bodyPr>
            <a:noAutofit/>
          </a:bodyPr>
          <a:lstStyle/>
          <a:p>
            <a:pPr lvl="0"/>
            <a:r>
              <a:rPr lang="fr-FR" sz="2000" dirty="0"/>
              <a:t>Transferts de fonds</a:t>
            </a:r>
          </a:p>
          <a:p>
            <a:pPr lvl="1"/>
            <a:r>
              <a:rPr lang="en-GB" sz="1600" dirty="0"/>
              <a:t> Le </a:t>
            </a:r>
            <a:r>
              <a:rPr lang="fr-FR" sz="1600" dirty="0"/>
              <a:t>mécanisme </a:t>
            </a:r>
            <a:r>
              <a:rPr lang="en-GB" sz="1600" i="1" dirty="0"/>
              <a:t>“India National Rural Employment Guarantee scheme”</a:t>
            </a:r>
            <a:endParaRPr lang="fr-FR" sz="1600" dirty="0"/>
          </a:p>
          <a:p>
            <a:pPr lvl="0"/>
            <a:r>
              <a:rPr lang="en-GB" sz="2000" dirty="0"/>
              <a:t>Distribution de </a:t>
            </a:r>
            <a:r>
              <a:rPr lang="fr-FR" sz="2000" dirty="0"/>
              <a:t>nourritures</a:t>
            </a:r>
          </a:p>
          <a:p>
            <a:pPr lvl="1"/>
            <a:r>
              <a:rPr lang="fr-FR" sz="1600" dirty="0"/>
              <a:t>Programme de cantines scolaires </a:t>
            </a:r>
          </a:p>
          <a:p>
            <a:pPr lvl="1"/>
            <a:r>
              <a:rPr lang="fr-FR" sz="1600" i="1" dirty="0"/>
              <a:t>‘Acheter en Afrique pour les Africains’ </a:t>
            </a:r>
            <a:endParaRPr lang="fr-FR" sz="1600" dirty="0"/>
          </a:p>
          <a:p>
            <a:pPr lvl="0"/>
            <a:r>
              <a:rPr lang="fr-FR" sz="2000" dirty="0"/>
              <a:t>Distribution de semences et d’intrants</a:t>
            </a:r>
          </a:p>
          <a:p>
            <a:pPr lvl="0"/>
            <a:r>
              <a:rPr lang="fr-FR" sz="2000" dirty="0"/>
              <a:t>Stocks tampons de denrées alimentaires</a:t>
            </a:r>
          </a:p>
          <a:p>
            <a:pPr lvl="1"/>
            <a:r>
              <a:rPr lang="fr-FR" sz="1600" dirty="0"/>
              <a:t>Gestion active des stocks </a:t>
            </a:r>
          </a:p>
          <a:p>
            <a:pPr lvl="1"/>
            <a:r>
              <a:rPr lang="fr-FR" sz="1600" dirty="0"/>
              <a:t>Stockage national robuste</a:t>
            </a:r>
          </a:p>
          <a:p>
            <a:pPr lvl="1"/>
            <a:r>
              <a:rPr lang="fr-FR" sz="1600" dirty="0"/>
              <a:t>Action collective mondiale pour gérer les stocks et prévenir les flambées extrêmes de prix</a:t>
            </a:r>
          </a:p>
          <a:p>
            <a:pPr lvl="0"/>
            <a:r>
              <a:rPr lang="fr-FR" sz="2000" dirty="0"/>
              <a:t>Mécanismes d’assurance indexée- prémunit contre un indice objectivement mesurable, ex. déficit pluviométrique</a:t>
            </a:r>
          </a:p>
        </p:txBody>
      </p:sp>
      <p:pic>
        <p:nvPicPr>
          <p:cNvPr id="7" name="Picture 6">
            <a:extLst>
              <a:ext uri="{FF2B5EF4-FFF2-40B4-BE49-F238E27FC236}">
                <a16:creationId xmlns:a16="http://schemas.microsoft.com/office/drawing/2014/main" id="{E376041C-4FD0-CE4B-92DE-465B2B6FA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504" y="1997999"/>
            <a:ext cx="3774596" cy="2500420"/>
          </a:xfrm>
          <a:prstGeom prst="rect">
            <a:avLst/>
          </a:prstGeom>
          <a:ln w="63500">
            <a:solidFill>
              <a:schemeClr val="bg1"/>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0B4D3909-EA44-D148-B78E-EF6B3120E075}"/>
              </a:ext>
            </a:extLst>
          </p:cNvPr>
          <p:cNvSpPr txBox="1"/>
          <p:nvPr/>
        </p:nvSpPr>
        <p:spPr>
          <a:xfrm>
            <a:off x="6490953" y="4288555"/>
            <a:ext cx="2458177" cy="200055"/>
          </a:xfrm>
          <a:prstGeom prst="rect">
            <a:avLst/>
          </a:prstGeom>
          <a:noFill/>
        </p:spPr>
        <p:txBody>
          <a:bodyPr wrap="square" rtlCol="0">
            <a:spAutoFit/>
          </a:bodyPr>
          <a:lstStyle/>
          <a:p>
            <a:pPr algn="r"/>
            <a:r>
              <a:rPr lang="en-US" sz="700" dirty="0">
                <a:solidFill>
                  <a:schemeClr val="bg1"/>
                </a:solidFill>
              </a:rPr>
              <a:t>© </a:t>
            </a:r>
            <a:r>
              <a:rPr lang="en-US" sz="700" dirty="0" err="1">
                <a:solidFill>
                  <a:schemeClr val="bg1"/>
                </a:solidFill>
              </a:rPr>
              <a:t>Julien</a:t>
            </a:r>
            <a:r>
              <a:rPr lang="en-US" sz="700" dirty="0">
                <a:solidFill>
                  <a:schemeClr val="bg1"/>
                </a:solidFill>
              </a:rPr>
              <a:t> </a:t>
            </a:r>
            <a:r>
              <a:rPr lang="en-US" sz="700" dirty="0" err="1">
                <a:solidFill>
                  <a:schemeClr val="bg1"/>
                </a:solidFill>
              </a:rPr>
              <a:t>Harneis</a:t>
            </a:r>
            <a:endParaRPr lang="en-US" sz="700" dirty="0">
              <a:solidFill>
                <a:schemeClr val="bg1"/>
              </a:solidFill>
            </a:endParaRPr>
          </a:p>
        </p:txBody>
      </p:sp>
    </p:spTree>
    <p:extLst>
      <p:ext uri="{BB962C8B-B14F-4D97-AF65-F5344CB8AC3E}">
        <p14:creationId xmlns:p14="http://schemas.microsoft.com/office/powerpoint/2010/main" val="322524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211015" y="71748"/>
            <a:ext cx="4658697" cy="1325563"/>
          </a:xfrm>
        </p:spPr>
        <p:txBody>
          <a:bodyPr>
            <a:normAutofit/>
          </a:bodyPr>
          <a:lstStyle/>
          <a:p>
            <a:pPr>
              <a:lnSpc>
                <a:spcPct val="100000"/>
              </a:lnSpc>
            </a:pPr>
            <a:r>
              <a:rPr lang="fr-FR" sz="3200" dirty="0"/>
              <a:t>Objectifs d’apprentissage</a:t>
            </a:r>
            <a:endParaRPr lang="en-US" sz="320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628650" y="1304955"/>
            <a:ext cx="4241062" cy="4351338"/>
          </a:xfrm>
        </p:spPr>
        <p:txBody>
          <a:bodyPr>
            <a:normAutofit fontScale="92500"/>
          </a:bodyPr>
          <a:lstStyle/>
          <a:p>
            <a:pPr lvl="0"/>
            <a:r>
              <a:rPr lang="fr-FR" sz="2400" dirty="0"/>
              <a:t>Expliquer les concepts clés relatifs à la sécurité alimentaire et la nutrition</a:t>
            </a:r>
          </a:p>
          <a:p>
            <a:pPr lvl="0"/>
            <a:r>
              <a:rPr lang="fr-FR" sz="2400" dirty="0"/>
              <a:t>Décrire les liens multidimensionnels entre services écosystémiques, sécurité alimentaire et impacts sur la santé</a:t>
            </a:r>
          </a:p>
          <a:p>
            <a:pPr lvl="0"/>
            <a:r>
              <a:rPr lang="fr-FR" sz="2400" dirty="0"/>
              <a:t>Analyser de manière critique les différentes approches pour parvenir à des systèmes alimentaires durables</a:t>
            </a:r>
          </a:p>
        </p:txBody>
      </p:sp>
      <p:pic>
        <p:nvPicPr>
          <p:cNvPr id="8" name="Content Placeholder 7">
            <a:extLst>
              <a:ext uri="{FF2B5EF4-FFF2-40B4-BE49-F238E27FC236}">
                <a16:creationId xmlns:a16="http://schemas.microsoft.com/office/drawing/2014/main" id="{8C6C3627-A60D-654A-8B57-65F511AD399C}"/>
              </a:ext>
            </a:extLst>
          </p:cNvPr>
          <p:cNvPicPr>
            <a:picLocks noGrp="1" noChangeAspect="1"/>
          </p:cNvPicPr>
          <p:nvPr>
            <p:ph sz="half" idx="2"/>
          </p:nvPr>
        </p:nvPicPr>
        <p:blipFill rotWithShape="1">
          <a:blip r:embed="rId3"/>
          <a:srcRect l="34973" r="19654"/>
          <a:stretch/>
        </p:blipFill>
        <p:spPr>
          <a:xfrm>
            <a:off x="5012956" y="55396"/>
            <a:ext cx="4131044" cy="6062567"/>
          </a:xfrm>
        </p:spPr>
      </p:pic>
      <p:sp>
        <p:nvSpPr>
          <p:cNvPr id="9" name="Rectangle 8">
            <a:extLst>
              <a:ext uri="{FF2B5EF4-FFF2-40B4-BE49-F238E27FC236}">
                <a16:creationId xmlns:a16="http://schemas.microsoft.com/office/drawing/2014/main"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99C542-E912-F642-B7F4-187A9751F6B5}"/>
              </a:ext>
            </a:extLst>
          </p:cNvPr>
          <p:cNvSpPr txBox="1"/>
          <p:nvPr/>
        </p:nvSpPr>
        <p:spPr>
          <a:xfrm>
            <a:off x="7368946" y="5892508"/>
            <a:ext cx="1798655" cy="200055"/>
          </a:xfrm>
          <a:prstGeom prst="rect">
            <a:avLst/>
          </a:prstGeom>
          <a:noFill/>
        </p:spPr>
        <p:txBody>
          <a:bodyPr wrap="square" rtlCol="0">
            <a:spAutoFit/>
          </a:bodyPr>
          <a:lstStyle/>
          <a:p>
            <a:pPr algn="r"/>
            <a:r>
              <a:rPr lang="en-US" sz="700" dirty="0">
                <a:solidFill>
                  <a:schemeClr val="bg1"/>
                </a:solidFill>
              </a:rPr>
              <a:t>© </a:t>
            </a:r>
            <a:r>
              <a:rPr lang="en-GB" sz="700" dirty="0" err="1">
                <a:solidFill>
                  <a:schemeClr val="bg1"/>
                </a:solidFill>
              </a:rPr>
              <a:t>PublicDomainPictures</a:t>
            </a:r>
            <a:r>
              <a:rPr lang="en-GB" sz="700" dirty="0">
                <a:solidFill>
                  <a:schemeClr val="bg1"/>
                </a:solidFill>
              </a:rPr>
              <a:t> / </a:t>
            </a:r>
            <a:r>
              <a:rPr lang="en-GB" sz="700" dirty="0" err="1">
                <a:solidFill>
                  <a:schemeClr val="bg1"/>
                </a:solidFill>
              </a:rPr>
              <a:t>Pixabay</a:t>
            </a:r>
            <a:endParaRPr lang="en-GB" sz="700" dirty="0">
              <a:solidFill>
                <a:schemeClr val="bg1"/>
              </a:solidFill>
            </a:endParaRPr>
          </a:p>
        </p:txBody>
      </p:sp>
    </p:spTree>
    <p:extLst>
      <p:ext uri="{BB962C8B-B14F-4D97-AF65-F5344CB8AC3E}">
        <p14:creationId xmlns:p14="http://schemas.microsoft.com/office/powerpoint/2010/main" val="23821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7">
            <a:extLst>
              <a:ext uri="{FF2B5EF4-FFF2-40B4-BE49-F238E27FC236}">
                <a16:creationId xmlns:a16="http://schemas.microsoft.com/office/drawing/2014/main" id="{14942C95-4ACC-F44F-BAE3-D13FC27BA4B5}"/>
              </a:ext>
            </a:extLst>
          </p:cNvPr>
          <p:cNvPicPr>
            <a:picLocks noChangeAspect="1"/>
          </p:cNvPicPr>
          <p:nvPr/>
        </p:nvPicPr>
        <p:blipFill rotWithShape="1">
          <a:blip r:embed="rId3">
            <a:extLst>
              <a:ext uri="{28A0092B-C50C-407E-A947-70E740481C1C}">
                <a14:useLocalDpi xmlns:a14="http://schemas.microsoft.com/office/drawing/2010/main" val="0"/>
              </a:ext>
            </a:extLst>
          </a:blip>
          <a:srcRect l="1921" r="7735"/>
          <a:stretch/>
        </p:blipFill>
        <p:spPr>
          <a:xfrm>
            <a:off x="5052800" y="43686"/>
            <a:ext cx="4114801" cy="6072856"/>
          </a:xfrm>
          <a:prstGeom prst="rect">
            <a:avLst/>
          </a:prstGeom>
        </p:spPr>
      </p:pic>
      <p:sp>
        <p:nvSpPr>
          <p:cNvPr id="4" name="Title 3">
            <a:extLst>
              <a:ext uri="{FF2B5EF4-FFF2-40B4-BE49-F238E27FC236}">
                <a16:creationId xmlns:a16="http://schemas.microsoft.com/office/drawing/2014/main" id="{0E35677D-2F81-ED4C-ADC4-C3BF3200333E}"/>
              </a:ext>
            </a:extLst>
          </p:cNvPr>
          <p:cNvSpPr>
            <a:spLocks noGrp="1"/>
          </p:cNvSpPr>
          <p:nvPr>
            <p:ph type="title" idx="4294967295"/>
          </p:nvPr>
        </p:nvSpPr>
        <p:spPr>
          <a:xfrm>
            <a:off x="374755" y="34990"/>
            <a:ext cx="4494958" cy="1325563"/>
          </a:xfrm>
        </p:spPr>
        <p:txBody>
          <a:bodyPr>
            <a:normAutofit fontScale="90000"/>
          </a:bodyPr>
          <a:lstStyle/>
          <a:p>
            <a:pPr>
              <a:lnSpc>
                <a:spcPct val="100000"/>
              </a:lnSpc>
            </a:pPr>
            <a:r>
              <a:rPr lang="fr-FR" sz="2800" dirty="0"/>
              <a:t>Comment peut-on accélérer la croissance en faveur des pauvres?</a:t>
            </a:r>
            <a:endParaRPr lang="en-US" sz="3200" dirty="0"/>
          </a:p>
        </p:txBody>
      </p:sp>
      <p:sp>
        <p:nvSpPr>
          <p:cNvPr id="5" name="Content Placeholder 4">
            <a:extLst>
              <a:ext uri="{FF2B5EF4-FFF2-40B4-BE49-F238E27FC236}">
                <a16:creationId xmlns:a16="http://schemas.microsoft.com/office/drawing/2014/main" id="{A679B132-8930-1747-87B5-60E6CC4B63D2}"/>
              </a:ext>
            </a:extLst>
          </p:cNvPr>
          <p:cNvSpPr>
            <a:spLocks noGrp="1"/>
          </p:cNvSpPr>
          <p:nvPr>
            <p:ph sz="half" idx="1"/>
          </p:nvPr>
        </p:nvSpPr>
        <p:spPr>
          <a:xfrm>
            <a:off x="374754" y="1478057"/>
            <a:ext cx="4494958" cy="4719436"/>
          </a:xfrm>
        </p:spPr>
        <p:txBody>
          <a:bodyPr>
            <a:noAutofit/>
          </a:bodyPr>
          <a:lstStyle/>
          <a:p>
            <a:pPr lvl="0"/>
            <a:r>
              <a:rPr lang="fr-FR" sz="1700" dirty="0"/>
              <a:t>Investir dans l’agriculture des petits exploitants</a:t>
            </a:r>
          </a:p>
          <a:p>
            <a:pPr lvl="0"/>
            <a:r>
              <a:rPr lang="fr-FR" sz="1700" dirty="0"/>
              <a:t>Assurer l’accès à la terre et à l’eau aux petits exploitants, en particulier la sécurité de la tenure foncière pour les femmes</a:t>
            </a:r>
          </a:p>
          <a:p>
            <a:pPr lvl="0"/>
            <a:r>
              <a:rPr lang="fr-FR" sz="1700" dirty="0"/>
              <a:t>Développer les crédits pour l’agriculture et la transformation des produits de ressources naturelles.</a:t>
            </a:r>
          </a:p>
          <a:p>
            <a:pPr lvl="0"/>
            <a:r>
              <a:rPr lang="fr-FR" sz="1700" dirty="0"/>
              <a:t>Favoriser l’accès des pauvres aux engrais </a:t>
            </a:r>
          </a:p>
          <a:p>
            <a:pPr lvl="0"/>
            <a:r>
              <a:rPr lang="fr-FR" sz="1700" dirty="0"/>
              <a:t>Promouvoir l’accès à électricité </a:t>
            </a:r>
          </a:p>
          <a:p>
            <a:pPr lvl="0"/>
            <a:r>
              <a:rPr lang="fr-FR" sz="1700" dirty="0"/>
              <a:t>Améliorer les infrastructures de marché, la politique et les systèmes d’informations.</a:t>
            </a:r>
          </a:p>
          <a:p>
            <a:pPr lvl="0"/>
            <a:r>
              <a:rPr lang="fr-FR" sz="1700" dirty="0"/>
              <a:t>Développer les recherches en faveur des petits exploitants agricoles</a:t>
            </a:r>
          </a:p>
        </p:txBody>
      </p:sp>
      <p:sp>
        <p:nvSpPr>
          <p:cNvPr id="9" name="Rectangle 8">
            <a:extLst>
              <a:ext uri="{FF2B5EF4-FFF2-40B4-BE49-F238E27FC236}">
                <a16:creationId xmlns:a16="http://schemas.microsoft.com/office/drawing/2014/main" id="{F69D57A1-A1D9-7C42-BD44-6EAB0BB878B4}"/>
              </a:ext>
            </a:extLst>
          </p:cNvPr>
          <p:cNvSpPr/>
          <p:nvPr/>
        </p:nvSpPr>
        <p:spPr>
          <a:xfrm>
            <a:off x="0" y="6116542"/>
            <a:ext cx="9144000" cy="45719"/>
          </a:xfrm>
          <a:prstGeom prst="rect">
            <a:avLst/>
          </a:prstGeom>
          <a:solidFill>
            <a:srgbClr val="C3D6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599C542-E912-F642-B7F4-187A9751F6B5}"/>
              </a:ext>
            </a:extLst>
          </p:cNvPr>
          <p:cNvSpPr txBox="1"/>
          <p:nvPr/>
        </p:nvSpPr>
        <p:spPr>
          <a:xfrm>
            <a:off x="7368946" y="5892508"/>
            <a:ext cx="1798655" cy="200055"/>
          </a:xfrm>
          <a:prstGeom prst="rect">
            <a:avLst/>
          </a:prstGeom>
          <a:noFill/>
        </p:spPr>
        <p:txBody>
          <a:bodyPr wrap="square" rtlCol="0">
            <a:spAutoFit/>
          </a:bodyPr>
          <a:lstStyle/>
          <a:p>
            <a:pPr algn="r"/>
            <a:r>
              <a:rPr lang="en-US" sz="700" dirty="0">
                <a:solidFill>
                  <a:schemeClr val="bg1"/>
                </a:solidFill>
              </a:rPr>
              <a:t>© Steve Evans</a:t>
            </a:r>
          </a:p>
        </p:txBody>
      </p:sp>
    </p:spTree>
    <p:extLst>
      <p:ext uri="{BB962C8B-B14F-4D97-AF65-F5344CB8AC3E}">
        <p14:creationId xmlns:p14="http://schemas.microsoft.com/office/powerpoint/2010/main" val="1920682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E985-29B1-574D-9686-CC59B40F2B18}"/>
              </a:ext>
            </a:extLst>
          </p:cNvPr>
          <p:cNvSpPr>
            <a:spLocks noGrp="1"/>
          </p:cNvSpPr>
          <p:nvPr>
            <p:ph type="title"/>
          </p:nvPr>
        </p:nvSpPr>
        <p:spPr>
          <a:xfrm>
            <a:off x="628650" y="215226"/>
            <a:ext cx="8365448" cy="1325563"/>
          </a:xfrm>
        </p:spPr>
        <p:txBody>
          <a:bodyPr>
            <a:normAutofit/>
          </a:bodyPr>
          <a:lstStyle/>
          <a:p>
            <a:r>
              <a:rPr lang="fr-FR" sz="3200" dirty="0"/>
              <a:t>Promouvoir des systèmes alimentaires durables</a:t>
            </a:r>
            <a:endParaRPr lang="en-GB" sz="3200" dirty="0"/>
          </a:p>
        </p:txBody>
      </p:sp>
      <p:sp>
        <p:nvSpPr>
          <p:cNvPr id="3" name="Content Placeholder 2">
            <a:extLst>
              <a:ext uri="{FF2B5EF4-FFF2-40B4-BE49-F238E27FC236}">
                <a16:creationId xmlns:a16="http://schemas.microsoft.com/office/drawing/2014/main" id="{5ED0C766-B111-D748-8500-83002DA07CC8}"/>
              </a:ext>
            </a:extLst>
          </p:cNvPr>
          <p:cNvSpPr>
            <a:spLocks noGrp="1"/>
          </p:cNvSpPr>
          <p:nvPr>
            <p:ph idx="1"/>
          </p:nvPr>
        </p:nvSpPr>
        <p:spPr>
          <a:xfrm>
            <a:off x="628650" y="1510835"/>
            <a:ext cx="7886700" cy="4351338"/>
          </a:xfrm>
        </p:spPr>
        <p:txBody>
          <a:bodyPr>
            <a:noAutofit/>
          </a:bodyPr>
          <a:lstStyle/>
          <a:p>
            <a:pPr lvl="0"/>
            <a:r>
              <a:rPr lang="fr-FR" sz="2400" dirty="0"/>
              <a:t>Limiter l’expansion agricole</a:t>
            </a:r>
          </a:p>
          <a:p>
            <a:pPr lvl="0"/>
            <a:r>
              <a:rPr lang="fr-FR" sz="2400" dirty="0"/>
              <a:t>Encourager l’introduction de nouvelles cultures et la diversité génétique</a:t>
            </a:r>
          </a:p>
          <a:p>
            <a:pPr lvl="0"/>
            <a:r>
              <a:rPr lang="fr-FR" sz="2400" dirty="0"/>
              <a:t>Protéger la fondation écologique de l’alimentation</a:t>
            </a:r>
          </a:p>
          <a:p>
            <a:pPr lvl="0"/>
            <a:r>
              <a:rPr lang="fr-FR" sz="2400" dirty="0"/>
              <a:t>Systèmes d’exploitation agricole intégrés </a:t>
            </a:r>
          </a:p>
          <a:p>
            <a:pPr lvl="0"/>
            <a:r>
              <a:rPr lang="fr-FR" sz="2400" dirty="0"/>
              <a:t>Eviter le changement climatique dangereux</a:t>
            </a:r>
          </a:p>
          <a:p>
            <a:pPr lvl="0"/>
            <a:r>
              <a:rPr lang="fr-FR" sz="2400" dirty="0"/>
              <a:t>Sources d’énergie alternatives pour l’intensification agricole</a:t>
            </a:r>
          </a:p>
        </p:txBody>
      </p:sp>
    </p:spTree>
    <p:extLst>
      <p:ext uri="{BB962C8B-B14F-4D97-AF65-F5344CB8AC3E}">
        <p14:creationId xmlns:p14="http://schemas.microsoft.com/office/powerpoint/2010/main" val="2494927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CC2E-E97B-FE43-8B7C-F8CE1B691643}"/>
              </a:ext>
            </a:extLst>
          </p:cNvPr>
          <p:cNvSpPr>
            <a:spLocks noGrp="1"/>
          </p:cNvSpPr>
          <p:nvPr>
            <p:ph type="title"/>
          </p:nvPr>
        </p:nvSpPr>
        <p:spPr>
          <a:xfrm>
            <a:off x="583679" y="211997"/>
            <a:ext cx="8152755" cy="1325563"/>
          </a:xfrm>
        </p:spPr>
        <p:txBody>
          <a:bodyPr>
            <a:normAutofit fontScale="90000"/>
          </a:bodyPr>
          <a:lstStyle/>
          <a:p>
            <a:r>
              <a:rPr lang="fr-FR" dirty="0"/>
              <a:t>Exercice : Comment est-ce que ces différents systèmes alimentaires se comparent?</a:t>
            </a:r>
            <a:endParaRPr lang="en-US" dirty="0"/>
          </a:p>
        </p:txBody>
      </p:sp>
      <p:graphicFrame>
        <p:nvGraphicFramePr>
          <p:cNvPr id="4" name="Content Placeholder 3">
            <a:extLst>
              <a:ext uri="{FF2B5EF4-FFF2-40B4-BE49-F238E27FC236}">
                <a16:creationId xmlns:a16="http://schemas.microsoft.com/office/drawing/2014/main" id="{7C1FFCB5-D292-7D41-B630-3C417A99F501}"/>
              </a:ext>
            </a:extLst>
          </p:cNvPr>
          <p:cNvGraphicFramePr>
            <a:graphicFrameLocks noGrp="1"/>
          </p:cNvGraphicFramePr>
          <p:nvPr>
            <p:ph idx="1"/>
            <p:extLst>
              <p:ext uri="{D42A27DB-BD31-4B8C-83A1-F6EECF244321}">
                <p14:modId xmlns:p14="http://schemas.microsoft.com/office/powerpoint/2010/main" val="1783175285"/>
              </p:ext>
            </p:extLst>
          </p:nvPr>
        </p:nvGraphicFramePr>
        <p:xfrm>
          <a:off x="583680" y="1810635"/>
          <a:ext cx="8174617" cy="3037840"/>
        </p:xfrm>
        <a:graphic>
          <a:graphicData uri="http://schemas.openxmlformats.org/drawingml/2006/table">
            <a:tbl>
              <a:tblPr firstRow="1" bandRow="1">
                <a:tableStyleId>{5C22544A-7EE6-4342-B048-85BDC9FD1C3A}</a:tableStyleId>
              </a:tblPr>
              <a:tblGrid>
                <a:gridCol w="2102370">
                  <a:extLst>
                    <a:ext uri="{9D8B030D-6E8A-4147-A177-3AD203B41FA5}">
                      <a16:colId xmlns:a16="http://schemas.microsoft.com/office/drawing/2014/main" val="1086008946"/>
                    </a:ext>
                  </a:extLst>
                </a:gridCol>
                <a:gridCol w="952500">
                  <a:extLst>
                    <a:ext uri="{9D8B030D-6E8A-4147-A177-3AD203B41FA5}">
                      <a16:colId xmlns:a16="http://schemas.microsoft.com/office/drawing/2014/main" val="1831344621"/>
                    </a:ext>
                  </a:extLst>
                </a:gridCol>
                <a:gridCol w="1066800">
                  <a:extLst>
                    <a:ext uri="{9D8B030D-6E8A-4147-A177-3AD203B41FA5}">
                      <a16:colId xmlns:a16="http://schemas.microsoft.com/office/drawing/2014/main" val="1774165207"/>
                    </a:ext>
                  </a:extLst>
                </a:gridCol>
                <a:gridCol w="952500">
                  <a:extLst>
                    <a:ext uri="{9D8B030D-6E8A-4147-A177-3AD203B41FA5}">
                      <a16:colId xmlns:a16="http://schemas.microsoft.com/office/drawing/2014/main" val="1067350907"/>
                    </a:ext>
                  </a:extLst>
                </a:gridCol>
                <a:gridCol w="1238250">
                  <a:extLst>
                    <a:ext uri="{9D8B030D-6E8A-4147-A177-3AD203B41FA5}">
                      <a16:colId xmlns:a16="http://schemas.microsoft.com/office/drawing/2014/main" val="2134807291"/>
                    </a:ext>
                  </a:extLst>
                </a:gridCol>
                <a:gridCol w="914400">
                  <a:extLst>
                    <a:ext uri="{9D8B030D-6E8A-4147-A177-3AD203B41FA5}">
                      <a16:colId xmlns:a16="http://schemas.microsoft.com/office/drawing/2014/main" val="1365327120"/>
                    </a:ext>
                  </a:extLst>
                </a:gridCol>
                <a:gridCol w="947797">
                  <a:extLst>
                    <a:ext uri="{9D8B030D-6E8A-4147-A177-3AD203B41FA5}">
                      <a16:colId xmlns:a16="http://schemas.microsoft.com/office/drawing/2014/main" val="3996760152"/>
                    </a:ext>
                  </a:extLst>
                </a:gridCol>
              </a:tblGrid>
              <a:tr h="370840">
                <a:tc>
                  <a:txBody>
                    <a:bodyPr/>
                    <a:lstStyle/>
                    <a:p>
                      <a:r>
                        <a:rPr lang="fr-FR" sz="1400" noProof="0" dirty="0"/>
                        <a:t>Facteur</a:t>
                      </a:r>
                    </a:p>
                  </a:txBody>
                  <a:tcPr>
                    <a:solidFill>
                      <a:schemeClr val="accent6"/>
                    </a:solidFill>
                  </a:tcPr>
                </a:tc>
                <a:tc>
                  <a:txBody>
                    <a:bodyPr/>
                    <a:lstStyle/>
                    <a:p>
                      <a:r>
                        <a:rPr lang="fr-FR" sz="1400" noProof="0" dirty="0"/>
                        <a:t>Céréales intensifs</a:t>
                      </a:r>
                    </a:p>
                  </a:txBody>
                  <a:tcPr>
                    <a:solidFill>
                      <a:schemeClr val="accent6"/>
                    </a:solidFill>
                  </a:tcPr>
                </a:tc>
                <a:tc>
                  <a:txBody>
                    <a:bodyPr/>
                    <a:lstStyle/>
                    <a:p>
                      <a:r>
                        <a:rPr lang="fr-FR" sz="1400" noProof="0" dirty="0" err="1"/>
                        <a:t>Agro-foresterie</a:t>
                      </a:r>
                      <a:endParaRPr lang="fr-FR" sz="1400" noProof="0" dirty="0"/>
                    </a:p>
                  </a:txBody>
                  <a:tcPr>
                    <a:solidFill>
                      <a:schemeClr val="accent6"/>
                    </a:solidFill>
                  </a:tcPr>
                </a:tc>
                <a:tc>
                  <a:txBody>
                    <a:bodyPr/>
                    <a:lstStyle/>
                    <a:p>
                      <a:r>
                        <a:rPr lang="fr-FR" sz="1400" noProof="0" dirty="0"/>
                        <a:t>Elevage</a:t>
                      </a:r>
                    </a:p>
                  </a:txBody>
                  <a:tcPr>
                    <a:solidFill>
                      <a:schemeClr val="accent6"/>
                    </a:solidFill>
                  </a:tcPr>
                </a:tc>
                <a:tc>
                  <a:txBody>
                    <a:bodyPr/>
                    <a:lstStyle/>
                    <a:p>
                      <a:r>
                        <a:rPr lang="fr-FR" sz="1400" noProof="0" dirty="0"/>
                        <a:t>Aquaculture</a:t>
                      </a:r>
                    </a:p>
                  </a:txBody>
                  <a:tcPr>
                    <a:solidFill>
                      <a:schemeClr val="accent6"/>
                    </a:solidFill>
                  </a:tcPr>
                </a:tc>
                <a:tc>
                  <a:txBody>
                    <a:bodyPr/>
                    <a:lstStyle/>
                    <a:p>
                      <a:r>
                        <a:rPr lang="fr-FR" sz="1400" noProof="0" dirty="0"/>
                        <a:t>Cultures OGM</a:t>
                      </a:r>
                    </a:p>
                  </a:txBody>
                  <a:tcPr>
                    <a:solidFill>
                      <a:schemeClr val="accent6"/>
                    </a:solidFill>
                  </a:tcPr>
                </a:tc>
                <a:tc>
                  <a:txBody>
                    <a:bodyPr/>
                    <a:lstStyle/>
                    <a:p>
                      <a:r>
                        <a:rPr lang="fr-FR" sz="1400" noProof="0" dirty="0"/>
                        <a:t>Agri</a:t>
                      </a:r>
                      <a:r>
                        <a:rPr lang="fr-FR" sz="1400" baseline="0" noProof="0" dirty="0"/>
                        <a:t> urbaine</a:t>
                      </a:r>
                      <a:endParaRPr lang="fr-FR" sz="1400" noProof="0" dirty="0"/>
                    </a:p>
                  </a:txBody>
                  <a:tcPr>
                    <a:solidFill>
                      <a:schemeClr val="accent6"/>
                    </a:solidFill>
                  </a:tcPr>
                </a:tc>
                <a:extLst>
                  <a:ext uri="{0D108BD9-81ED-4DB2-BD59-A6C34878D82A}">
                    <a16:rowId xmlns:a16="http://schemas.microsoft.com/office/drawing/2014/main" val="1279657526"/>
                  </a:ext>
                </a:extLst>
              </a:tr>
              <a:tr h="370840">
                <a:tc>
                  <a:txBody>
                    <a:bodyPr/>
                    <a:lstStyle/>
                    <a:p>
                      <a:r>
                        <a:rPr lang="fr-FR" sz="1400" noProof="0" dirty="0">
                          <a:solidFill>
                            <a:schemeClr val="accent1"/>
                          </a:solidFill>
                        </a:rPr>
                        <a:t>Disponibilité alimentaire</a:t>
                      </a:r>
                    </a:p>
                  </a:txBody>
                  <a:tcPr anchor="ct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extLst>
                  <a:ext uri="{0D108BD9-81ED-4DB2-BD59-A6C34878D82A}">
                    <a16:rowId xmlns:a16="http://schemas.microsoft.com/office/drawing/2014/main" val="40594329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a:solidFill>
                            <a:schemeClr val="accent1"/>
                          </a:solidFill>
                        </a:rPr>
                        <a:t>Accessibilité alimentaire</a:t>
                      </a:r>
                    </a:p>
                  </a:txBody>
                  <a:tcPr anchor="ct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extLst>
                  <a:ext uri="{0D108BD9-81ED-4DB2-BD59-A6C34878D82A}">
                    <a16:rowId xmlns:a16="http://schemas.microsoft.com/office/drawing/2014/main" val="1891604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a:solidFill>
                            <a:schemeClr val="accent1"/>
                          </a:solidFill>
                        </a:rPr>
                        <a:t>Utilisation</a:t>
                      </a:r>
                      <a:r>
                        <a:rPr lang="fr-FR" sz="1400" baseline="0" noProof="0" dirty="0">
                          <a:solidFill>
                            <a:schemeClr val="accent1"/>
                          </a:solidFill>
                        </a:rPr>
                        <a:t> des aliments</a:t>
                      </a:r>
                      <a:endParaRPr lang="fr-FR" sz="1400" noProof="0" dirty="0">
                        <a:solidFill>
                          <a:schemeClr val="accent1"/>
                        </a:solidFill>
                      </a:endParaRPr>
                    </a:p>
                  </a:txBody>
                  <a:tcPr anchor="ctr">
                    <a:solidFill>
                      <a:schemeClr val="accent4">
                        <a:alpha val="30000"/>
                      </a:schemeClr>
                    </a:solidFill>
                  </a:tcPr>
                </a:tc>
                <a:tc>
                  <a:txBody>
                    <a:bodyPr/>
                    <a:lstStyle/>
                    <a:p>
                      <a:endParaRPr lang="en-US" sz="140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extLst>
                  <a:ext uri="{0D108BD9-81ED-4DB2-BD59-A6C34878D82A}">
                    <a16:rowId xmlns:a16="http://schemas.microsoft.com/office/drawing/2014/main" val="1976353297"/>
                  </a:ext>
                </a:extLst>
              </a:tr>
              <a:tr h="370840">
                <a:tc>
                  <a:txBody>
                    <a:bodyPr/>
                    <a:lstStyle/>
                    <a:p>
                      <a:r>
                        <a:rPr lang="fr-FR" sz="1400" noProof="0" dirty="0">
                          <a:solidFill>
                            <a:schemeClr val="accent1"/>
                          </a:solidFill>
                        </a:rPr>
                        <a:t>Stabilité</a:t>
                      </a:r>
                      <a:r>
                        <a:rPr lang="fr-FR" sz="1400" baseline="0" noProof="0" dirty="0">
                          <a:solidFill>
                            <a:schemeClr val="accent1"/>
                          </a:solidFill>
                        </a:rPr>
                        <a:t> alimentaire</a:t>
                      </a:r>
                      <a:endParaRPr lang="fr-FR" sz="1400" noProof="0" dirty="0"/>
                    </a:p>
                  </a:txBody>
                  <a:tcPr anchor="ctr">
                    <a:solidFill>
                      <a:schemeClr val="accent4">
                        <a:alpha val="10000"/>
                      </a:schemeClr>
                    </a:solidFill>
                  </a:tcPr>
                </a:tc>
                <a:tc>
                  <a:txBody>
                    <a:bodyPr/>
                    <a:lstStyle/>
                    <a:p>
                      <a:endParaRPr lang="en-US" sz="1400"/>
                    </a:p>
                  </a:txBody>
                  <a:tcPr>
                    <a:solidFill>
                      <a:schemeClr val="accent4">
                        <a:alpha val="10000"/>
                      </a:schemeClr>
                    </a:solidFill>
                  </a:tcPr>
                </a:tc>
                <a:tc>
                  <a:txBody>
                    <a:bodyPr/>
                    <a:lstStyle/>
                    <a:p>
                      <a:endParaRPr lang="en-US" sz="1400"/>
                    </a:p>
                  </a:txBody>
                  <a:tcPr>
                    <a:solidFill>
                      <a:schemeClr val="accent4">
                        <a:alpha val="10000"/>
                      </a:schemeClr>
                    </a:solidFill>
                  </a:tcPr>
                </a:tc>
                <a:tc>
                  <a:txBody>
                    <a:bodyPr/>
                    <a:lstStyle/>
                    <a:p>
                      <a:endParaRPr lang="en-US" sz="1400"/>
                    </a:p>
                  </a:txBody>
                  <a:tcPr>
                    <a:solidFill>
                      <a:schemeClr val="accent4">
                        <a:alpha val="10000"/>
                      </a:schemeClr>
                    </a:solidFill>
                  </a:tcPr>
                </a:tc>
                <a:tc>
                  <a:txBody>
                    <a:bodyPr/>
                    <a:lstStyle/>
                    <a:p>
                      <a:endParaRPr lang="en-US" sz="1400"/>
                    </a:p>
                  </a:txBody>
                  <a:tcPr>
                    <a:solidFill>
                      <a:schemeClr val="accent4">
                        <a:alpha val="10000"/>
                      </a:schemeClr>
                    </a:solidFill>
                  </a:tcPr>
                </a:tc>
                <a:tc>
                  <a:txBody>
                    <a:bodyPr/>
                    <a:lstStyle/>
                    <a:p>
                      <a:endParaRPr lang="en-US" sz="1400"/>
                    </a:p>
                  </a:txBody>
                  <a:tcPr>
                    <a:solidFill>
                      <a:schemeClr val="accent4">
                        <a:alpha val="10000"/>
                      </a:schemeClr>
                    </a:solidFill>
                  </a:tcPr>
                </a:tc>
                <a:tc>
                  <a:txBody>
                    <a:bodyPr/>
                    <a:lstStyle/>
                    <a:p>
                      <a:endParaRPr lang="en-US" sz="1400" dirty="0"/>
                    </a:p>
                  </a:txBody>
                  <a:tcPr>
                    <a:solidFill>
                      <a:schemeClr val="accent4">
                        <a:alpha val="10000"/>
                      </a:schemeClr>
                    </a:solidFill>
                  </a:tcPr>
                </a:tc>
                <a:extLst>
                  <a:ext uri="{0D108BD9-81ED-4DB2-BD59-A6C34878D82A}">
                    <a16:rowId xmlns:a16="http://schemas.microsoft.com/office/drawing/2014/main" val="4234559542"/>
                  </a:ext>
                </a:extLst>
              </a:tr>
              <a:tr h="370840">
                <a:tc>
                  <a:txBody>
                    <a:bodyPr/>
                    <a:lstStyle/>
                    <a:p>
                      <a:r>
                        <a:rPr lang="fr-FR" sz="1400" noProof="0" dirty="0">
                          <a:solidFill>
                            <a:schemeClr val="accent1"/>
                          </a:solidFill>
                        </a:rPr>
                        <a:t>Impacts sur les SE non-alimentaires</a:t>
                      </a:r>
                      <a:endParaRPr lang="fr-FR" sz="1400" noProof="0" dirty="0"/>
                    </a:p>
                  </a:txBody>
                  <a:tcPr anchor="ct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a:p>
                  </a:txBody>
                  <a:tcPr>
                    <a:solidFill>
                      <a:schemeClr val="accent4">
                        <a:alpha val="30000"/>
                      </a:schemeClr>
                    </a:solidFill>
                  </a:tcPr>
                </a:tc>
                <a:tc>
                  <a:txBody>
                    <a:bodyPr/>
                    <a:lstStyle/>
                    <a:p>
                      <a:endParaRPr lang="en-US" sz="1400" dirty="0"/>
                    </a:p>
                  </a:txBody>
                  <a:tcPr>
                    <a:solidFill>
                      <a:schemeClr val="accent4">
                        <a:alpha val="30000"/>
                      </a:schemeClr>
                    </a:solidFill>
                  </a:tcPr>
                </a:tc>
                <a:tc>
                  <a:txBody>
                    <a:bodyPr/>
                    <a:lstStyle/>
                    <a:p>
                      <a:endParaRPr lang="en-US" sz="1400" dirty="0"/>
                    </a:p>
                  </a:txBody>
                  <a:tcPr>
                    <a:solidFill>
                      <a:schemeClr val="accent4">
                        <a:alpha val="30000"/>
                      </a:schemeClr>
                    </a:solidFill>
                  </a:tcPr>
                </a:tc>
                <a:extLst>
                  <a:ext uri="{0D108BD9-81ED-4DB2-BD59-A6C34878D82A}">
                    <a16:rowId xmlns:a16="http://schemas.microsoft.com/office/drawing/2014/main" val="2669890218"/>
                  </a:ext>
                </a:extLst>
              </a:tr>
              <a:tr h="370840">
                <a:tc>
                  <a:txBody>
                    <a:bodyPr/>
                    <a:lstStyle/>
                    <a:p>
                      <a:r>
                        <a:rPr lang="fr-FR" sz="1400" noProof="0" dirty="0">
                          <a:solidFill>
                            <a:schemeClr val="accent1"/>
                          </a:solidFill>
                        </a:rPr>
                        <a:t>Impacts sur différents groups sociaux</a:t>
                      </a:r>
                      <a:endParaRPr lang="fr-FR" sz="1400" noProof="0" dirty="0"/>
                    </a:p>
                  </a:txBody>
                  <a:tcPr anchor="ct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tc>
                  <a:txBody>
                    <a:bodyPr/>
                    <a:lstStyle/>
                    <a:p>
                      <a:endParaRPr lang="en-US" sz="1400" dirty="0"/>
                    </a:p>
                  </a:txBody>
                  <a:tcPr>
                    <a:solidFill>
                      <a:schemeClr val="accent4">
                        <a:alpha val="10000"/>
                      </a:schemeClr>
                    </a:solidFill>
                  </a:tcPr>
                </a:tc>
                <a:extLst>
                  <a:ext uri="{0D108BD9-81ED-4DB2-BD59-A6C34878D82A}">
                    <a16:rowId xmlns:a16="http://schemas.microsoft.com/office/drawing/2014/main" val="1827178081"/>
                  </a:ext>
                </a:extLst>
              </a:tr>
            </a:tbl>
          </a:graphicData>
        </a:graphic>
      </p:graphicFrame>
      <p:sp>
        <p:nvSpPr>
          <p:cNvPr id="5" name="TextBox 4">
            <a:extLst>
              <a:ext uri="{FF2B5EF4-FFF2-40B4-BE49-F238E27FC236}">
                <a16:creationId xmlns:a16="http://schemas.microsoft.com/office/drawing/2014/main" id="{50786FC5-8073-5A43-9B6A-EE88BAD0AC2A}"/>
              </a:ext>
            </a:extLst>
          </p:cNvPr>
          <p:cNvSpPr txBox="1"/>
          <p:nvPr/>
        </p:nvSpPr>
        <p:spPr>
          <a:xfrm>
            <a:off x="583680" y="5174105"/>
            <a:ext cx="8174617" cy="369332"/>
          </a:xfrm>
          <a:prstGeom prst="rect">
            <a:avLst/>
          </a:prstGeom>
          <a:noFill/>
        </p:spPr>
        <p:txBody>
          <a:bodyPr wrap="square" rtlCol="0">
            <a:spAutoFit/>
          </a:bodyPr>
          <a:lstStyle/>
          <a:p>
            <a:r>
              <a:rPr lang="fr-FR" b="1" dirty="0">
                <a:solidFill>
                  <a:schemeClr val="accent1"/>
                </a:solidFill>
              </a:rPr>
              <a:t>Essayer de noter chacun avec: négatif (xxx), pas sur (???), positif (✓✓✓)</a:t>
            </a:r>
          </a:p>
        </p:txBody>
      </p:sp>
    </p:spTree>
    <p:extLst>
      <p:ext uri="{BB962C8B-B14F-4D97-AF65-F5344CB8AC3E}">
        <p14:creationId xmlns:p14="http://schemas.microsoft.com/office/powerpoint/2010/main" val="2342546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628650" y="102741"/>
            <a:ext cx="7886700" cy="762673"/>
          </a:xfrm>
          <a:prstGeom prst="rect">
            <a:avLst/>
          </a:prstGeom>
          <a:noFill/>
          <a:ln>
            <a:noFill/>
          </a:ln>
        </p:spPr>
        <p:txBody>
          <a:bodyPr spcFirstLastPara="1" wrap="square" lIns="91425" tIns="45700" rIns="91425" bIns="45700" anchor="ctr" anchorCtr="0">
            <a:noAutofit/>
          </a:bodyPr>
          <a:lstStyle/>
          <a:p>
            <a:pPr lvl="0">
              <a:spcBef>
                <a:spcPts val="0"/>
              </a:spcBef>
              <a:buClr>
                <a:schemeClr val="accent1"/>
              </a:buClr>
              <a:buSzPts val="3200"/>
            </a:pPr>
            <a:r>
              <a:rPr lang="fr-FR" sz="3200" dirty="0"/>
              <a:t>Références</a:t>
            </a:r>
            <a:endParaRPr dirty="0"/>
          </a:p>
        </p:txBody>
      </p:sp>
      <p:sp>
        <p:nvSpPr>
          <p:cNvPr id="241" name="Shape 241"/>
          <p:cNvSpPr txBox="1"/>
          <p:nvPr/>
        </p:nvSpPr>
        <p:spPr>
          <a:xfrm>
            <a:off x="628650" y="865413"/>
            <a:ext cx="8009164" cy="517615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4"/>
              </a:buClr>
              <a:buSzPts val="1300"/>
              <a:buFont typeface="Arial"/>
              <a:buNone/>
            </a:pPr>
            <a:r>
              <a:rPr lang="en-GB" sz="1600" b="1" dirty="0">
                <a:solidFill>
                  <a:schemeClr val="accent1"/>
                </a:solidFill>
                <a:ea typeface="Arial"/>
                <a:cs typeface="Arial"/>
                <a:sym typeface="Arial"/>
              </a:rPr>
              <a:t>Lectures </a:t>
            </a:r>
            <a:r>
              <a:rPr lang="en-GB" sz="1600" b="1" dirty="0" err="1">
                <a:solidFill>
                  <a:schemeClr val="accent1"/>
                </a:solidFill>
                <a:ea typeface="Arial"/>
                <a:cs typeface="Arial"/>
                <a:sym typeface="Arial"/>
              </a:rPr>
              <a:t>essentielles</a:t>
            </a:r>
            <a:endParaRPr sz="1600" dirty="0"/>
          </a:p>
          <a:p>
            <a:pPr marL="228600" lvl="0" indent="-228600">
              <a:spcBef>
                <a:spcPts val="600"/>
              </a:spcBef>
              <a:buClr>
                <a:schemeClr val="accent4"/>
              </a:buClr>
              <a:buSzPts val="1200"/>
              <a:buFont typeface="Arial"/>
              <a:buChar char="•"/>
            </a:pPr>
            <a:r>
              <a:rPr lang="en-GB" sz="1600" dirty="0">
                <a:solidFill>
                  <a:schemeClr val="accent1"/>
                </a:solidFill>
                <a:cs typeface="Times New Roman" panose="02020603050405020304" pitchFamily="18" charset="0"/>
              </a:rPr>
              <a:t>Barrett, C.B. (2010) Measuring Food Insecurity. </a:t>
            </a:r>
            <a:r>
              <a:rPr lang="en-GB" sz="1600" i="1" dirty="0">
                <a:solidFill>
                  <a:schemeClr val="accent1"/>
                </a:solidFill>
                <a:cs typeface="Times New Roman" panose="02020603050405020304" pitchFamily="18" charset="0"/>
              </a:rPr>
              <a:t>Science</a:t>
            </a:r>
            <a:r>
              <a:rPr lang="en-GB" sz="1600" dirty="0">
                <a:solidFill>
                  <a:schemeClr val="accent1"/>
                </a:solidFill>
                <a:cs typeface="Times New Roman" panose="02020603050405020304" pitchFamily="18" charset="0"/>
              </a:rPr>
              <a:t> </a:t>
            </a:r>
            <a:r>
              <a:rPr lang="en-GB" sz="1600" b="1" dirty="0">
                <a:solidFill>
                  <a:schemeClr val="accent1"/>
                </a:solidFill>
                <a:cs typeface="Times New Roman" panose="02020603050405020304" pitchFamily="18" charset="0"/>
              </a:rPr>
              <a:t>327</a:t>
            </a:r>
            <a:r>
              <a:rPr lang="en-GB" sz="1600" dirty="0">
                <a:solidFill>
                  <a:schemeClr val="accent1"/>
                </a:solidFill>
                <a:cs typeface="Times New Roman" panose="02020603050405020304" pitchFamily="18" charset="0"/>
              </a:rPr>
              <a:t>: 825-828. </a:t>
            </a:r>
          </a:p>
          <a:p>
            <a:pPr marL="228600" lvl="0" indent="-228600">
              <a:spcBef>
                <a:spcPts val="600"/>
              </a:spcBef>
              <a:buClr>
                <a:schemeClr val="accent4"/>
              </a:buClr>
              <a:buSzPts val="1200"/>
              <a:buFont typeface="Arial"/>
              <a:buChar char="•"/>
            </a:pPr>
            <a:r>
              <a:rPr lang="en-GB" sz="1600" dirty="0" err="1">
                <a:solidFill>
                  <a:schemeClr val="accent1"/>
                </a:solidFill>
                <a:cs typeface="Times New Roman" panose="02020603050405020304" pitchFamily="18" charset="0"/>
              </a:rPr>
              <a:t>Ericksen</a:t>
            </a:r>
            <a:r>
              <a:rPr lang="en-GB" sz="1600" dirty="0">
                <a:solidFill>
                  <a:schemeClr val="accent1"/>
                </a:solidFill>
                <a:cs typeface="Times New Roman" panose="02020603050405020304" pitchFamily="18" charset="0"/>
              </a:rPr>
              <a:t>, P.J. (2008) Conceptualizing food systems for global environmental change research. </a:t>
            </a:r>
            <a:r>
              <a:rPr lang="en-GB" sz="1600" i="1" dirty="0">
                <a:solidFill>
                  <a:schemeClr val="accent1"/>
                </a:solidFill>
                <a:cs typeface="Times New Roman" panose="02020603050405020304" pitchFamily="18" charset="0"/>
              </a:rPr>
              <a:t>Global Environmental Change</a:t>
            </a:r>
            <a:r>
              <a:rPr lang="en-GB" sz="1600" dirty="0">
                <a:solidFill>
                  <a:schemeClr val="accent1"/>
                </a:solidFill>
                <a:cs typeface="Times New Roman" panose="02020603050405020304" pitchFamily="18" charset="0"/>
              </a:rPr>
              <a:t> </a:t>
            </a:r>
            <a:r>
              <a:rPr lang="en-GB" sz="1600" b="1" dirty="0">
                <a:solidFill>
                  <a:schemeClr val="accent1"/>
                </a:solidFill>
                <a:cs typeface="Times New Roman" panose="02020603050405020304" pitchFamily="18" charset="0"/>
              </a:rPr>
              <a:t>18</a:t>
            </a:r>
            <a:r>
              <a:rPr lang="en-GB" sz="1600" dirty="0">
                <a:solidFill>
                  <a:schemeClr val="accent1"/>
                </a:solidFill>
                <a:cs typeface="Times New Roman" panose="02020603050405020304" pitchFamily="18" charset="0"/>
              </a:rPr>
              <a:t>: 234-245.</a:t>
            </a:r>
          </a:p>
          <a:p>
            <a:pPr marL="228600" indent="-228600">
              <a:spcBef>
                <a:spcPts val="600"/>
              </a:spcBef>
              <a:buClr>
                <a:schemeClr val="accent4"/>
              </a:buClr>
              <a:buSzPts val="1200"/>
              <a:buFont typeface="Arial"/>
              <a:buChar char="•"/>
            </a:pPr>
            <a:r>
              <a:rPr lang="en-GB" sz="1600" dirty="0">
                <a:solidFill>
                  <a:schemeClr val="accent1"/>
                </a:solidFill>
                <a:cs typeface="Times New Roman" panose="02020603050405020304" pitchFamily="18" charset="0"/>
              </a:rPr>
              <a:t>FAO, IFAD and WFP. (2015) Achieving Zero Hunger: the critical role of investments in social protection and agriculture. FAO, Rome.</a:t>
            </a:r>
          </a:p>
          <a:p>
            <a:pPr marL="228600" indent="-228600">
              <a:spcBef>
                <a:spcPts val="600"/>
              </a:spcBef>
              <a:buClr>
                <a:schemeClr val="accent4"/>
              </a:buClr>
              <a:buSzPts val="1200"/>
              <a:buFont typeface="Arial"/>
              <a:buChar char="•"/>
            </a:pPr>
            <a:r>
              <a:rPr lang="en-GB" sz="1600" dirty="0">
                <a:solidFill>
                  <a:schemeClr val="accent1"/>
                </a:solidFill>
              </a:rPr>
              <a:t>FAO, IFAD, UNICEF, WFP and WHO. (2017) The State of Food Security and Nutrition in the World 2017. Building resilience for peace and food security. FAO, Rome.</a:t>
            </a:r>
          </a:p>
          <a:p>
            <a:pPr marL="228600" indent="-228600">
              <a:spcBef>
                <a:spcPts val="600"/>
              </a:spcBef>
              <a:buClr>
                <a:schemeClr val="accent4"/>
              </a:buClr>
              <a:buSzPts val="1200"/>
              <a:buFont typeface="Arial"/>
              <a:buChar char="•"/>
            </a:pPr>
            <a:r>
              <a:rPr lang="en-GB" sz="1600" dirty="0">
                <a:solidFill>
                  <a:schemeClr val="accent1"/>
                </a:solidFill>
              </a:rPr>
              <a:t>Poppy, G. </a:t>
            </a:r>
            <a:r>
              <a:rPr lang="en-GB" sz="1600" i="1" dirty="0">
                <a:solidFill>
                  <a:schemeClr val="accent1"/>
                </a:solidFill>
              </a:rPr>
              <a:t>et al</a:t>
            </a:r>
            <a:r>
              <a:rPr lang="en-GB" sz="1600" dirty="0">
                <a:solidFill>
                  <a:schemeClr val="accent1"/>
                </a:solidFill>
              </a:rPr>
              <a:t>. (2014) Food security in a perfect storm: using the ecosystem services framework to increase understanding. </a:t>
            </a:r>
            <a:r>
              <a:rPr lang="en-US" sz="1600" i="1" dirty="0">
                <a:solidFill>
                  <a:schemeClr val="accent1"/>
                </a:solidFill>
              </a:rPr>
              <a:t>Philosophical Transactions of the Royal Society B</a:t>
            </a:r>
            <a:r>
              <a:rPr lang="en-GB" sz="1600" dirty="0">
                <a:solidFill>
                  <a:schemeClr val="accent1"/>
                </a:solidFill>
              </a:rPr>
              <a:t>, </a:t>
            </a:r>
            <a:r>
              <a:rPr lang="en-GB" sz="1600" b="1" dirty="0">
                <a:solidFill>
                  <a:schemeClr val="accent1"/>
                </a:solidFill>
              </a:rPr>
              <a:t>369</a:t>
            </a:r>
            <a:r>
              <a:rPr lang="en-GB" sz="1600" dirty="0">
                <a:solidFill>
                  <a:schemeClr val="accent1"/>
                </a:solidFill>
              </a:rPr>
              <a:t>: 1-13. </a:t>
            </a:r>
          </a:p>
          <a:p>
            <a:pPr>
              <a:spcBef>
                <a:spcPts val="600"/>
              </a:spcBef>
              <a:buClr>
                <a:schemeClr val="accent4"/>
              </a:buClr>
              <a:buSzPts val="1200"/>
            </a:pPr>
            <a:r>
              <a:rPr lang="en-GB" sz="1600" b="1" dirty="0" err="1">
                <a:solidFill>
                  <a:schemeClr val="accent1"/>
                </a:solidFill>
                <a:ea typeface="Arial"/>
                <a:cs typeface="Arial"/>
                <a:sym typeface="Arial"/>
              </a:rPr>
              <a:t>Autres</a:t>
            </a:r>
            <a:r>
              <a:rPr lang="en-GB" sz="1600" b="1" dirty="0">
                <a:solidFill>
                  <a:schemeClr val="accent1"/>
                </a:solidFill>
                <a:ea typeface="Arial"/>
                <a:cs typeface="Arial"/>
                <a:sym typeface="Arial"/>
              </a:rPr>
              <a:t> lectures</a:t>
            </a:r>
            <a:endParaRPr sz="1600" dirty="0"/>
          </a:p>
          <a:p>
            <a:pPr marL="228600" indent="-228600">
              <a:spcBef>
                <a:spcPts val="600"/>
              </a:spcBef>
              <a:buClr>
                <a:schemeClr val="accent4"/>
              </a:buClr>
              <a:buSzPts val="1200"/>
              <a:buFont typeface="Arial"/>
              <a:buChar char="•"/>
            </a:pPr>
            <a:r>
              <a:rPr lang="en-GB" sz="1600" dirty="0">
                <a:solidFill>
                  <a:schemeClr val="accent1"/>
                </a:solidFill>
              </a:rPr>
              <a:t>FAO. (1996) Rome declaration on world food security and world food summit plan of action, World Food Summit 13-17 November 1996. FAO, Rome.</a:t>
            </a:r>
          </a:p>
          <a:p>
            <a:pPr marL="228600" indent="-228600">
              <a:spcBef>
                <a:spcPts val="600"/>
              </a:spcBef>
              <a:buClr>
                <a:schemeClr val="accent4"/>
              </a:buClr>
              <a:buSzPts val="1200"/>
              <a:buFont typeface="Arial"/>
              <a:buChar char="•"/>
            </a:pPr>
            <a:r>
              <a:rPr lang="en-GB" sz="1600" dirty="0">
                <a:solidFill>
                  <a:schemeClr val="accent1"/>
                </a:solidFill>
                <a:cs typeface="Times New Roman" panose="02020603050405020304" pitchFamily="18" charset="0"/>
              </a:rPr>
              <a:t>Foresight. (2011) </a:t>
            </a:r>
            <a:r>
              <a:rPr lang="en-GB" sz="1600" i="1" dirty="0">
                <a:solidFill>
                  <a:schemeClr val="accent1"/>
                </a:solidFill>
                <a:cs typeface="Times New Roman" panose="02020603050405020304" pitchFamily="18" charset="0"/>
              </a:rPr>
              <a:t>The Future of Food and Farming: Final Project Report</a:t>
            </a:r>
            <a:r>
              <a:rPr lang="en-GB" sz="1600" dirty="0">
                <a:solidFill>
                  <a:schemeClr val="accent1"/>
                </a:solidFill>
                <a:cs typeface="Times New Roman" panose="02020603050405020304" pitchFamily="18" charset="0"/>
              </a:rPr>
              <a:t>. The Government Office for Science, London.</a:t>
            </a:r>
            <a:endParaRPr lang="en-GB" sz="1600" dirty="0"/>
          </a:p>
          <a:p>
            <a:pPr marL="228600" marR="0" lvl="0" indent="-228600" algn="l" rtl="0">
              <a:lnSpc>
                <a:spcPct val="100000"/>
              </a:lnSpc>
              <a:spcBef>
                <a:spcPts val="600"/>
              </a:spcBef>
              <a:spcAft>
                <a:spcPts val="0"/>
              </a:spcAft>
              <a:buClr>
                <a:schemeClr val="accent4"/>
              </a:buClr>
              <a:buSzPts val="1200"/>
              <a:buFont typeface="Arial"/>
              <a:buChar char="•"/>
            </a:pPr>
            <a:endParaRPr sz="1200" dirty="0">
              <a:solidFill>
                <a:schemeClr val="accent1"/>
              </a:solidFill>
              <a:latin typeface="Arial"/>
              <a:ea typeface="Arial"/>
              <a:cs typeface="Arial"/>
              <a:sym typeface="Arial"/>
            </a:endParaRPr>
          </a:p>
          <a:p>
            <a:pPr marL="228600" marR="0" lvl="0" indent="-190500" algn="l" rtl="0">
              <a:lnSpc>
                <a:spcPct val="100000"/>
              </a:lnSpc>
              <a:spcBef>
                <a:spcPts val="1200"/>
              </a:spcBef>
              <a:spcAft>
                <a:spcPts val="0"/>
              </a:spcAft>
              <a:buClr>
                <a:schemeClr val="accent4"/>
              </a:buClr>
              <a:buSzPts val="600"/>
              <a:buFont typeface="Arial"/>
              <a:buNone/>
            </a:pPr>
            <a:endParaRPr sz="600" dirty="0">
              <a:solidFill>
                <a:schemeClr val="accent1"/>
              </a:solidFill>
              <a:latin typeface="Arial"/>
              <a:ea typeface="Arial"/>
              <a:cs typeface="Arial"/>
              <a:sym typeface="Arial"/>
            </a:endParaRPr>
          </a:p>
          <a:p>
            <a:pPr marL="228600" marR="0" lvl="0" indent="-190500" algn="l" rtl="0">
              <a:lnSpc>
                <a:spcPct val="100000"/>
              </a:lnSpc>
              <a:spcBef>
                <a:spcPts val="1200"/>
              </a:spcBef>
              <a:spcAft>
                <a:spcPts val="0"/>
              </a:spcAft>
              <a:buClr>
                <a:schemeClr val="accent4"/>
              </a:buClr>
              <a:buSzPts val="600"/>
              <a:buFont typeface="Arial"/>
              <a:buNone/>
            </a:pPr>
            <a:endParaRPr sz="600" dirty="0">
              <a:solidFill>
                <a:schemeClr val="accent1"/>
              </a:solidFill>
              <a:latin typeface="Arial"/>
              <a:ea typeface="Arial"/>
              <a:cs typeface="Arial"/>
              <a:sym typeface="Arial"/>
            </a:endParaRPr>
          </a:p>
        </p:txBody>
      </p:sp>
    </p:spTree>
    <p:extLst>
      <p:ext uri="{BB962C8B-B14F-4D97-AF65-F5344CB8AC3E}">
        <p14:creationId xmlns:p14="http://schemas.microsoft.com/office/powerpoint/2010/main" val="3201554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28650" y="123289"/>
            <a:ext cx="7886700" cy="924926"/>
          </a:xfrm>
          <a:prstGeom prst="rect">
            <a:avLst/>
          </a:prstGeom>
          <a:noFill/>
          <a:ln>
            <a:noFill/>
          </a:ln>
        </p:spPr>
        <p:txBody>
          <a:bodyPr spcFirstLastPara="1" wrap="square" lIns="91425" tIns="45700" rIns="91425" bIns="45700" anchor="ctr" anchorCtr="0">
            <a:noAutofit/>
          </a:bodyPr>
          <a:lstStyle/>
          <a:p>
            <a:pPr lvl="0">
              <a:lnSpc>
                <a:spcPct val="100000"/>
              </a:lnSpc>
              <a:spcBef>
                <a:spcPts val="0"/>
              </a:spcBef>
              <a:buClr>
                <a:schemeClr val="accent1"/>
              </a:buClr>
              <a:buSzPts val="3200"/>
            </a:pPr>
            <a:r>
              <a:rPr lang="en-GB" sz="3200" b="1" i="0" u="none" strike="noStrike" cap="none" dirty="0">
                <a:solidFill>
                  <a:schemeClr val="accent1"/>
                </a:solidFill>
                <a:latin typeface="Arial"/>
                <a:ea typeface="Arial"/>
                <a:cs typeface="Arial"/>
                <a:sym typeface="Arial"/>
              </a:rPr>
              <a:t>Lectures </a:t>
            </a:r>
            <a:r>
              <a:rPr lang="en-GB" sz="3200" b="1" i="0" u="none" strike="noStrike" cap="none" dirty="0" err="1">
                <a:solidFill>
                  <a:schemeClr val="accent1"/>
                </a:solidFill>
                <a:latin typeface="Arial"/>
                <a:ea typeface="Arial"/>
                <a:cs typeface="Arial"/>
                <a:sym typeface="Arial"/>
              </a:rPr>
              <a:t>supervis</a:t>
            </a:r>
            <a:r>
              <a:rPr lang="fr-FR" sz="3200" dirty="0"/>
              <a:t>é</a:t>
            </a:r>
            <a:r>
              <a:rPr lang="en-GB" sz="3200" b="1" i="0" u="none" strike="noStrike" cap="none" dirty="0">
                <a:solidFill>
                  <a:schemeClr val="accent1"/>
                </a:solidFill>
                <a:latin typeface="Arial"/>
                <a:ea typeface="Arial"/>
                <a:cs typeface="Arial"/>
                <a:sym typeface="Arial"/>
              </a:rPr>
              <a:t>es</a:t>
            </a:r>
            <a:endParaRPr sz="3200" b="1" i="0" u="none" strike="noStrike" cap="none" dirty="0">
              <a:solidFill>
                <a:schemeClr val="accent1"/>
              </a:solidFill>
              <a:latin typeface="Arial"/>
              <a:ea typeface="Arial"/>
              <a:cs typeface="Arial"/>
              <a:sym typeface="Arial"/>
            </a:endParaRPr>
          </a:p>
        </p:txBody>
      </p:sp>
      <p:sp>
        <p:nvSpPr>
          <p:cNvPr id="254" name="Shape 254"/>
          <p:cNvSpPr txBox="1">
            <a:spLocks noGrp="1"/>
          </p:cNvSpPr>
          <p:nvPr>
            <p:ph type="body" idx="1"/>
          </p:nvPr>
        </p:nvSpPr>
        <p:spPr>
          <a:xfrm>
            <a:off x="628650" y="875370"/>
            <a:ext cx="8098255" cy="5107259"/>
          </a:xfrm>
          <a:prstGeom prst="rect">
            <a:avLst/>
          </a:prstGeom>
          <a:noFill/>
          <a:ln>
            <a:noFill/>
          </a:ln>
        </p:spPr>
        <p:txBody>
          <a:bodyPr spcFirstLastPara="1" wrap="square" lIns="91425" tIns="45700" rIns="91425" bIns="45700" anchor="t" anchorCtr="0">
            <a:noAutofit/>
          </a:bodyPr>
          <a:lstStyle/>
          <a:p>
            <a:pPr marL="0" indent="0">
              <a:buNone/>
            </a:pPr>
            <a:r>
              <a:rPr lang="fr-FR" sz="2000" dirty="0"/>
              <a:t>S’il vous plaît, lisez :</a:t>
            </a:r>
            <a:endParaRPr lang="en-GB" sz="2000" dirty="0"/>
          </a:p>
          <a:p>
            <a:pPr>
              <a:spcBef>
                <a:spcPts val="600"/>
              </a:spcBef>
            </a:pPr>
            <a:r>
              <a:rPr lang="en-GB" sz="1600" dirty="0" err="1"/>
              <a:t>Marije</a:t>
            </a:r>
            <a:r>
              <a:rPr lang="en-GB" sz="1600" dirty="0"/>
              <a:t> Schaafsma et Andrew Bell (2018) Ensuring climate-smart agriculture ‘leaves no one behind’. </a:t>
            </a:r>
            <a:r>
              <a:rPr lang="fr-FR" sz="1600" dirty="0"/>
              <a:t>ESPA Policy and Practice Briefing, March 2018. Disponible sur : </a:t>
            </a:r>
            <a:r>
              <a:rPr lang="fr-FR" sz="1600" u="sng" dirty="0">
                <a:hlinkClick r:id="rId3" tooltip="https://www.espa.ac.uk/files/espa/ESPA%20Policy%20Brief%20Climate%20Smart%20Agriculture%20FINAL%20WEB_0.pdf"/>
              </a:rPr>
              <a:t>https://www.espa.ac.uk/files/espa/ESPA Policy Brief </a:t>
            </a:r>
            <a:r>
              <a:rPr lang="fr-FR" sz="1600" u="sng" dirty="0" err="1">
                <a:hlinkClick r:id="rId3" tooltip="https://www.espa.ac.uk/files/espa/ESPA%20Policy%20Brief%20Climate%20Smart%20Agriculture%20FINAL%20WEB_0.pdf"/>
              </a:rPr>
              <a:t>Climate</a:t>
            </a:r>
            <a:r>
              <a:rPr lang="fr-FR" sz="1600" u="sng" dirty="0">
                <a:hlinkClick r:id="rId3" tooltip="https://www.espa.ac.uk/files/espa/ESPA%20Policy%20Brief%20Climate%20Smart%20Agriculture%20FINAL%20WEB_0.pdf"/>
              </a:rPr>
              <a:t> Smart Agriculture FINAL WEB_0.pdf</a:t>
            </a:r>
            <a:endParaRPr lang="en-GB" sz="1600" dirty="0"/>
          </a:p>
          <a:p>
            <a:pPr marL="0" indent="0">
              <a:buNone/>
            </a:pPr>
            <a:r>
              <a:rPr lang="fr-FR" sz="2000" dirty="0"/>
              <a:t>Questions de discussion :</a:t>
            </a:r>
            <a:endParaRPr lang="en-GB" sz="2000" dirty="0"/>
          </a:p>
          <a:p>
            <a:pPr>
              <a:spcBef>
                <a:spcPts val="600"/>
              </a:spcBef>
            </a:pPr>
            <a:r>
              <a:rPr lang="fr-FR" sz="1600" dirty="0"/>
              <a:t>En vous inspirant des messages clés et les points mis en exergue dans l’article, sur comment “l’agriculture intelligente face au climat” peut  permettre d’attendre la sécurité alimentaire à l’échelle tout en contribuant à la réduction de la pauvreté, analysez le potentiel d’un système de production alimentaire tel que l’agroforesterie ou l’agriculture de conservation (ou n’importe quel système de production alimentaire de votre choix) à produire une sécurité alimentaire durable et contribuer à la réduction de la pauvreté.</a:t>
            </a:r>
            <a:endParaRPr lang="en-GB" sz="1600" dirty="0"/>
          </a:p>
          <a:p>
            <a:pPr marL="342900" lvl="0" indent="-342900">
              <a:spcBef>
                <a:spcPts val="0"/>
              </a:spcBef>
              <a:buFont typeface="+mj-lt"/>
              <a:buAutoNum type="arabicPeriod"/>
            </a:pPr>
            <a:r>
              <a:rPr lang="fr-FR" sz="1400" dirty="0"/>
              <a:t>Identifiez les défis clés dans la mise à l’échelle du système de production alimentaire, et les manières de surmonter ces défis </a:t>
            </a:r>
            <a:endParaRPr lang="en-GB" sz="1400" dirty="0"/>
          </a:p>
          <a:p>
            <a:pPr marL="342900" lvl="0" indent="-342900">
              <a:spcBef>
                <a:spcPts val="0"/>
              </a:spcBef>
              <a:buFont typeface="+mj-lt"/>
              <a:buAutoNum type="arabicPeriod"/>
            </a:pPr>
            <a:r>
              <a:rPr lang="fr-FR" sz="1400" dirty="0"/>
              <a:t>Est-ce qu’il y a des compromis dans la mise à l’échelle de ces systèmes de production, par exemple avec les services écosystémiques/préoccupations environnementales ou de pauvreté/inégalité ? </a:t>
            </a:r>
            <a:endParaRPr lang="en-GB" sz="1400" dirty="0"/>
          </a:p>
          <a:p>
            <a:pPr marL="342900" lvl="0" indent="-342900">
              <a:spcBef>
                <a:spcPts val="0"/>
              </a:spcBef>
              <a:buFont typeface="+mj-lt"/>
              <a:buAutoNum type="arabicPeriod"/>
            </a:pPr>
            <a:r>
              <a:rPr lang="fr-FR" sz="1400" dirty="0"/>
              <a:t>Comment les compromis identifiés pourraient être réduits ?</a:t>
            </a:r>
            <a:endParaRPr lang="en-GB" sz="1400" dirty="0"/>
          </a:p>
          <a:p>
            <a:pPr marL="0" marR="0" lvl="0" indent="0" algn="l" rtl="0">
              <a:lnSpc>
                <a:spcPct val="100000"/>
              </a:lnSpc>
              <a:spcBef>
                <a:spcPts val="0"/>
              </a:spcBef>
              <a:spcAft>
                <a:spcPts val="0"/>
              </a:spcAft>
              <a:buClr>
                <a:schemeClr val="accent4"/>
              </a:buClr>
              <a:buSzPts val="1500"/>
              <a:buFont typeface="Arial"/>
              <a:buNone/>
            </a:pPr>
            <a:endParaRPr lang="en-GB" b="1" dirty="0">
              <a:solidFill>
                <a:schemeClr val="accent1"/>
              </a:solidFill>
              <a:ea typeface="Arial"/>
              <a:cs typeface="Arial"/>
              <a:sym typeface="Arial"/>
            </a:endParaRPr>
          </a:p>
        </p:txBody>
      </p:sp>
    </p:spTree>
    <p:extLst>
      <p:ext uri="{BB962C8B-B14F-4D97-AF65-F5344CB8AC3E}">
        <p14:creationId xmlns:p14="http://schemas.microsoft.com/office/powerpoint/2010/main" val="218622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119575" cy="2852737"/>
          </a:xfrm>
        </p:spPr>
        <p:txBody>
          <a:bodyPr/>
          <a:lstStyle/>
          <a:p>
            <a:r>
              <a:rPr lang="en-GB" dirty="0"/>
              <a:t>Introduction </a:t>
            </a:r>
            <a:r>
              <a:rPr lang="fr-FR" dirty="0"/>
              <a:t>à la sécurité alimentaire </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760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21391"/>
            <a:ext cx="8398393" cy="1325563"/>
          </a:xfrm>
        </p:spPr>
        <p:txBody>
          <a:bodyPr>
            <a:normAutofit/>
          </a:bodyPr>
          <a:lstStyle/>
          <a:p>
            <a:r>
              <a:rPr lang="fr-FR" sz="3200" dirty="0"/>
              <a:t>Qu’est-ce que la sécurité alimentaire?</a:t>
            </a:r>
            <a:endParaRPr lang="en-US" sz="3200" dirty="0"/>
          </a:p>
        </p:txBody>
      </p:sp>
      <p:sp>
        <p:nvSpPr>
          <p:cNvPr id="5" name="Content Placeholder 4"/>
          <p:cNvSpPr>
            <a:spLocks noGrp="1"/>
          </p:cNvSpPr>
          <p:nvPr>
            <p:ph idx="1"/>
          </p:nvPr>
        </p:nvSpPr>
        <p:spPr>
          <a:xfrm>
            <a:off x="628649" y="1331916"/>
            <a:ext cx="7886702" cy="4054732"/>
          </a:xfrm>
        </p:spPr>
        <p:txBody>
          <a:bodyPr>
            <a:normAutofit/>
          </a:bodyPr>
          <a:lstStyle/>
          <a:p>
            <a:pPr marL="0" indent="0">
              <a:lnSpc>
                <a:spcPct val="110000"/>
              </a:lnSpc>
              <a:spcBef>
                <a:spcPts val="0"/>
              </a:spcBef>
              <a:buNone/>
            </a:pPr>
            <a:r>
              <a:rPr lang="fr-FR" i="1" dirty="0"/>
              <a:t>“La sécurité alimentaire existe lorsque tous les êtres humains ont, à tout moment, un accès physique, social et économique à une nourriture suffisante, saine et nutritive leur permettant de satisfaire leurs besoins diététiques et leurs préférences alimentaires pour mener une vie saine et active” </a:t>
            </a:r>
          </a:p>
          <a:p>
            <a:pPr marL="0" indent="0">
              <a:buNone/>
            </a:pPr>
            <a:r>
              <a:rPr lang="en-GB" altLang="en-US" sz="2000" kern="0" dirty="0">
                <a:solidFill>
                  <a:schemeClr val="accent1"/>
                </a:solidFill>
                <a:cs typeface="Times New Roman" panose="02020603050405020304" pitchFamily="18" charset="0"/>
              </a:rPr>
              <a:t>						(FAO 1996)</a:t>
            </a:r>
            <a:endParaRPr lang="en-GB" altLang="en-US" sz="2400" kern="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1365184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8121C2B-B7D3-4F41-897E-F0E4E453D601}"/>
              </a:ext>
            </a:extLst>
          </p:cNvPr>
          <p:cNvSpPr>
            <a:spLocks noGrp="1"/>
          </p:cNvSpPr>
          <p:nvPr>
            <p:ph sz="half" idx="1"/>
          </p:nvPr>
        </p:nvSpPr>
        <p:spPr>
          <a:xfrm>
            <a:off x="628650" y="1294769"/>
            <a:ext cx="4328876" cy="4351338"/>
          </a:xfrm>
        </p:spPr>
        <p:txBody>
          <a:bodyPr>
            <a:normAutofit/>
          </a:bodyPr>
          <a:lstStyle/>
          <a:p>
            <a:pPr marL="0" indent="0">
              <a:buNone/>
            </a:pPr>
            <a:r>
              <a:rPr lang="fr-FR" dirty="0"/>
              <a:t>Comprennent </a:t>
            </a:r>
          </a:p>
          <a:p>
            <a:pPr lvl="0"/>
            <a:r>
              <a:rPr lang="fr-FR" dirty="0"/>
              <a:t>Trois </a:t>
            </a:r>
            <a:r>
              <a:rPr lang="fr-FR" b="1" dirty="0"/>
              <a:t>déterminants physiques</a:t>
            </a:r>
            <a:endParaRPr lang="fr-FR" dirty="0"/>
          </a:p>
          <a:p>
            <a:pPr lvl="0"/>
            <a:r>
              <a:rPr lang="fr-FR" dirty="0"/>
              <a:t>Un </a:t>
            </a:r>
            <a:r>
              <a:rPr lang="fr-FR" b="1" dirty="0"/>
              <a:t>déterminant temporel</a:t>
            </a:r>
            <a:endParaRPr lang="fr-FR" dirty="0"/>
          </a:p>
          <a:p>
            <a:pPr lvl="0"/>
            <a:r>
              <a:rPr lang="fr-FR" b="1" dirty="0"/>
              <a:t>L’état nutritionnel </a:t>
            </a:r>
            <a:r>
              <a:rPr lang="fr-FR" dirty="0"/>
              <a:t>(</a:t>
            </a:r>
            <a:r>
              <a:rPr lang="fr-FR" dirty="0" err="1"/>
              <a:t>Barrett</a:t>
            </a:r>
            <a:r>
              <a:rPr lang="fr-FR" dirty="0"/>
              <a:t> 2010)</a:t>
            </a:r>
          </a:p>
        </p:txBody>
      </p:sp>
      <p:pic>
        <p:nvPicPr>
          <p:cNvPr id="10" name="Content Placeholder 9">
            <a:extLst>
              <a:ext uri="{FF2B5EF4-FFF2-40B4-BE49-F238E27FC236}">
                <a16:creationId xmlns:a16="http://schemas.microsoft.com/office/drawing/2014/main" id="{86BF935B-A796-5B4B-B230-BBB1959712DC}"/>
              </a:ext>
            </a:extLst>
          </p:cNvPr>
          <p:cNvPicPr>
            <a:picLocks noGrp="1" noChangeAspect="1"/>
          </p:cNvPicPr>
          <p:nvPr>
            <p:ph sz="half" idx="2"/>
          </p:nvPr>
        </p:nvPicPr>
        <p:blipFill>
          <a:blip r:embed="rId3"/>
          <a:stretch>
            <a:fillRect/>
          </a:stretch>
        </p:blipFill>
        <p:spPr>
          <a:xfrm>
            <a:off x="5109926" y="1292852"/>
            <a:ext cx="3207330" cy="4637778"/>
          </a:xfrm>
        </p:spPr>
      </p:pic>
      <p:sp>
        <p:nvSpPr>
          <p:cNvPr id="7" name="Title 6"/>
          <p:cNvSpPr>
            <a:spLocks noGrp="1"/>
          </p:cNvSpPr>
          <p:nvPr>
            <p:ph type="title" idx="4294967295"/>
          </p:nvPr>
        </p:nvSpPr>
        <p:spPr>
          <a:xfrm>
            <a:off x="628650" y="57150"/>
            <a:ext cx="8318580" cy="1100138"/>
          </a:xfrm>
        </p:spPr>
        <p:txBody>
          <a:bodyPr>
            <a:noAutofit/>
          </a:bodyPr>
          <a:lstStyle/>
          <a:p>
            <a:r>
              <a:rPr lang="en-GB" sz="3200" dirty="0">
                <a:cs typeface="Times New Roman" panose="02020603050405020304" pitchFamily="18" charset="0"/>
              </a:rPr>
              <a:t>Les dimensions de la sécurité alimentaire</a:t>
            </a:r>
          </a:p>
        </p:txBody>
      </p:sp>
      <p:sp>
        <p:nvSpPr>
          <p:cNvPr id="5" name="Content Placeholder 1">
            <a:extLst>
              <a:ext uri="{FF2B5EF4-FFF2-40B4-BE49-F238E27FC236}">
                <a16:creationId xmlns:a16="http://schemas.microsoft.com/office/drawing/2014/main" id="{FD15A6F2-95ED-9F4F-AEEB-46D33539A712}"/>
              </a:ext>
            </a:extLst>
          </p:cNvPr>
          <p:cNvSpPr txBox="1">
            <a:spLocks/>
          </p:cNvSpPr>
          <p:nvPr/>
        </p:nvSpPr>
        <p:spPr>
          <a:xfrm>
            <a:off x="781050" y="1230129"/>
            <a:ext cx="7886700" cy="651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04C9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04C9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04C9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solidFill>
                <a:schemeClr val="accent1"/>
              </a:solidFill>
              <a:cs typeface="Times New Roman" panose="02020603050405020304" pitchFamily="18" charset="0"/>
            </a:endParaRPr>
          </a:p>
        </p:txBody>
      </p:sp>
    </p:spTree>
    <p:extLst>
      <p:ext uri="{BB962C8B-B14F-4D97-AF65-F5344CB8AC3E}">
        <p14:creationId xmlns:p14="http://schemas.microsoft.com/office/powerpoint/2010/main" val="248741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a:extLst>
              <a:ext uri="{FF2B5EF4-FFF2-40B4-BE49-F238E27FC236}">
                <a16:creationId xmlns:a16="http://schemas.microsoft.com/office/drawing/2014/main" id="{6F3794B0-1533-7C4A-8769-8F40403D1470}"/>
              </a:ext>
            </a:extLst>
          </p:cNvPr>
          <p:cNvSpPr/>
          <p:nvPr/>
        </p:nvSpPr>
        <p:spPr>
          <a:xfrm>
            <a:off x="4363652" y="3097801"/>
            <a:ext cx="2329809" cy="12792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4" name="Rounded Rectangle 3">
            <a:extLst>
              <a:ext uri="{FF2B5EF4-FFF2-40B4-BE49-F238E27FC236}">
                <a16:creationId xmlns:a16="http://schemas.microsoft.com/office/drawing/2014/main" id="{9E559F47-7AEA-4845-B1BC-CBE248A00083}"/>
              </a:ext>
            </a:extLst>
          </p:cNvPr>
          <p:cNvSpPr/>
          <p:nvPr/>
        </p:nvSpPr>
        <p:spPr>
          <a:xfrm>
            <a:off x="552010" y="2034166"/>
            <a:ext cx="3904241" cy="3753176"/>
          </a:xfrm>
          <a:prstGeom prst="roundRect">
            <a:avLst/>
          </a:prstGeom>
          <a:solidFill>
            <a:schemeClr val="bg1"/>
          </a:solidFill>
          <a:ln w="1905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69900" y="231496"/>
            <a:ext cx="6316160" cy="1099595"/>
          </a:xfrm>
        </p:spPr>
        <p:txBody>
          <a:bodyPr>
            <a:noAutofit/>
          </a:bodyPr>
          <a:lstStyle/>
          <a:p>
            <a:r>
              <a:rPr lang="en-GB" sz="3200" dirty="0">
                <a:cs typeface="Times New Roman" panose="02020603050405020304" pitchFamily="18" charset="0"/>
              </a:rPr>
              <a:t>Insécurité alimentaire mondiale et malnutrition</a:t>
            </a:r>
          </a:p>
        </p:txBody>
      </p:sp>
      <p:sp>
        <p:nvSpPr>
          <p:cNvPr id="2" name="Rectangle 1">
            <a:extLst>
              <a:ext uri="{FF2B5EF4-FFF2-40B4-BE49-F238E27FC236}">
                <a16:creationId xmlns:a16="http://schemas.microsoft.com/office/drawing/2014/main" id="{E638C03C-0E99-E147-A2BC-7B862876A953}"/>
              </a:ext>
            </a:extLst>
          </p:cNvPr>
          <p:cNvSpPr/>
          <p:nvPr/>
        </p:nvSpPr>
        <p:spPr>
          <a:xfrm>
            <a:off x="494139" y="1497962"/>
            <a:ext cx="4083169" cy="369332"/>
          </a:xfrm>
          <a:prstGeom prst="rect">
            <a:avLst/>
          </a:prstGeom>
        </p:spPr>
        <p:txBody>
          <a:bodyPr wrap="none">
            <a:spAutoFit/>
          </a:bodyPr>
          <a:lstStyle/>
          <a:p>
            <a:r>
              <a:rPr lang="fr-FR" b="1" dirty="0">
                <a:solidFill>
                  <a:schemeClr val="accent1"/>
                </a:solidFill>
              </a:rPr>
              <a:t>Situation sur la sécurité alimentaire</a:t>
            </a:r>
            <a:endParaRPr lang="en-US" b="1" dirty="0">
              <a:solidFill>
                <a:schemeClr val="accent1"/>
              </a:solidFill>
            </a:endParaRPr>
          </a:p>
        </p:txBody>
      </p:sp>
      <p:sp>
        <p:nvSpPr>
          <p:cNvPr id="8" name="Rectangle 7">
            <a:extLst>
              <a:ext uri="{FF2B5EF4-FFF2-40B4-BE49-F238E27FC236}">
                <a16:creationId xmlns:a16="http://schemas.microsoft.com/office/drawing/2014/main" id="{E207CFBC-931C-1143-A600-91B7FBA0B244}"/>
              </a:ext>
            </a:extLst>
          </p:cNvPr>
          <p:cNvSpPr/>
          <p:nvPr/>
        </p:nvSpPr>
        <p:spPr>
          <a:xfrm>
            <a:off x="781446" y="2236640"/>
            <a:ext cx="3142372" cy="584775"/>
          </a:xfrm>
          <a:prstGeom prst="rect">
            <a:avLst/>
          </a:prstGeom>
        </p:spPr>
        <p:txBody>
          <a:bodyPr wrap="square">
            <a:spAutoFit/>
          </a:bodyPr>
          <a:lstStyle/>
          <a:p>
            <a:r>
              <a:rPr lang="fr-FR" sz="1600" b="1" dirty="0">
                <a:solidFill>
                  <a:schemeClr val="accent1"/>
                </a:solidFill>
              </a:rPr>
              <a:t>815 million </a:t>
            </a:r>
            <a:r>
              <a:rPr lang="fr-FR" sz="1600" dirty="0">
                <a:solidFill>
                  <a:schemeClr val="accent1"/>
                </a:solidFill>
              </a:rPr>
              <a:t>de personnes sont sous-alimentées</a:t>
            </a:r>
            <a:endParaRPr lang="en-US" sz="1600" dirty="0">
              <a:solidFill>
                <a:schemeClr val="accent1"/>
              </a:solidFill>
            </a:endParaRPr>
          </a:p>
        </p:txBody>
      </p:sp>
      <p:sp>
        <p:nvSpPr>
          <p:cNvPr id="9" name="Rectangle 8">
            <a:extLst>
              <a:ext uri="{FF2B5EF4-FFF2-40B4-BE49-F238E27FC236}">
                <a16:creationId xmlns:a16="http://schemas.microsoft.com/office/drawing/2014/main" id="{13562B03-7284-604C-BBB2-4114481E9819}"/>
              </a:ext>
            </a:extLst>
          </p:cNvPr>
          <p:cNvSpPr/>
          <p:nvPr/>
        </p:nvSpPr>
        <p:spPr>
          <a:xfrm>
            <a:off x="781444" y="2890865"/>
            <a:ext cx="3616935" cy="584775"/>
          </a:xfrm>
          <a:prstGeom prst="rect">
            <a:avLst/>
          </a:prstGeom>
        </p:spPr>
        <p:txBody>
          <a:bodyPr wrap="square">
            <a:spAutoFit/>
          </a:bodyPr>
          <a:lstStyle/>
          <a:p>
            <a:r>
              <a:rPr lang="fr-FR" sz="1600" b="1" dirty="0">
                <a:solidFill>
                  <a:schemeClr val="accent1"/>
                </a:solidFill>
              </a:rPr>
              <a:t>155 million </a:t>
            </a:r>
            <a:r>
              <a:rPr lang="fr-FR" sz="1600" dirty="0">
                <a:solidFill>
                  <a:schemeClr val="accent1"/>
                </a:solidFill>
              </a:rPr>
              <a:t>d’enfants ont un retard de croissance et </a:t>
            </a:r>
            <a:r>
              <a:rPr lang="fr-FR" sz="1600" b="1" dirty="0">
                <a:solidFill>
                  <a:schemeClr val="accent1"/>
                </a:solidFill>
              </a:rPr>
              <a:t>52 million </a:t>
            </a:r>
            <a:r>
              <a:rPr lang="fr-FR" sz="1600" dirty="0">
                <a:solidFill>
                  <a:schemeClr val="accent1"/>
                </a:solidFill>
              </a:rPr>
              <a:t>décharnés</a:t>
            </a:r>
            <a:endParaRPr lang="en-US" sz="1600" dirty="0">
              <a:solidFill>
                <a:schemeClr val="accent1"/>
              </a:solidFill>
            </a:endParaRPr>
          </a:p>
        </p:txBody>
      </p:sp>
      <p:sp>
        <p:nvSpPr>
          <p:cNvPr id="10" name="Rectangle 9">
            <a:extLst>
              <a:ext uri="{FF2B5EF4-FFF2-40B4-BE49-F238E27FC236}">
                <a16:creationId xmlns:a16="http://schemas.microsoft.com/office/drawing/2014/main" id="{FF6496E3-EF58-CA4B-A23B-BE86CEC191C1}"/>
              </a:ext>
            </a:extLst>
          </p:cNvPr>
          <p:cNvSpPr/>
          <p:nvPr/>
        </p:nvSpPr>
        <p:spPr>
          <a:xfrm>
            <a:off x="781444" y="3584986"/>
            <a:ext cx="3397017" cy="584775"/>
          </a:xfrm>
          <a:prstGeom prst="rect">
            <a:avLst/>
          </a:prstGeom>
        </p:spPr>
        <p:txBody>
          <a:bodyPr wrap="square">
            <a:spAutoFit/>
          </a:bodyPr>
          <a:lstStyle/>
          <a:p>
            <a:r>
              <a:rPr lang="fr-FR" sz="1600" b="1" dirty="0">
                <a:solidFill>
                  <a:schemeClr val="accent1"/>
                </a:solidFill>
              </a:rPr>
              <a:t>2 milliards </a:t>
            </a:r>
            <a:r>
              <a:rPr lang="fr-FR" sz="1600" dirty="0">
                <a:solidFill>
                  <a:schemeClr val="accent1"/>
                </a:solidFill>
              </a:rPr>
              <a:t>de personnes souffrent de carences en micronutriments</a:t>
            </a:r>
            <a:endParaRPr lang="en-US" sz="1600" dirty="0">
              <a:solidFill>
                <a:schemeClr val="accent1"/>
              </a:solidFill>
            </a:endParaRPr>
          </a:p>
        </p:txBody>
      </p:sp>
      <p:sp>
        <p:nvSpPr>
          <p:cNvPr id="11" name="Rectangle 10">
            <a:extLst>
              <a:ext uri="{FF2B5EF4-FFF2-40B4-BE49-F238E27FC236}">
                <a16:creationId xmlns:a16="http://schemas.microsoft.com/office/drawing/2014/main" id="{222714F1-9A06-424B-BBE0-1C0F31AFF0E6}"/>
              </a:ext>
            </a:extLst>
          </p:cNvPr>
          <p:cNvSpPr/>
          <p:nvPr/>
        </p:nvSpPr>
        <p:spPr>
          <a:xfrm>
            <a:off x="781443" y="4279107"/>
            <a:ext cx="3397018" cy="338554"/>
          </a:xfrm>
          <a:prstGeom prst="rect">
            <a:avLst/>
          </a:prstGeom>
        </p:spPr>
        <p:txBody>
          <a:bodyPr wrap="square">
            <a:spAutoFit/>
          </a:bodyPr>
          <a:lstStyle/>
          <a:p>
            <a:r>
              <a:rPr lang="fr-FR" sz="1600" b="1" dirty="0">
                <a:solidFill>
                  <a:schemeClr val="accent1"/>
                </a:solidFill>
              </a:rPr>
              <a:t>&gt;600 million </a:t>
            </a:r>
            <a:r>
              <a:rPr lang="fr-FR" sz="1600" dirty="0">
                <a:solidFill>
                  <a:schemeClr val="accent1"/>
                </a:solidFill>
              </a:rPr>
              <a:t>d’adultes sont obèses</a:t>
            </a:r>
            <a:endParaRPr lang="en-US" sz="1600" dirty="0">
              <a:solidFill>
                <a:schemeClr val="accent1"/>
              </a:solidFill>
            </a:endParaRPr>
          </a:p>
        </p:txBody>
      </p:sp>
      <p:sp>
        <p:nvSpPr>
          <p:cNvPr id="12" name="Rectangle 11">
            <a:extLst>
              <a:ext uri="{FF2B5EF4-FFF2-40B4-BE49-F238E27FC236}">
                <a16:creationId xmlns:a16="http://schemas.microsoft.com/office/drawing/2014/main" id="{30161A89-2F79-3F4B-B360-0BB0F5C95918}"/>
              </a:ext>
            </a:extLst>
          </p:cNvPr>
          <p:cNvSpPr/>
          <p:nvPr/>
        </p:nvSpPr>
        <p:spPr>
          <a:xfrm>
            <a:off x="781443" y="4715083"/>
            <a:ext cx="3524339" cy="830997"/>
          </a:xfrm>
          <a:prstGeom prst="rect">
            <a:avLst/>
          </a:prstGeom>
        </p:spPr>
        <p:txBody>
          <a:bodyPr wrap="square">
            <a:spAutoFit/>
          </a:bodyPr>
          <a:lstStyle/>
          <a:p>
            <a:r>
              <a:rPr lang="fr-FR" sz="1600" b="1" dirty="0">
                <a:solidFill>
                  <a:schemeClr val="accent1"/>
                </a:solidFill>
              </a:rPr>
              <a:t>41 million </a:t>
            </a:r>
            <a:r>
              <a:rPr lang="fr-FR" sz="1600" dirty="0">
                <a:solidFill>
                  <a:schemeClr val="accent1"/>
                </a:solidFill>
              </a:rPr>
              <a:t>d’enfants de moins de </a:t>
            </a:r>
            <a:br>
              <a:rPr lang="fr-FR" sz="1600" dirty="0">
                <a:solidFill>
                  <a:schemeClr val="accent1"/>
                </a:solidFill>
              </a:rPr>
            </a:br>
            <a:r>
              <a:rPr lang="fr-FR" sz="1600" dirty="0">
                <a:solidFill>
                  <a:schemeClr val="accent1"/>
                </a:solidFill>
              </a:rPr>
              <a:t>5 ans sont en excès pondéral </a:t>
            </a:r>
            <a:br>
              <a:rPr lang="fr-FR" sz="1600" dirty="0">
                <a:solidFill>
                  <a:schemeClr val="accent1"/>
                </a:solidFill>
              </a:rPr>
            </a:br>
            <a:r>
              <a:rPr lang="fr-FR" sz="1600" dirty="0">
                <a:solidFill>
                  <a:schemeClr val="accent1"/>
                </a:solidFill>
              </a:rPr>
              <a:t>(FAO </a:t>
            </a:r>
            <a:r>
              <a:rPr lang="fr-FR" sz="1600" i="1" dirty="0">
                <a:solidFill>
                  <a:schemeClr val="accent1"/>
                </a:solidFill>
              </a:rPr>
              <a:t>et al. </a:t>
            </a:r>
            <a:r>
              <a:rPr lang="fr-FR" sz="1600" dirty="0">
                <a:solidFill>
                  <a:schemeClr val="accent1"/>
                </a:solidFill>
              </a:rPr>
              <a:t>2017)</a:t>
            </a:r>
            <a:endParaRPr lang="en-US" sz="1600" dirty="0">
              <a:solidFill>
                <a:schemeClr val="accent1"/>
              </a:solidFill>
            </a:endParaRPr>
          </a:p>
        </p:txBody>
      </p:sp>
      <p:sp>
        <p:nvSpPr>
          <p:cNvPr id="6" name="Rectangle 5">
            <a:extLst>
              <a:ext uri="{FF2B5EF4-FFF2-40B4-BE49-F238E27FC236}">
                <a16:creationId xmlns:a16="http://schemas.microsoft.com/office/drawing/2014/main" id="{4AE4433E-2E72-EF4A-917D-327796A6B594}"/>
              </a:ext>
            </a:extLst>
          </p:cNvPr>
          <p:cNvSpPr/>
          <p:nvPr/>
        </p:nvSpPr>
        <p:spPr>
          <a:xfrm>
            <a:off x="4467824" y="3481345"/>
            <a:ext cx="2260364" cy="523220"/>
          </a:xfrm>
          <a:prstGeom prst="rect">
            <a:avLst/>
          </a:prstGeom>
        </p:spPr>
        <p:txBody>
          <a:bodyPr wrap="square">
            <a:spAutoFit/>
          </a:bodyPr>
          <a:lstStyle/>
          <a:p>
            <a:r>
              <a:rPr lang="fr-FR" sz="1400" b="1" dirty="0">
                <a:solidFill>
                  <a:schemeClr val="bg1"/>
                </a:solidFill>
              </a:rPr>
              <a:t>Défis sur les systèmes </a:t>
            </a:r>
          </a:p>
          <a:p>
            <a:r>
              <a:rPr lang="fr-FR" sz="1400" b="1" dirty="0">
                <a:solidFill>
                  <a:schemeClr val="bg1"/>
                </a:solidFill>
              </a:rPr>
              <a:t>alimentaires</a:t>
            </a:r>
            <a:endParaRPr lang="en-US" sz="1400" b="1" dirty="0">
              <a:solidFill>
                <a:schemeClr val="bg1"/>
              </a:solidFill>
            </a:endParaRPr>
          </a:p>
        </p:txBody>
      </p:sp>
      <p:sp>
        <p:nvSpPr>
          <p:cNvPr id="14" name="Rectangle 13">
            <a:extLst>
              <a:ext uri="{FF2B5EF4-FFF2-40B4-BE49-F238E27FC236}">
                <a16:creationId xmlns:a16="http://schemas.microsoft.com/office/drawing/2014/main" id="{705C69B0-E132-A146-8FF4-E7A3B4873B9D}"/>
              </a:ext>
            </a:extLst>
          </p:cNvPr>
          <p:cNvSpPr/>
          <p:nvPr/>
        </p:nvSpPr>
        <p:spPr>
          <a:xfrm>
            <a:off x="6786060" y="2695723"/>
            <a:ext cx="2091728" cy="2096194"/>
          </a:xfrm>
          <a:prstGeom prst="rect">
            <a:avLst/>
          </a:prstGeom>
          <a:solidFill>
            <a:schemeClr val="bg1"/>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50A6680-1419-9F40-887A-319B8E6C26B8}"/>
              </a:ext>
            </a:extLst>
          </p:cNvPr>
          <p:cNvSpPr/>
          <p:nvPr/>
        </p:nvSpPr>
        <p:spPr>
          <a:xfrm>
            <a:off x="6878652" y="2839392"/>
            <a:ext cx="1999136" cy="1800493"/>
          </a:xfrm>
          <a:prstGeom prst="rect">
            <a:avLst/>
          </a:prstGeom>
        </p:spPr>
        <p:txBody>
          <a:bodyPr wrap="square">
            <a:spAutoFit/>
          </a:bodyPr>
          <a:lstStyle/>
          <a:p>
            <a:pPr marL="285750" indent="-285750">
              <a:spcBef>
                <a:spcPts val="600"/>
              </a:spcBef>
              <a:buClr>
                <a:schemeClr val="accent4"/>
              </a:buClr>
              <a:buFont typeface="Arial" panose="020B0604020202020204" pitchFamily="34" charset="0"/>
              <a:buChar char="•"/>
            </a:pPr>
            <a:r>
              <a:rPr lang="fr-FR" sz="1600" dirty="0">
                <a:solidFill>
                  <a:schemeClr val="accent1"/>
                </a:solidFill>
              </a:rPr>
              <a:t>Santé</a:t>
            </a:r>
          </a:p>
          <a:p>
            <a:pPr marL="285750" indent="-285750">
              <a:spcBef>
                <a:spcPts val="600"/>
              </a:spcBef>
              <a:buClr>
                <a:schemeClr val="accent4"/>
              </a:buClr>
              <a:buFont typeface="Arial" panose="020B0604020202020204" pitchFamily="34" charset="0"/>
              <a:buChar char="•"/>
            </a:pPr>
            <a:r>
              <a:rPr lang="fr-FR" sz="1600" dirty="0">
                <a:solidFill>
                  <a:schemeClr val="accent1"/>
                </a:solidFill>
              </a:rPr>
              <a:t>Empreintes écologiques</a:t>
            </a:r>
          </a:p>
          <a:p>
            <a:pPr marL="285750" indent="-285750">
              <a:spcBef>
                <a:spcPts val="600"/>
              </a:spcBef>
              <a:buClr>
                <a:schemeClr val="accent4"/>
              </a:buClr>
              <a:buFont typeface="Arial" panose="020B0604020202020204" pitchFamily="34" charset="0"/>
              <a:buChar char="•"/>
            </a:pPr>
            <a:r>
              <a:rPr lang="fr-FR" sz="1600" dirty="0">
                <a:solidFill>
                  <a:schemeClr val="accent1"/>
                </a:solidFill>
              </a:rPr>
              <a:t>Compétitivité agricole</a:t>
            </a:r>
          </a:p>
          <a:p>
            <a:pPr marL="285750" indent="-285750">
              <a:spcBef>
                <a:spcPts val="600"/>
              </a:spcBef>
              <a:buClr>
                <a:schemeClr val="accent4"/>
              </a:buClr>
              <a:buFont typeface="Arial" panose="020B0604020202020204" pitchFamily="34" charset="0"/>
              <a:buChar char="•"/>
            </a:pPr>
            <a:r>
              <a:rPr lang="fr-FR" sz="1600" dirty="0">
                <a:solidFill>
                  <a:schemeClr val="accent1"/>
                </a:solidFill>
              </a:rPr>
              <a:t>Bio-économie</a:t>
            </a:r>
            <a:endParaRPr lang="en-US" sz="1600" dirty="0">
              <a:solidFill>
                <a:schemeClr val="accent1"/>
              </a:solidFill>
            </a:endParaRPr>
          </a:p>
        </p:txBody>
      </p:sp>
    </p:spTree>
    <p:extLst>
      <p:ext uri="{BB962C8B-B14F-4D97-AF65-F5344CB8AC3E}">
        <p14:creationId xmlns:p14="http://schemas.microsoft.com/office/powerpoint/2010/main" val="1755968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alpha val="1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628650" y="57875"/>
            <a:ext cx="7886700" cy="1099595"/>
          </a:xfrm>
        </p:spPr>
        <p:txBody>
          <a:bodyPr>
            <a:noAutofit/>
          </a:bodyPr>
          <a:lstStyle/>
          <a:p>
            <a:r>
              <a:rPr lang="fr-FR" sz="3200" dirty="0"/>
              <a:t>Liens entre aliments et santé </a:t>
            </a:r>
            <a:endParaRPr lang="en-GB" sz="3200" dirty="0">
              <a:cs typeface="Times New Roman" panose="02020603050405020304" pitchFamily="18" charset="0"/>
            </a:endParaRPr>
          </a:p>
        </p:txBody>
      </p:sp>
      <p:sp>
        <p:nvSpPr>
          <p:cNvPr id="5" name="Content Placeholder 1">
            <a:extLst>
              <a:ext uri="{FF2B5EF4-FFF2-40B4-BE49-F238E27FC236}">
                <a16:creationId xmlns:a16="http://schemas.microsoft.com/office/drawing/2014/main" id="{FD15A6F2-95ED-9F4F-AEEB-46D33539A712}"/>
              </a:ext>
            </a:extLst>
          </p:cNvPr>
          <p:cNvSpPr txBox="1">
            <a:spLocks/>
          </p:cNvSpPr>
          <p:nvPr/>
        </p:nvSpPr>
        <p:spPr>
          <a:xfrm>
            <a:off x="781050" y="1738129"/>
            <a:ext cx="7886700" cy="6517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800" kern="1200">
                <a:solidFill>
                  <a:srgbClr val="004C96"/>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400" kern="1200">
                <a:solidFill>
                  <a:srgbClr val="004C96"/>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rgbClr val="004C96"/>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rgbClr val="004C9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2000" dirty="0">
              <a:solidFill>
                <a:schemeClr val="accent1"/>
              </a:solidFill>
              <a:cs typeface="Times New Roman" panose="02020603050405020304" pitchFamily="18" charset="0"/>
            </a:endParaRPr>
          </a:p>
        </p:txBody>
      </p:sp>
      <p:sp>
        <p:nvSpPr>
          <p:cNvPr id="2" name="TextBox 1">
            <a:extLst>
              <a:ext uri="{FF2B5EF4-FFF2-40B4-BE49-F238E27FC236}">
                <a16:creationId xmlns:a16="http://schemas.microsoft.com/office/drawing/2014/main" id="{DF33F785-A383-8C4C-A74A-DD4D0DB160D1}"/>
              </a:ext>
            </a:extLst>
          </p:cNvPr>
          <p:cNvSpPr txBox="1"/>
          <p:nvPr/>
        </p:nvSpPr>
        <p:spPr>
          <a:xfrm>
            <a:off x="654050" y="4457890"/>
            <a:ext cx="7886700" cy="1569660"/>
          </a:xfrm>
          <a:prstGeom prst="rect">
            <a:avLst/>
          </a:prstGeom>
          <a:noFill/>
        </p:spPr>
        <p:txBody>
          <a:bodyPr wrap="square" rtlCol="0">
            <a:spAutoFit/>
          </a:bodyPr>
          <a:lstStyle/>
          <a:p>
            <a:pPr marL="3175" lvl="1" algn="just"/>
            <a:r>
              <a:rPr lang="fr-FR" sz="2400" b="1" dirty="0"/>
              <a:t>Sécurité alimentaire et améliorations mesurables en santé – </a:t>
            </a:r>
            <a:r>
              <a:rPr lang="fr-FR" sz="2400" dirty="0"/>
              <a:t>Aliments nutritifs et sains; Efforts des communautés pour lutter contre la faim et l’insécurité alimentaire; Stratégies pour combattre l’obésité infantile</a:t>
            </a:r>
            <a:endParaRPr lang="en-US" sz="2200" dirty="0">
              <a:solidFill>
                <a:schemeClr val="accent1"/>
              </a:solidFill>
              <a:cs typeface="Times New Roman" panose="02020603050405020304" pitchFamily="18" charset="0"/>
            </a:endParaRPr>
          </a:p>
        </p:txBody>
      </p:sp>
      <p:sp>
        <p:nvSpPr>
          <p:cNvPr id="8" name="Left-Right Arrow 7">
            <a:extLst>
              <a:ext uri="{FF2B5EF4-FFF2-40B4-BE49-F238E27FC236}">
                <a16:creationId xmlns:a16="http://schemas.microsoft.com/office/drawing/2014/main" id="{F641F55A-A0D1-7B4D-BD93-FF413E263515}"/>
              </a:ext>
            </a:extLst>
          </p:cNvPr>
          <p:cNvSpPr/>
          <p:nvPr/>
        </p:nvSpPr>
        <p:spPr>
          <a:xfrm>
            <a:off x="2165895" y="1517138"/>
            <a:ext cx="4933943" cy="1397000"/>
          </a:xfrm>
          <a:prstGeom prst="lef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cs typeface="Times New Roman" panose="02020603050405020304" pitchFamily="18" charset="0"/>
              </a:rPr>
              <a:t>SPECTRE DE L’ETAT DE SANTE</a:t>
            </a:r>
          </a:p>
        </p:txBody>
      </p:sp>
      <p:sp>
        <p:nvSpPr>
          <p:cNvPr id="9" name="Rectangle 8">
            <a:extLst>
              <a:ext uri="{FF2B5EF4-FFF2-40B4-BE49-F238E27FC236}">
                <a16:creationId xmlns:a16="http://schemas.microsoft.com/office/drawing/2014/main" id="{2500E329-A835-A043-93C2-25156CC009EE}"/>
              </a:ext>
            </a:extLst>
          </p:cNvPr>
          <p:cNvSpPr/>
          <p:nvPr/>
        </p:nvSpPr>
        <p:spPr>
          <a:xfrm>
            <a:off x="7113431" y="1848413"/>
            <a:ext cx="1451038" cy="707886"/>
          </a:xfrm>
          <a:prstGeom prst="rect">
            <a:avLst/>
          </a:prstGeom>
        </p:spPr>
        <p:txBody>
          <a:bodyPr wrap="none">
            <a:spAutoFit/>
          </a:bodyPr>
          <a:lstStyle/>
          <a:p>
            <a:r>
              <a:rPr lang="fr-FR" sz="2000" b="1" dirty="0">
                <a:cs typeface="Times New Roman" panose="02020603050405020304" pitchFamily="18" charset="0"/>
              </a:rPr>
              <a:t>Excès </a:t>
            </a:r>
          </a:p>
          <a:p>
            <a:r>
              <a:rPr lang="fr-FR" sz="2000" b="1" dirty="0">
                <a:cs typeface="Times New Roman" panose="02020603050405020304" pitchFamily="18" charset="0"/>
              </a:rPr>
              <a:t>d’aliments</a:t>
            </a:r>
            <a:endParaRPr lang="fr-FR" sz="2000" b="1" dirty="0"/>
          </a:p>
        </p:txBody>
      </p:sp>
      <p:sp>
        <p:nvSpPr>
          <p:cNvPr id="10" name="Rectangle 9">
            <a:extLst>
              <a:ext uri="{FF2B5EF4-FFF2-40B4-BE49-F238E27FC236}">
                <a16:creationId xmlns:a16="http://schemas.microsoft.com/office/drawing/2014/main" id="{4F1624D2-584E-364C-884E-027A356B9CA5}"/>
              </a:ext>
            </a:extLst>
          </p:cNvPr>
          <p:cNvSpPr/>
          <p:nvPr/>
        </p:nvSpPr>
        <p:spPr>
          <a:xfrm>
            <a:off x="401121" y="1839736"/>
            <a:ext cx="1745676" cy="707886"/>
          </a:xfrm>
          <a:prstGeom prst="rect">
            <a:avLst/>
          </a:prstGeom>
        </p:spPr>
        <p:txBody>
          <a:bodyPr wrap="square">
            <a:spAutoFit/>
          </a:bodyPr>
          <a:lstStyle/>
          <a:p>
            <a:pPr algn="r"/>
            <a:r>
              <a:rPr lang="fr-FR" sz="2000" b="1" dirty="0">
                <a:solidFill>
                  <a:srgbClr val="A6192E"/>
                </a:solidFill>
                <a:cs typeface="Times New Roman" panose="02020603050405020304" pitchFamily="18" charset="0"/>
              </a:rPr>
              <a:t>Insécurité alimentaire</a:t>
            </a:r>
            <a:endParaRPr lang="fr-FR" sz="2000" b="1" dirty="0">
              <a:solidFill>
                <a:srgbClr val="A6192E"/>
              </a:solidFill>
            </a:endParaRPr>
          </a:p>
        </p:txBody>
      </p:sp>
      <p:sp>
        <p:nvSpPr>
          <p:cNvPr id="11" name="Rectangle 10">
            <a:extLst>
              <a:ext uri="{FF2B5EF4-FFF2-40B4-BE49-F238E27FC236}">
                <a16:creationId xmlns:a16="http://schemas.microsoft.com/office/drawing/2014/main" id="{D753C3AE-6D2A-7045-A662-1A295A3F719A}"/>
              </a:ext>
            </a:extLst>
          </p:cNvPr>
          <p:cNvSpPr/>
          <p:nvPr/>
        </p:nvSpPr>
        <p:spPr>
          <a:xfrm>
            <a:off x="2832100" y="2682037"/>
            <a:ext cx="3529511" cy="1482457"/>
          </a:xfrm>
          <a:prstGeom prst="rect">
            <a:avLst/>
          </a:prstGeom>
        </p:spPr>
        <p:txBody>
          <a:bodyPr wrap="square">
            <a:spAutoFit/>
          </a:bodyPr>
          <a:lstStyle/>
          <a:p>
            <a:pPr algn="ctr" fontAlgn="base">
              <a:lnSpc>
                <a:spcPct val="90000"/>
              </a:lnSpc>
              <a:spcBef>
                <a:spcPct val="20000"/>
              </a:spcBef>
              <a:spcAft>
                <a:spcPct val="0"/>
              </a:spcAft>
            </a:pPr>
            <a:r>
              <a:rPr lang="fr-FR" sz="2000" b="1" dirty="0">
                <a:solidFill>
                  <a:schemeClr val="accent1"/>
                </a:solidFill>
                <a:cs typeface="Times New Roman" panose="02020603050405020304" pitchFamily="18" charset="0"/>
              </a:rPr>
              <a:t>Problèmes sanitaires: </a:t>
            </a:r>
            <a:br>
              <a:rPr lang="fr-FR" sz="2000" b="1" dirty="0">
                <a:solidFill>
                  <a:schemeClr val="accent1"/>
                </a:solidFill>
                <a:cs typeface="Times New Roman" panose="02020603050405020304" pitchFamily="18" charset="0"/>
              </a:rPr>
            </a:br>
            <a:r>
              <a:rPr lang="fr-FR" sz="2000" dirty="0">
                <a:solidFill>
                  <a:schemeClr val="accent1"/>
                </a:solidFill>
                <a:cs typeface="Times New Roman" panose="02020603050405020304" pitchFamily="18" charset="0"/>
              </a:rPr>
              <a:t>Maladies chroniques; </a:t>
            </a:r>
            <a:br>
              <a:rPr lang="fr-FR" sz="2000" dirty="0">
                <a:solidFill>
                  <a:schemeClr val="accent1"/>
                </a:solidFill>
                <a:cs typeface="Times New Roman" panose="02020603050405020304" pitchFamily="18" charset="0"/>
              </a:rPr>
            </a:br>
            <a:r>
              <a:rPr lang="fr-FR" sz="2000" dirty="0">
                <a:solidFill>
                  <a:schemeClr val="accent1"/>
                </a:solidFill>
                <a:cs typeface="Times New Roman" panose="02020603050405020304" pitchFamily="18" charset="0"/>
              </a:rPr>
              <a:t>Insécurité alimentaire/faim; </a:t>
            </a:r>
            <a:br>
              <a:rPr lang="fr-FR" sz="2000" dirty="0">
                <a:solidFill>
                  <a:schemeClr val="accent1"/>
                </a:solidFill>
                <a:cs typeface="Times New Roman" panose="02020603050405020304" pitchFamily="18" charset="0"/>
              </a:rPr>
            </a:br>
            <a:r>
              <a:rPr lang="fr-FR" sz="2000" dirty="0">
                <a:solidFill>
                  <a:schemeClr val="accent1"/>
                </a:solidFill>
                <a:cs typeface="Times New Roman" panose="02020603050405020304" pitchFamily="18" charset="0"/>
              </a:rPr>
              <a:t>Hygiène alimentaires; </a:t>
            </a:r>
            <a:br>
              <a:rPr lang="fr-FR" sz="2000" dirty="0">
                <a:solidFill>
                  <a:schemeClr val="accent1"/>
                </a:solidFill>
                <a:cs typeface="Times New Roman" panose="02020603050405020304" pitchFamily="18" charset="0"/>
              </a:rPr>
            </a:br>
            <a:r>
              <a:rPr lang="fr-FR" sz="2000" dirty="0">
                <a:solidFill>
                  <a:schemeClr val="accent1"/>
                </a:solidFill>
                <a:cs typeface="Times New Roman" panose="02020603050405020304" pitchFamily="18" charset="0"/>
              </a:rPr>
              <a:t>Défis environnementaux</a:t>
            </a:r>
          </a:p>
        </p:txBody>
      </p:sp>
    </p:spTree>
    <p:extLst>
      <p:ext uri="{BB962C8B-B14F-4D97-AF65-F5344CB8AC3E}">
        <p14:creationId xmlns:p14="http://schemas.microsoft.com/office/powerpoint/2010/main" val="4131073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7">
            <a:extLst>
              <a:ext uri="{FF2B5EF4-FFF2-40B4-BE49-F238E27FC236}">
                <a16:creationId xmlns:a16="http://schemas.microsoft.com/office/drawing/2014/main" id="{14D43268-4CD7-CE4D-8D79-D83555A939C8}"/>
              </a:ext>
            </a:extLst>
          </p:cNvPr>
          <p:cNvPicPr>
            <a:picLocks noChangeAspect="1"/>
          </p:cNvPicPr>
          <p:nvPr/>
        </p:nvPicPr>
        <p:blipFill rotWithShape="1">
          <a:blip r:embed="rId3"/>
          <a:srcRect t="1460" b="22139"/>
          <a:stretch/>
        </p:blipFill>
        <p:spPr>
          <a:xfrm>
            <a:off x="5085366" y="51594"/>
            <a:ext cx="4068183" cy="1993899"/>
          </a:xfrm>
          <a:prstGeom prst="rect">
            <a:avLst/>
          </a:prstGeom>
        </p:spPr>
      </p:pic>
      <p:pic>
        <p:nvPicPr>
          <p:cNvPr id="16" name="Content Placeholder 7">
            <a:extLst>
              <a:ext uri="{FF2B5EF4-FFF2-40B4-BE49-F238E27FC236}">
                <a16:creationId xmlns:a16="http://schemas.microsoft.com/office/drawing/2014/main" id="{9BD01630-7572-C947-BC19-974B697AB141}"/>
              </a:ext>
            </a:extLst>
          </p:cNvPr>
          <p:cNvPicPr>
            <a:picLocks noChangeAspect="1"/>
          </p:cNvPicPr>
          <p:nvPr/>
        </p:nvPicPr>
        <p:blipFill rotWithShape="1">
          <a:blip r:embed="rId4"/>
          <a:srcRect b="2805"/>
          <a:stretch/>
        </p:blipFill>
        <p:spPr>
          <a:xfrm>
            <a:off x="5085263" y="3481287"/>
            <a:ext cx="4068286" cy="2640782"/>
          </a:xfrm>
          <a:prstGeom prst="rect">
            <a:avLst/>
          </a:prstGeom>
        </p:spPr>
      </p:pic>
      <p:pic>
        <p:nvPicPr>
          <p:cNvPr id="17" name="Content Placeholder 7">
            <a:extLst>
              <a:ext uri="{FF2B5EF4-FFF2-40B4-BE49-F238E27FC236}">
                <a16:creationId xmlns:a16="http://schemas.microsoft.com/office/drawing/2014/main" id="{E2358EEC-D8DF-4D4F-A370-C2E75FC4AF42}"/>
              </a:ext>
            </a:extLst>
          </p:cNvPr>
          <p:cNvPicPr>
            <a:picLocks noChangeAspect="1"/>
          </p:cNvPicPr>
          <p:nvPr/>
        </p:nvPicPr>
        <p:blipFill rotWithShape="1">
          <a:blip r:embed="rId5"/>
          <a:srcRect t="31896" b="2756"/>
          <a:stretch/>
        </p:blipFill>
        <p:spPr>
          <a:xfrm>
            <a:off x="5085263" y="2045494"/>
            <a:ext cx="4068285" cy="1993899"/>
          </a:xfrm>
          <a:prstGeom prst="rect">
            <a:avLst/>
          </a:prstGeom>
        </p:spPr>
      </p:pic>
      <p:sp>
        <p:nvSpPr>
          <p:cNvPr id="18" name="TextBox 17">
            <a:extLst>
              <a:ext uri="{FF2B5EF4-FFF2-40B4-BE49-F238E27FC236}">
                <a16:creationId xmlns:a16="http://schemas.microsoft.com/office/drawing/2014/main" id="{7ECE49F6-18E2-EF49-940E-9057F62B2287}"/>
              </a:ext>
            </a:extLst>
          </p:cNvPr>
          <p:cNvSpPr txBox="1"/>
          <p:nvPr/>
        </p:nvSpPr>
        <p:spPr>
          <a:xfrm>
            <a:off x="7397873" y="3848577"/>
            <a:ext cx="1798655" cy="200055"/>
          </a:xfrm>
          <a:prstGeom prst="rect">
            <a:avLst/>
          </a:prstGeom>
          <a:noFill/>
        </p:spPr>
        <p:txBody>
          <a:bodyPr wrap="square" rtlCol="0">
            <a:spAutoFit/>
          </a:bodyPr>
          <a:lstStyle/>
          <a:p>
            <a:pPr algn="r"/>
            <a:r>
              <a:rPr lang="en-US" sz="700" dirty="0">
                <a:solidFill>
                  <a:schemeClr val="bg1"/>
                </a:solidFill>
              </a:rPr>
              <a:t>© </a:t>
            </a:r>
            <a:r>
              <a:rPr lang="en-US" sz="700" dirty="0" err="1">
                <a:solidFill>
                  <a:schemeClr val="bg1"/>
                </a:solidFill>
              </a:rPr>
              <a:t>Sajal</a:t>
            </a:r>
            <a:r>
              <a:rPr lang="en-US" sz="700" dirty="0">
                <a:solidFill>
                  <a:schemeClr val="bg1"/>
                </a:solidFill>
              </a:rPr>
              <a:t> </a:t>
            </a:r>
            <a:r>
              <a:rPr lang="en-US" sz="700" dirty="0" err="1">
                <a:solidFill>
                  <a:schemeClr val="bg1"/>
                </a:solidFill>
              </a:rPr>
              <a:t>Sthapit</a:t>
            </a:r>
            <a:r>
              <a:rPr lang="en-US" sz="700" dirty="0">
                <a:solidFill>
                  <a:schemeClr val="bg1"/>
                </a:solidFill>
              </a:rPr>
              <a:t> / </a:t>
            </a:r>
            <a:r>
              <a:rPr lang="en-US" sz="700" dirty="0" err="1">
                <a:solidFill>
                  <a:schemeClr val="bg1"/>
                </a:solidFill>
              </a:rPr>
              <a:t>Ecoagriculture</a:t>
            </a:r>
            <a:r>
              <a:rPr lang="en-US" sz="700" dirty="0">
                <a:solidFill>
                  <a:schemeClr val="bg1"/>
                </a:solidFill>
              </a:rPr>
              <a:t> Partners</a:t>
            </a:r>
            <a:endParaRPr lang="en-GB" sz="700" dirty="0">
              <a:solidFill>
                <a:schemeClr val="bg1"/>
              </a:solidFill>
            </a:endParaRPr>
          </a:p>
        </p:txBody>
      </p:sp>
      <p:sp>
        <p:nvSpPr>
          <p:cNvPr id="19" name="TextBox 18">
            <a:extLst>
              <a:ext uri="{FF2B5EF4-FFF2-40B4-BE49-F238E27FC236}">
                <a16:creationId xmlns:a16="http://schemas.microsoft.com/office/drawing/2014/main" id="{2D386912-305D-B44C-A791-80B95D93723E}"/>
              </a:ext>
            </a:extLst>
          </p:cNvPr>
          <p:cNvSpPr txBox="1"/>
          <p:nvPr/>
        </p:nvSpPr>
        <p:spPr>
          <a:xfrm>
            <a:off x="7403896" y="5917884"/>
            <a:ext cx="1798655" cy="200055"/>
          </a:xfrm>
          <a:prstGeom prst="rect">
            <a:avLst/>
          </a:prstGeom>
          <a:noFill/>
        </p:spPr>
        <p:txBody>
          <a:bodyPr wrap="square" rtlCol="0">
            <a:spAutoFit/>
          </a:bodyPr>
          <a:lstStyle/>
          <a:p>
            <a:pPr algn="r"/>
            <a:r>
              <a:rPr lang="en-US" sz="700" dirty="0">
                <a:solidFill>
                  <a:schemeClr val="bg1"/>
                </a:solidFill>
              </a:rPr>
              <a:t>© </a:t>
            </a:r>
            <a:r>
              <a:rPr lang="en-GB" sz="700" dirty="0">
                <a:solidFill>
                  <a:schemeClr val="bg1"/>
                </a:solidFill>
              </a:rPr>
              <a:t>UNICEF Ethiopia</a:t>
            </a:r>
          </a:p>
        </p:txBody>
      </p:sp>
      <p:sp>
        <p:nvSpPr>
          <p:cNvPr id="20" name="Title 3">
            <a:extLst>
              <a:ext uri="{FF2B5EF4-FFF2-40B4-BE49-F238E27FC236}">
                <a16:creationId xmlns:a16="http://schemas.microsoft.com/office/drawing/2014/main" id="{52742D54-8BB9-6242-BE91-FF7004ADF855}"/>
              </a:ext>
            </a:extLst>
          </p:cNvPr>
          <p:cNvSpPr txBox="1">
            <a:spLocks/>
          </p:cNvSpPr>
          <p:nvPr/>
        </p:nvSpPr>
        <p:spPr>
          <a:xfrm>
            <a:off x="628651" y="141841"/>
            <a:ext cx="400331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baseline="0">
                <a:solidFill>
                  <a:schemeClr val="accent1"/>
                </a:solidFill>
                <a:latin typeface="+mj-lt"/>
                <a:ea typeface="+mj-ea"/>
                <a:cs typeface="+mj-cs"/>
              </a:defRPr>
            </a:lvl1pPr>
          </a:lstStyle>
          <a:p>
            <a:pPr>
              <a:lnSpc>
                <a:spcPct val="100000"/>
              </a:lnSpc>
            </a:pPr>
            <a:r>
              <a:rPr lang="fr-FR" sz="3200" dirty="0"/>
              <a:t>Problèmes</a:t>
            </a:r>
            <a:r>
              <a:rPr lang="en-GB" sz="3200" dirty="0"/>
              <a:t> de </a:t>
            </a:r>
            <a:r>
              <a:rPr lang="fr-FR" sz="3200" dirty="0"/>
              <a:t>sécurité alimentaire</a:t>
            </a:r>
            <a:endParaRPr lang="en-US" sz="3200" dirty="0"/>
          </a:p>
        </p:txBody>
      </p:sp>
      <p:sp>
        <p:nvSpPr>
          <p:cNvPr id="23" name="TextBox 22">
            <a:extLst>
              <a:ext uri="{FF2B5EF4-FFF2-40B4-BE49-F238E27FC236}">
                <a16:creationId xmlns:a16="http://schemas.microsoft.com/office/drawing/2014/main" id="{B2A7E0DF-A943-1F4D-947F-E6F39ADEC8A0}"/>
              </a:ext>
            </a:extLst>
          </p:cNvPr>
          <p:cNvSpPr txBox="1"/>
          <p:nvPr/>
        </p:nvSpPr>
        <p:spPr>
          <a:xfrm>
            <a:off x="7402089" y="1846713"/>
            <a:ext cx="1798655" cy="200055"/>
          </a:xfrm>
          <a:prstGeom prst="rect">
            <a:avLst/>
          </a:prstGeom>
          <a:noFill/>
        </p:spPr>
        <p:txBody>
          <a:bodyPr wrap="square" rtlCol="0">
            <a:spAutoFit/>
          </a:bodyPr>
          <a:lstStyle/>
          <a:p>
            <a:pPr algn="r"/>
            <a:r>
              <a:rPr lang="en-US" sz="700" dirty="0">
                <a:solidFill>
                  <a:schemeClr val="bg1"/>
                </a:solidFill>
              </a:rPr>
              <a:t>© Ray </a:t>
            </a:r>
            <a:r>
              <a:rPr lang="en-US" sz="700" dirty="0" err="1">
                <a:solidFill>
                  <a:schemeClr val="bg1"/>
                </a:solidFill>
              </a:rPr>
              <a:t>Witlin</a:t>
            </a:r>
            <a:r>
              <a:rPr lang="en-US" sz="700" dirty="0">
                <a:solidFill>
                  <a:schemeClr val="bg1"/>
                </a:solidFill>
              </a:rPr>
              <a:t> / World Bank</a:t>
            </a:r>
            <a:endParaRPr lang="en-GB" sz="700" dirty="0">
              <a:solidFill>
                <a:schemeClr val="bg1"/>
              </a:solidFill>
            </a:endParaRPr>
          </a:p>
        </p:txBody>
      </p:sp>
      <p:sp>
        <p:nvSpPr>
          <p:cNvPr id="4" name="Content Placeholder 3">
            <a:extLst>
              <a:ext uri="{FF2B5EF4-FFF2-40B4-BE49-F238E27FC236}">
                <a16:creationId xmlns:a16="http://schemas.microsoft.com/office/drawing/2014/main" id="{FF314527-3B43-074B-A30E-717B6E57142D}"/>
              </a:ext>
            </a:extLst>
          </p:cNvPr>
          <p:cNvSpPr>
            <a:spLocks noGrp="1"/>
          </p:cNvSpPr>
          <p:nvPr>
            <p:ph sz="half" idx="1"/>
          </p:nvPr>
        </p:nvSpPr>
        <p:spPr/>
        <p:txBody>
          <a:bodyPr>
            <a:normAutofit lnSpcReduction="10000"/>
          </a:bodyPr>
          <a:lstStyle/>
          <a:p>
            <a:pPr lvl="0"/>
            <a:r>
              <a:rPr lang="fr-FR" dirty="0"/>
              <a:t>Accroissement</a:t>
            </a:r>
            <a:r>
              <a:rPr lang="en-CA" dirty="0"/>
              <a:t> de la population </a:t>
            </a:r>
            <a:r>
              <a:rPr lang="fr-FR" dirty="0"/>
              <a:t>mondiale</a:t>
            </a:r>
          </a:p>
          <a:p>
            <a:pPr lvl="0"/>
            <a:r>
              <a:rPr lang="fr-FR" dirty="0"/>
              <a:t>Changement</a:t>
            </a:r>
            <a:r>
              <a:rPr lang="en-US" dirty="0"/>
              <a:t> des régimes </a:t>
            </a:r>
            <a:r>
              <a:rPr lang="fr-FR" dirty="0"/>
              <a:t>alimentaires</a:t>
            </a:r>
          </a:p>
          <a:p>
            <a:pPr lvl="0"/>
            <a:r>
              <a:rPr lang="fr-FR" dirty="0"/>
              <a:t>Changement climatique et événements météorologiques sévères </a:t>
            </a:r>
          </a:p>
          <a:p>
            <a:r>
              <a:rPr lang="fr-FR" dirty="0"/>
              <a:t>Inégalité</a:t>
            </a:r>
            <a:r>
              <a:rPr lang="en-GB" dirty="0"/>
              <a:t> de genre</a:t>
            </a:r>
            <a:endParaRPr lang="en-US" dirty="0"/>
          </a:p>
        </p:txBody>
      </p:sp>
    </p:spTree>
    <p:extLst>
      <p:ext uri="{BB962C8B-B14F-4D97-AF65-F5344CB8AC3E}">
        <p14:creationId xmlns:p14="http://schemas.microsoft.com/office/powerpoint/2010/main" val="2623039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3888" y="1709739"/>
            <a:ext cx="7119575" cy="2852737"/>
          </a:xfrm>
        </p:spPr>
        <p:txBody>
          <a:bodyPr/>
          <a:lstStyle/>
          <a:p>
            <a:r>
              <a:rPr lang="fr-FR" dirty="0"/>
              <a:t>Liens entre services écosystémiques, sécurité alimentaire et santé</a:t>
            </a:r>
            <a:endParaRPr lang="en-US" dirty="0"/>
          </a:p>
        </p:txBody>
      </p:sp>
      <p:sp>
        <p:nvSpPr>
          <p:cNvPr id="3" name="Text Placeholder 2">
            <a:extLst>
              <a:ext uri="{FF2B5EF4-FFF2-40B4-BE49-F238E27FC236}">
                <a16:creationId xmlns:a16="http://schemas.microsoft.com/office/drawing/2014/main" id="{07D38376-FECD-534F-A6E6-AEE75D6FBB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9266450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2B49"/>
      </a:dk2>
      <a:lt2>
        <a:srgbClr val="E7E6E6"/>
      </a:lt2>
      <a:accent1>
        <a:srgbClr val="004C96"/>
      </a:accent1>
      <a:accent2>
        <a:srgbClr val="ED8B00"/>
      </a:accent2>
      <a:accent3>
        <a:srgbClr val="BFB8AF"/>
      </a:accent3>
      <a:accent4>
        <a:srgbClr val="C3D600"/>
      </a:accent4>
      <a:accent5>
        <a:srgbClr val="582C83"/>
      </a:accent5>
      <a:accent6>
        <a:srgbClr val="64A70B"/>
      </a:accent6>
      <a:hlink>
        <a:srgbClr val="0085CA"/>
      </a:hlink>
      <a:folHlink>
        <a:srgbClr val="8C47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3567</TotalTime>
  <Words>2748</Words>
  <Application>Microsoft Office PowerPoint</Application>
  <PresentationFormat>On-screen Show (4:3)</PresentationFormat>
  <Paragraphs>251</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Cambria</vt:lpstr>
      <vt:lpstr>Courier New</vt:lpstr>
      <vt:lpstr>LucidaGrande</vt:lpstr>
      <vt:lpstr>Times New Roman</vt:lpstr>
      <vt:lpstr>Office Theme</vt:lpstr>
      <vt:lpstr>Services écosystémiques, sécurité alimentaire et santé</vt:lpstr>
      <vt:lpstr>Objectifs d’apprentissage</vt:lpstr>
      <vt:lpstr>Introduction à la sécurité alimentaire </vt:lpstr>
      <vt:lpstr>Qu’est-ce que la sécurité alimentaire?</vt:lpstr>
      <vt:lpstr>Les dimensions de la sécurité alimentaire</vt:lpstr>
      <vt:lpstr>Insécurité alimentaire mondiale et malnutrition</vt:lpstr>
      <vt:lpstr>Liens entre aliments et santé </vt:lpstr>
      <vt:lpstr>PowerPoint Presentation</vt:lpstr>
      <vt:lpstr>Liens entre services écosystémiques, sécurité alimentaire et santé</vt:lpstr>
      <vt:lpstr>Exercice : Comment les services écosystémiques contribuent-ils à la sécurité alimentaire?</vt:lpstr>
      <vt:lpstr>Connexions entre services ecosystémiques-bénéfices- bien-être humain (Poppy et al. 2014)</vt:lpstr>
      <vt:lpstr>Systèmes alimentaires durables</vt:lpstr>
      <vt:lpstr>Composantes de systèmes alimentaires  (Ericksen 2008)</vt:lpstr>
      <vt:lpstr>Principaux facteurs de changement des systèmes alimentaires (Foresight 2011)</vt:lpstr>
      <vt:lpstr>Exercice : dressez un diagramme du système alimentaire d’un ménage</vt:lpstr>
      <vt:lpstr>Politiques vers l’objectif de Zéro Faim</vt:lpstr>
      <vt:lpstr>PowerPoint Presentation</vt:lpstr>
      <vt:lpstr>Deux investissements prioritaires nécessaires  (FAO, IFAD et WFP 2015)</vt:lpstr>
      <vt:lpstr>Qu’est-ce que la protection sociale?</vt:lpstr>
      <vt:lpstr>Comment peut-on accélérer la croissance en faveur des pauvres?</vt:lpstr>
      <vt:lpstr>Promouvoir des systèmes alimentaires durables</vt:lpstr>
      <vt:lpstr>Exercice : Comment est-ce que ces différents systèmes alimentaires se comparent?</vt:lpstr>
      <vt:lpstr>Références</vt:lpstr>
      <vt:lpstr>Lectures supervisées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Schreckenberg, Kate</cp:lastModifiedBy>
  <cp:revision>444</cp:revision>
  <dcterms:created xsi:type="dcterms:W3CDTF">2017-06-01T13:54:47Z</dcterms:created>
  <dcterms:modified xsi:type="dcterms:W3CDTF">2018-12-14T08:33:59Z</dcterms:modified>
</cp:coreProperties>
</file>