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84" r:id="rId3"/>
    <p:sldId id="258" r:id="rId4"/>
    <p:sldId id="260" r:id="rId5"/>
    <p:sldId id="265" r:id="rId6"/>
    <p:sldId id="285" r:id="rId7"/>
    <p:sldId id="268" r:id="rId8"/>
    <p:sldId id="286" r:id="rId9"/>
    <p:sldId id="269" r:id="rId10"/>
    <p:sldId id="287" r:id="rId11"/>
    <p:sldId id="288" r:id="rId12"/>
    <p:sldId id="290" r:id="rId13"/>
    <p:sldId id="280" r:id="rId14"/>
    <p:sldId id="291" r:id="rId15"/>
    <p:sldId id="292" r:id="rId16"/>
    <p:sldId id="293" r:id="rId17"/>
    <p:sldId id="294" r:id="rId18"/>
    <p:sldId id="273" r:id="rId19"/>
    <p:sldId id="276" r:id="rId20"/>
    <p:sldId id="295" r:id="rId21"/>
    <p:sldId id="296" r:id="rId22"/>
    <p:sldId id="279" r:id="rId23"/>
    <p:sldId id="261" r:id="rId24"/>
    <p:sldId id="297" r:id="rId25"/>
    <p:sldId id="299"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1587D-29F2-4B5F-8600-6176F1C25583}" v="4" dt="2018-12-14T08:30:02.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4249" autoAdjust="0"/>
  </p:normalViewPr>
  <p:slideViewPr>
    <p:cSldViewPr snapToGrid="0" snapToObjects="1">
      <p:cViewPr varScale="1">
        <p:scale>
          <a:sx n="64" d="100"/>
          <a:sy n="64" d="100"/>
        </p:scale>
        <p:origin x="1272" y="72"/>
      </p:cViewPr>
      <p:guideLst>
        <p:guide orient="horz" pos="2160"/>
        <p:guide pos="2880"/>
      </p:guideLst>
    </p:cSldViewPr>
  </p:slideViewPr>
  <p:outlineViewPr>
    <p:cViewPr>
      <p:scale>
        <a:sx n="33" d="100"/>
        <a:sy n="33" d="100"/>
      </p:scale>
      <p:origin x="0" y="-4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6D81587D-29F2-4B5F-8600-6176F1C25583}"/>
    <pc:docChg chg="custSel addSld delSld modSld">
      <pc:chgData name="Schreckenberg, Kate" userId="8b45ddae-23f1-407e-8d90-04d8d4e05fa6" providerId="ADAL" clId="{6D81587D-29F2-4B5F-8600-6176F1C25583}" dt="2018-12-14T08:30:40.243" v="31" actId="20577"/>
      <pc:docMkLst>
        <pc:docMk/>
      </pc:docMkLst>
      <pc:sldChg chg="modSp add">
        <pc:chgData name="Schreckenberg, Kate" userId="8b45ddae-23f1-407e-8d90-04d8d4e05fa6" providerId="ADAL" clId="{6D81587D-29F2-4B5F-8600-6176F1C25583}" dt="2018-12-14T08:30:40.243" v="31" actId="20577"/>
        <pc:sldMkLst>
          <pc:docMk/>
          <pc:sldMk cId="1686184544" sldId="300"/>
        </pc:sldMkLst>
        <pc:spChg chg="mod">
          <ac:chgData name="Schreckenberg, Kate" userId="8b45ddae-23f1-407e-8d90-04d8d4e05fa6" providerId="ADAL" clId="{6D81587D-29F2-4B5F-8600-6176F1C25583}" dt="2018-12-14T08:30:15.697" v="25" actId="313"/>
          <ac:spMkLst>
            <pc:docMk/>
            <pc:sldMk cId="1686184544" sldId="300"/>
            <ac:spMk id="2" creationId="{669D437A-52BE-4D40-9DD9-F280668AF9B0}"/>
          </ac:spMkLst>
        </pc:spChg>
        <pc:spChg chg="mod">
          <ac:chgData name="Schreckenberg, Kate" userId="8b45ddae-23f1-407e-8d90-04d8d4e05fa6" providerId="ADAL" clId="{6D81587D-29F2-4B5F-8600-6176F1C25583}" dt="2018-12-14T08:30:40.243" v="31" actId="20577"/>
          <ac:spMkLst>
            <pc:docMk/>
            <pc:sldMk cId="1686184544" sldId="300"/>
            <ac:spMk id="3" creationId="{DE4C02BB-AF57-4A93-8F25-C7534E5B75FF}"/>
          </ac:spMkLst>
        </pc:spChg>
      </pc:sldChg>
      <pc:sldChg chg="add del">
        <pc:chgData name="Schreckenberg, Kate" userId="8b45ddae-23f1-407e-8d90-04d8d4e05fa6" providerId="ADAL" clId="{6D81587D-29F2-4B5F-8600-6176F1C25583}" dt="2018-12-14T08:29:38.410" v="1"/>
        <pc:sldMkLst>
          <pc:docMk/>
          <pc:sldMk cId="3886394162"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pPr/>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pPr/>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Un thème central de cette session est que les systèmes socio-écologiques sont complexes – comme vous voyez dans ce diagramme (</a:t>
            </a:r>
            <a:r>
              <a:rPr lang="fr-FR" sz="1200" kern="1200" dirty="0" err="1">
                <a:solidFill>
                  <a:schemeClr val="tx1"/>
                </a:solidFill>
                <a:effectLst/>
                <a:latin typeface="+mn-lt"/>
                <a:ea typeface="+mn-ea"/>
                <a:cs typeface="+mn-cs"/>
              </a:rPr>
              <a:t>Helbing</a:t>
            </a:r>
            <a:r>
              <a:rPr lang="fr-FR" sz="1200" kern="1200" dirty="0">
                <a:solidFill>
                  <a:schemeClr val="tx1"/>
                </a:solidFill>
                <a:effectLst/>
                <a:latin typeface="+mn-lt"/>
                <a:ea typeface="+mn-ea"/>
                <a:cs typeface="+mn-cs"/>
              </a:rPr>
              <a:t> 2013).</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Mais comprendre les SSE est un défi qui vaut la peine à des fins de recommandations politiques pour assurer la durabilité</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a:t>
            </a:fld>
            <a:endParaRPr lang="en-US"/>
          </a:p>
        </p:txBody>
      </p:sp>
    </p:spTree>
    <p:extLst>
      <p:ext uri="{BB962C8B-B14F-4D97-AF65-F5344CB8AC3E}">
        <p14:creationId xmlns:p14="http://schemas.microsoft.com/office/powerpoint/2010/main" val="111673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graphe montre que</a:t>
            </a:r>
            <a:r>
              <a:rPr lang="fr-FR" sz="1200" kern="1200" baseline="0" dirty="0">
                <a:solidFill>
                  <a:schemeClr val="tx1"/>
                </a:solidFill>
                <a:effectLst/>
                <a:latin typeface="+mn-lt"/>
                <a:ea typeface="+mn-ea"/>
                <a:cs typeface="+mn-cs"/>
              </a:rPr>
              <a:t> la période de retour des feux a été réduite de 40 a 10 ans depuis 1975.</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Ainsi, le changement écologique expose les personnes à un degré élevé de risque.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feu, qui est maintenant plus intense, cuit les terres, augmente le ruissellement, et crée des inondations en cas d’orages soudains.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Fait intéressant, ces espèces envahissantes réduisent et limitent la quantité annuelle d’eau disponible parce qu’elles consomment plus d’eau que les espèces autochtones. C’est le cas aussi bien pour l’eau de surface que l’eau sous terraine. Les villes et villages ont moins d’eau disponible et sont fréquemment confrontés à des conditions de sècheresse.</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11</a:t>
            </a:fld>
            <a:endParaRPr lang="en-US"/>
          </a:p>
        </p:txBody>
      </p:sp>
    </p:spTree>
    <p:extLst>
      <p:ext uri="{BB962C8B-B14F-4D97-AF65-F5344CB8AC3E}">
        <p14:creationId xmlns:p14="http://schemas.microsoft.com/office/powerpoint/2010/main" val="103451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 cadre “</a:t>
            </a:r>
            <a:r>
              <a:rPr lang="fr-FR" sz="1200" i="1" kern="1200" dirty="0" err="1">
                <a:solidFill>
                  <a:schemeClr val="tx1"/>
                </a:solidFill>
                <a:effectLst/>
                <a:latin typeface="+mn-lt"/>
                <a:ea typeface="+mn-ea"/>
                <a:cs typeface="+mn-cs"/>
              </a:rPr>
              <a:t>press</a:t>
            </a:r>
            <a:r>
              <a:rPr lang="fr-FR" sz="1200" i="1" kern="1200" dirty="0">
                <a:solidFill>
                  <a:schemeClr val="tx1"/>
                </a:solidFill>
                <a:effectLst/>
                <a:latin typeface="+mn-lt"/>
                <a:ea typeface="+mn-ea"/>
                <a:cs typeface="+mn-cs"/>
              </a:rPr>
              <a:t>-pulse</a:t>
            </a:r>
            <a:r>
              <a:rPr lang="fr-FR" sz="1200" kern="1200" dirty="0">
                <a:solidFill>
                  <a:schemeClr val="tx1"/>
                </a:solidFill>
                <a:effectLst/>
                <a:latin typeface="+mn-lt"/>
                <a:ea typeface="+mn-ea"/>
                <a:cs typeface="+mn-cs"/>
              </a:rPr>
              <a:t>” (de Collins </a:t>
            </a:r>
            <a:r>
              <a:rPr lang="fr-FR" sz="1200" i="1" kern="1200" dirty="0">
                <a:solidFill>
                  <a:schemeClr val="tx1"/>
                </a:solidFill>
                <a:effectLst/>
                <a:latin typeface="+mn-lt"/>
                <a:ea typeface="+mn-ea"/>
                <a:cs typeface="+mn-cs"/>
              </a:rPr>
              <a:t>et al.</a:t>
            </a:r>
            <a:r>
              <a:rPr lang="fr-FR" sz="1200" kern="1200" dirty="0">
                <a:solidFill>
                  <a:schemeClr val="tx1"/>
                </a:solidFill>
                <a:effectLst/>
                <a:latin typeface="+mn-lt"/>
                <a:ea typeface="+mn-ea"/>
                <a:cs typeface="+mn-cs"/>
              </a:rPr>
              <a:t> (2011) montre clairement les liens entre la société et l’environnement biophysique, et s’inscrit dans le contexte de SE. Néanmoins, il est plus près des questions de risque et de changement environnemental plutôt que des stratégies de subsistance.</a:t>
            </a:r>
          </a:p>
          <a:p>
            <a:pPr marL="0" marR="0" indent="0" algn="l" defTabSz="914400" rtl="0" eaLnBrk="1" fontAlgn="auto" latinLnBrk="0" hangingPunct="1">
              <a:lnSpc>
                <a:spcPct val="100000"/>
              </a:lnSpc>
              <a:spcBef>
                <a:spcPts val="0"/>
              </a:spcBef>
              <a:spcAft>
                <a:spcPts val="0"/>
              </a:spcAft>
              <a:buClrTx/>
              <a:buSzTx/>
              <a:buFontTx/>
              <a:buNone/>
              <a:tabLst/>
              <a:defRPr/>
            </a:pPr>
            <a:r>
              <a:rPr lang="en-ZA" i="1" baseline="0" dirty="0"/>
              <a:t>[</a:t>
            </a:r>
            <a:r>
              <a:rPr lang="en-ZA" i="1" baseline="0" dirty="0" err="1"/>
              <a:t>Discutez</a:t>
            </a:r>
            <a:r>
              <a:rPr lang="en-ZA" i="1" baseline="0" dirty="0"/>
              <a:t> avec les </a:t>
            </a:r>
            <a:r>
              <a:rPr lang="en-ZA" i="1" baseline="0" dirty="0" err="1"/>
              <a:t>étudiants</a:t>
            </a:r>
            <a:r>
              <a:rPr lang="en-ZA" i="1" baseline="0" dirty="0"/>
              <a:t> comment </a:t>
            </a:r>
            <a:r>
              <a:rPr lang="en-ZA" i="1" baseline="0" dirty="0" err="1"/>
              <a:t>vous</a:t>
            </a:r>
            <a:r>
              <a:rPr lang="en-ZA" i="1" baseline="0" dirty="0"/>
              <a:t> </a:t>
            </a:r>
            <a:r>
              <a:rPr lang="en-ZA" i="1" baseline="0" dirty="0" err="1"/>
              <a:t>pourriez</a:t>
            </a:r>
            <a:r>
              <a:rPr lang="en-ZA" i="1" baseline="0" dirty="0"/>
              <a:t> </a:t>
            </a:r>
            <a:r>
              <a:rPr lang="en-ZA" i="1" baseline="0" dirty="0" err="1"/>
              <a:t>appliquer</a:t>
            </a:r>
            <a:r>
              <a:rPr lang="en-ZA" i="1" baseline="0" dirty="0"/>
              <a:t> </a:t>
            </a:r>
            <a:r>
              <a:rPr lang="en-ZA" i="1" baseline="0" dirty="0" err="1"/>
              <a:t>ce</a:t>
            </a:r>
            <a:r>
              <a:rPr lang="en-ZA" i="1" baseline="0" dirty="0"/>
              <a:t> cadre a </a:t>
            </a:r>
            <a:r>
              <a:rPr lang="en-ZA" i="1" baseline="0" dirty="0" err="1"/>
              <a:t>l’étude</a:t>
            </a:r>
            <a:r>
              <a:rPr lang="en-ZA" i="1" baseline="0" dirty="0"/>
              <a:t> de </a:t>
            </a:r>
            <a:r>
              <a:rPr lang="en-ZA" i="1" baseline="0" dirty="0" err="1"/>
              <a:t>cas</a:t>
            </a:r>
            <a:r>
              <a:rPr lang="en-ZA" i="1" baseline="0" dirty="0"/>
              <a:t> </a:t>
            </a:r>
            <a:r>
              <a:rPr lang="en-ZA" i="1" baseline="0" dirty="0" err="1"/>
              <a:t>Sud</a:t>
            </a:r>
            <a:r>
              <a:rPr lang="en-ZA" i="1" baseline="0" dirty="0"/>
              <a:t> </a:t>
            </a:r>
            <a:r>
              <a:rPr lang="en-ZA" i="1" baseline="0" dirty="0" err="1"/>
              <a:t>Africain</a:t>
            </a:r>
            <a:r>
              <a:rPr lang="en-ZA" i="1" baseline="0" dirty="0"/>
              <a:t>.]</a:t>
            </a:r>
          </a:p>
          <a:p>
            <a:endParaRPr lang="en-ZA"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12</a:t>
            </a:fld>
            <a:endParaRPr lang="en-US"/>
          </a:p>
        </p:txBody>
      </p:sp>
    </p:spTree>
    <p:extLst>
      <p:ext uri="{BB962C8B-B14F-4D97-AF65-F5344CB8AC3E}">
        <p14:creationId xmlns:p14="http://schemas.microsoft.com/office/powerpoint/2010/main" val="34074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13</a:t>
            </a:fld>
            <a:endParaRPr lang="en-US"/>
          </a:p>
        </p:txBody>
      </p:sp>
    </p:spTree>
    <p:extLst>
      <p:ext uri="{BB962C8B-B14F-4D97-AF65-F5344CB8AC3E}">
        <p14:creationId xmlns:p14="http://schemas.microsoft.com/office/powerpoint/2010/main" val="360314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 graphe du MA (2005) montre que le nombre de</a:t>
            </a:r>
            <a:r>
              <a:rPr lang="fr-FR" sz="1200" kern="1200" baseline="0" dirty="0">
                <a:solidFill>
                  <a:schemeClr val="tx1"/>
                </a:solidFill>
                <a:effectLst/>
                <a:latin typeface="+mn-lt"/>
                <a:ea typeface="+mn-ea"/>
                <a:cs typeface="+mn-cs"/>
              </a:rPr>
              <a:t> cas d’</a:t>
            </a:r>
            <a:r>
              <a:rPr lang="fr-FR" sz="1200" kern="1200" baseline="0" dirty="0" err="1">
                <a:solidFill>
                  <a:schemeClr val="tx1"/>
                </a:solidFill>
                <a:effectLst/>
                <a:latin typeface="+mn-lt"/>
                <a:ea typeface="+mn-ea"/>
                <a:cs typeface="+mn-cs"/>
              </a:rPr>
              <a:t>innondations</a:t>
            </a:r>
            <a:r>
              <a:rPr lang="fr-FR" sz="1200" kern="1200" baseline="0" dirty="0">
                <a:solidFill>
                  <a:schemeClr val="tx1"/>
                </a:solidFill>
                <a:effectLst/>
                <a:latin typeface="+mn-lt"/>
                <a:ea typeface="+mn-ea"/>
                <a:cs typeface="+mn-cs"/>
              </a:rPr>
              <a:t> a augmenté aux niveau tant global que local (comme dans l’étude de cas).</a:t>
            </a:r>
            <a:endParaRPr lang="en-ZA"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14</a:t>
            </a:fld>
            <a:endParaRPr lang="en-US"/>
          </a:p>
        </p:txBody>
      </p:sp>
    </p:spTree>
    <p:extLst>
      <p:ext uri="{BB962C8B-B14F-4D97-AF65-F5344CB8AC3E}">
        <p14:creationId xmlns:p14="http://schemas.microsoft.com/office/powerpoint/2010/main" val="427094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Un article fondamental par </a:t>
            </a:r>
            <a:r>
              <a:rPr lang="fr-FR" sz="1200" kern="1200" dirty="0" err="1">
                <a:solidFill>
                  <a:schemeClr val="tx1"/>
                </a:solidFill>
                <a:effectLst/>
                <a:latin typeface="+mn-lt"/>
                <a:ea typeface="+mn-ea"/>
                <a:cs typeface="+mn-cs"/>
              </a:rPr>
              <a:t>Rockstrom</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(2009), mis à jour par Steffen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(2015) a introduit l’idée de ‘limites planétaires’. Il considère la terre entière comme un seul système où il y a 9 processus clés qui, ensemble, doivent rester dans des limites sécurisantes (la zone centrale en vert dans le cercle bleu) pour que le monde soit ‘un espace de fonctionnement sécurisé’ où les hommes peuvent habiter.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y a de grands débats pour savoir si ce sont les bons processus et comment les mesurer.</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L’article met un accent particulier sur l’interaction les processus- il y a des rétroactions entre eux- et qu’il y a des seuils (cercle rouge, qui pourrait être irréversible) au-delà desquels la survie humaine serait difficile.</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15</a:t>
            </a:fld>
            <a:endParaRPr lang="en-US"/>
          </a:p>
        </p:txBody>
      </p:sp>
    </p:spTree>
    <p:extLst>
      <p:ext uri="{BB962C8B-B14F-4D97-AF65-F5344CB8AC3E}">
        <p14:creationId xmlns:p14="http://schemas.microsoft.com/office/powerpoint/2010/main" val="352380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Kate </a:t>
            </a:r>
            <a:r>
              <a:rPr lang="fr-FR" sz="1200" kern="1200" dirty="0" err="1">
                <a:solidFill>
                  <a:schemeClr val="tx1"/>
                </a:solidFill>
                <a:effectLst/>
                <a:latin typeface="+mn-lt"/>
                <a:ea typeface="+mn-ea"/>
                <a:cs typeface="+mn-cs"/>
              </a:rPr>
              <a:t>Raworth</a:t>
            </a:r>
            <a:r>
              <a:rPr lang="fr-FR" sz="1200" kern="1200" dirty="0">
                <a:solidFill>
                  <a:schemeClr val="tx1"/>
                </a:solidFill>
                <a:effectLst/>
                <a:latin typeface="+mn-lt"/>
                <a:ea typeface="+mn-ea"/>
                <a:cs typeface="+mn-cs"/>
              </a:rPr>
              <a:t> (ancienne économiste en chef à l’Oxfam) a pris l’idée de limites planétaires et- pendant la conférence Rio+20- a avancé que nous devons aussi considérer les droits de beaucoup de personnes à se développer en dessus d’une fondation sociale de base (comprenant les problèmes tels que l’alimentation, la santé, l’énergie et l’eau mais aussi l’égalité de genre et l’influence politique). Elle a mis en avant l’idée de </a:t>
            </a:r>
            <a:r>
              <a:rPr lang="fr-FR" sz="1200" b="1" kern="1200" dirty="0">
                <a:solidFill>
                  <a:schemeClr val="tx1"/>
                </a:solidFill>
                <a:effectLst/>
                <a:latin typeface="+mn-lt"/>
                <a:ea typeface="+mn-ea"/>
                <a:cs typeface="+mn-cs"/>
              </a:rPr>
              <a:t>‘beignet’, représentant un espace ‘juste et sécurisant’ pour l’humanité</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Cette représentation de SSE planétaire nous amène à se demander à quel niveau les décisions devront être prises. Est-ce que les gouvernements nationaux prennent chacun des décisions (par exemple sur la réduction des émissions de carbone) qui ensemble vont produire un résultat approprié pour toute la planète ?</a:t>
            </a:r>
          </a:p>
          <a:p>
            <a:pPr marL="171450" indent="-171450">
              <a:buFont typeface="Arial" panose="020B0604020202020204" pitchFamily="34" charset="0"/>
              <a:buChar char="•"/>
            </a:pPr>
            <a:r>
              <a:rPr lang="fr-FR" sz="1200" i="1" kern="1200" dirty="0">
                <a:solidFill>
                  <a:schemeClr val="tx1"/>
                </a:solidFill>
                <a:effectLst/>
                <a:latin typeface="+mn-lt"/>
                <a:ea typeface="+mn-ea"/>
                <a:cs typeface="+mn-cs"/>
              </a:rPr>
              <a:t>[Note : Nous allons discuter plus en détail des liens entre les prises de décisions à différents niveaux dans le thème 6 (Gouvernance des écosystèmes)]</a:t>
            </a:r>
            <a:endParaRPr lang="en-ZA" i="1" dirty="0"/>
          </a:p>
          <a:p>
            <a:pPr marL="0" indent="0">
              <a:buFont typeface="Arial" panose="020B0604020202020204" pitchFamily="34" charset="0"/>
              <a:buNone/>
            </a:pPr>
            <a:endParaRPr lang="en-ZA" dirty="0"/>
          </a:p>
          <a:p>
            <a:pPr marL="0" indent="0">
              <a:buFont typeface="Arial" panose="020B0604020202020204" pitchFamily="34" charset="0"/>
              <a:buNone/>
            </a:pPr>
            <a:r>
              <a:rPr lang="en-ZA" dirty="0"/>
              <a:t>[NOTE to ESPA – We will need to check if we can use this diagram. If not, revert to open access diagrams in John Dearing et al 2014 paper]</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16</a:t>
            </a:fld>
            <a:endParaRPr lang="en-US"/>
          </a:p>
        </p:txBody>
      </p:sp>
    </p:spTree>
    <p:extLst>
      <p:ext uri="{BB962C8B-B14F-4D97-AF65-F5344CB8AC3E}">
        <p14:creationId xmlns:p14="http://schemas.microsoft.com/office/powerpoint/2010/main" val="129372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Arial"/>
              <a:buNone/>
            </a:pPr>
            <a:r>
              <a:rPr lang="en-GB" i="1" dirty="0">
                <a:latin typeface="Arial" panose="020B0604020202020204" pitchFamily="34" charset="0"/>
                <a:cs typeface="Arial" panose="020B0604020202020204" pitchFamily="34" charset="0"/>
              </a:rPr>
              <a:t>[</a:t>
            </a:r>
            <a:r>
              <a:rPr lang="en-GB" i="1" dirty="0" err="1">
                <a:latin typeface="Arial" panose="020B0604020202020204" pitchFamily="34" charset="0"/>
                <a:cs typeface="Arial" panose="020B0604020202020204" pitchFamily="34" charset="0"/>
              </a:rPr>
              <a:t>Réponses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possibles</a:t>
            </a:r>
            <a:r>
              <a:rPr lang="en-GB" i="1" dirty="0">
                <a:latin typeface="Arial" panose="020B0604020202020204" pitchFamily="34" charset="0"/>
                <a:cs typeface="Arial" panose="020B0604020202020204" pitchFamily="34" charset="0"/>
              </a:rPr>
              <a:t>: les </a:t>
            </a:r>
            <a:r>
              <a:rPr lang="en-GB" i="1" dirty="0" err="1">
                <a:latin typeface="Arial" panose="020B0604020202020204" pitchFamily="34" charset="0"/>
                <a:cs typeface="Arial" panose="020B0604020202020204" pitchFamily="34" charset="0"/>
              </a:rPr>
              <a:t>étudiants</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pourraient</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donner</a:t>
            </a:r>
            <a:r>
              <a:rPr lang="en-GB" i="1" baseline="0" dirty="0">
                <a:latin typeface="Arial" panose="020B0604020202020204" pitchFamily="34" charset="0"/>
                <a:cs typeface="Arial" panose="020B0604020202020204" pitchFamily="34" charset="0"/>
              </a:rPr>
              <a:t> un certain </a:t>
            </a:r>
            <a:r>
              <a:rPr lang="en-GB" i="1" baseline="0" dirty="0" err="1">
                <a:latin typeface="Arial" panose="020B0604020202020204" pitchFamily="34" charset="0"/>
                <a:cs typeface="Arial" panose="020B0604020202020204" pitchFamily="34" charset="0"/>
              </a:rPr>
              <a:t>nombre</a:t>
            </a:r>
            <a:r>
              <a:rPr lang="en-GB" i="1" baseline="0" dirty="0">
                <a:latin typeface="Arial" panose="020B0604020202020204" pitchFamily="34" charset="0"/>
                <a:cs typeface="Arial" panose="020B0604020202020204" pitchFamily="34" charset="0"/>
              </a:rPr>
              <a:t> de </a:t>
            </a:r>
            <a:r>
              <a:rPr lang="en-GB" i="1" baseline="0" dirty="0" err="1">
                <a:latin typeface="Arial" panose="020B0604020202020204" pitchFamily="34" charset="0"/>
                <a:cs typeface="Arial" panose="020B0604020202020204" pitchFamily="34" charset="0"/>
              </a:rPr>
              <a:t>criteres</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tels</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que</a:t>
            </a:r>
            <a:r>
              <a:rPr lang="en-GB" i="1" baseline="0"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Le but du cadre et</a:t>
            </a:r>
            <a:r>
              <a:rPr lang="en-GB" i="1" baseline="0" dirty="0">
                <a:latin typeface="Arial" panose="020B0604020202020204" pitchFamily="34" charset="0"/>
                <a:cs typeface="Arial" panose="020B0604020202020204" pitchFamily="34" charset="0"/>
              </a:rPr>
              <a:t> son </a:t>
            </a:r>
            <a:r>
              <a:rPr lang="en-GB" i="1" baseline="0" dirty="0" err="1">
                <a:latin typeface="Arial" panose="020B0604020202020204" pitchFamily="34" charset="0"/>
                <a:cs typeface="Arial" panose="020B0604020202020204" pitchFamily="34" charset="0"/>
              </a:rPr>
              <a:t>adéquation</a:t>
            </a:r>
            <a:r>
              <a:rPr lang="en-GB" i="1" baseline="0" dirty="0">
                <a:latin typeface="Arial" panose="020B0604020202020204" pitchFamily="34" charset="0"/>
                <a:cs typeface="Arial" panose="020B0604020202020204" pitchFamily="34" charset="0"/>
              </a:rPr>
              <a:t> aux questions relatives a </a:t>
            </a:r>
            <a:r>
              <a:rPr lang="en-GB" i="1" baseline="0" dirty="0" err="1">
                <a:latin typeface="Arial" panose="020B0604020202020204" pitchFamily="34" charset="0"/>
                <a:cs typeface="Arial" panose="020B0604020202020204" pitchFamily="34" charset="0"/>
              </a:rPr>
              <a:t>leur</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étude</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spécifique</a:t>
            </a:r>
            <a:r>
              <a:rPr lang="en-GB" i="1" dirty="0">
                <a:latin typeface="Arial" panose="020B0604020202020204" pitchFamily="34" charset="0"/>
                <a:cs typeface="Arial" panose="020B0604020202020204" pitchFamily="34" charset="0"/>
              </a:rPr>
              <a:t>,</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Les </a:t>
            </a:r>
            <a:r>
              <a:rPr lang="en-GB" i="1" dirty="0" err="1">
                <a:latin typeface="Arial" panose="020B0604020202020204" pitchFamily="34" charset="0"/>
                <a:cs typeface="Arial" panose="020B0604020202020204" pitchFamily="34" charset="0"/>
              </a:rPr>
              <a:t>échelles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temporelles</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sociqles</a:t>
            </a:r>
            <a:r>
              <a:rPr lang="en-GB" i="1" dirty="0">
                <a:latin typeface="Arial" panose="020B0604020202020204" pitchFamily="34" charset="0"/>
                <a:cs typeface="Arial" panose="020B0604020202020204" pitchFamily="34" charset="0"/>
              </a:rPr>
              <a:t> et </a:t>
            </a:r>
            <a:r>
              <a:rPr lang="en-GB" i="1" dirty="0" err="1">
                <a:latin typeface="Arial" panose="020B0604020202020204" pitchFamily="34" charset="0"/>
                <a:cs typeface="Arial" panose="020B0604020202020204" pitchFamily="34" charset="0"/>
              </a:rPr>
              <a:t>spatiales</a:t>
            </a:r>
            <a:r>
              <a:rPr lang="en-GB" i="1" baseline="0"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auxquelles</a:t>
            </a:r>
            <a:r>
              <a:rPr lang="en-GB" i="1" dirty="0">
                <a:latin typeface="Arial" panose="020B0604020202020204" pitchFamily="34" charset="0"/>
                <a:cs typeface="Arial" panose="020B0604020202020204" pitchFamily="34" charset="0"/>
              </a:rPr>
              <a:t> le cadre </a:t>
            </a:r>
            <a:r>
              <a:rPr lang="en-GB" i="1" dirty="0" err="1">
                <a:latin typeface="Arial" panose="020B0604020202020204" pitchFamily="34" charset="0"/>
                <a:cs typeface="Arial" panose="020B0604020202020204" pitchFamily="34" charset="0"/>
              </a:rPr>
              <a:t>intervient</a:t>
            </a:r>
            <a:r>
              <a:rPr lang="en-GB" i="1" dirty="0">
                <a:latin typeface="Arial" panose="020B0604020202020204" pitchFamily="34" charset="0"/>
                <a:cs typeface="Arial" panose="020B0604020202020204" pitchFamily="34" charset="0"/>
              </a:rPr>
              <a:t>; </a:t>
            </a:r>
          </a:p>
          <a:p>
            <a:pPr marL="171450" marR="0" lvl="0" indent="-171450" algn="l" rtl="0">
              <a:spcBef>
                <a:spcPts val="0"/>
              </a:spcBef>
              <a:spcAft>
                <a:spcPts val="0"/>
              </a:spcAft>
              <a:buClr>
                <a:schemeClr val="dk1"/>
              </a:buClr>
              <a:buSzPts val="1200"/>
              <a:buFont typeface="Arial" panose="020B0604020202020204" pitchFamily="34" charset="0"/>
              <a:buChar char="•"/>
            </a:pPr>
            <a:r>
              <a:rPr lang="en-GB" i="1" dirty="0">
                <a:latin typeface="Arial" panose="020B0604020202020204" pitchFamily="34" charset="0"/>
                <a:cs typeface="Arial" panose="020B0604020202020204" pitchFamily="34" charset="0"/>
              </a:rPr>
              <a:t>La discipline a</a:t>
            </a:r>
            <a:r>
              <a:rPr lang="en-GB" i="1" baseline="0" dirty="0">
                <a:latin typeface="Arial" panose="020B0604020202020204" pitchFamily="34" charset="0"/>
                <a:cs typeface="Arial" panose="020B0604020202020204" pitchFamily="34" charset="0"/>
              </a:rPr>
              <a:t> </a:t>
            </a:r>
            <a:r>
              <a:rPr lang="en-GB" i="1" baseline="0" dirty="0" err="1">
                <a:latin typeface="Arial" panose="020B0604020202020204" pitchFamily="34" charset="0"/>
                <a:cs typeface="Arial" panose="020B0604020202020204" pitchFamily="34" charset="0"/>
              </a:rPr>
              <a:t>laquelle</a:t>
            </a:r>
            <a:r>
              <a:rPr lang="en-GB" i="1" baseline="0" dirty="0">
                <a:latin typeface="Arial" panose="020B0604020202020204" pitchFamily="34" charset="0"/>
                <a:cs typeface="Arial" panose="020B0604020202020204" pitchFamily="34" charset="0"/>
              </a:rPr>
              <a:t> le cadre </a:t>
            </a:r>
            <a:r>
              <a:rPr lang="en-GB" i="1" baseline="0" dirty="0" err="1">
                <a:latin typeface="Arial" panose="020B0604020202020204" pitchFamily="34" charset="0"/>
                <a:cs typeface="Arial" panose="020B0604020202020204" pitchFamily="34" charset="0"/>
              </a:rPr>
              <a:t>rattache</a:t>
            </a:r>
            <a:r>
              <a:rPr lang="en-GB" i="1" baseline="0"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a:t>
            </a:r>
            <a:r>
              <a:rPr lang="en-GB" i="1" dirty="0" err="1">
                <a:latin typeface="Arial" panose="020B0604020202020204" pitchFamily="34" charset="0"/>
                <a:cs typeface="Arial" panose="020B0604020202020204" pitchFamily="34" charset="0"/>
              </a:rPr>
              <a:t>est-ce</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qu’il</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traite</a:t>
            </a:r>
            <a:r>
              <a:rPr lang="en-GB" i="1" dirty="0">
                <a:latin typeface="Arial" panose="020B0604020202020204" pitchFamily="34" charset="0"/>
                <a:cs typeface="Arial" panose="020B0604020202020204" pitchFamily="34" charset="0"/>
              </a:rPr>
              <a:t> les dimensions </a:t>
            </a:r>
            <a:r>
              <a:rPr lang="en-GB" i="1" dirty="0" err="1">
                <a:latin typeface="Arial" panose="020B0604020202020204" pitchFamily="34" charset="0"/>
                <a:cs typeface="Arial" panose="020B0604020202020204" pitchFamily="34" charset="0"/>
              </a:rPr>
              <a:t>humaines</a:t>
            </a:r>
            <a:r>
              <a:rPr lang="en-GB" i="1" dirty="0">
                <a:latin typeface="Arial" panose="020B0604020202020204" pitchFamily="34" charset="0"/>
                <a:cs typeface="Arial" panose="020B0604020202020204" pitchFamily="34" charset="0"/>
              </a:rPr>
              <a:t> et </a:t>
            </a:r>
            <a:r>
              <a:rPr lang="en-GB" i="1" dirty="0" err="1">
                <a:latin typeface="Arial" panose="020B0604020202020204" pitchFamily="34" charset="0"/>
                <a:cs typeface="Arial" panose="020B0604020202020204" pitchFamily="34" charset="0"/>
              </a:rPr>
              <a:t>écologique</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selon</a:t>
            </a:r>
            <a:r>
              <a:rPr lang="en-GB" i="1" baseline="0" dirty="0">
                <a:latin typeface="Arial" panose="020B0604020202020204" pitchFamily="34" charset="0"/>
                <a:cs typeface="Arial" panose="020B0604020202020204" pitchFamily="34" charset="0"/>
              </a:rPr>
              <a:t> la meme </a:t>
            </a:r>
            <a:r>
              <a:rPr lang="en-GB" i="1" baseline="0" dirty="0" err="1">
                <a:latin typeface="Arial" panose="020B0604020202020204" pitchFamily="34" charset="0"/>
                <a:cs typeface="Arial" panose="020B0604020202020204" pitchFamily="34" charset="0"/>
              </a:rPr>
              <a:t>profondeur</a:t>
            </a:r>
            <a:r>
              <a:rPr lang="en-GB" i="1" dirty="0">
                <a:latin typeface="Arial" panose="020B0604020202020204" pitchFamily="34" charset="0"/>
                <a:cs typeface="Arial" panose="020B0604020202020204" pitchFamily="34" charset="0"/>
              </a:rPr>
              <a:t>) et comment] et </a:t>
            </a:r>
            <a:r>
              <a:rPr lang="en-GB" i="1" dirty="0" err="1">
                <a:latin typeface="Arial" panose="020B0604020202020204" pitchFamily="34" charset="0"/>
                <a:cs typeface="Arial" panose="020B0604020202020204" pitchFamily="34" charset="0"/>
              </a:rPr>
              <a:t>ses</a:t>
            </a:r>
            <a:r>
              <a:rPr lang="en-GB" i="1" baseline="0" dirty="0">
                <a:latin typeface="Arial" panose="020B0604020202020204" pitchFamily="34" charset="0"/>
                <a:cs typeface="Arial" panose="020B0604020202020204" pitchFamily="34" charset="0"/>
              </a:rPr>
              <a:t> liens avec </a:t>
            </a:r>
            <a:r>
              <a:rPr lang="en-GB" i="1" baseline="0" dirty="0" err="1">
                <a:latin typeface="Arial" panose="020B0604020202020204" pitchFamily="34" charset="0"/>
                <a:cs typeface="Arial" panose="020B0604020202020204" pitchFamily="34" charset="0"/>
              </a:rPr>
              <a:t>leur</a:t>
            </a:r>
            <a:r>
              <a:rPr lang="en-GB" i="1" baseline="0" dirty="0">
                <a:latin typeface="Arial" panose="020B0604020202020204" pitchFamily="34" charset="0"/>
                <a:cs typeface="Arial" panose="020B0604020202020204" pitchFamily="34" charset="0"/>
              </a:rPr>
              <a:t> étude.</a:t>
            </a:r>
            <a:endParaRPr lang="en-GB" i="1" dirty="0">
              <a:latin typeface="Arial" panose="020B0604020202020204" pitchFamily="34" charset="0"/>
              <a:cs typeface="Arial" panose="020B0604020202020204" pitchFamily="34" charset="0"/>
            </a:endParaRPr>
          </a:p>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DPSIR- </a:t>
            </a:r>
            <a:r>
              <a:rPr lang="fr-FR" sz="1200" kern="1200" dirty="0">
                <a:solidFill>
                  <a:schemeClr val="tx1"/>
                </a:solidFill>
                <a:effectLst/>
                <a:latin typeface="+mn-lt"/>
                <a:ea typeface="+mn-ea"/>
                <a:cs typeface="+mn-cs"/>
              </a:rPr>
              <a:t>Développe une meilleur compréhension des, des indicateurs pour, et des réponses appropriées aux impacts des activités humaines sur l’environnement le long de la chaîne de causalité causes-pression-état-impact-réponses (</a:t>
            </a:r>
            <a:r>
              <a:rPr lang="fr-FR" sz="1200" kern="1200" dirty="0" err="1">
                <a:solidFill>
                  <a:schemeClr val="tx1"/>
                </a:solidFill>
                <a:effectLst/>
                <a:latin typeface="+mn-lt"/>
                <a:ea typeface="+mn-ea"/>
                <a:cs typeface="+mn-cs"/>
              </a:rPr>
              <a:t>Svarstad</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2008).</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cadre DPSIR représente une chaîne de liens de causalité commençant par ‘</a:t>
            </a:r>
            <a:r>
              <a:rPr lang="fr-FR" sz="1200" b="1" kern="1200" dirty="0">
                <a:solidFill>
                  <a:schemeClr val="tx1"/>
                </a:solidFill>
                <a:effectLst/>
                <a:latin typeface="+mn-lt"/>
                <a:ea typeface="+mn-ea"/>
                <a:cs typeface="+mn-cs"/>
              </a:rPr>
              <a:t>facteurs de cause’</a:t>
            </a:r>
            <a:r>
              <a:rPr lang="fr-FR" sz="1200" kern="1200" dirty="0">
                <a:solidFill>
                  <a:schemeClr val="tx1"/>
                </a:solidFill>
                <a:effectLst/>
                <a:latin typeface="+mn-lt"/>
                <a:ea typeface="+mn-ea"/>
                <a:cs typeface="+mn-cs"/>
              </a:rPr>
              <a:t> (secteurs économiques, activités humaines), en passant par les ‘</a:t>
            </a:r>
            <a:r>
              <a:rPr lang="fr-FR" sz="1200" b="1" kern="1200" dirty="0">
                <a:solidFill>
                  <a:schemeClr val="tx1"/>
                </a:solidFill>
                <a:effectLst/>
                <a:latin typeface="+mn-lt"/>
                <a:ea typeface="+mn-ea"/>
                <a:cs typeface="+mn-cs"/>
              </a:rPr>
              <a:t>pressions</a:t>
            </a:r>
            <a:r>
              <a:rPr lang="fr-FR" sz="1200" kern="1200" dirty="0">
                <a:solidFill>
                  <a:schemeClr val="tx1"/>
                </a:solidFill>
                <a:effectLst/>
                <a:latin typeface="+mn-lt"/>
                <a:ea typeface="+mn-ea"/>
                <a:cs typeface="+mn-cs"/>
              </a:rPr>
              <a:t>’ (émissions, déchet) aux ‘</a:t>
            </a:r>
            <a:r>
              <a:rPr lang="fr-FR" sz="1200" b="1" kern="1200" dirty="0">
                <a:solidFill>
                  <a:schemeClr val="tx1"/>
                </a:solidFill>
                <a:effectLst/>
                <a:latin typeface="+mn-lt"/>
                <a:ea typeface="+mn-ea"/>
                <a:cs typeface="+mn-cs"/>
              </a:rPr>
              <a:t>états</a:t>
            </a:r>
            <a:r>
              <a:rPr lang="fr-FR" sz="1200" kern="1200" dirty="0">
                <a:solidFill>
                  <a:schemeClr val="tx1"/>
                </a:solidFill>
                <a:effectLst/>
                <a:latin typeface="+mn-lt"/>
                <a:ea typeface="+mn-ea"/>
                <a:cs typeface="+mn-cs"/>
              </a:rPr>
              <a:t>’ (physique, chimique et biologique) et ‘</a:t>
            </a:r>
            <a:r>
              <a:rPr lang="fr-FR" sz="1200" b="1" kern="1200" dirty="0">
                <a:solidFill>
                  <a:schemeClr val="tx1"/>
                </a:solidFill>
                <a:effectLst/>
                <a:latin typeface="+mn-lt"/>
                <a:ea typeface="+mn-ea"/>
                <a:cs typeface="+mn-cs"/>
              </a:rPr>
              <a:t>impacts</a:t>
            </a:r>
            <a:r>
              <a:rPr lang="fr-FR" sz="1200" kern="1200" dirty="0">
                <a:solidFill>
                  <a:schemeClr val="tx1"/>
                </a:solidFill>
                <a:effectLst/>
                <a:latin typeface="+mn-lt"/>
                <a:ea typeface="+mn-ea"/>
                <a:cs typeface="+mn-cs"/>
              </a:rPr>
              <a:t>’ sur les écosystèmes, les fonctions et la santé humaines, éventuellement conduisant aux ‘</a:t>
            </a:r>
            <a:r>
              <a:rPr lang="fr-FR" sz="1200" b="1" kern="1200" dirty="0">
                <a:solidFill>
                  <a:schemeClr val="tx1"/>
                </a:solidFill>
                <a:effectLst/>
                <a:latin typeface="+mn-lt"/>
                <a:ea typeface="+mn-ea"/>
                <a:cs typeface="+mn-cs"/>
              </a:rPr>
              <a:t>réponses</a:t>
            </a:r>
            <a:r>
              <a:rPr lang="fr-FR" sz="1200" kern="1200" dirty="0">
                <a:solidFill>
                  <a:schemeClr val="tx1"/>
                </a:solidFill>
                <a:effectLst/>
                <a:latin typeface="+mn-lt"/>
                <a:ea typeface="+mn-ea"/>
                <a:cs typeface="+mn-cs"/>
              </a:rPr>
              <a:t>’ politiques (priorisation, définition d’objectif, indicateurs).</a:t>
            </a:r>
          </a:p>
          <a:p>
            <a:pPr marL="171450" indent="-171450">
              <a:buFont typeface="Arial" panose="020B0604020202020204" pitchFamily="34" charset="0"/>
              <a:buChar char="•"/>
            </a:pPr>
            <a:r>
              <a:rPr lang="fr-FR" sz="1200" kern="1200" dirty="0" err="1">
                <a:solidFill>
                  <a:schemeClr val="tx1"/>
                </a:solidFill>
                <a:effectLst/>
                <a:latin typeface="+mn-lt"/>
                <a:ea typeface="+mn-ea"/>
                <a:cs typeface="+mn-cs"/>
              </a:rPr>
              <a:t>Kristensen</a:t>
            </a:r>
            <a:r>
              <a:rPr lang="fr-FR" sz="1200" kern="1200" dirty="0">
                <a:solidFill>
                  <a:schemeClr val="tx1"/>
                </a:solidFill>
                <a:effectLst/>
                <a:latin typeface="+mn-lt"/>
                <a:ea typeface="+mn-ea"/>
                <a:cs typeface="+mn-cs"/>
              </a:rPr>
              <a:t> (2004) décrit en détail chacune des composantes avec des exemples.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19</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20</a:t>
            </a:fld>
            <a:endParaRPr lang="en-US"/>
          </a:p>
        </p:txBody>
      </p:sp>
    </p:spTree>
    <p:extLst>
      <p:ext uri="{BB962C8B-B14F-4D97-AF65-F5344CB8AC3E}">
        <p14:creationId xmlns:p14="http://schemas.microsoft.com/office/powerpoint/2010/main" val="1487907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cadre de subsistance durable- </a:t>
            </a:r>
            <a:r>
              <a:rPr lang="fr-FR" sz="1200" kern="1200" dirty="0">
                <a:solidFill>
                  <a:schemeClr val="tx1"/>
                </a:solidFill>
                <a:effectLst/>
                <a:latin typeface="+mn-lt"/>
                <a:ea typeface="+mn-ea"/>
                <a:cs typeface="+mn-cs"/>
              </a:rPr>
              <a:t>Analyse quelle combinaison de moyens de subsistance (ou capitaux- dans le diagramme original) permet aux ménages de suivre quelle combinaison de stratégies de subsistance avec des </a:t>
            </a:r>
            <a:r>
              <a:rPr lang="fr-FR" sz="1200" i="1" kern="1200" dirty="0">
                <a:solidFill>
                  <a:schemeClr val="tx1"/>
                </a:solidFill>
                <a:effectLst/>
                <a:latin typeface="+mn-lt"/>
                <a:ea typeface="+mn-ea"/>
                <a:cs typeface="+mn-cs"/>
              </a:rPr>
              <a:t>résultats durables</a:t>
            </a:r>
            <a:r>
              <a:rPr lang="fr-FR" sz="1200" kern="1200" dirty="0">
                <a:solidFill>
                  <a:schemeClr val="tx1"/>
                </a:solidFill>
                <a:effectLst/>
                <a:latin typeface="+mn-lt"/>
                <a:ea typeface="+mn-ea"/>
                <a:cs typeface="+mn-cs"/>
              </a:rPr>
              <a:t> (DFID 1999; Scoones 2009).</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‘pentagone des atouts’ comprend l’humain, le naturel, le financier, le social et le physique.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Ce cadre représente les parties prenantes comme opérant dans un contexte de </a:t>
            </a:r>
            <a:r>
              <a:rPr lang="fr-FR" sz="1200" b="1" kern="1200" dirty="0">
                <a:solidFill>
                  <a:schemeClr val="tx1"/>
                </a:solidFill>
                <a:effectLst/>
                <a:latin typeface="+mn-lt"/>
                <a:ea typeface="+mn-ea"/>
                <a:cs typeface="+mn-cs"/>
              </a:rPr>
              <a:t>vulnérabilité</a:t>
            </a:r>
            <a:r>
              <a:rPr lang="fr-FR" sz="1200" kern="1200" dirty="0">
                <a:solidFill>
                  <a:schemeClr val="tx1"/>
                </a:solidFill>
                <a:effectLst/>
                <a:latin typeface="+mn-lt"/>
                <a:ea typeface="+mn-ea"/>
                <a:cs typeface="+mn-cs"/>
              </a:rPr>
              <a:t>, dans lequel ils ont accès à certains </a:t>
            </a:r>
            <a:r>
              <a:rPr lang="fr-FR" sz="1200" b="1" kern="1200" dirty="0">
                <a:solidFill>
                  <a:schemeClr val="tx1"/>
                </a:solidFill>
                <a:effectLst/>
                <a:latin typeface="+mn-lt"/>
                <a:ea typeface="+mn-ea"/>
                <a:cs typeface="+mn-cs"/>
              </a:rPr>
              <a:t>atouts. </a:t>
            </a:r>
            <a:r>
              <a:rPr lang="fr-FR" sz="1200" kern="1200" dirty="0">
                <a:solidFill>
                  <a:schemeClr val="tx1"/>
                </a:solidFill>
                <a:effectLst/>
                <a:latin typeface="+mn-lt"/>
                <a:ea typeface="+mn-ea"/>
                <a:cs typeface="+mn-cs"/>
              </a:rPr>
              <a:t>Les atouts prennent du poids et de valeur à travers  </a:t>
            </a:r>
            <a:r>
              <a:rPr lang="fr-FR" sz="1200" b="1" kern="1200" dirty="0">
                <a:solidFill>
                  <a:schemeClr val="tx1"/>
                </a:solidFill>
                <a:effectLst/>
                <a:latin typeface="+mn-lt"/>
                <a:ea typeface="+mn-ea"/>
                <a:cs typeface="+mn-cs"/>
              </a:rPr>
              <a:t>l’environnement social, institutionnel et organisationnel</a:t>
            </a:r>
            <a:r>
              <a:rPr lang="fr-FR" sz="1200" kern="1200" dirty="0">
                <a:solidFill>
                  <a:schemeClr val="tx1"/>
                </a:solidFill>
                <a:effectLst/>
                <a:latin typeface="+mn-lt"/>
                <a:ea typeface="+mn-ea"/>
                <a:cs typeface="+mn-cs"/>
              </a:rPr>
              <a:t> qui prévaut (politiques, institutions et processus). Ce contexte définit d’une manière décisive les </a:t>
            </a:r>
            <a:r>
              <a:rPr lang="fr-FR" sz="1200" b="1" kern="1200" dirty="0">
                <a:solidFill>
                  <a:schemeClr val="tx1"/>
                </a:solidFill>
                <a:effectLst/>
                <a:latin typeface="+mn-lt"/>
                <a:ea typeface="+mn-ea"/>
                <a:cs typeface="+mn-cs"/>
              </a:rPr>
              <a:t>stratégies d’existence</a:t>
            </a:r>
            <a:r>
              <a:rPr lang="fr-FR" sz="1200" kern="1200" dirty="0">
                <a:solidFill>
                  <a:schemeClr val="tx1"/>
                </a:solidFill>
                <a:effectLst/>
                <a:latin typeface="+mn-lt"/>
                <a:ea typeface="+mn-ea"/>
                <a:cs typeface="+mn-cs"/>
              </a:rPr>
              <a:t> qui sont ouvertes aux gens dans la poursuite </a:t>
            </a:r>
            <a:r>
              <a:rPr lang="fr-FR" sz="1200" b="1" kern="1200" dirty="0">
                <a:solidFill>
                  <a:schemeClr val="tx1"/>
                </a:solidFill>
                <a:effectLst/>
                <a:latin typeface="+mn-lt"/>
                <a:ea typeface="+mn-ea"/>
                <a:cs typeface="+mn-cs"/>
              </a:rPr>
              <a:t>d’objectifs d’existence</a:t>
            </a:r>
            <a:r>
              <a:rPr lang="fr-FR" sz="1200" kern="1200" dirty="0">
                <a:solidFill>
                  <a:schemeClr val="tx1"/>
                </a:solidFill>
                <a:effectLst/>
                <a:latin typeface="+mn-lt"/>
                <a:ea typeface="+mn-ea"/>
                <a:cs typeface="+mn-cs"/>
              </a:rPr>
              <a:t> auto-définis et bénéfiques. Les objectifs d’existences agissent en retour sur les atouts des ménages.</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21</a:t>
            </a:fld>
            <a:endParaRPr lang="en-US"/>
          </a:p>
        </p:txBody>
      </p:sp>
    </p:spTree>
    <p:extLst>
      <p:ext uri="{BB962C8B-B14F-4D97-AF65-F5344CB8AC3E}">
        <p14:creationId xmlns:p14="http://schemas.microsoft.com/office/powerpoint/2010/main" val="421004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Knuttsson</a:t>
            </a:r>
            <a:r>
              <a:rPr lang="fr-FR" sz="1200" kern="1200" dirty="0">
                <a:solidFill>
                  <a:schemeClr val="tx1"/>
                </a:solidFill>
                <a:effectLst/>
                <a:latin typeface="+mn-lt"/>
                <a:ea typeface="+mn-ea"/>
                <a:cs typeface="+mn-cs"/>
              </a:rPr>
              <a:t> (2006): une raison pour laquelle SLF a été bien marché et a pris seulement 5ans pour passer du monde universitaire à l’assimilation dans la politique, était qu’il répondait à une question politique réelle à l’époque, comment traiter la complexité des moyens d’existence ruraux, et comment évaluer les progrès.</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22</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Ce cadre </a:t>
            </a:r>
            <a:r>
              <a:rPr lang="en-GB" sz="1200" kern="1200" dirty="0" err="1">
                <a:solidFill>
                  <a:schemeClr val="tx1"/>
                </a:solidFill>
                <a:effectLst/>
                <a:latin typeface="+mn-lt"/>
                <a:ea typeface="+mn-ea"/>
                <a:cs typeface="+mn-cs"/>
              </a:rPr>
              <a:t>s’appuie</a:t>
            </a:r>
            <a:r>
              <a:rPr lang="en-GB" sz="1200" kern="1200" dirty="0">
                <a:solidFill>
                  <a:schemeClr val="tx1"/>
                </a:solidFill>
                <a:effectLst/>
                <a:latin typeface="+mn-lt"/>
                <a:ea typeface="+mn-ea"/>
                <a:cs typeface="+mn-cs"/>
              </a:rPr>
              <a:t> sur</a:t>
            </a:r>
            <a:r>
              <a:rPr lang="en-GB" sz="1200" kern="1200" baseline="0" dirty="0">
                <a:solidFill>
                  <a:schemeClr val="tx1"/>
                </a:solidFill>
                <a:effectLst/>
                <a:latin typeface="+mn-lt"/>
                <a:ea typeface="+mn-ea"/>
                <a:cs typeface="+mn-cs"/>
              </a:rPr>
              <a:t> les travaux </a:t>
            </a:r>
            <a:r>
              <a:rPr lang="en-GB" sz="1200" kern="1200" baseline="0" dirty="0" err="1">
                <a:solidFill>
                  <a:schemeClr val="tx1"/>
                </a:solidFill>
                <a:effectLst/>
                <a:latin typeface="+mn-lt"/>
                <a:ea typeface="+mn-ea"/>
                <a:cs typeface="+mn-cs"/>
              </a:rPr>
              <a:t>d’Elinor</a:t>
            </a:r>
            <a:r>
              <a:rPr lang="en-GB" sz="1200" kern="1200" baseline="0" dirty="0">
                <a:solidFill>
                  <a:schemeClr val="tx1"/>
                </a:solidFill>
                <a:effectLst/>
                <a:latin typeface="+mn-lt"/>
                <a:ea typeface="+mn-ea"/>
                <a:cs typeface="+mn-cs"/>
              </a:rPr>
              <a:t> Ostrom </a:t>
            </a:r>
            <a:r>
              <a:rPr lang="en-GB" sz="1200" kern="1200" baseline="0" dirty="0" err="1">
                <a:solidFill>
                  <a:schemeClr val="tx1"/>
                </a:solidFill>
                <a:effectLst/>
                <a:latin typeface="+mn-lt"/>
                <a:ea typeface="+mn-ea"/>
                <a:cs typeface="+mn-cs"/>
              </a:rPr>
              <a:t>durant</a:t>
            </a:r>
            <a:r>
              <a:rPr lang="en-GB" sz="1200" kern="1200" baseline="0" dirty="0">
                <a:solidFill>
                  <a:schemeClr val="tx1"/>
                </a:solidFill>
                <a:effectLst/>
                <a:latin typeface="+mn-lt"/>
                <a:ea typeface="+mn-ea"/>
                <a:cs typeface="+mn-cs"/>
              </a:rPr>
              <a:t> des </a:t>
            </a:r>
            <a:r>
              <a:rPr lang="en-GB" sz="1200" kern="1200" baseline="0" dirty="0" err="1">
                <a:solidFill>
                  <a:schemeClr val="tx1"/>
                </a:solidFill>
                <a:effectLst/>
                <a:latin typeface="+mn-lt"/>
                <a:ea typeface="+mn-ea"/>
                <a:cs typeface="+mn-cs"/>
              </a:rPr>
              <a:t>décennies</a:t>
            </a:r>
            <a:r>
              <a:rPr lang="en-GB" sz="1200" kern="1200" baseline="0" dirty="0">
                <a:solidFill>
                  <a:schemeClr val="tx1"/>
                </a:solidFill>
                <a:effectLst/>
                <a:latin typeface="+mn-lt"/>
                <a:ea typeface="+mn-ea"/>
                <a:cs typeface="+mn-cs"/>
              </a:rPr>
              <a:t>, sur les </a:t>
            </a:r>
            <a:r>
              <a:rPr lang="en-GB" sz="1200" kern="1200" baseline="0" dirty="0" err="1">
                <a:solidFill>
                  <a:schemeClr val="tx1"/>
                </a:solidFill>
                <a:effectLst/>
                <a:latin typeface="+mn-lt"/>
                <a:ea typeface="+mn-ea"/>
                <a:cs typeface="+mn-cs"/>
              </a:rPr>
              <a:t>systemes</a:t>
            </a:r>
            <a:r>
              <a:rPr lang="en-GB" sz="1200" kern="1200" baseline="0" dirty="0">
                <a:solidFill>
                  <a:schemeClr val="tx1"/>
                </a:solidFill>
                <a:effectLst/>
                <a:latin typeface="+mn-lt"/>
                <a:ea typeface="+mn-ea"/>
                <a:cs typeface="+mn-cs"/>
              </a:rPr>
              <a:t> de </a:t>
            </a:r>
            <a:r>
              <a:rPr lang="en-GB" sz="1200" kern="1200" baseline="0" dirty="0" err="1">
                <a:solidFill>
                  <a:schemeClr val="tx1"/>
                </a:solidFill>
                <a:effectLst/>
                <a:latin typeface="+mn-lt"/>
                <a:ea typeface="+mn-ea"/>
                <a:cs typeface="+mn-cs"/>
              </a:rPr>
              <a:t>ressources</a:t>
            </a:r>
            <a:r>
              <a:rPr lang="en-GB" sz="1200" kern="1200" baseline="0" dirty="0">
                <a:solidFill>
                  <a:schemeClr val="tx1"/>
                </a:solidFill>
                <a:effectLst/>
                <a:latin typeface="+mn-lt"/>
                <a:ea typeface="+mn-ea"/>
                <a:cs typeface="+mn-cs"/>
              </a:rPr>
              <a:t> communes </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comme</a:t>
            </a:r>
            <a:r>
              <a:rPr lang="en-GB" sz="1200" kern="1200" dirty="0">
                <a:solidFill>
                  <a:schemeClr val="tx1"/>
                </a:solidFill>
                <a:effectLst/>
                <a:latin typeface="+mn-lt"/>
                <a:ea typeface="+mn-ea"/>
                <a:cs typeface="+mn-cs"/>
              </a:rPr>
              <a:t> les lacs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ou</a:t>
            </a:r>
            <a:r>
              <a:rPr lang="en-GB" sz="1200" kern="1200" baseline="0" dirty="0">
                <a:solidFill>
                  <a:schemeClr val="tx1"/>
                </a:solidFill>
                <a:effectLst/>
                <a:latin typeface="+mn-lt"/>
                <a:ea typeface="+mn-ea"/>
                <a:cs typeface="+mn-cs"/>
              </a:rPr>
              <a:t> les </a:t>
            </a:r>
            <a:r>
              <a:rPr lang="en-GB" sz="1200" kern="1200" baseline="0" dirty="0" err="1">
                <a:solidFill>
                  <a:schemeClr val="tx1"/>
                </a:solidFill>
                <a:effectLst/>
                <a:latin typeface="+mn-lt"/>
                <a:ea typeface="+mn-ea"/>
                <a:cs typeface="+mn-cs"/>
              </a:rPr>
              <a:t>forets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et les conditions</a:t>
            </a:r>
            <a:r>
              <a:rPr lang="en-GB" sz="1200" kern="1200" baseline="0" dirty="0">
                <a:solidFill>
                  <a:schemeClr val="tx1"/>
                </a:solidFill>
                <a:effectLst/>
                <a:latin typeface="+mn-lt"/>
                <a:ea typeface="+mn-ea"/>
                <a:cs typeface="+mn-cs"/>
              </a:rPr>
              <a:t> de </a:t>
            </a:r>
            <a:r>
              <a:rPr lang="en-GB" sz="1200" kern="1200" baseline="0" dirty="0" err="1">
                <a:solidFill>
                  <a:schemeClr val="tx1"/>
                </a:solidFill>
                <a:effectLst/>
                <a:latin typeface="+mn-lt"/>
                <a:ea typeface="+mn-ea"/>
                <a:cs typeface="+mn-cs"/>
              </a:rPr>
              <a:t>réussite</a:t>
            </a:r>
            <a:r>
              <a:rPr lang="en-GB" sz="1200" kern="1200" baseline="0" dirty="0">
                <a:solidFill>
                  <a:schemeClr val="tx1"/>
                </a:solidFill>
                <a:effectLst/>
                <a:latin typeface="+mn-lt"/>
                <a:ea typeface="+mn-ea"/>
                <a:cs typeface="+mn-cs"/>
              </a:rPr>
              <a:t> de la </a:t>
            </a:r>
            <a:r>
              <a:rPr lang="en-GB" sz="1200" kern="1200" baseline="0" dirty="0" err="1">
                <a:solidFill>
                  <a:schemeClr val="tx1"/>
                </a:solidFill>
                <a:effectLst/>
                <a:latin typeface="+mn-lt"/>
                <a:ea typeface="+mn-ea"/>
                <a:cs typeface="+mn-cs"/>
              </a:rPr>
              <a:t>govuernance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communautaire</a:t>
            </a:r>
            <a:r>
              <a:rPr lang="en-GB" sz="1200" kern="1200" baseline="0" dirty="0">
                <a:solidFill>
                  <a:schemeClr val="tx1"/>
                </a:solidFill>
                <a:effectLst/>
                <a:latin typeface="+mn-lt"/>
                <a:ea typeface="+mn-ea"/>
                <a:cs typeface="+mn-cs"/>
              </a:rPr>
              <a:t> des </a:t>
            </a:r>
            <a:r>
              <a:rPr lang="en-GB" sz="1200" kern="1200" baseline="0" dirty="0" err="1">
                <a:solidFill>
                  <a:schemeClr val="tx1"/>
                </a:solidFill>
                <a:effectLst/>
                <a:latin typeface="+mn-lt"/>
                <a:ea typeface="+mn-ea"/>
                <a:cs typeface="+mn-cs"/>
              </a:rPr>
              <a:t>ressources</a:t>
            </a:r>
            <a:r>
              <a:rPr lang="en-GB" sz="1200" kern="1200" dirty="0">
                <a:solidFill>
                  <a:schemeClr val="tx1"/>
                </a:solidFill>
                <a:effectLst/>
                <a:latin typeface="+mn-lt"/>
                <a:ea typeface="+mn-ea"/>
                <a:cs typeface="+mn-cs"/>
              </a:rPr>
              <a:t>. </a:t>
            </a:r>
            <a:endParaRPr lang="en-GB"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Le cadre SSE propose un </a:t>
            </a:r>
            <a:r>
              <a:rPr lang="en-GB" sz="1200" b="0" i="0" u="none" strike="noStrike" kern="1200" baseline="0" dirty="0" err="1">
                <a:solidFill>
                  <a:schemeClr val="tx1"/>
                </a:solidFill>
                <a:latin typeface="+mn-lt"/>
                <a:ea typeface="+mn-ea"/>
                <a:cs typeface="+mn-cs"/>
              </a:rPr>
              <a:t>langage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commun</a:t>
            </a:r>
            <a:r>
              <a:rPr lang="en-GB" sz="1200" b="0" i="0" u="none" strike="noStrike" kern="1200" baseline="0" dirty="0">
                <a:solidFill>
                  <a:schemeClr val="tx1"/>
                </a:solidFill>
                <a:latin typeface="+mn-lt"/>
                <a:ea typeface="+mn-ea"/>
                <a:cs typeface="+mn-cs"/>
              </a:rPr>
              <a:t> pour (</a:t>
            </a:r>
            <a:r>
              <a:rPr lang="en-GB" sz="1200" b="0" i="0" u="none" strike="noStrike" kern="1200" baseline="0" dirty="0" err="1">
                <a:solidFill>
                  <a:schemeClr val="tx1"/>
                </a:solidFill>
                <a:latin typeface="+mn-lt"/>
                <a:ea typeface="+mn-ea"/>
                <a:cs typeface="+mn-cs"/>
              </a:rPr>
              <a:t>i</a:t>
            </a:r>
            <a:r>
              <a:rPr lang="en-GB" sz="1200" b="0" i="0" u="none" strike="noStrike" kern="1200" baseline="0" dirty="0">
                <a:solidFill>
                  <a:schemeClr val="tx1"/>
                </a:solidFill>
                <a:latin typeface="+mn-lt"/>
                <a:ea typeface="+mn-ea"/>
                <a:cs typeface="+mn-cs"/>
              </a:rPr>
              <a:t>) comparer des </a:t>
            </a:r>
            <a:r>
              <a:rPr lang="en-GB" sz="1200" b="0" i="0" u="none" strike="noStrike" kern="1200" baseline="0" dirty="0" err="1">
                <a:solidFill>
                  <a:schemeClr val="tx1"/>
                </a:solidFill>
                <a:latin typeface="+mn-lt"/>
                <a:ea typeface="+mn-ea"/>
                <a:cs typeface="+mn-cs"/>
              </a:rPr>
              <a:t>cas</a:t>
            </a:r>
            <a:r>
              <a:rPr lang="en-GB" sz="1200" b="0" i="0" u="none" strike="noStrike" kern="1200" baseline="0" dirty="0">
                <a:solidFill>
                  <a:schemeClr val="tx1"/>
                </a:solidFill>
                <a:latin typeface="+mn-lt"/>
                <a:ea typeface="+mn-ea"/>
                <a:cs typeface="+mn-cs"/>
              </a:rPr>
              <a:t>; (ii) organiser les variables ; (iii) </a:t>
            </a:r>
            <a:r>
              <a:rPr lang="en-GB" sz="1200" b="0" i="0" u="none" strike="noStrike" kern="1200" baseline="0" dirty="0" err="1">
                <a:solidFill>
                  <a:schemeClr val="tx1"/>
                </a:solidFill>
                <a:latin typeface="+mn-lt"/>
                <a:ea typeface="+mn-ea"/>
                <a:cs typeface="+mn-cs"/>
              </a:rPr>
              <a:t>faciliter</a:t>
            </a:r>
            <a:r>
              <a:rPr lang="en-GB" sz="1200" b="0" i="0" u="none" strike="noStrike" kern="1200" baseline="0" dirty="0">
                <a:solidFill>
                  <a:schemeClr val="tx1"/>
                </a:solidFill>
                <a:latin typeface="+mn-lt"/>
                <a:ea typeface="+mn-ea"/>
                <a:cs typeface="+mn-cs"/>
              </a:rPr>
              <a:t> la </a:t>
            </a:r>
            <a:r>
              <a:rPr lang="en-GB" sz="1200" b="0" i="0" u="none" strike="noStrike" kern="1200" baseline="0" dirty="0" err="1">
                <a:solidFill>
                  <a:schemeClr val="tx1"/>
                </a:solidFill>
                <a:latin typeface="+mn-lt"/>
                <a:ea typeface="+mn-ea"/>
                <a:cs typeface="+mn-cs"/>
              </a:rPr>
              <a:t>sélection</a:t>
            </a:r>
            <a:r>
              <a:rPr lang="en-GB" sz="1200" b="0" i="0" u="none" strike="noStrike" kern="1200" baseline="0" dirty="0">
                <a:solidFill>
                  <a:schemeClr val="tx1"/>
                </a:solidFill>
                <a:latin typeface="+mn-lt"/>
                <a:ea typeface="+mn-ea"/>
                <a:cs typeface="+mn-cs"/>
              </a:rPr>
              <a:t> des variables dans un étude de </a:t>
            </a:r>
            <a:r>
              <a:rPr lang="en-GB" sz="1200" b="0" i="0" u="none" strike="noStrike" kern="1200" baseline="0" dirty="0" err="1">
                <a:solidFill>
                  <a:schemeClr val="tx1"/>
                </a:solidFill>
                <a:latin typeface="+mn-lt"/>
                <a:ea typeface="+mn-ea"/>
                <a:cs typeface="+mn-cs"/>
              </a:rPr>
              <a:t>cas</a:t>
            </a:r>
            <a:r>
              <a:rPr lang="en-GB" sz="1200" b="0" i="0" u="none" strike="noStrike" kern="1200" baseline="0" dirty="0">
                <a:solidFill>
                  <a:schemeClr val="tx1"/>
                </a:solidFill>
                <a:latin typeface="+mn-lt"/>
                <a:ea typeface="+mn-ea"/>
                <a:cs typeface="+mn-cs"/>
              </a:rPr>
              <a:t> (</a:t>
            </a:r>
            <a:r>
              <a:rPr lang="en-US" altLang="en-US" sz="1200" b="0" dirty="0">
                <a:solidFill>
                  <a:schemeClr val="accent1">
                    <a:lumMod val="75000"/>
                  </a:schemeClr>
                </a:solidFill>
                <a:latin typeface="Times New Roman" panose="02020603050405020304" pitchFamily="18" charset="0"/>
                <a:cs typeface="Times New Roman" panose="02020603050405020304" pitchFamily="18" charset="0"/>
              </a:rPr>
              <a:t>McGinnis et Ostrom 2014).</a:t>
            </a:r>
          </a:p>
          <a:p>
            <a:pPr marL="171450" indent="-171450" eaLnBrk="1" hangingPunct="1">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Le cadre </a:t>
            </a:r>
            <a:r>
              <a:rPr lang="en-GB" dirty="0" err="1">
                <a:latin typeface="Times New Roman" panose="02020603050405020304" pitchFamily="18" charset="0"/>
                <a:cs typeface="Times New Roman" panose="02020603050405020304" pitchFamily="18" charset="0"/>
              </a:rPr>
              <a:t>decrit</a:t>
            </a:r>
            <a:r>
              <a:rPr lang="en-GB" dirty="0">
                <a:latin typeface="Times New Roman" panose="02020603050405020304" pitchFamily="18" charset="0"/>
                <a:cs typeface="Times New Roman" panose="02020603050405020304" pitchFamily="18" charset="0"/>
              </a:rPr>
              <a:t> les</a:t>
            </a:r>
            <a:r>
              <a:rPr lang="en-GB" baseline="0" dirty="0">
                <a:latin typeface="Times New Roman" panose="02020603050405020304" pitchFamily="18" charset="0"/>
                <a:cs typeface="Times New Roman" panose="02020603050405020304" pitchFamily="18" charset="0"/>
              </a:rPr>
              <a:t> SSE </a:t>
            </a:r>
            <a:r>
              <a:rPr lang="en-GB" baseline="0" dirty="0" err="1">
                <a:latin typeface="Times New Roman" panose="02020603050405020304" pitchFamily="18" charset="0"/>
                <a:cs typeface="Times New Roman" panose="02020603050405020304" pitchFamily="18" charset="0"/>
              </a:rPr>
              <a:t>comme</a:t>
            </a:r>
            <a:r>
              <a:rPr lang="en-GB" baseline="0" dirty="0">
                <a:latin typeface="Times New Roman" panose="02020603050405020304" pitchFamily="18" charset="0"/>
                <a:cs typeface="Times New Roman" panose="02020603050405020304" pitchFamily="18" charset="0"/>
              </a:rPr>
              <a:t> </a:t>
            </a:r>
            <a:r>
              <a:rPr lang="en-GB" baseline="0" dirty="0" err="1">
                <a:latin typeface="Times New Roman" panose="02020603050405020304" pitchFamily="18" charset="0"/>
                <a:cs typeface="Times New Roman" panose="02020603050405020304" pitchFamily="18" charset="0"/>
              </a:rPr>
              <a:t>une</a:t>
            </a:r>
            <a:r>
              <a:rPr lang="en-GB" baseline="0" dirty="0">
                <a:latin typeface="Times New Roman" panose="02020603050405020304" pitchFamily="18" charset="0"/>
                <a:cs typeface="Times New Roman" panose="02020603050405020304" pitchFamily="18" charset="0"/>
              </a:rPr>
              <a:t> interaction entre un ensemble de </a:t>
            </a:r>
            <a:r>
              <a:rPr lang="en-GB" baseline="0" dirty="0">
                <a:solidFill>
                  <a:srgbClr val="FF0000"/>
                </a:solidFill>
                <a:latin typeface="Times New Roman" panose="02020603050405020304" pitchFamily="18" charset="0"/>
                <a:cs typeface="Times New Roman" panose="02020603050405020304" pitchFamily="18" charset="0"/>
              </a:rPr>
              <a:t>” variables en interaction” de premier </a:t>
            </a:r>
            <a:r>
              <a:rPr lang="en-GB" baseline="0" dirty="0" err="1">
                <a:solidFill>
                  <a:srgbClr val="FF0000"/>
                </a:solidFill>
                <a:latin typeface="Times New Roman" panose="02020603050405020304" pitchFamily="18" charset="0"/>
                <a:cs typeface="Times New Roman" panose="02020603050405020304" pitchFamily="18" charset="0"/>
              </a:rPr>
              <a:t>niveau</a:t>
            </a:r>
            <a:r>
              <a:rPr lang="en-GB" baseline="0" dirty="0">
                <a:solidFill>
                  <a:srgbClr val="FF0000"/>
                </a:solidFill>
                <a:latin typeface="Times New Roman" panose="02020603050405020304" pitchFamily="18" charset="0"/>
                <a:cs typeface="Times New Roman" panose="02020603050405020304" pitchFamily="18" charset="0"/>
              </a:rPr>
              <a:t> </a:t>
            </a:r>
            <a:r>
              <a:rPr lang="en-GB" baseline="0" dirty="0" err="1">
                <a:solidFill>
                  <a:srgbClr val="FF0000"/>
                </a:solidFill>
                <a:latin typeface="Times New Roman" panose="02020603050405020304" pitchFamily="18" charset="0"/>
                <a:cs typeface="Times New Roman" panose="02020603050405020304" pitchFamily="18" charset="0"/>
              </a:rPr>
              <a:t>incluant</a:t>
            </a:r>
            <a:r>
              <a:rPr lang="en-GB" baseline="0" dirty="0">
                <a:solidFill>
                  <a:srgbClr val="FF0000"/>
                </a:solidFill>
                <a:latin typeface="Times New Roman" panose="02020603050405020304" pitchFamily="18" charset="0"/>
                <a:cs typeface="Times New Roman" panose="02020603050405020304" pitchFamily="18" charset="0"/>
              </a:rPr>
              <a:t> les </a:t>
            </a:r>
            <a:r>
              <a:rPr lang="en-GB" baseline="0" dirty="0" err="1">
                <a:solidFill>
                  <a:srgbClr val="FF0000"/>
                </a:solidFill>
                <a:latin typeface="Times New Roman" panose="02020603050405020304" pitchFamily="18" charset="0"/>
                <a:cs typeface="Times New Roman" panose="02020603050405020304" pitchFamily="18" charset="0"/>
              </a:rPr>
              <a:t>unités</a:t>
            </a:r>
            <a:r>
              <a:rPr lang="en-GB" baseline="0" dirty="0">
                <a:solidFill>
                  <a:srgbClr val="FF0000"/>
                </a:solidFill>
                <a:latin typeface="Times New Roman" panose="02020603050405020304" pitchFamily="18" charset="0"/>
                <a:cs typeface="Times New Roman" panose="02020603050405020304" pitchFamily="18" charset="0"/>
              </a:rPr>
              <a:t> de </a:t>
            </a:r>
            <a:r>
              <a:rPr lang="en-GB" baseline="0" dirty="0" err="1">
                <a:solidFill>
                  <a:srgbClr val="FF0000"/>
                </a:solidFill>
                <a:latin typeface="Times New Roman" panose="02020603050405020304" pitchFamily="18" charset="0"/>
                <a:cs typeface="Times New Roman" panose="02020603050405020304" pitchFamily="18" charset="0"/>
              </a:rPr>
              <a:t>ressource</a:t>
            </a:r>
            <a:r>
              <a:rPr lang="en-GB" baseline="0" dirty="0">
                <a:solidFill>
                  <a:schemeClr val="tx1"/>
                </a:solidFill>
                <a:latin typeface="Times New Roman" panose="02020603050405020304" pitchFamily="18" charset="0"/>
                <a:cs typeface="Times New Roman" panose="02020603050405020304" pitchFamily="18" charset="0"/>
              </a:rPr>
              <a:t> (par ex. les </a:t>
            </a:r>
            <a:r>
              <a:rPr lang="en-GB" baseline="0" dirty="0" err="1">
                <a:solidFill>
                  <a:schemeClr val="tx1"/>
                </a:solidFill>
                <a:latin typeface="Times New Roman" panose="02020603050405020304" pitchFamily="18" charset="0"/>
                <a:cs typeface="Times New Roman" panose="02020603050405020304" pitchFamily="18" charset="0"/>
              </a:rPr>
              <a:t>arbres</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ou</a:t>
            </a:r>
            <a:r>
              <a:rPr lang="en-GB" baseline="0" dirty="0">
                <a:solidFill>
                  <a:schemeClr val="tx1"/>
                </a:solidFill>
                <a:latin typeface="Times New Roman" panose="02020603050405020304" pitchFamily="18" charset="0"/>
                <a:cs typeface="Times New Roman" panose="02020603050405020304" pitchFamily="18" charset="0"/>
              </a:rPr>
              <a:t> les </a:t>
            </a:r>
            <a:r>
              <a:rPr lang="en-GB" baseline="0" dirty="0" err="1">
                <a:solidFill>
                  <a:schemeClr val="tx1"/>
                </a:solidFill>
                <a:latin typeface="Times New Roman" panose="02020603050405020304" pitchFamily="18" charset="0"/>
                <a:cs typeface="Times New Roman" panose="02020603050405020304" pitchFamily="18" charset="0"/>
              </a:rPr>
              <a:t>poissons</a:t>
            </a:r>
            <a:r>
              <a:rPr lang="en-GB" baseline="0" dirty="0">
                <a:solidFill>
                  <a:schemeClr val="tx1"/>
                </a:solidFill>
                <a:latin typeface="Times New Roman" panose="02020603050405020304" pitchFamily="18" charset="0"/>
                <a:cs typeface="Times New Roman" panose="02020603050405020304" pitchFamily="18" charset="0"/>
              </a:rPr>
              <a:t>), les </a:t>
            </a:r>
            <a:r>
              <a:rPr lang="en-GB" baseline="0" dirty="0" err="1">
                <a:solidFill>
                  <a:schemeClr val="tx1"/>
                </a:solidFill>
                <a:latin typeface="Times New Roman" panose="02020603050405020304" pitchFamily="18" charset="0"/>
                <a:cs typeface="Times New Roman" panose="02020603050405020304" pitchFamily="18" charset="0"/>
              </a:rPr>
              <a:t>systemes</a:t>
            </a:r>
            <a:r>
              <a:rPr lang="en-GB" baseline="0" dirty="0">
                <a:solidFill>
                  <a:schemeClr val="tx1"/>
                </a:solidFill>
                <a:latin typeface="Times New Roman" panose="02020603050405020304" pitchFamily="18" charset="0"/>
                <a:cs typeface="Times New Roman" panose="02020603050405020304" pitchFamily="18" charset="0"/>
              </a:rPr>
              <a:t> de </a:t>
            </a:r>
            <a:r>
              <a:rPr lang="en-GB" baseline="0" dirty="0" err="1">
                <a:solidFill>
                  <a:schemeClr val="tx1"/>
                </a:solidFill>
                <a:latin typeface="Times New Roman" panose="02020603050405020304" pitchFamily="18" charset="0"/>
                <a:cs typeface="Times New Roman" panose="02020603050405020304" pitchFamily="18" charset="0"/>
              </a:rPr>
              <a:t>ressources</a:t>
            </a:r>
            <a:r>
              <a:rPr lang="en-GB" baseline="0" dirty="0">
                <a:solidFill>
                  <a:schemeClr val="tx1"/>
                </a:solidFill>
                <a:latin typeface="Times New Roman" panose="02020603050405020304" pitchFamily="18" charset="0"/>
                <a:cs typeface="Times New Roman" panose="02020603050405020304" pitchFamily="18" charset="0"/>
              </a:rPr>
              <a:t> (par ex. </a:t>
            </a:r>
            <a:r>
              <a:rPr lang="en-GB" baseline="0" dirty="0" err="1">
                <a:solidFill>
                  <a:schemeClr val="tx1"/>
                </a:solidFill>
                <a:latin typeface="Times New Roman" panose="02020603050405020304" pitchFamily="18" charset="0"/>
                <a:cs typeface="Times New Roman" panose="02020603050405020304" pitchFamily="18" charset="0"/>
              </a:rPr>
              <a:t>une</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foret</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ou</a:t>
            </a:r>
            <a:r>
              <a:rPr lang="en-GB" baseline="0" dirty="0">
                <a:solidFill>
                  <a:schemeClr val="tx1"/>
                </a:solidFill>
                <a:latin typeface="Times New Roman" panose="02020603050405020304" pitchFamily="18" charset="0"/>
                <a:cs typeface="Times New Roman" panose="02020603050405020304" pitchFamily="18" charset="0"/>
              </a:rPr>
              <a:t> un lac), les </a:t>
            </a:r>
            <a:r>
              <a:rPr lang="en-GB" baseline="0" dirty="0" err="1">
                <a:solidFill>
                  <a:schemeClr val="tx1"/>
                </a:solidFill>
                <a:latin typeface="Times New Roman" panose="02020603050405020304" pitchFamily="18" charset="0"/>
                <a:cs typeface="Times New Roman" panose="02020603050405020304" pitchFamily="18" charset="0"/>
              </a:rPr>
              <a:t>acteurs</a:t>
            </a:r>
            <a:r>
              <a:rPr lang="en-GB" baseline="0" dirty="0">
                <a:solidFill>
                  <a:schemeClr val="tx1"/>
                </a:solidFill>
                <a:latin typeface="Times New Roman" panose="02020603050405020304" pitchFamily="18" charset="0"/>
                <a:cs typeface="Times New Roman" panose="02020603050405020304" pitchFamily="18" charset="0"/>
              </a:rPr>
              <a:t> (par ex. </a:t>
            </a:r>
            <a:r>
              <a:rPr lang="en-GB" baseline="0" dirty="0" err="1">
                <a:solidFill>
                  <a:schemeClr val="tx1"/>
                </a:solidFill>
                <a:latin typeface="Times New Roman" panose="02020603050405020304" pitchFamily="18" charset="0"/>
                <a:cs typeface="Times New Roman" panose="02020603050405020304" pitchFamily="18" charset="0"/>
              </a:rPr>
              <a:t>différents</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groupes</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d’acteurs</a:t>
            </a:r>
            <a:r>
              <a:rPr lang="en-GB" baseline="0" dirty="0">
                <a:solidFill>
                  <a:schemeClr val="tx1"/>
                </a:solidFill>
                <a:latin typeface="Times New Roman" panose="02020603050405020304" pitchFamily="18" charset="0"/>
                <a:cs typeface="Times New Roman" panose="02020603050405020304" pitchFamily="18" charset="0"/>
              </a:rPr>
              <a:t>) et les </a:t>
            </a:r>
            <a:r>
              <a:rPr lang="en-GB" baseline="0" dirty="0" err="1">
                <a:solidFill>
                  <a:schemeClr val="tx1"/>
                </a:solidFill>
                <a:latin typeface="Times New Roman" panose="02020603050405020304" pitchFamily="18" charset="0"/>
                <a:cs typeface="Times New Roman" panose="02020603050405020304" pitchFamily="18" charset="0"/>
              </a:rPr>
              <a:t>systemes</a:t>
            </a:r>
            <a:r>
              <a:rPr lang="en-GB" baseline="0" dirty="0">
                <a:solidFill>
                  <a:schemeClr val="tx1"/>
                </a:solidFill>
                <a:latin typeface="Times New Roman" panose="02020603050405020304" pitchFamily="18" charset="0"/>
                <a:cs typeface="Times New Roman" panose="02020603050405020304" pitchFamily="18" charset="0"/>
              </a:rPr>
              <a:t> de </a:t>
            </a:r>
            <a:r>
              <a:rPr lang="en-GB" baseline="0" dirty="0" err="1">
                <a:solidFill>
                  <a:schemeClr val="tx1"/>
                </a:solidFill>
                <a:latin typeface="Times New Roman" panose="02020603050405020304" pitchFamily="18" charset="0"/>
                <a:cs typeface="Times New Roman" panose="02020603050405020304" pitchFamily="18" charset="0"/>
              </a:rPr>
              <a:t>gouvernance</a:t>
            </a:r>
            <a:r>
              <a:rPr lang="en-GB" baseline="0" dirty="0">
                <a:solidFill>
                  <a:schemeClr val="tx1"/>
                </a:solidFill>
                <a:latin typeface="Times New Roman" panose="02020603050405020304" pitchFamily="18" charset="0"/>
                <a:cs typeface="Times New Roman" panose="02020603050405020304" pitchFamily="18" charset="0"/>
              </a:rPr>
              <a:t> (par ex. institutions pour la gestion </a:t>
            </a:r>
            <a:r>
              <a:rPr lang="en-GB" baseline="0" dirty="0" err="1">
                <a:solidFill>
                  <a:schemeClr val="tx1"/>
                </a:solidFill>
                <a:latin typeface="Times New Roman" panose="02020603050405020304" pitchFamily="18" charset="0"/>
                <a:cs typeface="Times New Roman" panose="02020603050405020304" pitchFamily="18" charset="0"/>
              </a:rPr>
              <a:t>communautaire</a:t>
            </a:r>
            <a:r>
              <a:rPr lang="en-GB" baseline="0" dirty="0">
                <a:solidFill>
                  <a:schemeClr val="tx1"/>
                </a:solidFill>
                <a:latin typeface="Times New Roman" panose="02020603050405020304" pitchFamily="18" charset="0"/>
                <a:cs typeface="Times New Roman" panose="02020603050405020304" pitchFamily="18" charset="0"/>
              </a:rPr>
              <a:t> des </a:t>
            </a:r>
            <a:r>
              <a:rPr lang="en-GB" baseline="0" dirty="0" err="1">
                <a:solidFill>
                  <a:schemeClr val="tx1"/>
                </a:solidFill>
                <a:latin typeface="Times New Roman" panose="02020603050405020304" pitchFamily="18" charset="0"/>
                <a:cs typeface="Times New Roman" panose="02020603050405020304" pitchFamily="18" charset="0"/>
              </a:rPr>
              <a:t>ressources</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Chaque</a:t>
            </a:r>
            <a:r>
              <a:rPr lang="en-GB" baseline="0" dirty="0">
                <a:solidFill>
                  <a:schemeClr val="tx1"/>
                </a:solidFill>
                <a:latin typeface="Times New Roman" panose="02020603050405020304" pitchFamily="18" charset="0"/>
                <a:cs typeface="Times New Roman" panose="02020603050405020304" pitchFamily="18" charset="0"/>
              </a:rPr>
              <a:t> premiere variable en interaction repose </a:t>
            </a:r>
            <a:r>
              <a:rPr lang="en-GB" baseline="0" dirty="0" err="1">
                <a:solidFill>
                  <a:schemeClr val="tx1"/>
                </a:solidFill>
                <a:latin typeface="Times New Roman" panose="02020603050405020304" pitchFamily="18" charset="0"/>
                <a:cs typeface="Times New Roman" panose="02020603050405020304" pitchFamily="18" charset="0"/>
              </a:rPr>
              <a:t>une</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deuxieme</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série</a:t>
            </a:r>
            <a:r>
              <a:rPr lang="en-GB" baseline="0" dirty="0">
                <a:solidFill>
                  <a:schemeClr val="tx1"/>
                </a:solidFill>
                <a:latin typeface="Times New Roman" panose="02020603050405020304" pitchFamily="18" charset="0"/>
                <a:cs typeface="Times New Roman" panose="02020603050405020304" pitchFamily="18" charset="0"/>
              </a:rPr>
              <a:t> de variables en interaction qui </a:t>
            </a:r>
            <a:r>
              <a:rPr lang="en-GB" baseline="0" dirty="0" err="1">
                <a:solidFill>
                  <a:schemeClr val="tx1"/>
                </a:solidFill>
                <a:latin typeface="Times New Roman" panose="02020603050405020304" pitchFamily="18" charset="0"/>
                <a:cs typeface="Times New Roman" panose="02020603050405020304" pitchFamily="18" charset="0"/>
              </a:rPr>
              <a:t>permet</a:t>
            </a:r>
            <a:r>
              <a:rPr lang="en-GB" baseline="0" dirty="0">
                <a:solidFill>
                  <a:schemeClr val="tx1"/>
                </a:solidFill>
                <a:latin typeface="Times New Roman" panose="02020603050405020304" pitchFamily="18" charset="0"/>
                <a:cs typeface="Times New Roman" panose="02020603050405020304" pitchFamily="18" charset="0"/>
              </a:rPr>
              <a:t> de </a:t>
            </a:r>
            <a:r>
              <a:rPr lang="en-GB" baseline="0" dirty="0" err="1">
                <a:solidFill>
                  <a:schemeClr val="tx1"/>
                </a:solidFill>
                <a:latin typeface="Times New Roman" panose="02020603050405020304" pitchFamily="18" charset="0"/>
                <a:cs typeface="Times New Roman" panose="02020603050405020304" pitchFamily="18" charset="0"/>
              </a:rPr>
              <a:t>décrire</a:t>
            </a:r>
            <a:r>
              <a:rPr lang="en-GB" baseline="0" dirty="0">
                <a:solidFill>
                  <a:schemeClr val="tx1"/>
                </a:solidFill>
                <a:latin typeface="Times New Roman" panose="02020603050405020304" pitchFamily="18" charset="0"/>
                <a:cs typeface="Times New Roman" panose="02020603050405020304" pitchFamily="18" charset="0"/>
              </a:rPr>
              <a:t> le SSE plus en de </a:t>
            </a:r>
            <a:r>
              <a:rPr lang="en-GB" baseline="0" dirty="0" err="1">
                <a:solidFill>
                  <a:schemeClr val="tx1"/>
                </a:solidFill>
                <a:latin typeface="Times New Roman" panose="02020603050405020304" pitchFamily="18" charset="0"/>
                <a:cs typeface="Times New Roman" panose="02020603050405020304" pitchFamily="18" charset="0"/>
              </a:rPr>
              <a:t>détail</a:t>
            </a:r>
            <a:r>
              <a:rPr lang="en-GB" baseline="0" dirty="0">
                <a:solidFill>
                  <a:schemeClr val="tx1"/>
                </a:solidFill>
                <a:latin typeface="Times New Roman" panose="02020603050405020304" pitchFamily="18" charset="0"/>
                <a:cs typeface="Times New Roman" panose="02020603050405020304" pitchFamily="18" charset="0"/>
              </a:rPr>
              <a:t> (par ex. on </a:t>
            </a:r>
            <a:r>
              <a:rPr lang="en-GB" baseline="0" dirty="0" err="1">
                <a:solidFill>
                  <a:schemeClr val="tx1"/>
                </a:solidFill>
                <a:latin typeface="Times New Roman" panose="02020603050405020304" pitchFamily="18" charset="0"/>
                <a:cs typeface="Times New Roman" panose="02020603050405020304" pitchFamily="18" charset="0"/>
              </a:rPr>
              <a:t>peut</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avoir</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taux</a:t>
            </a:r>
            <a:r>
              <a:rPr lang="en-GB" baseline="0" dirty="0">
                <a:solidFill>
                  <a:schemeClr val="tx1"/>
                </a:solidFill>
                <a:latin typeface="Times New Roman" panose="02020603050405020304" pitchFamily="18" charset="0"/>
                <a:cs typeface="Times New Roman" panose="02020603050405020304" pitchFamily="18" charset="0"/>
              </a:rPr>
              <a:t> de </a:t>
            </a:r>
            <a:r>
              <a:rPr lang="en-GB" baseline="0" dirty="0" err="1">
                <a:solidFill>
                  <a:schemeClr val="tx1"/>
                </a:solidFill>
                <a:latin typeface="Times New Roman" panose="02020603050405020304" pitchFamily="18" charset="0"/>
                <a:cs typeface="Times New Roman" panose="02020603050405020304" pitchFamily="18" charset="0"/>
              </a:rPr>
              <a:t>collecte</a:t>
            </a:r>
            <a:r>
              <a:rPr lang="en-GB" baseline="0" dirty="0">
                <a:solidFill>
                  <a:schemeClr val="tx1"/>
                </a:solidFill>
                <a:latin typeface="Times New Roman" panose="02020603050405020304" pitchFamily="18" charset="0"/>
                <a:cs typeface="Times New Roman" panose="02020603050405020304" pitchFamily="18" charset="0"/>
              </a:rPr>
              <a:t>/</a:t>
            </a:r>
            <a:r>
              <a:rPr lang="en-GB" baseline="0" dirty="0" err="1">
                <a:solidFill>
                  <a:schemeClr val="tx1"/>
                </a:solidFill>
                <a:latin typeface="Times New Roman" panose="02020603050405020304" pitchFamily="18" charset="0"/>
                <a:cs typeface="Times New Roman" panose="02020603050405020304" pitchFamily="18" charset="0"/>
              </a:rPr>
              <a:t>prélevement</a:t>
            </a:r>
            <a:r>
              <a:rPr lang="en-GB" baseline="0" dirty="0">
                <a:solidFill>
                  <a:schemeClr val="tx1"/>
                </a:solidFill>
                <a:latin typeface="Times New Roman" panose="02020603050405020304" pitchFamily="18" charset="0"/>
                <a:cs typeface="Times New Roman" panose="02020603050405020304" pitchFamily="18" charset="0"/>
              </a:rPr>
              <a:t>” sous la variable “interaction”, </a:t>
            </a:r>
            <a:r>
              <a:rPr lang="en-GB" baseline="0" dirty="0" err="1">
                <a:solidFill>
                  <a:schemeClr val="tx1"/>
                </a:solidFill>
                <a:latin typeface="Times New Roman" panose="02020603050405020304" pitchFamily="18" charset="0"/>
                <a:cs typeface="Times New Roman" panose="02020603050405020304" pitchFamily="18" charset="0"/>
              </a:rPr>
              <a:t>représentant</a:t>
            </a:r>
            <a:r>
              <a:rPr lang="en-GB" baseline="0" dirty="0">
                <a:solidFill>
                  <a:schemeClr val="tx1"/>
                </a:solidFill>
                <a:latin typeface="Times New Roman" panose="02020603050405020304" pitchFamily="18" charset="0"/>
                <a:cs typeface="Times New Roman" panose="02020603050405020304" pitchFamily="18" charset="0"/>
              </a:rPr>
              <a:t> comment les </a:t>
            </a:r>
            <a:r>
              <a:rPr lang="en-GB" baseline="0" dirty="0" err="1">
                <a:solidFill>
                  <a:schemeClr val="tx1"/>
                </a:solidFill>
                <a:latin typeface="Times New Roman" panose="02020603050405020304" pitchFamily="18" charset="0"/>
                <a:cs typeface="Times New Roman" panose="02020603050405020304" pitchFamily="18" charset="0"/>
              </a:rPr>
              <a:t>acteurs</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évaluent</a:t>
            </a:r>
            <a:r>
              <a:rPr lang="en-GB" baseline="0" dirty="0">
                <a:solidFill>
                  <a:schemeClr val="tx1"/>
                </a:solidFill>
                <a:latin typeface="Times New Roman" panose="02020603050405020304" pitchFamily="18" charset="0"/>
                <a:cs typeface="Times New Roman" panose="02020603050405020304" pitchFamily="18" charset="0"/>
              </a:rPr>
              <a:t> </a:t>
            </a:r>
            <a:r>
              <a:rPr lang="en-GB" baseline="0" dirty="0" err="1">
                <a:solidFill>
                  <a:schemeClr val="tx1"/>
                </a:solidFill>
                <a:latin typeface="Times New Roman" panose="02020603050405020304" pitchFamily="18" charset="0"/>
                <a:cs typeface="Times New Roman" panose="02020603050405020304" pitchFamily="18" charset="0"/>
              </a:rPr>
              <a:t>l’état</a:t>
            </a:r>
            <a:r>
              <a:rPr lang="en-GB" baseline="0" dirty="0">
                <a:solidFill>
                  <a:schemeClr val="tx1"/>
                </a:solidFill>
                <a:latin typeface="Times New Roman" panose="02020603050405020304" pitchFamily="18" charset="0"/>
                <a:cs typeface="Times New Roman" panose="02020603050405020304" pitchFamily="18" charset="0"/>
              </a:rPr>
              <a:t> de la </a:t>
            </a:r>
            <a:r>
              <a:rPr lang="en-GB" baseline="0" dirty="0" err="1">
                <a:solidFill>
                  <a:schemeClr val="tx1"/>
                </a:solidFill>
                <a:latin typeface="Times New Roman" panose="02020603050405020304" pitchFamily="18" charset="0"/>
                <a:cs typeface="Times New Roman" panose="02020603050405020304" pitchFamily="18" charset="0"/>
              </a:rPr>
              <a:t>ressource</a:t>
            </a:r>
            <a:r>
              <a:rPr lang="en-GB" baseline="0" dirty="0">
                <a:solidFill>
                  <a:schemeClr val="tx1"/>
                </a:solidFill>
                <a:latin typeface="Times New Roman" panose="02020603050405020304" pitchFamily="18" charset="0"/>
                <a:cs typeface="Times New Roman" panose="02020603050405020304" pitchFamily="18" charset="0"/>
              </a:rPr>
              <a:t>).  </a:t>
            </a:r>
            <a:endParaRPr lang="fr-FR"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b="1" kern="1200" dirty="0">
              <a:solidFill>
                <a:schemeClr val="tx1"/>
              </a:solidFill>
              <a:effectLst/>
              <a:latin typeface="+mn-lt"/>
              <a:ea typeface="+mn-ea"/>
              <a:cs typeface="+mn-cs"/>
            </a:endParaRPr>
          </a:p>
          <a:p>
            <a:pPr marL="0" lvl="0" indent="0">
              <a:buFont typeface="Arial" panose="020B0604020202020204" pitchFamily="34" charset="0"/>
              <a:buNone/>
            </a:pPr>
            <a:endParaRPr lang="en-GB"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23</a:t>
            </a:fld>
            <a:endParaRPr lang="en-US"/>
          </a:p>
        </p:txBody>
      </p:sp>
    </p:spTree>
    <p:extLst>
      <p:ext uri="{BB962C8B-B14F-4D97-AF65-F5344CB8AC3E}">
        <p14:creationId xmlns:p14="http://schemas.microsoft.com/office/powerpoint/2010/main" val="86522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cadre SSE est une </a:t>
            </a:r>
            <a:r>
              <a:rPr lang="fr-FR" sz="1200" b="1" kern="1200" dirty="0">
                <a:solidFill>
                  <a:schemeClr val="tx1"/>
                </a:solidFill>
                <a:effectLst/>
                <a:latin typeface="+mn-lt"/>
                <a:ea typeface="+mn-ea"/>
                <a:cs typeface="+mn-cs"/>
              </a:rPr>
              <a:t>collection de variables sur de multiples niveaux</a:t>
            </a:r>
            <a:r>
              <a:rPr lang="fr-FR" sz="1200" kern="1200" dirty="0">
                <a:solidFill>
                  <a:schemeClr val="tx1"/>
                </a:solidFill>
                <a:effectLst/>
                <a:latin typeface="+mn-lt"/>
                <a:ea typeface="+mn-ea"/>
                <a:cs typeface="+mn-cs"/>
              </a:rPr>
              <a:t> qui s’est avéré pertinent pour comprendre (expliquer) les résultats dans différents SSE (</a:t>
            </a:r>
            <a:r>
              <a:rPr lang="fr-FR" sz="1200" kern="1200" dirty="0" err="1">
                <a:solidFill>
                  <a:schemeClr val="tx1"/>
                </a:solidFill>
                <a:effectLst/>
                <a:latin typeface="+mn-lt"/>
                <a:ea typeface="+mn-ea"/>
                <a:cs typeface="+mn-cs"/>
              </a:rPr>
              <a:t>Ostrom</a:t>
            </a:r>
            <a:r>
              <a:rPr lang="fr-FR" sz="1200" kern="1200" dirty="0">
                <a:solidFill>
                  <a:schemeClr val="tx1"/>
                </a:solidFill>
                <a:effectLst/>
                <a:latin typeface="+mn-lt"/>
                <a:ea typeface="+mn-ea"/>
                <a:cs typeface="+mn-cs"/>
              </a:rPr>
              <a:t> 2007, 2009)</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Les liens et les dynamiques sont inhérents</a:t>
            </a:r>
            <a:r>
              <a:rPr lang="fr-FR" sz="1200" kern="1200" dirty="0">
                <a:solidFill>
                  <a:schemeClr val="tx1"/>
                </a:solidFill>
                <a:effectLst/>
                <a:latin typeface="+mn-lt"/>
                <a:ea typeface="+mn-ea"/>
                <a:cs typeface="+mn-cs"/>
              </a:rPr>
              <a:t>, se focalisent sur les relations et des états (seuils, potentiel, résilience), considèrent autant les facteurs d’origine humaine que les facteurs biophysiques et les contraintes en même temps.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Aide à analyser et évaluer le contexte spécifique de biens publics et les services écosystémiques octroyés par l’agriculture et la foresterie dans différentes situations, ainsi que leur appréciation et valeur pour la société, ensemble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Il implique la collaboration entre les disciplines et secteurs, et nécessite la contribution des parties prenantes- dans une approche participative-ceci peut conduire à l’amélioration de la compréhension, de la gestion agricole et de la prise de décision</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24</a:t>
            </a:fld>
            <a:endParaRPr lang="en-US"/>
          </a:p>
        </p:txBody>
      </p:sp>
    </p:spTree>
    <p:extLst>
      <p:ext uri="{BB962C8B-B14F-4D97-AF65-F5344CB8AC3E}">
        <p14:creationId xmlns:p14="http://schemas.microsoft.com/office/powerpoint/2010/main" val="301758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err="1">
                <a:solidFill>
                  <a:schemeClr val="tx1"/>
                </a:solidFill>
                <a:latin typeface="Arial" panose="020B0604020202020204" pitchFamily="34" charset="0"/>
                <a:ea typeface="Arial"/>
                <a:cs typeface="Arial" panose="020B0604020202020204" pitchFamily="34" charset="0"/>
                <a:sym typeface="Arial"/>
              </a:rPr>
              <a:t>Références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dirty="0" err="1">
                <a:solidFill>
                  <a:schemeClr val="tx1"/>
                </a:solidFill>
                <a:latin typeface="Arial" panose="020B0604020202020204" pitchFamily="34" charset="0"/>
                <a:ea typeface="Arial"/>
                <a:cs typeface="Arial" panose="020B0604020202020204" pitchFamily="34" charset="0"/>
                <a:sym typeface="Arial"/>
              </a:rPr>
              <a:t>citées</a:t>
            </a:r>
            <a:r>
              <a:rPr lang="en-GB" sz="1200" dirty="0">
                <a:solidFill>
                  <a:schemeClr val="tx1"/>
                </a:solidFill>
                <a:latin typeface="Arial" panose="020B0604020202020204" pitchFamily="34" charset="0"/>
                <a:ea typeface="Arial"/>
                <a:cs typeface="Arial" panose="020B0604020202020204" pitchFamily="34" charset="0"/>
                <a:sym typeface="Arial"/>
              </a:rPr>
              <a:t> dans les note-</a:t>
            </a:r>
            <a:r>
              <a:rPr lang="en-GB" sz="1200" dirty="0" err="1">
                <a:solidFill>
                  <a:schemeClr val="tx1"/>
                </a:solidFill>
                <a:latin typeface="Arial" panose="020B0604020202020204" pitchFamily="34" charset="0"/>
                <a:ea typeface="Arial"/>
                <a:cs typeface="Arial" panose="020B0604020202020204" pitchFamily="34" charset="0"/>
                <a:sym typeface="Arial"/>
              </a:rPr>
              <a:t>présentateur</a:t>
            </a:r>
            <a:r>
              <a:rPr lang="en-GB" sz="1200" dirty="0">
                <a:solidFill>
                  <a:schemeClr val="tx1"/>
                </a:solidFill>
                <a:latin typeface="Arial" panose="020B0604020202020204" pitchFamily="34" charset="0"/>
                <a:ea typeface="Arial"/>
                <a:cs typeface="Arial" panose="020B0604020202020204" pitchFamily="34" charset="0"/>
                <a:sym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rPr>
              <a:t>DfID</a:t>
            </a:r>
            <a:r>
              <a:rPr lang="en-GB" sz="1200" dirty="0">
                <a:solidFill>
                  <a:schemeClr val="accent1"/>
                </a:solidFill>
              </a:rPr>
              <a:t>. (1999) Sustainable Livelihoods Guidance Sheets Introduction: Overview. Department for International Development, London, UK. </a:t>
            </a:r>
          </a:p>
          <a:p>
            <a:pPr marL="171450" lvl="0" indent="-171450">
              <a:buFont typeface="Arial" panose="020B0604020202020204" pitchFamily="34" charset="0"/>
              <a:buChar char="•"/>
            </a:pPr>
            <a:r>
              <a:rPr lang="en-GB" sz="1200" b="0" i="0" u="none" strike="noStrike" cap="none" dirty="0" err="1">
                <a:solidFill>
                  <a:schemeClr val="dk1"/>
                </a:solidFill>
                <a:effectLst/>
                <a:latin typeface="Arial" panose="020B0604020202020204" pitchFamily="34" charset="0"/>
                <a:ea typeface="Calibri"/>
                <a:cs typeface="Arial" panose="020B0604020202020204" pitchFamily="34" charset="0"/>
                <a:sym typeface="Calibri"/>
              </a:rPr>
              <a:t>Folke</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C.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et al.</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(2016) Social-ecological resilience and biosphere-based sustainability science.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Ecology and Society</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a:t>
            </a:r>
            <a:r>
              <a:rPr lang="en-GB" sz="1200" b="1" i="0" u="none" strike="noStrike" cap="none" dirty="0">
                <a:solidFill>
                  <a:schemeClr val="dk1"/>
                </a:solidFill>
                <a:effectLst/>
                <a:latin typeface="Arial" panose="020B0604020202020204" pitchFamily="34" charset="0"/>
                <a:ea typeface="Calibri"/>
                <a:cs typeface="Arial" panose="020B0604020202020204" pitchFamily="34" charset="0"/>
                <a:sym typeface="Calibri"/>
              </a:rPr>
              <a:t>21</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4C96"/>
                </a:solidFill>
              </a:rPr>
              <a:t>Helbing, D. (2013) Globally networked risks and how to respond. </a:t>
            </a:r>
            <a:r>
              <a:rPr lang="en-GB" sz="1200" i="1" dirty="0">
                <a:solidFill>
                  <a:srgbClr val="004C96"/>
                </a:solidFill>
              </a:rPr>
              <a:t>Nature</a:t>
            </a:r>
            <a:r>
              <a:rPr lang="en-GB" sz="1200" dirty="0">
                <a:solidFill>
                  <a:srgbClr val="004C96"/>
                </a:solidFill>
              </a:rPr>
              <a:t> </a:t>
            </a:r>
            <a:r>
              <a:rPr lang="en-GB" sz="1200" b="1" dirty="0">
                <a:solidFill>
                  <a:srgbClr val="004C96"/>
                </a:solidFill>
              </a:rPr>
              <a:t>497</a:t>
            </a:r>
            <a:r>
              <a:rPr lang="en-GB" sz="1200" dirty="0">
                <a:solidFill>
                  <a:srgbClr val="004C96"/>
                </a:solidFill>
              </a:rPr>
              <a:t>, 51-59.</a:t>
            </a:r>
          </a:p>
          <a:p>
            <a:pPr marL="171450" lvl="0" indent="-171450">
              <a:buFont typeface="Arial" panose="020B0604020202020204" pitchFamily="34" charset="0"/>
              <a:buChar char="•"/>
            </a:pPr>
            <a:r>
              <a:rPr lang="en-GB" sz="1200" b="0" i="0" u="none" strike="noStrike" cap="none" dirty="0" err="1">
                <a:solidFill>
                  <a:schemeClr val="dk1"/>
                </a:solidFill>
                <a:effectLst/>
                <a:latin typeface="Arial" panose="020B0604020202020204" pitchFamily="34" charset="0"/>
                <a:ea typeface="Calibri"/>
                <a:cs typeface="Arial" panose="020B0604020202020204" pitchFamily="34" charset="0"/>
                <a:sym typeface="Calibri"/>
              </a:rPr>
              <a:t>Holling</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C.S. (1973) Resilience and Stability of Ecological Systems.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Annual Review of Ecology and Systematics</a:t>
            </a:r>
            <a:r>
              <a:rPr lang="en-GB" sz="1200" b="1" i="0" u="none" strike="noStrike" cap="none" dirty="0">
                <a:solidFill>
                  <a:schemeClr val="dk1"/>
                </a:solidFill>
                <a:effectLst/>
                <a:latin typeface="Arial" panose="020B0604020202020204" pitchFamily="34" charset="0"/>
                <a:ea typeface="Calibri"/>
                <a:cs typeface="Arial" panose="020B0604020202020204" pitchFamily="34" charset="0"/>
                <a:sym typeface="Calibri"/>
              </a:rPr>
              <a:t> 4,</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 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rPr>
              <a:t>Kristensen, P. (2004) The DPSIR Framework. Paper presented at the workshop on a comprehensive/detailed assessment of the vulnerability of water resources to environmental change in Africa using river basin approach. UNEP headquarters, Nairobi, Kenya. Available at: https://wwz.ifremer.fr/dce/content/download/69291/913220/file/DPSIR.pdf </a:t>
            </a:r>
          </a:p>
          <a:p>
            <a:pPr marL="171450" lvl="0" indent="-171450">
              <a:buFont typeface="Arial" panose="020B0604020202020204" pitchFamily="34" charset="0"/>
              <a:buChar char="•"/>
            </a:pP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MA. (2005) </a:t>
            </a:r>
            <a:r>
              <a:rPr lang="en-GB" sz="1200" b="0" i="1" u="none" strike="noStrike" cap="none" dirty="0">
                <a:solidFill>
                  <a:schemeClr val="dk1"/>
                </a:solidFill>
                <a:effectLst/>
                <a:latin typeface="Arial" panose="020B0604020202020204" pitchFamily="34" charset="0"/>
                <a:ea typeface="Calibri"/>
                <a:cs typeface="Arial" panose="020B0604020202020204" pitchFamily="34" charset="0"/>
                <a:sym typeface="Calibri"/>
              </a:rPr>
              <a:t>Ecosystems and Human Well-Being. </a:t>
            </a:r>
            <a:r>
              <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rPr>
              <a:t>Island Press, Washington, DC.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1"/>
              </a:solidFill>
            </a:endParaRPr>
          </a:p>
          <a:p>
            <a:pPr lvl="0">
              <a:buFont typeface="Arial" panose="020B0604020202020204" pitchFamily="34" charset="0"/>
              <a:buChar char="•"/>
            </a:pPr>
            <a:endParaRPr lang="en-GB" sz="1200" b="0" i="0" u="none" strike="noStrike" cap="none" dirty="0">
              <a:solidFill>
                <a:schemeClr val="dk1"/>
              </a:solidFill>
              <a:effectLst/>
              <a:latin typeface="Arial" panose="020B0604020202020204" pitchFamily="34" charset="0"/>
              <a:ea typeface="Calibri"/>
              <a:cs typeface="Arial" panose="020B0604020202020204" pitchFamily="34" charset="0"/>
              <a:sym typeface="Calibri"/>
            </a:endParaRPr>
          </a:p>
          <a:p>
            <a:pPr marL="171450" marR="0" lvl="0" indent="-171450" algn="l" rtl="0">
              <a:lnSpc>
                <a:spcPct val="100000"/>
              </a:lnSpc>
              <a:spcBef>
                <a:spcPts val="600"/>
              </a:spcBef>
              <a:spcAft>
                <a:spcPts val="0"/>
              </a:spcAft>
              <a:buClrTx/>
              <a:buSzPts val="1300"/>
              <a:buFont typeface="Arial" panose="020B0604020202020204" pitchFamily="34" charset="0"/>
              <a:buChar char="•"/>
            </a:pPr>
            <a:endParaRPr lang="en-GB"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latin typeface="+mn-lt"/>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96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mn-lt"/>
                <a:ea typeface="+mn-ea"/>
                <a:cs typeface="+mn-cs"/>
              </a:rPr>
              <a:t>On parle</a:t>
            </a:r>
            <a:r>
              <a:rPr lang="fr-FR" sz="1200" kern="1200" baseline="0" dirty="0">
                <a:solidFill>
                  <a:schemeClr val="tx1"/>
                </a:solidFill>
                <a:effectLst/>
                <a:latin typeface="+mn-lt"/>
                <a:ea typeface="+mn-ea"/>
                <a:cs typeface="+mn-cs"/>
              </a:rPr>
              <a:t> de système </a:t>
            </a:r>
            <a:r>
              <a:rPr lang="fr-FR" sz="1200" kern="1200" baseline="0" dirty="0" err="1">
                <a:solidFill>
                  <a:schemeClr val="tx1"/>
                </a:solidFill>
                <a:effectLst/>
                <a:latin typeface="+mn-lt"/>
                <a:ea typeface="+mn-ea"/>
                <a:cs typeface="+mn-cs"/>
              </a:rPr>
              <a:t>socioécologique</a:t>
            </a:r>
            <a:r>
              <a:rPr lang="fr-FR" sz="1200" kern="1200" baseline="0" dirty="0">
                <a:solidFill>
                  <a:schemeClr val="tx1"/>
                </a:solidFill>
                <a:effectLst/>
                <a:latin typeface="+mn-lt"/>
                <a:ea typeface="+mn-ea"/>
                <a:cs typeface="+mn-cs"/>
              </a:rPr>
              <a:t> parce que </a:t>
            </a:r>
            <a:r>
              <a:rPr lang="fr-FR" sz="1200" kern="1200" dirty="0">
                <a:solidFill>
                  <a:schemeClr val="tx1"/>
                </a:solidFill>
                <a:effectLst/>
                <a:latin typeface="+mn-lt"/>
                <a:ea typeface="+mn-ea"/>
                <a:cs typeface="+mn-cs"/>
              </a:rPr>
              <a:t>« La délimitation entre les systèmes sociaux et écologiques est artificielle et arbitraire » (</a:t>
            </a:r>
            <a:r>
              <a:rPr lang="fr-FR" sz="1200" kern="1200" dirty="0" err="1">
                <a:solidFill>
                  <a:schemeClr val="tx1"/>
                </a:solidFill>
                <a:effectLst/>
                <a:latin typeface="+mn-lt"/>
                <a:ea typeface="+mn-ea"/>
                <a:cs typeface="+mn-cs"/>
              </a:rPr>
              <a:t>Folke</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2016)</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a:t>
            </a:r>
            <a:r>
              <a:rPr lang="fr-FR" sz="1200" b="1" kern="1200" dirty="0">
                <a:solidFill>
                  <a:schemeClr val="tx1"/>
                </a:solidFill>
                <a:effectLst/>
                <a:latin typeface="+mn-lt"/>
                <a:ea typeface="+mn-ea"/>
                <a:cs typeface="+mn-cs"/>
              </a:rPr>
              <a:t>social </a:t>
            </a:r>
            <a:r>
              <a:rPr lang="fr-FR" sz="1200" kern="1200" dirty="0">
                <a:solidFill>
                  <a:schemeClr val="tx1"/>
                </a:solidFill>
                <a:effectLst/>
                <a:latin typeface="+mn-lt"/>
                <a:ea typeface="+mn-ea"/>
                <a:cs typeface="+mn-cs"/>
              </a:rPr>
              <a:t>inclue la dimension humaine et ses diverses facettes, dont l’économique, le politique, le technologique et le culturel.</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a:t>
            </a:r>
            <a:r>
              <a:rPr lang="fr-FR" sz="1200" b="1" kern="1200" dirty="0">
                <a:solidFill>
                  <a:schemeClr val="tx1"/>
                </a:solidFill>
                <a:effectLst/>
                <a:latin typeface="+mn-lt"/>
                <a:ea typeface="+mn-ea"/>
                <a:cs typeface="+mn-cs"/>
              </a:rPr>
              <a:t>écologique </a:t>
            </a:r>
            <a:r>
              <a:rPr lang="fr-FR" sz="1200" kern="1200" dirty="0">
                <a:solidFill>
                  <a:schemeClr val="tx1"/>
                </a:solidFill>
                <a:effectLst/>
                <a:latin typeface="+mn-lt"/>
                <a:ea typeface="+mn-ea"/>
                <a:cs typeface="+mn-cs"/>
              </a:rPr>
              <a:t>intègre tous les êtres vivants et leurs interactions, incluant les humains et leurs actions, aussi bien que leur échange dynamique avec l’atmosphère, le cycle de l’eau, les cycles biogéochimiques, et les dynamiques du système Terre dans son ensemble.</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Ceci veut dire que nous voulons abandonner ce genre de raisonnement vers… </a:t>
            </a:r>
            <a:r>
              <a:rPr lang="fr-FR" sz="1200" i="1" kern="1200" dirty="0">
                <a:solidFill>
                  <a:schemeClr val="tx1"/>
                </a:solidFill>
                <a:effectLst/>
                <a:latin typeface="+mn-lt"/>
                <a:ea typeface="+mn-ea"/>
                <a:cs typeface="+mn-cs"/>
              </a:rPr>
              <a:t>[</a:t>
            </a:r>
            <a:r>
              <a:rPr lang="fr-FR" i="1" dirty="0"/>
              <a:t>voir la diapositive suivante</a:t>
            </a:r>
            <a:r>
              <a:rPr lang="fr-FR" sz="1200" i="1" kern="1200" dirty="0">
                <a:solidFill>
                  <a:schemeClr val="tx1"/>
                </a:solidFill>
                <a:effectLst/>
                <a:latin typeface="+mn-lt"/>
                <a:ea typeface="+mn-ea"/>
                <a:cs typeface="+mn-cs"/>
              </a:rPr>
              <a:t>]</a:t>
            </a:r>
            <a:endParaRPr lang="en-ZA" i="1"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5</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r>
              <a:rPr lang="fr-FR" sz="1200" kern="1200" dirty="0">
                <a:solidFill>
                  <a:schemeClr val="tx1"/>
                </a:solidFill>
                <a:effectLst/>
                <a:latin typeface="+mn-lt"/>
                <a:ea typeface="+mn-ea"/>
                <a:cs typeface="+mn-cs"/>
              </a:rPr>
              <a:t> Ce genre de raisonnement est basé sur notre compréhension de connections de systèmes basée sur </a:t>
            </a:r>
            <a:endParaRPr lang="en-ZA" baseline="0" dirty="0"/>
          </a:p>
          <a:p>
            <a:r>
              <a:rPr lang="en-ZA" dirty="0"/>
              <a:t>https://static1.squarespace.com/static/54f8c6cee4b0e25f5b1af40c/t/590274d3e58c628889ddbf79/1493333209628/</a:t>
            </a:r>
          </a:p>
        </p:txBody>
      </p:sp>
      <p:sp>
        <p:nvSpPr>
          <p:cNvPr id="4" name="Slide Number Placeholder 3"/>
          <p:cNvSpPr>
            <a:spLocks noGrp="1"/>
          </p:cNvSpPr>
          <p:nvPr>
            <p:ph type="sldNum" sz="quarter" idx="10"/>
          </p:nvPr>
        </p:nvSpPr>
        <p:spPr/>
        <p:txBody>
          <a:bodyPr/>
          <a:lstStyle/>
          <a:p>
            <a:fld id="{D536A055-F74D-284E-8E9F-F2FBD7D2465E}" type="slidenum">
              <a:rPr lang="en-US" smtClean="0"/>
              <a:pPr/>
              <a:t>6</a:t>
            </a:fld>
            <a:endParaRPr lang="en-US"/>
          </a:p>
        </p:txBody>
      </p:sp>
    </p:spTree>
    <p:extLst>
      <p:ext uri="{BB962C8B-B14F-4D97-AF65-F5344CB8AC3E}">
        <p14:creationId xmlns:p14="http://schemas.microsoft.com/office/powerpoint/2010/main" val="381421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Une approche multi-niveaux est important pour nous permettre d’examiner différents niveaux où les SSE interagissent et retro actent</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[Discuter avec quelques exemples]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SSE incluent des interactions à échelles multiples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et sont influencés fortement par des facteurs externes et la gestion</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Echelle géographique : facteurs aux niveaux- local/communautaire, municipal/régional, national et international.</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Echelle temporelle : émergence et développement de nouvelles initiatives de gestion, histoire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Echelle </a:t>
            </a:r>
            <a:r>
              <a:rPr lang="fr-FR" sz="1200" kern="1200" dirty="0" err="1">
                <a:solidFill>
                  <a:schemeClr val="tx1"/>
                </a:solidFill>
                <a:effectLst/>
                <a:latin typeface="+mn-lt"/>
                <a:ea typeface="+mn-ea"/>
                <a:cs typeface="+mn-cs"/>
              </a:rPr>
              <a:t>socio-politique</a:t>
            </a:r>
            <a:r>
              <a:rPr lang="fr-FR" sz="1200" kern="1200" dirty="0">
                <a:solidFill>
                  <a:schemeClr val="tx1"/>
                </a:solidFill>
                <a:effectLst/>
                <a:latin typeface="+mn-lt"/>
                <a:ea typeface="+mn-ea"/>
                <a:cs typeface="+mn-cs"/>
              </a:rPr>
              <a:t> : différentes parties prenantes, organisations communautaires, forums régionaux.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Les SSE incluent plusieurs types</a:t>
            </a:r>
            <a:r>
              <a:rPr lang="fr-FR" sz="1200" kern="1200" baseline="0" dirty="0">
                <a:solidFill>
                  <a:schemeClr val="tx1"/>
                </a:solidFill>
                <a:effectLst/>
                <a:latin typeface="+mn-lt"/>
                <a:ea typeface="+mn-ea"/>
                <a:cs typeface="+mn-cs"/>
              </a:rPr>
              <a:t> de diversité.</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628650" lvl="1" indent="-171450">
              <a:buFont typeface="Courier New" panose="02070309020205020404" pitchFamily="49" charset="0"/>
              <a:buNone/>
            </a:pPr>
            <a:endParaRPr lang="fr-FR" sz="1200" kern="1200" dirty="0">
              <a:solidFill>
                <a:schemeClr val="tx1"/>
              </a:solidFill>
              <a:effectLst/>
              <a:latin typeface="+mn-lt"/>
              <a:ea typeface="+mn-ea"/>
              <a:cs typeface="+mn-cs"/>
            </a:endParaRPr>
          </a:p>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7</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Seuil: le point sur lequel il y a un changement abrupt dans la qualité d’un écosystème, propriété ou phénomène, ou lorsque de petits changements d’un facteur social ou environnemental provoquent de grandes réponses dans l’écosystème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Points de basculement : les changements dans le système peuvent être irréversibles.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Résilience : originalement introduit par Holling (1973). Généralement, la résilience comprend 3 capacités : persistance, adaptabilité et transformabilité</a:t>
            </a: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8</a:t>
            </a:fld>
            <a:endParaRPr lang="en-US"/>
          </a:p>
        </p:txBody>
      </p:sp>
    </p:spTree>
    <p:extLst>
      <p:ext uri="{BB962C8B-B14F-4D97-AF65-F5344CB8AC3E}">
        <p14:creationId xmlns:p14="http://schemas.microsoft.com/office/powerpoint/2010/main" val="167981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9</a:t>
            </a:fld>
            <a:endParaRPr lang="en-US"/>
          </a:p>
        </p:txBody>
      </p:sp>
    </p:spTree>
    <p:extLst>
      <p:ext uri="{BB962C8B-B14F-4D97-AF65-F5344CB8AC3E}">
        <p14:creationId xmlns:p14="http://schemas.microsoft.com/office/powerpoint/2010/main" val="307434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Cette étude se situe dans le sud de la région du Cap en Afrique du Sud</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Ici, la plantation de pin a changé le paysage, les pins devenant très envahissants et répandus sur tout le paysage (ainsi, l’activité économique humaine conduit à un changement avec effets écologiques imprévisibles)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 résultat, le feu- qui est une composante naturelle de ce paysage- est devenu plus fréquent, plus intense et détruisant des propriétés dans la zone</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10</a:t>
            </a:fld>
            <a:endParaRPr lang="en-US"/>
          </a:p>
        </p:txBody>
      </p:sp>
    </p:spTree>
    <p:extLst>
      <p:ext uri="{BB962C8B-B14F-4D97-AF65-F5344CB8AC3E}">
        <p14:creationId xmlns:p14="http://schemas.microsoft.com/office/powerpoint/2010/main" val="1847861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a:blip r:embed="rId2"/>
          <a:stretch>
            <a:fillRect/>
          </a:stretch>
        </p:blipFill>
        <p:spPr>
          <a:xfrm>
            <a:off x="2367275" y="99695"/>
            <a:ext cx="4551650" cy="3758076"/>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journals.elsevier.com/journal-of-environmental-management"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journals.elsevier.com/journal-of-environmental-managemen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s://esajournals.onlinelibrary.wiley.com/journal/1540930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kateraworth.com/doughnu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z.ifremer.fr/dce/content/download/69291/913220/.../DPSIR.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reativecommons.org/licenses/by-nc/4.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5751/ES-08920-2201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Introduction aux systèmes socio-écologiques</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fr-FR" dirty="0"/>
              <a:t>Thème</a:t>
            </a:r>
            <a:r>
              <a:rPr lang="en-US" dirty="0"/>
              <a:t> 03</a:t>
            </a:r>
          </a:p>
        </p:txBody>
      </p:sp>
      <p:sp>
        <p:nvSpPr>
          <p:cNvPr id="4" name="TextBox 3">
            <a:extLst>
              <a:ext uri="{FF2B5EF4-FFF2-40B4-BE49-F238E27FC236}">
                <a16:creationId xmlns:a16="http://schemas.microsoft.com/office/drawing/2014/main" id="{3A65D3BE-9F80-D340-BE4D-FFAEC5C13CCD}"/>
              </a:ext>
            </a:extLst>
          </p:cNvPr>
          <p:cNvSpPr txBox="1"/>
          <p:nvPr/>
        </p:nvSpPr>
        <p:spPr>
          <a:xfrm>
            <a:off x="6091881" y="3649596"/>
            <a:ext cx="3067885" cy="200055"/>
          </a:xfrm>
          <a:prstGeom prst="rect">
            <a:avLst/>
          </a:prstGeom>
          <a:noFill/>
        </p:spPr>
        <p:txBody>
          <a:bodyPr wrap="square" rtlCol="0">
            <a:spAutoFit/>
          </a:bodyPr>
          <a:lstStyle/>
          <a:p>
            <a:pPr algn="r"/>
            <a:r>
              <a:rPr lang="en-US" sz="700" dirty="0">
                <a:solidFill>
                  <a:schemeClr val="tx1">
                    <a:alpha val="70000"/>
                  </a:schemeClr>
                </a:solidFill>
                <a:latin typeface="+mj-lt"/>
              </a:rPr>
              <a:t>© </a:t>
            </a:r>
            <a:r>
              <a:rPr lang="en-US" sz="700" dirty="0">
                <a:solidFill>
                  <a:schemeClr val="tx1">
                    <a:alpha val="70000"/>
                  </a:schemeClr>
                </a:solidFill>
                <a:latin typeface="+mj-lt"/>
                <a:ea typeface="Calibri"/>
                <a:cs typeface="Calibri"/>
              </a:rPr>
              <a:t>Helbing 2013, World Economic Forum, reproduced with permission</a:t>
            </a:r>
            <a:endParaRPr lang="en-GB" sz="700" dirty="0">
              <a:solidFill>
                <a:schemeClr val="tx1">
                  <a:alpha val="70000"/>
                </a:schemeClr>
              </a:solidFill>
              <a:latin typeface="+mj-lt"/>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82B43-06AB-8A43-811C-6CF32346B42E}"/>
              </a:ext>
            </a:extLst>
          </p:cNvPr>
          <p:cNvPicPr>
            <a:picLocks noChangeAspect="1"/>
          </p:cNvPicPr>
          <p:nvPr/>
        </p:nvPicPr>
        <p:blipFill>
          <a:blip r:embed="rId3"/>
          <a:stretch>
            <a:fillRect/>
          </a:stretch>
        </p:blipFill>
        <p:spPr>
          <a:xfrm>
            <a:off x="-1" y="50799"/>
            <a:ext cx="5061285" cy="3433805"/>
          </a:xfrm>
          <a:prstGeom prst="rect">
            <a:avLst/>
          </a:prstGeom>
        </p:spPr>
      </p:pic>
      <p:pic>
        <p:nvPicPr>
          <p:cNvPr id="10" name="Picture 9">
            <a:extLst>
              <a:ext uri="{FF2B5EF4-FFF2-40B4-BE49-F238E27FC236}">
                <a16:creationId xmlns:a16="http://schemas.microsoft.com/office/drawing/2014/main" id="{1BDAC1F0-53CD-0746-A1DB-E0E3C382BC50}"/>
              </a:ext>
            </a:extLst>
          </p:cNvPr>
          <p:cNvPicPr>
            <a:picLocks noChangeAspect="1"/>
          </p:cNvPicPr>
          <p:nvPr/>
        </p:nvPicPr>
        <p:blipFill rotWithShape="1">
          <a:blip r:embed="rId4"/>
          <a:srcRect t="6161"/>
          <a:stretch/>
        </p:blipFill>
        <p:spPr>
          <a:xfrm>
            <a:off x="-1" y="3101543"/>
            <a:ext cx="3509319" cy="3018683"/>
          </a:xfrm>
          <a:prstGeom prst="rect">
            <a:avLst/>
          </a:prstGeom>
        </p:spPr>
      </p:pic>
      <p:pic>
        <p:nvPicPr>
          <p:cNvPr id="8" name="Picture 7">
            <a:extLst>
              <a:ext uri="{FF2B5EF4-FFF2-40B4-BE49-F238E27FC236}">
                <a16:creationId xmlns:a16="http://schemas.microsoft.com/office/drawing/2014/main" id="{C6AE5AFB-AA34-934F-B0F3-747659FBAB02}"/>
              </a:ext>
            </a:extLst>
          </p:cNvPr>
          <p:cNvPicPr>
            <a:picLocks noChangeAspect="1"/>
          </p:cNvPicPr>
          <p:nvPr/>
        </p:nvPicPr>
        <p:blipFill>
          <a:blip r:embed="rId5"/>
          <a:stretch>
            <a:fillRect/>
          </a:stretch>
        </p:blipFill>
        <p:spPr>
          <a:xfrm>
            <a:off x="5059939" y="50800"/>
            <a:ext cx="4084061" cy="3050744"/>
          </a:xfrm>
          <a:prstGeom prst="rect">
            <a:avLst/>
          </a:prstGeom>
        </p:spPr>
      </p:pic>
      <p:pic>
        <p:nvPicPr>
          <p:cNvPr id="12" name="Picture 11">
            <a:extLst>
              <a:ext uri="{FF2B5EF4-FFF2-40B4-BE49-F238E27FC236}">
                <a16:creationId xmlns:a16="http://schemas.microsoft.com/office/drawing/2014/main" id="{A8DF92E7-7D81-E747-B1EB-1A29042DEB6B}"/>
              </a:ext>
            </a:extLst>
          </p:cNvPr>
          <p:cNvPicPr>
            <a:picLocks noChangeAspect="1"/>
          </p:cNvPicPr>
          <p:nvPr/>
        </p:nvPicPr>
        <p:blipFill rotWithShape="1">
          <a:blip r:embed="rId6"/>
          <a:srcRect l="5746"/>
          <a:stretch/>
        </p:blipFill>
        <p:spPr>
          <a:xfrm>
            <a:off x="3373395" y="3101545"/>
            <a:ext cx="3905884" cy="3018681"/>
          </a:xfrm>
          <a:prstGeom prst="rect">
            <a:avLst/>
          </a:prstGeom>
        </p:spPr>
      </p:pic>
      <p:pic>
        <p:nvPicPr>
          <p:cNvPr id="14" name="Picture 13">
            <a:extLst>
              <a:ext uri="{FF2B5EF4-FFF2-40B4-BE49-F238E27FC236}">
                <a16:creationId xmlns:a16="http://schemas.microsoft.com/office/drawing/2014/main" id="{68952407-A797-3A4D-93DB-0EC4D9D28175}"/>
              </a:ext>
            </a:extLst>
          </p:cNvPr>
          <p:cNvPicPr>
            <a:picLocks noChangeAspect="1"/>
          </p:cNvPicPr>
          <p:nvPr/>
        </p:nvPicPr>
        <p:blipFill>
          <a:blip r:embed="rId7"/>
          <a:stretch>
            <a:fillRect/>
          </a:stretch>
        </p:blipFill>
        <p:spPr>
          <a:xfrm>
            <a:off x="7107473" y="3101545"/>
            <a:ext cx="2036527" cy="3018681"/>
          </a:xfrm>
          <a:prstGeom prst="rect">
            <a:avLst/>
          </a:prstGeom>
        </p:spPr>
      </p:pic>
      <p:sp>
        <p:nvSpPr>
          <p:cNvPr id="17" name="TextBox 16">
            <a:extLst>
              <a:ext uri="{FF2B5EF4-FFF2-40B4-BE49-F238E27FC236}">
                <a16:creationId xmlns:a16="http://schemas.microsoft.com/office/drawing/2014/main" id="{E81AD0ED-5E1A-EE42-B1B6-A39E5E2CF25B}"/>
              </a:ext>
            </a:extLst>
          </p:cNvPr>
          <p:cNvSpPr txBox="1"/>
          <p:nvPr/>
        </p:nvSpPr>
        <p:spPr>
          <a:xfrm>
            <a:off x="2366318" y="6312527"/>
            <a:ext cx="4471034" cy="415498"/>
          </a:xfrm>
          <a:prstGeom prst="rect">
            <a:avLst/>
          </a:prstGeom>
          <a:noFill/>
        </p:spPr>
        <p:txBody>
          <a:bodyPr wrap="square" rtlCol="0">
            <a:spAutoFit/>
          </a:bodyPr>
          <a:lstStyle/>
          <a:p>
            <a:pPr algn="ctr"/>
            <a:r>
              <a:rPr lang="fr-FR" sz="700" dirty="0">
                <a:solidFill>
                  <a:schemeClr val="tx1">
                    <a:alpha val="70000"/>
                  </a:schemeClr>
                </a:solidFill>
              </a:rPr>
              <a:t>Reproduit du </a:t>
            </a:r>
            <a:r>
              <a:rPr lang="en-US" sz="700" dirty="0">
                <a:solidFill>
                  <a:schemeClr val="tx1">
                    <a:alpha val="70000"/>
                  </a:schemeClr>
                </a:solidFill>
                <a:hlinkClick r:id="rId8"/>
              </a:rPr>
              <a:t>Journal of Environmental Management</a:t>
            </a:r>
            <a:r>
              <a:rPr lang="en-US" sz="700" dirty="0">
                <a:solidFill>
                  <a:schemeClr val="tx1">
                    <a:alpha val="70000"/>
                  </a:schemeClr>
                </a:solidFill>
              </a:rPr>
              <a:t>, Vol.89, Issue 4, B.W. van </a:t>
            </a:r>
            <a:r>
              <a:rPr lang="en-US" sz="700" dirty="0" err="1">
                <a:solidFill>
                  <a:schemeClr val="tx1">
                    <a:alpha val="70000"/>
                  </a:schemeClr>
                </a:solidFill>
              </a:rPr>
              <a:t>Wilgen</a:t>
            </a:r>
            <a:r>
              <a:rPr lang="en-US" sz="700" dirty="0">
                <a:solidFill>
                  <a:schemeClr val="tx1">
                    <a:alpha val="70000"/>
                  </a:schemeClr>
                </a:solidFill>
              </a:rPr>
              <a:t>, B. </a:t>
            </a:r>
            <a:r>
              <a:rPr lang="en-US" sz="700" dirty="0" err="1">
                <a:solidFill>
                  <a:schemeClr val="tx1">
                    <a:alpha val="70000"/>
                  </a:schemeClr>
                </a:solidFill>
              </a:rPr>
              <a:t>Reyers</a:t>
            </a:r>
            <a:r>
              <a:rPr lang="en-US" sz="700" dirty="0">
                <a:solidFill>
                  <a:schemeClr val="tx1">
                    <a:alpha val="70000"/>
                  </a:schemeClr>
                </a:solidFill>
              </a:rPr>
              <a:t>, D.C. Le </a:t>
            </a:r>
            <a:r>
              <a:rPr lang="en-US" sz="700" dirty="0" err="1">
                <a:solidFill>
                  <a:schemeClr val="tx1">
                    <a:alpha val="70000"/>
                  </a:schemeClr>
                </a:solidFill>
              </a:rPr>
              <a:t>Maitre</a:t>
            </a:r>
            <a:r>
              <a:rPr lang="en-US" sz="700" dirty="0">
                <a:solidFill>
                  <a:schemeClr val="tx1">
                    <a:alpha val="70000"/>
                  </a:schemeClr>
                </a:solidFill>
              </a:rPr>
              <a:t>, D.M. Richardson, L. </a:t>
            </a:r>
            <a:r>
              <a:rPr lang="en-US" sz="700" dirty="0" err="1">
                <a:solidFill>
                  <a:schemeClr val="tx1">
                    <a:alpha val="70000"/>
                  </a:schemeClr>
                </a:solidFill>
              </a:rPr>
              <a:t>Schonegevel</a:t>
            </a:r>
            <a:r>
              <a:rPr lang="en-US" sz="700" dirty="0">
                <a:solidFill>
                  <a:schemeClr val="tx1">
                    <a:alpha val="70000"/>
                  </a:schemeClr>
                </a:solidFill>
              </a:rPr>
              <a:t>, 'A biome-scale assessment of the impact of invasive alien plants on ecosystem services in South Africa', pp. 336-349. (c) 2008, avec la permission </a:t>
            </a:r>
            <a:r>
              <a:rPr lang="en-US" sz="700" dirty="0" err="1">
                <a:solidFill>
                  <a:schemeClr val="tx1">
                    <a:alpha val="70000"/>
                  </a:schemeClr>
                </a:solidFill>
              </a:rPr>
              <a:t>d’Elsevier</a:t>
            </a:r>
            <a:r>
              <a:rPr lang="en-US" sz="700" dirty="0">
                <a:solidFill>
                  <a:schemeClr val="tx1">
                    <a:alpha val="70000"/>
                  </a:schemeClr>
                </a:solidFill>
              </a:rPr>
              <a:t>.</a:t>
            </a:r>
            <a:endParaRPr lang="en-GB" sz="700" dirty="0">
              <a:solidFill>
                <a:schemeClr val="tx1">
                  <a:alpha val="70000"/>
                </a:schemeClr>
              </a:solidFill>
            </a:endParaRPr>
          </a:p>
        </p:txBody>
      </p:sp>
    </p:spTree>
    <p:extLst>
      <p:ext uri="{BB962C8B-B14F-4D97-AF65-F5344CB8AC3E}">
        <p14:creationId xmlns:p14="http://schemas.microsoft.com/office/powerpoint/2010/main" val="399216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7A6EE3-D2A9-FE4B-984A-62A43876A512}"/>
              </a:ext>
            </a:extLst>
          </p:cNvPr>
          <p:cNvPicPr>
            <a:picLocks noChangeAspect="1"/>
          </p:cNvPicPr>
          <p:nvPr/>
        </p:nvPicPr>
        <p:blipFill rotWithShape="1">
          <a:blip r:embed="rId3"/>
          <a:srcRect l="2762" t="5235" r="3930" b="3575"/>
          <a:stretch/>
        </p:blipFill>
        <p:spPr>
          <a:xfrm>
            <a:off x="1" y="49426"/>
            <a:ext cx="4572348" cy="3143490"/>
          </a:xfrm>
          <a:prstGeom prst="rect">
            <a:avLst/>
          </a:prstGeom>
        </p:spPr>
      </p:pic>
      <p:pic>
        <p:nvPicPr>
          <p:cNvPr id="3" name="Picture 2">
            <a:extLst>
              <a:ext uri="{FF2B5EF4-FFF2-40B4-BE49-F238E27FC236}">
                <a16:creationId xmlns:a16="http://schemas.microsoft.com/office/drawing/2014/main" id="{21D29556-8E7E-B64B-B87D-7E1A01AAC0C9}"/>
              </a:ext>
            </a:extLst>
          </p:cNvPr>
          <p:cNvPicPr>
            <a:picLocks noChangeAspect="1"/>
          </p:cNvPicPr>
          <p:nvPr/>
        </p:nvPicPr>
        <p:blipFill rotWithShape="1">
          <a:blip r:embed="rId4"/>
          <a:srcRect l="247" r="3204"/>
          <a:stretch/>
        </p:blipFill>
        <p:spPr>
          <a:xfrm>
            <a:off x="4572349" y="49425"/>
            <a:ext cx="4571652" cy="3262660"/>
          </a:xfrm>
          <a:prstGeom prst="rect">
            <a:avLst/>
          </a:prstGeom>
        </p:spPr>
      </p:pic>
      <p:pic>
        <p:nvPicPr>
          <p:cNvPr id="5" name="Picture 4">
            <a:extLst>
              <a:ext uri="{FF2B5EF4-FFF2-40B4-BE49-F238E27FC236}">
                <a16:creationId xmlns:a16="http://schemas.microsoft.com/office/drawing/2014/main" id="{9F29DF6D-2917-BF49-9E62-BF1297EBAB75}"/>
              </a:ext>
            </a:extLst>
          </p:cNvPr>
          <p:cNvPicPr>
            <a:picLocks noChangeAspect="1"/>
          </p:cNvPicPr>
          <p:nvPr/>
        </p:nvPicPr>
        <p:blipFill rotWithShape="1">
          <a:blip r:embed="rId5"/>
          <a:srcRect b="11492"/>
          <a:stretch/>
        </p:blipFill>
        <p:spPr>
          <a:xfrm>
            <a:off x="0" y="3270876"/>
            <a:ext cx="4572350" cy="2845720"/>
          </a:xfrm>
          <a:prstGeom prst="rect">
            <a:avLst/>
          </a:prstGeom>
        </p:spPr>
      </p:pic>
      <p:pic>
        <p:nvPicPr>
          <p:cNvPr id="9" name="Picture 8">
            <a:extLst>
              <a:ext uri="{FF2B5EF4-FFF2-40B4-BE49-F238E27FC236}">
                <a16:creationId xmlns:a16="http://schemas.microsoft.com/office/drawing/2014/main" id="{B7C951B7-E0EA-E648-A4F4-55C15C904817}"/>
              </a:ext>
            </a:extLst>
          </p:cNvPr>
          <p:cNvPicPr>
            <a:picLocks noChangeAspect="1"/>
          </p:cNvPicPr>
          <p:nvPr/>
        </p:nvPicPr>
        <p:blipFill rotWithShape="1">
          <a:blip r:embed="rId6"/>
          <a:srcRect b="7284"/>
          <a:stretch/>
        </p:blipFill>
        <p:spPr>
          <a:xfrm>
            <a:off x="4572348" y="3270876"/>
            <a:ext cx="4571652" cy="2845720"/>
          </a:xfrm>
          <a:prstGeom prst="rect">
            <a:avLst/>
          </a:prstGeom>
        </p:spPr>
      </p:pic>
      <p:sp>
        <p:nvSpPr>
          <p:cNvPr id="15" name="TextBox 14">
            <a:extLst>
              <a:ext uri="{FF2B5EF4-FFF2-40B4-BE49-F238E27FC236}">
                <a16:creationId xmlns:a16="http://schemas.microsoft.com/office/drawing/2014/main" id="{558A9F59-3D42-924F-B31E-F9B53769C346}"/>
              </a:ext>
            </a:extLst>
          </p:cNvPr>
          <p:cNvSpPr txBox="1"/>
          <p:nvPr/>
        </p:nvSpPr>
        <p:spPr>
          <a:xfrm>
            <a:off x="2366318" y="6312527"/>
            <a:ext cx="4471034" cy="415498"/>
          </a:xfrm>
          <a:prstGeom prst="rect">
            <a:avLst/>
          </a:prstGeom>
          <a:noFill/>
        </p:spPr>
        <p:txBody>
          <a:bodyPr wrap="square" rtlCol="0">
            <a:spAutoFit/>
          </a:bodyPr>
          <a:lstStyle/>
          <a:p>
            <a:pPr algn="ctr"/>
            <a:r>
              <a:rPr lang="fr-FR" sz="700" dirty="0">
                <a:solidFill>
                  <a:schemeClr val="tx1">
                    <a:alpha val="70000"/>
                  </a:schemeClr>
                </a:solidFill>
              </a:rPr>
              <a:t>Reproduit du </a:t>
            </a:r>
            <a:r>
              <a:rPr lang="en-US" sz="700" dirty="0">
                <a:solidFill>
                  <a:schemeClr val="tx1">
                    <a:alpha val="70000"/>
                  </a:schemeClr>
                </a:solidFill>
                <a:hlinkClick r:id="rId7"/>
              </a:rPr>
              <a:t>Journal of Environmental Management</a:t>
            </a:r>
            <a:r>
              <a:rPr lang="en-US" sz="700" dirty="0">
                <a:solidFill>
                  <a:schemeClr val="tx1">
                    <a:alpha val="70000"/>
                  </a:schemeClr>
                </a:solidFill>
              </a:rPr>
              <a:t>, Vol.89, Issue 4, B.W. van </a:t>
            </a:r>
            <a:r>
              <a:rPr lang="en-US" sz="700" dirty="0" err="1">
                <a:solidFill>
                  <a:schemeClr val="tx1">
                    <a:alpha val="70000"/>
                  </a:schemeClr>
                </a:solidFill>
              </a:rPr>
              <a:t>Wilgen</a:t>
            </a:r>
            <a:r>
              <a:rPr lang="en-US" sz="700" dirty="0">
                <a:solidFill>
                  <a:schemeClr val="tx1">
                    <a:alpha val="70000"/>
                  </a:schemeClr>
                </a:solidFill>
              </a:rPr>
              <a:t>, B. </a:t>
            </a:r>
            <a:r>
              <a:rPr lang="en-US" sz="700" dirty="0" err="1">
                <a:solidFill>
                  <a:schemeClr val="tx1">
                    <a:alpha val="70000"/>
                  </a:schemeClr>
                </a:solidFill>
              </a:rPr>
              <a:t>Reyers</a:t>
            </a:r>
            <a:r>
              <a:rPr lang="en-US" sz="700" dirty="0">
                <a:solidFill>
                  <a:schemeClr val="tx1">
                    <a:alpha val="70000"/>
                  </a:schemeClr>
                </a:solidFill>
              </a:rPr>
              <a:t>, D.C. Le </a:t>
            </a:r>
            <a:r>
              <a:rPr lang="en-US" sz="700" dirty="0" err="1">
                <a:solidFill>
                  <a:schemeClr val="tx1">
                    <a:alpha val="70000"/>
                  </a:schemeClr>
                </a:solidFill>
              </a:rPr>
              <a:t>Maitre</a:t>
            </a:r>
            <a:r>
              <a:rPr lang="en-US" sz="700" dirty="0">
                <a:solidFill>
                  <a:schemeClr val="tx1">
                    <a:alpha val="70000"/>
                  </a:schemeClr>
                </a:solidFill>
              </a:rPr>
              <a:t>, D.M. Richardson, L. </a:t>
            </a:r>
            <a:r>
              <a:rPr lang="en-US" sz="700" dirty="0" err="1">
                <a:solidFill>
                  <a:schemeClr val="tx1">
                    <a:alpha val="70000"/>
                  </a:schemeClr>
                </a:solidFill>
              </a:rPr>
              <a:t>Schonegevel</a:t>
            </a:r>
            <a:r>
              <a:rPr lang="en-US" sz="700" dirty="0">
                <a:solidFill>
                  <a:schemeClr val="tx1">
                    <a:alpha val="70000"/>
                  </a:schemeClr>
                </a:solidFill>
              </a:rPr>
              <a:t>, 'A biome-scale assessment of the impact of invasive alien plants on ecosystem services in South Africa', pp. 336-349. (c) 2008, avec la permission </a:t>
            </a:r>
            <a:r>
              <a:rPr lang="en-US" sz="700" dirty="0" err="1">
                <a:solidFill>
                  <a:schemeClr val="tx1">
                    <a:alpha val="70000"/>
                  </a:schemeClr>
                </a:solidFill>
              </a:rPr>
              <a:t>d’Elsevier</a:t>
            </a:r>
            <a:r>
              <a:rPr lang="en-US" sz="700" dirty="0">
                <a:solidFill>
                  <a:schemeClr val="tx1">
                    <a:alpha val="70000"/>
                  </a:schemeClr>
                </a:solidFill>
              </a:rPr>
              <a:t>.</a:t>
            </a:r>
            <a:endParaRPr lang="en-GB" sz="700" dirty="0">
              <a:solidFill>
                <a:schemeClr val="tx1">
                  <a:alpha val="70000"/>
                </a:schemeClr>
              </a:solidFill>
            </a:endParaRPr>
          </a:p>
        </p:txBody>
      </p:sp>
    </p:spTree>
    <p:extLst>
      <p:ext uri="{BB962C8B-B14F-4D97-AF65-F5344CB8AC3E}">
        <p14:creationId xmlns:p14="http://schemas.microsoft.com/office/powerpoint/2010/main" val="203968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DAE6D-225D-5F46-907E-54A04AAF46A0}"/>
              </a:ext>
            </a:extLst>
          </p:cNvPr>
          <p:cNvSpPr txBox="1"/>
          <p:nvPr/>
        </p:nvSpPr>
        <p:spPr>
          <a:xfrm>
            <a:off x="2458889" y="6243370"/>
            <a:ext cx="4372215" cy="553998"/>
          </a:xfrm>
          <a:prstGeom prst="rect">
            <a:avLst/>
          </a:prstGeom>
          <a:noFill/>
        </p:spPr>
        <p:txBody>
          <a:bodyPr wrap="square" rtlCol="0">
            <a:spAutoFit/>
          </a:bodyPr>
          <a:lstStyle/>
          <a:p>
            <a:pPr algn="ctr"/>
            <a:r>
              <a:rPr lang="fr-FR" sz="600" dirty="0">
                <a:solidFill>
                  <a:schemeClr val="tx1">
                    <a:alpha val="70000"/>
                  </a:schemeClr>
                </a:solidFill>
              </a:rPr>
              <a:t>Reproduit du </a:t>
            </a:r>
            <a:r>
              <a:rPr lang="en-US" sz="600" dirty="0">
                <a:solidFill>
                  <a:schemeClr val="tx1">
                    <a:alpha val="70000"/>
                  </a:schemeClr>
                </a:solidFill>
                <a:hlinkClick r:id="rId3"/>
              </a:rPr>
              <a:t>Frontiers in Ecology and the Environment</a:t>
            </a:r>
            <a:r>
              <a:rPr lang="en-US" sz="600" dirty="0">
                <a:solidFill>
                  <a:schemeClr val="tx1">
                    <a:alpha val="70000"/>
                  </a:schemeClr>
                </a:solidFill>
              </a:rPr>
              <a:t>, Vol.9, Issue 6, Scott L. Collins, Stephen R. Carpenter, </a:t>
            </a:r>
            <a:br>
              <a:rPr lang="en-US" sz="600" dirty="0">
                <a:solidFill>
                  <a:schemeClr val="tx1">
                    <a:alpha val="70000"/>
                  </a:schemeClr>
                </a:solidFill>
              </a:rPr>
            </a:br>
            <a:r>
              <a:rPr lang="en-US" sz="600" dirty="0">
                <a:solidFill>
                  <a:schemeClr val="tx1">
                    <a:alpha val="70000"/>
                  </a:schemeClr>
                </a:solidFill>
              </a:rPr>
              <a:t>Scott M. Swinton, Daniel E. Orenstein, Daniel L. Childers, Ted L. </a:t>
            </a:r>
            <a:r>
              <a:rPr lang="en-US" sz="600" dirty="0" err="1">
                <a:solidFill>
                  <a:schemeClr val="tx1">
                    <a:alpha val="70000"/>
                  </a:schemeClr>
                </a:solidFill>
              </a:rPr>
              <a:t>Gragson</a:t>
            </a:r>
            <a:r>
              <a:rPr lang="en-US" sz="600" dirty="0">
                <a:solidFill>
                  <a:schemeClr val="tx1">
                    <a:alpha val="70000"/>
                  </a:schemeClr>
                </a:solidFill>
              </a:rPr>
              <a:t>, Nancy B. Grimm, J. Morgan Grove, </a:t>
            </a:r>
            <a:br>
              <a:rPr lang="en-US" sz="600" dirty="0">
                <a:solidFill>
                  <a:schemeClr val="tx1">
                    <a:alpha val="70000"/>
                  </a:schemeClr>
                </a:solidFill>
              </a:rPr>
            </a:br>
            <a:r>
              <a:rPr lang="en-US" sz="600" dirty="0">
                <a:solidFill>
                  <a:schemeClr val="tx1">
                    <a:alpha val="70000"/>
                  </a:schemeClr>
                </a:solidFill>
              </a:rPr>
              <a:t>Sharon L. Harlan, Jason P. Kaye, Alan K. Knapp, Gary P. </a:t>
            </a:r>
            <a:r>
              <a:rPr lang="en-US" sz="600" dirty="0" err="1">
                <a:solidFill>
                  <a:schemeClr val="tx1">
                    <a:alpha val="70000"/>
                  </a:schemeClr>
                </a:solidFill>
              </a:rPr>
              <a:t>Kofinas</a:t>
            </a:r>
            <a:r>
              <a:rPr lang="en-US" sz="600" dirty="0">
                <a:solidFill>
                  <a:schemeClr val="tx1">
                    <a:alpha val="70000"/>
                  </a:schemeClr>
                </a:solidFill>
              </a:rPr>
              <a:t>, John J. Magnuson, William H. McDowell, </a:t>
            </a:r>
            <a:br>
              <a:rPr lang="en-US" sz="600" dirty="0">
                <a:solidFill>
                  <a:schemeClr val="tx1">
                    <a:alpha val="70000"/>
                  </a:schemeClr>
                </a:solidFill>
              </a:rPr>
            </a:br>
            <a:r>
              <a:rPr lang="en-US" sz="600" dirty="0">
                <a:solidFill>
                  <a:schemeClr val="tx1">
                    <a:alpha val="70000"/>
                  </a:schemeClr>
                </a:solidFill>
              </a:rPr>
              <a:t>John M. </a:t>
            </a:r>
            <a:r>
              <a:rPr lang="en-US" sz="600" dirty="0" err="1">
                <a:solidFill>
                  <a:schemeClr val="tx1">
                    <a:alpha val="70000"/>
                  </a:schemeClr>
                </a:solidFill>
              </a:rPr>
              <a:t>Melack</a:t>
            </a:r>
            <a:r>
              <a:rPr lang="en-US" sz="600" dirty="0">
                <a:solidFill>
                  <a:schemeClr val="tx1">
                    <a:alpha val="70000"/>
                  </a:schemeClr>
                </a:solidFill>
              </a:rPr>
              <a:t>, Laura A. Ogden, G. Philip Robertson, Melinda D. Smith, Ali C. Whitmer, 'An integrated conceptual framework for long-term social-ecological research', pp.351-357. (c) 2010. </a:t>
            </a:r>
            <a:r>
              <a:rPr lang="fr-FR" sz="600" dirty="0">
                <a:solidFill>
                  <a:schemeClr val="tx1">
                    <a:alpha val="70000"/>
                  </a:schemeClr>
                </a:solidFill>
              </a:rPr>
              <a:t>Reproduit avec la permission de </a:t>
            </a:r>
            <a:r>
              <a:rPr lang="en-US" sz="600" dirty="0">
                <a:solidFill>
                  <a:schemeClr val="tx1">
                    <a:alpha val="70000"/>
                  </a:schemeClr>
                </a:solidFill>
              </a:rPr>
              <a:t>Wiley.</a:t>
            </a:r>
            <a:endParaRPr lang="en-GB" sz="600" dirty="0">
              <a:solidFill>
                <a:schemeClr val="tx1">
                  <a:alpha val="70000"/>
                </a:schemeClr>
              </a:solidFill>
            </a:endParaRPr>
          </a:p>
        </p:txBody>
      </p:sp>
      <p:pic>
        <p:nvPicPr>
          <p:cNvPr id="5" name="Picture 4">
            <a:extLst>
              <a:ext uri="{FF2B5EF4-FFF2-40B4-BE49-F238E27FC236}">
                <a16:creationId xmlns:a16="http://schemas.microsoft.com/office/drawing/2014/main" id="{72B53AD1-37B3-6349-908A-F7510A3C164F}"/>
              </a:ext>
            </a:extLst>
          </p:cNvPr>
          <p:cNvPicPr>
            <a:picLocks noChangeAspect="1"/>
          </p:cNvPicPr>
          <p:nvPr/>
        </p:nvPicPr>
        <p:blipFill>
          <a:blip r:embed="rId4"/>
          <a:stretch>
            <a:fillRect/>
          </a:stretch>
        </p:blipFill>
        <p:spPr>
          <a:xfrm>
            <a:off x="1062490" y="577159"/>
            <a:ext cx="7019020" cy="5406687"/>
          </a:xfrm>
          <a:prstGeom prst="rect">
            <a:avLst/>
          </a:prstGeom>
        </p:spPr>
      </p:pic>
      <p:sp>
        <p:nvSpPr>
          <p:cNvPr id="6" name="TextBox 5">
            <a:extLst>
              <a:ext uri="{FF2B5EF4-FFF2-40B4-BE49-F238E27FC236}">
                <a16:creationId xmlns:a16="http://schemas.microsoft.com/office/drawing/2014/main" id="{04F77FA2-465C-9844-8A36-B520A31259A5}"/>
              </a:ext>
            </a:extLst>
          </p:cNvPr>
          <p:cNvSpPr txBox="1"/>
          <p:nvPr/>
        </p:nvSpPr>
        <p:spPr>
          <a:xfrm>
            <a:off x="5297161" y="5783791"/>
            <a:ext cx="3067885" cy="200055"/>
          </a:xfrm>
          <a:prstGeom prst="rect">
            <a:avLst/>
          </a:prstGeom>
          <a:noFill/>
        </p:spPr>
        <p:txBody>
          <a:bodyPr wrap="square" rtlCol="0">
            <a:spAutoFit/>
          </a:bodyPr>
          <a:lstStyle/>
          <a:p>
            <a:pPr algn="r"/>
            <a:r>
              <a:rPr lang="en-US" sz="700" dirty="0">
                <a:solidFill>
                  <a:schemeClr val="tx1">
                    <a:alpha val="70000"/>
                  </a:schemeClr>
                </a:solidFill>
                <a:latin typeface="+mj-lt"/>
              </a:rPr>
              <a:t>© </a:t>
            </a:r>
            <a:r>
              <a:rPr lang="en-US" sz="700" dirty="0">
                <a:solidFill>
                  <a:schemeClr val="tx1">
                    <a:alpha val="70000"/>
                  </a:schemeClr>
                </a:solidFill>
                <a:latin typeface="+mj-lt"/>
                <a:ea typeface="Calibri"/>
                <a:cs typeface="Calibri"/>
              </a:rPr>
              <a:t>Collins et al 2011; Frontiers in Ecology</a:t>
            </a:r>
          </a:p>
        </p:txBody>
      </p:sp>
      <p:sp>
        <p:nvSpPr>
          <p:cNvPr id="7" name="Shape 184">
            <a:extLst>
              <a:ext uri="{FF2B5EF4-FFF2-40B4-BE49-F238E27FC236}">
                <a16:creationId xmlns:a16="http://schemas.microsoft.com/office/drawing/2014/main" id="{88204932-F66E-494E-AD93-6FE98CA454F8}"/>
              </a:ext>
            </a:extLst>
          </p:cNvPr>
          <p:cNvSpPr txBox="1">
            <a:spLocks/>
          </p:cNvSpPr>
          <p:nvPr/>
        </p:nvSpPr>
        <p:spPr>
          <a:xfrm>
            <a:off x="628649" y="29460"/>
            <a:ext cx="8295431" cy="55399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accent1"/>
              </a:buClr>
              <a:buSzPts val="3200"/>
            </a:pPr>
            <a:r>
              <a:rPr lang="en-GB" sz="3200" b="1" dirty="0">
                <a:solidFill>
                  <a:schemeClr val="accent1"/>
                </a:solidFill>
              </a:rPr>
              <a:t>Le cadre ‘press pulse’ </a:t>
            </a:r>
            <a:r>
              <a:rPr lang="en-GB" sz="2400" dirty="0">
                <a:solidFill>
                  <a:schemeClr val="accent1"/>
                </a:solidFill>
              </a:rPr>
              <a:t>(Collins </a:t>
            </a:r>
            <a:r>
              <a:rPr lang="en-GB" sz="2400" i="1" dirty="0">
                <a:solidFill>
                  <a:schemeClr val="accent1"/>
                </a:solidFill>
              </a:rPr>
              <a:t>et al. </a:t>
            </a:r>
            <a:r>
              <a:rPr lang="en-GB" sz="2400" dirty="0">
                <a:solidFill>
                  <a:schemeClr val="accent1"/>
                </a:solidFill>
              </a:rPr>
              <a:t>2011)</a:t>
            </a:r>
          </a:p>
        </p:txBody>
      </p:sp>
    </p:spTree>
    <p:extLst>
      <p:ext uri="{BB962C8B-B14F-4D97-AF65-F5344CB8AC3E}">
        <p14:creationId xmlns:p14="http://schemas.microsoft.com/office/powerpoint/2010/main" val="101591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5649321" cy="2852737"/>
          </a:xfrm>
        </p:spPr>
        <p:txBody>
          <a:bodyPr/>
          <a:lstStyle/>
          <a:p>
            <a:r>
              <a:rPr lang="fr-FR" dirty="0"/>
              <a:t>Passer du SSE local au global</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641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49" y="29459"/>
            <a:ext cx="8295431" cy="1058561"/>
          </a:xfrm>
        </p:spPr>
        <p:txBody>
          <a:bodyPr>
            <a:noAutofit/>
          </a:bodyPr>
          <a:lstStyle/>
          <a:p>
            <a:r>
              <a:rPr lang="fr-FR" sz="3200" dirty="0"/>
              <a:t>Résilience réduite = Risque élevé</a:t>
            </a:r>
            <a:endParaRPr lang="en-GB" sz="3200" dirty="0">
              <a:cs typeface="Times New Roman" panose="02020603050405020304" pitchFamily="18" charset="0"/>
            </a:endParaRPr>
          </a:p>
        </p:txBody>
      </p:sp>
      <p:pic>
        <p:nvPicPr>
          <p:cNvPr id="8" name="Picture 7">
            <a:extLst>
              <a:ext uri="{FF2B5EF4-FFF2-40B4-BE49-F238E27FC236}">
                <a16:creationId xmlns:a16="http://schemas.microsoft.com/office/drawing/2014/main" id="{AA1CE6DB-49D2-6642-91A0-F54A60ED8E9B}"/>
              </a:ext>
            </a:extLst>
          </p:cNvPr>
          <p:cNvPicPr>
            <a:picLocks noChangeAspect="1"/>
          </p:cNvPicPr>
          <p:nvPr/>
        </p:nvPicPr>
        <p:blipFill>
          <a:blip r:embed="rId3"/>
          <a:stretch>
            <a:fillRect/>
          </a:stretch>
        </p:blipFill>
        <p:spPr>
          <a:xfrm>
            <a:off x="342457" y="1018863"/>
            <a:ext cx="8136491" cy="4277687"/>
          </a:xfrm>
          <a:prstGeom prst="rect">
            <a:avLst/>
          </a:prstGeom>
        </p:spPr>
      </p:pic>
      <p:sp>
        <p:nvSpPr>
          <p:cNvPr id="12" name="TextBox 11">
            <a:extLst>
              <a:ext uri="{FF2B5EF4-FFF2-40B4-BE49-F238E27FC236}">
                <a16:creationId xmlns:a16="http://schemas.microsoft.com/office/drawing/2014/main" id="{48A70B2B-6605-D843-A179-3950044559E0}"/>
              </a:ext>
            </a:extLst>
          </p:cNvPr>
          <p:cNvSpPr txBox="1"/>
          <p:nvPr/>
        </p:nvSpPr>
        <p:spPr>
          <a:xfrm>
            <a:off x="253144" y="5296822"/>
            <a:ext cx="2097888" cy="200055"/>
          </a:xfrm>
          <a:prstGeom prst="rect">
            <a:avLst/>
          </a:prstGeom>
          <a:noFill/>
        </p:spPr>
        <p:txBody>
          <a:bodyPr wrap="square" rtlCol="0">
            <a:spAutoFit/>
          </a:bodyPr>
          <a:lstStyle/>
          <a:p>
            <a:r>
              <a:rPr lang="en-US" sz="700" dirty="0">
                <a:solidFill>
                  <a:srgbClr val="000000">
                    <a:alpha val="70000"/>
                  </a:srgbClr>
                </a:solidFill>
              </a:rPr>
              <a:t>© Millennium Ecosystem Assessment</a:t>
            </a:r>
            <a:endParaRPr lang="en-GB" sz="700" dirty="0">
              <a:solidFill>
                <a:srgbClr val="000000">
                  <a:alpha val="70000"/>
                </a:srgbClr>
              </a:solidFill>
            </a:endParaRPr>
          </a:p>
        </p:txBody>
      </p:sp>
      <p:pic>
        <p:nvPicPr>
          <p:cNvPr id="15" name="Picture 14">
            <a:extLst>
              <a:ext uri="{FF2B5EF4-FFF2-40B4-BE49-F238E27FC236}">
                <a16:creationId xmlns:a16="http://schemas.microsoft.com/office/drawing/2014/main" id="{817C508F-4DEC-2F46-91D6-4C686F3402F1}"/>
              </a:ext>
            </a:extLst>
          </p:cNvPr>
          <p:cNvPicPr>
            <a:picLocks noChangeAspect="1"/>
          </p:cNvPicPr>
          <p:nvPr/>
        </p:nvPicPr>
        <p:blipFill>
          <a:blip r:embed="rId4"/>
          <a:stretch>
            <a:fillRect/>
          </a:stretch>
        </p:blipFill>
        <p:spPr>
          <a:xfrm>
            <a:off x="7600674" y="5404398"/>
            <a:ext cx="858139" cy="606459"/>
          </a:xfrm>
          <a:prstGeom prst="rect">
            <a:avLst/>
          </a:prstGeom>
        </p:spPr>
      </p:pic>
    </p:spTree>
    <p:extLst>
      <p:ext uri="{BB962C8B-B14F-4D97-AF65-F5344CB8AC3E}">
        <p14:creationId xmlns:p14="http://schemas.microsoft.com/office/powerpoint/2010/main" val="321713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825625"/>
            <a:ext cx="3886200" cy="4351338"/>
          </a:xfrm>
        </p:spPr>
        <p:txBody>
          <a:bodyPr>
            <a:normAutofit fontScale="92500" lnSpcReduction="10000"/>
          </a:bodyPr>
          <a:lstStyle/>
          <a:p>
            <a:pPr lvl="0"/>
            <a:r>
              <a:rPr lang="fr-FR" sz="2400" dirty="0"/>
              <a:t>Les limites planétaires: un espace de fonctionnement sécurisé pour l’humanité (</a:t>
            </a:r>
            <a:r>
              <a:rPr lang="fr-FR" sz="2400" dirty="0" err="1"/>
              <a:t>Rockstrom</a:t>
            </a:r>
            <a:r>
              <a:rPr lang="fr-FR" sz="2400" dirty="0"/>
              <a:t> </a:t>
            </a:r>
            <a:r>
              <a:rPr lang="fr-FR" sz="2400" i="1" dirty="0"/>
              <a:t>et al. </a:t>
            </a:r>
            <a:r>
              <a:rPr lang="fr-FR" sz="2400" dirty="0"/>
              <a:t>2009, mise à jour par Steffen </a:t>
            </a:r>
            <a:r>
              <a:rPr lang="fr-FR" sz="2400" i="1" dirty="0"/>
              <a:t>et al.</a:t>
            </a:r>
            <a:r>
              <a:rPr lang="fr-FR" sz="2400" dirty="0"/>
              <a:t> 2015)</a:t>
            </a:r>
          </a:p>
          <a:p>
            <a:pPr lvl="0"/>
            <a:r>
              <a:rPr lang="fr-FR" sz="2400" dirty="0"/>
              <a:t>Considère la terre comme un seul système avec 9 processus clés en interactions</a:t>
            </a:r>
          </a:p>
          <a:p>
            <a:r>
              <a:rPr lang="fr-FR" sz="2400" dirty="0"/>
              <a:t>Ces processus doivent rester dans des limites sécurisantes </a:t>
            </a:r>
            <a:endParaRPr lang="en-US" sz="2400" dirty="0"/>
          </a:p>
        </p:txBody>
      </p:sp>
      <p:pic>
        <p:nvPicPr>
          <p:cNvPr id="8" name="Content Placeholder 7">
            <a:extLst>
              <a:ext uri="{FF2B5EF4-FFF2-40B4-BE49-F238E27FC236}">
                <a16:creationId xmlns:a16="http://schemas.microsoft.com/office/drawing/2014/main" id="{96E68F3E-6B43-714A-A131-B7A61CD5E56D}"/>
              </a:ext>
            </a:extLst>
          </p:cNvPr>
          <p:cNvPicPr>
            <a:picLocks noGrp="1" noChangeAspect="1"/>
          </p:cNvPicPr>
          <p:nvPr>
            <p:ph sz="half" idx="2"/>
          </p:nvPr>
        </p:nvPicPr>
        <p:blipFill rotWithShape="1">
          <a:blip r:embed="rId3"/>
          <a:srcRect l="7919" r="7691" b="4343"/>
          <a:stretch/>
        </p:blipFill>
        <p:spPr>
          <a:xfrm>
            <a:off x="4383552" y="51751"/>
            <a:ext cx="4760448" cy="5990916"/>
          </a:xfrm>
        </p:spPr>
      </p:pic>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3900101" cy="1600200"/>
          </a:xfrm>
        </p:spPr>
        <p:txBody>
          <a:bodyPr>
            <a:normAutofit fontScale="90000"/>
          </a:bodyPr>
          <a:lstStyle/>
          <a:p>
            <a:r>
              <a:rPr lang="fr-FR" dirty="0"/>
              <a:t>Le SSE à l’échelle globale</a:t>
            </a:r>
            <a:endParaRPr lang="en-US" dirty="0"/>
          </a:p>
        </p:txBody>
      </p:sp>
      <p:sp>
        <p:nvSpPr>
          <p:cNvPr id="9" name="TextBox 8">
            <a:extLst>
              <a:ext uri="{FF2B5EF4-FFF2-40B4-BE49-F238E27FC236}">
                <a16:creationId xmlns:a16="http://schemas.microsoft.com/office/drawing/2014/main" id="{3CB965C6-2270-854B-9370-C01135C78238}"/>
              </a:ext>
            </a:extLst>
          </p:cNvPr>
          <p:cNvSpPr txBox="1"/>
          <p:nvPr/>
        </p:nvSpPr>
        <p:spPr>
          <a:xfrm>
            <a:off x="2458889" y="6243370"/>
            <a:ext cx="4372215" cy="553998"/>
          </a:xfrm>
          <a:prstGeom prst="rect">
            <a:avLst/>
          </a:prstGeom>
          <a:noFill/>
        </p:spPr>
        <p:txBody>
          <a:bodyPr wrap="square" rtlCol="0">
            <a:spAutoFit/>
          </a:bodyPr>
          <a:lstStyle/>
          <a:p>
            <a:pPr algn="ctr"/>
            <a:r>
              <a:rPr lang="en-US" sz="600" dirty="0">
                <a:solidFill>
                  <a:schemeClr val="tx1">
                    <a:alpha val="70000"/>
                  </a:schemeClr>
                </a:solidFill>
              </a:rPr>
              <a:t>Reprinted from Global Environmental Change, Vol.28, John A. Dearing, </a:t>
            </a:r>
            <a:r>
              <a:rPr lang="en-US" sz="600" dirty="0" err="1">
                <a:solidFill>
                  <a:schemeClr val="tx1">
                    <a:alpha val="70000"/>
                  </a:schemeClr>
                </a:solidFill>
              </a:rPr>
              <a:t>Rong</a:t>
            </a:r>
            <a:r>
              <a:rPr lang="en-US" sz="600" dirty="0">
                <a:solidFill>
                  <a:schemeClr val="tx1">
                    <a:alpha val="70000"/>
                  </a:schemeClr>
                </a:solidFill>
              </a:rPr>
              <a:t> Wang, </a:t>
            </a:r>
            <a:r>
              <a:rPr lang="en-US" sz="600" dirty="0" err="1">
                <a:solidFill>
                  <a:schemeClr val="tx1">
                    <a:alpha val="70000"/>
                  </a:schemeClr>
                </a:solidFill>
              </a:rPr>
              <a:t>Ke</a:t>
            </a:r>
            <a:r>
              <a:rPr lang="en-US" sz="600" dirty="0">
                <a:solidFill>
                  <a:schemeClr val="tx1">
                    <a:alpha val="70000"/>
                  </a:schemeClr>
                </a:solidFill>
              </a:rPr>
              <a:t> Zhang, James G. Dyke, </a:t>
            </a:r>
            <a:br>
              <a:rPr lang="en-US" sz="600" dirty="0">
                <a:solidFill>
                  <a:schemeClr val="tx1">
                    <a:alpha val="70000"/>
                  </a:schemeClr>
                </a:solidFill>
              </a:rPr>
            </a:br>
            <a:r>
              <a:rPr lang="en-US" sz="600" dirty="0">
                <a:solidFill>
                  <a:schemeClr val="tx1">
                    <a:alpha val="70000"/>
                  </a:schemeClr>
                </a:solidFill>
              </a:rPr>
              <a:t>Helmut Haberl, Md. Sarwar Hossain, Peter G. Langdon, Timothy M. </a:t>
            </a:r>
            <a:r>
              <a:rPr lang="en-US" sz="600" dirty="0" err="1">
                <a:solidFill>
                  <a:schemeClr val="tx1">
                    <a:alpha val="70000"/>
                  </a:schemeClr>
                </a:solidFill>
              </a:rPr>
              <a:t>Lenton</a:t>
            </a:r>
            <a:r>
              <a:rPr lang="en-US" sz="600" dirty="0">
                <a:solidFill>
                  <a:schemeClr val="tx1">
                    <a:alpha val="70000"/>
                  </a:schemeClr>
                </a:solidFill>
              </a:rPr>
              <a:t>, Kate </a:t>
            </a:r>
            <a:r>
              <a:rPr lang="en-US" sz="600" dirty="0" err="1">
                <a:solidFill>
                  <a:schemeClr val="tx1">
                    <a:alpha val="70000"/>
                  </a:schemeClr>
                </a:solidFill>
              </a:rPr>
              <a:t>Raworth</a:t>
            </a:r>
            <a:r>
              <a:rPr lang="en-US" sz="600" dirty="0">
                <a:solidFill>
                  <a:schemeClr val="tx1">
                    <a:alpha val="70000"/>
                  </a:schemeClr>
                </a:solidFill>
              </a:rPr>
              <a:t>, Sally Brown, Jacob </a:t>
            </a:r>
            <a:r>
              <a:rPr lang="en-US" sz="600" dirty="0" err="1">
                <a:solidFill>
                  <a:schemeClr val="tx1">
                    <a:alpha val="70000"/>
                  </a:schemeClr>
                </a:solidFill>
              </a:rPr>
              <a:t>Carstensen</a:t>
            </a:r>
            <a:r>
              <a:rPr lang="en-US" sz="600" dirty="0">
                <a:solidFill>
                  <a:schemeClr val="tx1">
                    <a:alpha val="70000"/>
                  </a:schemeClr>
                </a:solidFill>
              </a:rPr>
              <a:t>, Megan J. Cole, Sarah E. Cornell, Terence P. Dawson, C. Patrick </a:t>
            </a:r>
            <a:r>
              <a:rPr lang="en-US" sz="600" dirty="0" err="1">
                <a:solidFill>
                  <a:schemeClr val="tx1">
                    <a:alpha val="70000"/>
                  </a:schemeClr>
                </a:solidFill>
              </a:rPr>
              <a:t>Doncaster</a:t>
            </a:r>
            <a:r>
              <a:rPr lang="en-US" sz="600" dirty="0">
                <a:solidFill>
                  <a:schemeClr val="tx1">
                    <a:alpha val="70000"/>
                  </a:schemeClr>
                </a:solidFill>
              </a:rPr>
              <a:t>, Felix </a:t>
            </a:r>
            <a:r>
              <a:rPr lang="en-US" sz="600" dirty="0" err="1">
                <a:solidFill>
                  <a:schemeClr val="tx1">
                    <a:alpha val="70000"/>
                  </a:schemeClr>
                </a:solidFill>
              </a:rPr>
              <a:t>Eigenbrod</a:t>
            </a:r>
            <a:r>
              <a:rPr lang="en-US" sz="600" dirty="0">
                <a:solidFill>
                  <a:schemeClr val="tx1">
                    <a:alpha val="70000"/>
                  </a:schemeClr>
                </a:solidFill>
              </a:rPr>
              <a:t>, Martina </a:t>
            </a:r>
            <a:r>
              <a:rPr lang="en-US" sz="600" dirty="0" err="1">
                <a:solidFill>
                  <a:schemeClr val="tx1">
                    <a:alpha val="70000"/>
                  </a:schemeClr>
                </a:solidFill>
              </a:rPr>
              <a:t>Florke</a:t>
            </a:r>
            <a:r>
              <a:rPr lang="en-US" sz="600" dirty="0">
                <a:solidFill>
                  <a:schemeClr val="tx1">
                    <a:alpha val="70000"/>
                  </a:schemeClr>
                </a:solidFill>
              </a:rPr>
              <a:t>, Elizabeth Jeffers, Anson W. Mackay, Bjorn </a:t>
            </a:r>
            <a:r>
              <a:rPr lang="en-US" sz="600" dirty="0" err="1">
                <a:solidFill>
                  <a:schemeClr val="tx1">
                    <a:alpha val="70000"/>
                  </a:schemeClr>
                </a:solidFill>
              </a:rPr>
              <a:t>Nykvist</a:t>
            </a:r>
            <a:r>
              <a:rPr lang="en-US" sz="600" dirty="0">
                <a:solidFill>
                  <a:schemeClr val="tx1">
                    <a:alpha val="70000"/>
                  </a:schemeClr>
                </a:solidFill>
              </a:rPr>
              <a:t>, Guy M. Poppy, 'Safe and just operating spaces for regional social-ecological systems', pp.227-238. (c) 2014. Reprinted under Creative Commons license </a:t>
            </a:r>
            <a:r>
              <a:rPr lang="en-US" sz="600" dirty="0">
                <a:solidFill>
                  <a:schemeClr val="tx1">
                    <a:alpha val="70000"/>
                  </a:schemeClr>
                </a:solidFill>
                <a:hlinkClick r:id="rId4"/>
              </a:rPr>
              <a:t>CC-BY 3.0</a:t>
            </a:r>
            <a:endParaRPr lang="en-GB" sz="600" dirty="0">
              <a:solidFill>
                <a:schemeClr val="tx1">
                  <a:alpha val="70000"/>
                </a:schemeClr>
              </a:solidFill>
            </a:endParaRPr>
          </a:p>
        </p:txBody>
      </p:sp>
    </p:spTree>
    <p:extLst>
      <p:ext uri="{BB962C8B-B14F-4D97-AF65-F5344CB8AC3E}">
        <p14:creationId xmlns:p14="http://schemas.microsoft.com/office/powerpoint/2010/main" val="156074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594022"/>
            <a:ext cx="4017494" cy="3708730"/>
          </a:xfrm>
        </p:spPr>
        <p:txBody>
          <a:bodyPr>
            <a:normAutofit fontScale="92500" lnSpcReduction="10000"/>
          </a:bodyPr>
          <a:lstStyle/>
          <a:p>
            <a:pPr lvl="0"/>
            <a:r>
              <a:rPr lang="fr-FR" sz="2400" dirty="0"/>
              <a:t>‘le beignet’ = espace juste et sécurisant pour l’humanité (</a:t>
            </a:r>
            <a:r>
              <a:rPr lang="fr-FR" sz="2400" dirty="0" err="1"/>
              <a:t>Raworth</a:t>
            </a:r>
            <a:r>
              <a:rPr lang="fr-FR" sz="2400" dirty="0"/>
              <a:t> 2012)</a:t>
            </a:r>
          </a:p>
          <a:p>
            <a:pPr lvl="0"/>
            <a:r>
              <a:rPr lang="fr-FR" sz="2400" dirty="0"/>
              <a:t>Nous ne pouvons pas dépasser le les limites écologiques (« </a:t>
            </a:r>
            <a:r>
              <a:rPr lang="fr-FR" sz="2400" dirty="0" err="1"/>
              <a:t>ecological</a:t>
            </a:r>
            <a:r>
              <a:rPr lang="fr-FR" sz="2400" dirty="0"/>
              <a:t> </a:t>
            </a:r>
            <a:r>
              <a:rPr lang="fr-FR" sz="2400" dirty="0" err="1"/>
              <a:t>ceiling</a:t>
            </a:r>
            <a:r>
              <a:rPr lang="fr-FR" sz="2400" dirty="0"/>
              <a:t> » de la planète</a:t>
            </a:r>
          </a:p>
          <a:p>
            <a:r>
              <a:rPr lang="fr-FR" sz="2400" dirty="0"/>
              <a:t>Mais nous devons amener toutes les personnes au-dessus d’une fondation sociale</a:t>
            </a:r>
            <a:endParaRPr lang="en-US" sz="2400" dirty="0"/>
          </a:p>
        </p:txBody>
      </p:sp>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8575595" cy="1240174"/>
          </a:xfrm>
        </p:spPr>
        <p:txBody>
          <a:bodyPr>
            <a:normAutofit/>
          </a:bodyPr>
          <a:lstStyle/>
          <a:p>
            <a:r>
              <a:rPr lang="fr-FR" sz="3600" dirty="0"/>
              <a:t>Le SSE à l’échelle globale</a:t>
            </a:r>
            <a:endParaRPr lang="en-US" sz="3600" dirty="0"/>
          </a:p>
        </p:txBody>
      </p:sp>
      <p:pic>
        <p:nvPicPr>
          <p:cNvPr id="7" name="Content Placeholder 6">
            <a:extLst>
              <a:ext uri="{FF2B5EF4-FFF2-40B4-BE49-F238E27FC236}">
                <a16:creationId xmlns:a16="http://schemas.microsoft.com/office/drawing/2014/main" id="{1D471F40-C8ED-0042-8FF2-85606111DCF0}"/>
              </a:ext>
            </a:extLst>
          </p:cNvPr>
          <p:cNvPicPr>
            <a:picLocks noGrp="1" noChangeAspect="1"/>
          </p:cNvPicPr>
          <p:nvPr>
            <p:ph sz="half" idx="2"/>
          </p:nvPr>
        </p:nvPicPr>
        <p:blipFill>
          <a:blip r:embed="rId3"/>
          <a:stretch>
            <a:fillRect/>
          </a:stretch>
        </p:blipFill>
        <p:spPr>
          <a:xfrm>
            <a:off x="4238367" y="1354388"/>
            <a:ext cx="4646141" cy="4634611"/>
          </a:xfrm>
        </p:spPr>
      </p:pic>
      <p:sp>
        <p:nvSpPr>
          <p:cNvPr id="9" name="TextBox 8">
            <a:extLst>
              <a:ext uri="{FF2B5EF4-FFF2-40B4-BE49-F238E27FC236}">
                <a16:creationId xmlns:a16="http://schemas.microsoft.com/office/drawing/2014/main" id="{CF1E9BA3-882A-994D-B7DC-6F86A2D3D2D4}"/>
              </a:ext>
            </a:extLst>
          </p:cNvPr>
          <p:cNvSpPr txBox="1"/>
          <p:nvPr/>
        </p:nvSpPr>
        <p:spPr>
          <a:xfrm>
            <a:off x="630777" y="5302752"/>
            <a:ext cx="4398423" cy="369332"/>
          </a:xfrm>
          <a:prstGeom prst="rect">
            <a:avLst/>
          </a:prstGeom>
          <a:noFill/>
        </p:spPr>
        <p:txBody>
          <a:bodyPr wrap="square" rtlCol="0">
            <a:spAutoFit/>
          </a:bodyPr>
          <a:lstStyle/>
          <a:p>
            <a:r>
              <a:rPr lang="en-ZA" dirty="0">
                <a:solidFill>
                  <a:prstClr val="black"/>
                </a:solidFill>
                <a:latin typeface="+mj-lt"/>
                <a:hlinkClick r:id="rId4"/>
              </a:rPr>
              <a:t>https://www.kateraworth.com/doughnut/</a:t>
            </a:r>
            <a:endParaRPr lang="en-GB" dirty="0">
              <a:latin typeface="+mj-lt"/>
            </a:endParaRPr>
          </a:p>
        </p:txBody>
      </p:sp>
      <p:sp>
        <p:nvSpPr>
          <p:cNvPr id="10" name="TextBox 9">
            <a:extLst>
              <a:ext uri="{FF2B5EF4-FFF2-40B4-BE49-F238E27FC236}">
                <a16:creationId xmlns:a16="http://schemas.microsoft.com/office/drawing/2014/main" id="{46E8118A-65EE-1C41-8D68-B29A894E5472}"/>
              </a:ext>
            </a:extLst>
          </p:cNvPr>
          <p:cNvSpPr txBox="1"/>
          <p:nvPr/>
        </p:nvSpPr>
        <p:spPr>
          <a:xfrm>
            <a:off x="2458889" y="6243370"/>
            <a:ext cx="4372215" cy="553998"/>
          </a:xfrm>
          <a:prstGeom prst="rect">
            <a:avLst/>
          </a:prstGeom>
          <a:noFill/>
        </p:spPr>
        <p:txBody>
          <a:bodyPr wrap="square" rtlCol="0">
            <a:spAutoFit/>
          </a:bodyPr>
          <a:lstStyle/>
          <a:p>
            <a:pPr algn="ctr"/>
            <a:r>
              <a:rPr lang="fr-FR" sz="600" dirty="0">
                <a:solidFill>
                  <a:schemeClr val="tx1">
                    <a:alpha val="70000"/>
                  </a:schemeClr>
                </a:solidFill>
              </a:rPr>
              <a:t>Reproduit du </a:t>
            </a:r>
            <a:r>
              <a:rPr lang="en-US" sz="600" dirty="0">
                <a:solidFill>
                  <a:schemeClr val="tx1">
                    <a:alpha val="70000"/>
                  </a:schemeClr>
                </a:solidFill>
              </a:rPr>
              <a:t>Global Environmental Change, Vol.28, John A. Dearing, </a:t>
            </a:r>
            <a:r>
              <a:rPr lang="en-US" sz="600" dirty="0" err="1">
                <a:solidFill>
                  <a:schemeClr val="tx1">
                    <a:alpha val="70000"/>
                  </a:schemeClr>
                </a:solidFill>
              </a:rPr>
              <a:t>Rong</a:t>
            </a:r>
            <a:r>
              <a:rPr lang="en-US" sz="600" dirty="0">
                <a:solidFill>
                  <a:schemeClr val="tx1">
                    <a:alpha val="70000"/>
                  </a:schemeClr>
                </a:solidFill>
              </a:rPr>
              <a:t> Wang, </a:t>
            </a:r>
            <a:r>
              <a:rPr lang="en-US" sz="600" dirty="0" err="1">
                <a:solidFill>
                  <a:schemeClr val="tx1">
                    <a:alpha val="70000"/>
                  </a:schemeClr>
                </a:solidFill>
              </a:rPr>
              <a:t>Ke</a:t>
            </a:r>
            <a:r>
              <a:rPr lang="en-US" sz="600" dirty="0">
                <a:solidFill>
                  <a:schemeClr val="tx1">
                    <a:alpha val="70000"/>
                  </a:schemeClr>
                </a:solidFill>
              </a:rPr>
              <a:t> Zhang, James G. Dyke, </a:t>
            </a:r>
            <a:br>
              <a:rPr lang="en-US" sz="600" dirty="0">
                <a:solidFill>
                  <a:schemeClr val="tx1">
                    <a:alpha val="70000"/>
                  </a:schemeClr>
                </a:solidFill>
              </a:rPr>
            </a:br>
            <a:r>
              <a:rPr lang="en-US" sz="600" dirty="0">
                <a:solidFill>
                  <a:schemeClr val="tx1">
                    <a:alpha val="70000"/>
                  </a:schemeClr>
                </a:solidFill>
              </a:rPr>
              <a:t>Helmut Haberl, Md. Sarwar Hossain, Peter G. Langdon, Timothy M. </a:t>
            </a:r>
            <a:r>
              <a:rPr lang="en-US" sz="600" dirty="0" err="1">
                <a:solidFill>
                  <a:schemeClr val="tx1">
                    <a:alpha val="70000"/>
                  </a:schemeClr>
                </a:solidFill>
              </a:rPr>
              <a:t>Lenton</a:t>
            </a:r>
            <a:r>
              <a:rPr lang="en-US" sz="600" dirty="0">
                <a:solidFill>
                  <a:schemeClr val="tx1">
                    <a:alpha val="70000"/>
                  </a:schemeClr>
                </a:solidFill>
              </a:rPr>
              <a:t>, Kate </a:t>
            </a:r>
            <a:r>
              <a:rPr lang="en-US" sz="600" dirty="0" err="1">
                <a:solidFill>
                  <a:schemeClr val="tx1">
                    <a:alpha val="70000"/>
                  </a:schemeClr>
                </a:solidFill>
              </a:rPr>
              <a:t>Raworth</a:t>
            </a:r>
            <a:r>
              <a:rPr lang="en-US" sz="600" dirty="0">
                <a:solidFill>
                  <a:schemeClr val="tx1">
                    <a:alpha val="70000"/>
                  </a:schemeClr>
                </a:solidFill>
              </a:rPr>
              <a:t>, Sally Brown, Jacob </a:t>
            </a:r>
            <a:r>
              <a:rPr lang="en-US" sz="600" dirty="0" err="1">
                <a:solidFill>
                  <a:schemeClr val="tx1">
                    <a:alpha val="70000"/>
                  </a:schemeClr>
                </a:solidFill>
              </a:rPr>
              <a:t>Carstensen</a:t>
            </a:r>
            <a:r>
              <a:rPr lang="en-US" sz="600" dirty="0">
                <a:solidFill>
                  <a:schemeClr val="tx1">
                    <a:alpha val="70000"/>
                  </a:schemeClr>
                </a:solidFill>
              </a:rPr>
              <a:t>, Megan J. Cole, Sarah E. Cornell, Terence P. Dawson, C. Patrick </a:t>
            </a:r>
            <a:r>
              <a:rPr lang="en-US" sz="600" dirty="0" err="1">
                <a:solidFill>
                  <a:schemeClr val="tx1">
                    <a:alpha val="70000"/>
                  </a:schemeClr>
                </a:solidFill>
              </a:rPr>
              <a:t>Doncaster</a:t>
            </a:r>
            <a:r>
              <a:rPr lang="en-US" sz="600" dirty="0">
                <a:solidFill>
                  <a:schemeClr val="tx1">
                    <a:alpha val="70000"/>
                  </a:schemeClr>
                </a:solidFill>
              </a:rPr>
              <a:t>, Felix </a:t>
            </a:r>
            <a:r>
              <a:rPr lang="en-US" sz="600" dirty="0" err="1">
                <a:solidFill>
                  <a:schemeClr val="tx1">
                    <a:alpha val="70000"/>
                  </a:schemeClr>
                </a:solidFill>
              </a:rPr>
              <a:t>Eigenbrod</a:t>
            </a:r>
            <a:r>
              <a:rPr lang="en-US" sz="600" dirty="0">
                <a:solidFill>
                  <a:schemeClr val="tx1">
                    <a:alpha val="70000"/>
                  </a:schemeClr>
                </a:solidFill>
              </a:rPr>
              <a:t>, Martina </a:t>
            </a:r>
            <a:r>
              <a:rPr lang="en-US" sz="600" dirty="0" err="1">
                <a:solidFill>
                  <a:schemeClr val="tx1">
                    <a:alpha val="70000"/>
                  </a:schemeClr>
                </a:solidFill>
              </a:rPr>
              <a:t>Florke</a:t>
            </a:r>
            <a:r>
              <a:rPr lang="en-US" sz="600" dirty="0">
                <a:solidFill>
                  <a:schemeClr val="tx1">
                    <a:alpha val="70000"/>
                  </a:schemeClr>
                </a:solidFill>
              </a:rPr>
              <a:t>, Elizabeth Jeffers, Anson W. Mackay, Bjorn </a:t>
            </a:r>
            <a:r>
              <a:rPr lang="en-US" sz="600" dirty="0" err="1">
                <a:solidFill>
                  <a:schemeClr val="tx1">
                    <a:alpha val="70000"/>
                  </a:schemeClr>
                </a:solidFill>
              </a:rPr>
              <a:t>Nykvist</a:t>
            </a:r>
            <a:r>
              <a:rPr lang="en-US" sz="600" dirty="0">
                <a:solidFill>
                  <a:schemeClr val="tx1">
                    <a:alpha val="70000"/>
                  </a:schemeClr>
                </a:solidFill>
              </a:rPr>
              <a:t>, Guy M. Poppy, 'Safe and just operating spaces for regional social-ecological systems', pp.227-238. (c) 2014. </a:t>
            </a:r>
            <a:r>
              <a:rPr lang="fr-FR" sz="600" dirty="0">
                <a:solidFill>
                  <a:schemeClr val="tx1">
                    <a:alpha val="70000"/>
                  </a:schemeClr>
                </a:solidFill>
              </a:rPr>
              <a:t>Reproduit sous la licence </a:t>
            </a:r>
            <a:r>
              <a:rPr lang="en-US" sz="600" i="1" dirty="0">
                <a:solidFill>
                  <a:schemeClr val="tx1">
                    <a:alpha val="70000"/>
                  </a:schemeClr>
                </a:solidFill>
              </a:rPr>
              <a:t>Creative Commons </a:t>
            </a:r>
            <a:r>
              <a:rPr lang="en-US" sz="600" dirty="0">
                <a:solidFill>
                  <a:schemeClr val="tx1">
                    <a:alpha val="70000"/>
                  </a:schemeClr>
                </a:solidFill>
                <a:hlinkClick r:id="rId5"/>
              </a:rPr>
              <a:t>CC-BY 3.0</a:t>
            </a:r>
            <a:endParaRPr lang="en-GB" sz="600" dirty="0">
              <a:solidFill>
                <a:schemeClr val="tx1">
                  <a:alpha val="70000"/>
                </a:schemeClr>
              </a:solidFill>
            </a:endParaRPr>
          </a:p>
        </p:txBody>
      </p:sp>
    </p:spTree>
    <p:extLst>
      <p:ext uri="{BB962C8B-B14F-4D97-AF65-F5344CB8AC3E}">
        <p14:creationId xmlns:p14="http://schemas.microsoft.com/office/powerpoint/2010/main" val="120440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6DA57-B141-384B-9B50-97CF2217711A}"/>
              </a:ext>
            </a:extLst>
          </p:cNvPr>
          <p:cNvSpPr>
            <a:spLocks noGrp="1"/>
          </p:cNvSpPr>
          <p:nvPr>
            <p:ph type="title"/>
          </p:nvPr>
        </p:nvSpPr>
        <p:spPr>
          <a:xfrm>
            <a:off x="133007" y="1709739"/>
            <a:ext cx="8894618" cy="2852737"/>
          </a:xfrm>
        </p:spPr>
        <p:txBody>
          <a:bodyPr/>
          <a:lstStyle/>
          <a:p>
            <a:r>
              <a:rPr lang="fr-FR" dirty="0"/>
              <a:t>Autres cadres pour analyser les systèmes socio-écologiques</a:t>
            </a:r>
            <a:endParaRPr lang="en-US" dirty="0"/>
          </a:p>
        </p:txBody>
      </p:sp>
      <p:sp>
        <p:nvSpPr>
          <p:cNvPr id="5" name="Text Placeholder 4">
            <a:extLst>
              <a:ext uri="{FF2B5EF4-FFF2-40B4-BE49-F238E27FC236}">
                <a16:creationId xmlns:a16="http://schemas.microsoft.com/office/drawing/2014/main" id="{C5F86FCB-414A-D64D-BA7D-27536E0D31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228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fr-FR" sz="3200" dirty="0"/>
              <a:t>Pourquoi utiliser un cadre?</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8513210" cy="4736542"/>
          </a:xfrm>
        </p:spPr>
        <p:txBody>
          <a:bodyPr>
            <a:noAutofit/>
          </a:bodyPr>
          <a:lstStyle/>
          <a:p>
            <a:pPr marL="0" indent="0">
              <a:lnSpc>
                <a:spcPct val="114000"/>
              </a:lnSpc>
              <a:buNone/>
            </a:pPr>
            <a:r>
              <a:rPr lang="en-GB" sz="2200" dirty="0"/>
              <a:t>“</a:t>
            </a:r>
            <a:r>
              <a:rPr lang="en-GB" sz="2200" i="1" dirty="0"/>
              <a:t>Un cadre est...utile en </a:t>
            </a:r>
            <a:r>
              <a:rPr lang="en-GB" sz="2200" i="1" dirty="0" err="1"/>
              <a:t>offrant</a:t>
            </a:r>
            <a:r>
              <a:rPr lang="en-GB" sz="2200" i="1" dirty="0"/>
              <a:t> un ensemble de variables </a:t>
            </a:r>
            <a:r>
              <a:rPr lang="en-GB" sz="2200" i="1" dirty="0" err="1"/>
              <a:t>potentiellement</a:t>
            </a:r>
            <a:r>
              <a:rPr lang="en-GB" sz="2200" i="1" dirty="0"/>
              <a:t> </a:t>
            </a:r>
            <a:r>
              <a:rPr lang="en-GB" sz="2200" i="1" dirty="0" err="1"/>
              <a:t>appropriées</a:t>
            </a:r>
            <a:r>
              <a:rPr lang="en-GB" sz="2200" i="1" dirty="0"/>
              <a:t> avec </a:t>
            </a:r>
            <a:r>
              <a:rPr lang="en-GB" sz="2200" i="1" dirty="0" err="1"/>
              <a:t>leurs</a:t>
            </a:r>
            <a:r>
              <a:rPr lang="en-GB" sz="2200" i="1" dirty="0"/>
              <a:t> </a:t>
            </a:r>
            <a:r>
              <a:rPr lang="en-GB" sz="2200" i="1" dirty="0" err="1"/>
              <a:t>sous</a:t>
            </a:r>
            <a:r>
              <a:rPr lang="en-GB" sz="2200" i="1" dirty="0"/>
              <a:t> </a:t>
            </a:r>
            <a:r>
              <a:rPr lang="en-GB" sz="2200" i="1" dirty="0" err="1"/>
              <a:t>composantes</a:t>
            </a:r>
            <a:r>
              <a:rPr lang="en-GB" sz="2200" i="1" dirty="0"/>
              <a:t> servant </a:t>
            </a:r>
            <a:r>
              <a:rPr lang="fr-FR" sz="2200" dirty="0"/>
              <a:t>à</a:t>
            </a:r>
            <a:r>
              <a:rPr lang="en-GB" sz="2200" i="1" dirty="0"/>
              <a:t> </a:t>
            </a:r>
            <a:r>
              <a:rPr lang="en-GB" sz="2200" i="1" dirty="0" err="1"/>
              <a:t>l’élaboration</a:t>
            </a:r>
            <a:r>
              <a:rPr lang="en-GB" sz="2200" i="1" dirty="0"/>
              <a:t> des </a:t>
            </a:r>
            <a:r>
              <a:rPr lang="en-GB" sz="2200" i="1" dirty="0" err="1"/>
              <a:t>outils</a:t>
            </a:r>
            <a:r>
              <a:rPr lang="en-GB" sz="2200" i="1" dirty="0"/>
              <a:t> de </a:t>
            </a:r>
            <a:r>
              <a:rPr lang="en-GB" sz="2200" i="1" dirty="0" err="1"/>
              <a:t>collecte</a:t>
            </a:r>
            <a:r>
              <a:rPr lang="en-GB" sz="2200" i="1" dirty="0"/>
              <a:t> des </a:t>
            </a:r>
            <a:r>
              <a:rPr lang="en-GB" sz="2200" i="1" dirty="0" err="1"/>
              <a:t>données</a:t>
            </a:r>
            <a:r>
              <a:rPr lang="en-GB" sz="2200" i="1" dirty="0"/>
              <a:t>, la </a:t>
            </a:r>
            <a:r>
              <a:rPr lang="en-GB" sz="2200" i="1" dirty="0" err="1"/>
              <a:t>conduite</a:t>
            </a:r>
            <a:r>
              <a:rPr lang="en-GB" sz="2200" i="1" dirty="0"/>
              <a:t> des </a:t>
            </a:r>
            <a:r>
              <a:rPr lang="en-GB" sz="2200" i="1" dirty="0" err="1"/>
              <a:t>travaux</a:t>
            </a:r>
            <a:r>
              <a:rPr lang="en-GB" sz="2200" i="1" dirty="0"/>
              <a:t> de terrain et </a:t>
            </a:r>
            <a:r>
              <a:rPr lang="en-GB" sz="2200" i="1" dirty="0" err="1"/>
              <a:t>l’analyse</a:t>
            </a:r>
            <a:r>
              <a:rPr lang="en-GB" sz="2200" i="1" dirty="0"/>
              <a:t> des </a:t>
            </a:r>
            <a:r>
              <a:rPr lang="en-GB" sz="2200" i="1" dirty="0" err="1"/>
              <a:t>données</a:t>
            </a:r>
            <a:r>
              <a:rPr lang="en-GB" sz="2200" i="1" dirty="0"/>
              <a:t>…” </a:t>
            </a:r>
            <a:r>
              <a:rPr lang="en-GB" sz="2200" dirty="0"/>
              <a:t>(</a:t>
            </a:r>
            <a:r>
              <a:rPr lang="en-GB" sz="2200" dirty="0" err="1"/>
              <a:t>Ostrom</a:t>
            </a:r>
            <a:r>
              <a:rPr lang="en-GB" sz="2200" dirty="0"/>
              <a:t> 2009)</a:t>
            </a:r>
            <a:endParaRPr lang="en-GB" sz="2200" dirty="0">
              <a:solidFill>
                <a:schemeClr val="accent1"/>
              </a:solidFill>
              <a:cs typeface="Times New Roman" panose="02020603050405020304" pitchFamily="18" charset="0"/>
            </a:endParaRPr>
          </a:p>
          <a:p>
            <a:pPr marL="0" indent="0">
              <a:lnSpc>
                <a:spcPct val="114000"/>
              </a:lnSpc>
              <a:buNone/>
            </a:pPr>
            <a:r>
              <a:rPr lang="en-GB" sz="2200" dirty="0">
                <a:solidFill>
                  <a:schemeClr val="accent1"/>
                </a:solidFill>
                <a:cs typeface="Times New Roman" panose="02020603050405020304" pitchFamily="18" charset="0"/>
              </a:rPr>
              <a:t>Les cadres </a:t>
            </a:r>
            <a:r>
              <a:rPr lang="en-GB" sz="2200" dirty="0" err="1">
                <a:solidFill>
                  <a:schemeClr val="accent1"/>
                </a:solidFill>
                <a:cs typeface="Times New Roman" panose="02020603050405020304" pitchFamily="18" charset="0"/>
              </a:rPr>
              <a:t>peuvent</a:t>
            </a:r>
            <a:r>
              <a:rPr lang="en-GB" sz="2200" dirty="0">
                <a:solidFill>
                  <a:schemeClr val="accent1"/>
                </a:solidFill>
                <a:cs typeface="Times New Roman" panose="02020603050405020304" pitchFamily="18" charset="0"/>
              </a:rPr>
              <a:t> aider </a:t>
            </a:r>
            <a:r>
              <a:rPr lang="fr-FR" sz="2200" dirty="0"/>
              <a:t>à</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définir</a:t>
            </a:r>
            <a:r>
              <a:rPr lang="en-GB" sz="2200" dirty="0">
                <a:solidFill>
                  <a:schemeClr val="accent1"/>
                </a:solidFill>
                <a:cs typeface="Times New Roman" panose="02020603050405020304" pitchFamily="18" charset="0"/>
              </a:rPr>
              <a:t> un </a:t>
            </a:r>
            <a:r>
              <a:rPr lang="en-GB" sz="2200" dirty="0" err="1">
                <a:solidFill>
                  <a:schemeClr val="accent1"/>
                </a:solidFill>
                <a:cs typeface="Times New Roman" panose="02020603050405020304" pitchFamily="18" charset="0"/>
              </a:rPr>
              <a:t>vocabulaire</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commun</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permettant</a:t>
            </a:r>
            <a:r>
              <a:rPr lang="en-GB" sz="2200" dirty="0">
                <a:solidFill>
                  <a:schemeClr val="accent1"/>
                </a:solidFill>
                <a:cs typeface="Times New Roman" panose="02020603050405020304" pitchFamily="18" charset="0"/>
              </a:rPr>
              <a:t> a </a:t>
            </a:r>
            <a:r>
              <a:rPr lang="en-GB" sz="2200" dirty="0" err="1">
                <a:solidFill>
                  <a:schemeClr val="accent1"/>
                </a:solidFill>
                <a:cs typeface="Times New Roman" panose="02020603050405020304" pitchFamily="18" charset="0"/>
              </a:rPr>
              <a:t>différentes</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personnes</a:t>
            </a:r>
            <a:r>
              <a:rPr lang="en-GB" sz="2200" dirty="0">
                <a:solidFill>
                  <a:schemeClr val="accent1"/>
                </a:solidFill>
                <a:cs typeface="Times New Roman" panose="02020603050405020304" pitchFamily="18" charset="0"/>
              </a:rPr>
              <a:t> de </a:t>
            </a:r>
            <a:r>
              <a:rPr lang="en-GB" sz="2200" dirty="0" err="1">
                <a:solidFill>
                  <a:schemeClr val="accent1"/>
                </a:solidFill>
                <a:cs typeface="Times New Roman" panose="02020603050405020304" pitchFamily="18" charset="0"/>
              </a:rPr>
              <a:t>parler</a:t>
            </a:r>
            <a:r>
              <a:rPr lang="en-GB" sz="2200" dirty="0">
                <a:solidFill>
                  <a:schemeClr val="accent1"/>
                </a:solidFill>
                <a:cs typeface="Times New Roman" panose="02020603050405020304" pitchFamily="18" charset="0"/>
              </a:rPr>
              <a:t> d’un meme scenario</a:t>
            </a:r>
          </a:p>
          <a:p>
            <a:pPr marL="0" indent="0">
              <a:lnSpc>
                <a:spcPct val="114000"/>
              </a:lnSpc>
              <a:buNone/>
            </a:pPr>
            <a:endParaRPr lang="en-GB" sz="2200" b="1" dirty="0">
              <a:solidFill>
                <a:schemeClr val="accent1"/>
              </a:solidFill>
              <a:cs typeface="Times New Roman" panose="02020603050405020304" pitchFamily="18" charset="0"/>
            </a:endParaRPr>
          </a:p>
          <a:p>
            <a:pPr marL="0" indent="0">
              <a:lnSpc>
                <a:spcPct val="114000"/>
              </a:lnSpc>
              <a:buNone/>
            </a:pPr>
            <a:r>
              <a:rPr lang="en-GB" sz="2200" b="1" dirty="0" err="1">
                <a:solidFill>
                  <a:schemeClr val="accent1"/>
                </a:solidFill>
                <a:cs typeface="Times New Roman" panose="02020603050405020304" pitchFamily="18" charset="0"/>
              </a:rPr>
              <a:t>Exercice</a:t>
            </a:r>
            <a:r>
              <a:rPr lang="en-GB" sz="2200" b="1" dirty="0">
                <a:solidFill>
                  <a:schemeClr val="accent1"/>
                </a:solidFill>
                <a:cs typeface="Times New Roman" panose="02020603050405020304" pitchFamily="18" charset="0"/>
              </a:rPr>
              <a:t>:</a:t>
            </a:r>
          </a:p>
          <a:p>
            <a:pPr marL="0" indent="0">
              <a:lnSpc>
                <a:spcPct val="114000"/>
              </a:lnSpc>
              <a:buNone/>
            </a:pPr>
            <a:r>
              <a:rPr lang="en-GB" sz="2200" dirty="0" err="1">
                <a:solidFill>
                  <a:schemeClr val="accent1"/>
                </a:solidFill>
                <a:cs typeface="Times New Roman" panose="02020603050405020304" pitchFamily="18" charset="0"/>
              </a:rPr>
              <a:t>Quels</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criteres</a:t>
            </a:r>
            <a:r>
              <a:rPr lang="en-GB" sz="2200" dirty="0">
                <a:solidFill>
                  <a:schemeClr val="accent1"/>
                </a:solidFill>
                <a:cs typeface="Times New Roman" panose="02020603050405020304" pitchFamily="18" charset="0"/>
              </a:rPr>
              <a:t> </a:t>
            </a:r>
            <a:r>
              <a:rPr lang="en-GB" sz="2200" dirty="0" err="1">
                <a:solidFill>
                  <a:schemeClr val="accent1"/>
                </a:solidFill>
                <a:cs typeface="Times New Roman" panose="02020603050405020304" pitchFamily="18" charset="0"/>
              </a:rPr>
              <a:t>utiliseriez-vous</a:t>
            </a:r>
            <a:r>
              <a:rPr lang="en-GB" sz="2200" dirty="0">
                <a:solidFill>
                  <a:schemeClr val="accent1"/>
                </a:solidFill>
                <a:cs typeface="Times New Roman" panose="02020603050405020304" pitchFamily="18" charset="0"/>
              </a:rPr>
              <a:t> pour </a:t>
            </a:r>
            <a:r>
              <a:rPr lang="en-GB" sz="2200" dirty="0" err="1">
                <a:solidFill>
                  <a:schemeClr val="accent1"/>
                </a:solidFill>
                <a:cs typeface="Times New Roman" panose="02020603050405020304" pitchFamily="18" charset="0"/>
              </a:rPr>
              <a:t>choisir</a:t>
            </a:r>
            <a:r>
              <a:rPr lang="en-GB" sz="2200" dirty="0">
                <a:solidFill>
                  <a:schemeClr val="accent1"/>
                </a:solidFill>
                <a:cs typeface="Times New Roman" panose="02020603050405020304" pitchFamily="18" charset="0"/>
              </a:rPr>
              <a:t> un cadre </a:t>
            </a:r>
            <a:r>
              <a:rPr lang="en-GB" sz="2200" dirty="0" err="1">
                <a:solidFill>
                  <a:schemeClr val="accent1"/>
                </a:solidFill>
                <a:cs typeface="Times New Roman" panose="02020603050405020304" pitchFamily="18" charset="0"/>
              </a:rPr>
              <a:t>approprié</a:t>
            </a:r>
            <a:r>
              <a:rPr lang="en-GB" sz="2200" dirty="0">
                <a:solidFill>
                  <a:schemeClr val="accent1"/>
                </a:solidFill>
                <a:cs typeface="Times New Roman" panose="02020603050405020304" pitchFamily="18" charset="0"/>
              </a:rPr>
              <a:t> pour </a:t>
            </a:r>
            <a:r>
              <a:rPr lang="en-GB" sz="2200" dirty="0" err="1">
                <a:solidFill>
                  <a:schemeClr val="accent1"/>
                </a:solidFill>
                <a:cs typeface="Times New Roman" panose="02020603050405020304" pitchFamily="18" charset="0"/>
              </a:rPr>
              <a:t>une</a:t>
            </a:r>
            <a:r>
              <a:rPr lang="en-GB" sz="2200" dirty="0">
                <a:solidFill>
                  <a:schemeClr val="accent1"/>
                </a:solidFill>
                <a:cs typeface="Times New Roman" panose="02020603050405020304" pitchFamily="18" charset="0"/>
              </a:rPr>
              <a:t> situation </a:t>
            </a:r>
            <a:r>
              <a:rPr lang="en-GB" sz="2200" dirty="0" err="1">
                <a:solidFill>
                  <a:schemeClr val="accent1"/>
                </a:solidFill>
                <a:cs typeface="Times New Roman" panose="02020603050405020304" pitchFamily="18" charset="0"/>
              </a:rPr>
              <a:t>spécifique</a:t>
            </a:r>
            <a:r>
              <a:rPr lang="en-GB" sz="2200" dirty="0">
                <a:solidFill>
                  <a:schemeClr val="accent1"/>
                </a:solidFill>
                <a:cs typeface="Times New Roman" panose="02020603050405020304" pitchFamily="18" charset="0"/>
              </a:rPr>
              <a:t> ?</a:t>
            </a:r>
          </a:p>
        </p:txBody>
      </p:sp>
    </p:spTree>
    <p:extLst>
      <p:ext uri="{BB962C8B-B14F-4D97-AF65-F5344CB8AC3E}">
        <p14:creationId xmlns:p14="http://schemas.microsoft.com/office/powerpoint/2010/main" val="223919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146687"/>
            <a:ext cx="8419657" cy="1325563"/>
          </a:xfrm>
        </p:spPr>
        <p:txBody>
          <a:bodyPr>
            <a:normAutofit/>
          </a:bodyPr>
          <a:lstStyle/>
          <a:p>
            <a:r>
              <a:rPr lang="fr-FR" sz="3200" dirty="0"/>
              <a:t>Le cadre DPSIR</a:t>
            </a:r>
            <a:endParaRPr lang="en-GB" altLang="en-US" sz="3200" dirty="0">
              <a:cs typeface="Times New Roman" panose="02020603050405020304" pitchFamily="18" charset="0"/>
            </a:endParaRPr>
          </a:p>
        </p:txBody>
      </p:sp>
      <p:pic>
        <p:nvPicPr>
          <p:cNvPr id="8" name="Content Placeholder 7">
            <a:extLst>
              <a:ext uri="{FF2B5EF4-FFF2-40B4-BE49-F238E27FC236}">
                <a16:creationId xmlns:a16="http://schemas.microsoft.com/office/drawing/2014/main" id="{00423CA2-2D3A-C54E-906E-4EDC3352FC02}"/>
              </a:ext>
            </a:extLst>
          </p:cNvPr>
          <p:cNvPicPr>
            <a:picLocks noGrp="1" noChangeAspect="1"/>
          </p:cNvPicPr>
          <p:nvPr>
            <p:ph idx="1"/>
          </p:nvPr>
        </p:nvPicPr>
        <p:blipFill>
          <a:blip r:embed="rId3"/>
          <a:stretch>
            <a:fillRect/>
          </a:stretch>
        </p:blipFill>
        <p:spPr>
          <a:xfrm>
            <a:off x="599054" y="1757523"/>
            <a:ext cx="8097634" cy="3785772"/>
          </a:xfrm>
        </p:spPr>
      </p:pic>
      <p:sp>
        <p:nvSpPr>
          <p:cNvPr id="5" name="TextBox 4">
            <a:extLst>
              <a:ext uri="{FF2B5EF4-FFF2-40B4-BE49-F238E27FC236}">
                <a16:creationId xmlns:a16="http://schemas.microsoft.com/office/drawing/2014/main" id="{AA867F34-2A13-824D-8CA8-576CCF6720ED}"/>
              </a:ext>
            </a:extLst>
          </p:cNvPr>
          <p:cNvSpPr txBox="1"/>
          <p:nvPr/>
        </p:nvSpPr>
        <p:spPr>
          <a:xfrm>
            <a:off x="2504993" y="6433687"/>
            <a:ext cx="4372215" cy="184666"/>
          </a:xfrm>
          <a:prstGeom prst="rect">
            <a:avLst/>
          </a:prstGeom>
          <a:noFill/>
        </p:spPr>
        <p:txBody>
          <a:bodyPr wrap="square" rtlCol="0">
            <a:spAutoFit/>
          </a:bodyPr>
          <a:lstStyle/>
          <a:p>
            <a:pPr algn="ctr"/>
            <a:r>
              <a:rPr lang="en-US" sz="600" dirty="0">
                <a:solidFill>
                  <a:schemeClr val="tx1">
                    <a:alpha val="70000"/>
                  </a:schemeClr>
                </a:solidFill>
              </a:rPr>
              <a:t>Kristensen, P. (2004) 'The DPSIR Framework', </a:t>
            </a:r>
            <a:r>
              <a:rPr lang="en-US" sz="600" dirty="0">
                <a:solidFill>
                  <a:schemeClr val="tx1">
                    <a:alpha val="70000"/>
                  </a:schemeClr>
                </a:solidFill>
                <a:hlinkClick r:id="rId4"/>
              </a:rPr>
              <a:t>https://</a:t>
            </a:r>
            <a:r>
              <a:rPr lang="en-US" sz="600" dirty="0" err="1">
                <a:solidFill>
                  <a:schemeClr val="tx1">
                    <a:alpha val="70000"/>
                  </a:schemeClr>
                </a:solidFill>
                <a:hlinkClick r:id="rId4"/>
              </a:rPr>
              <a:t>wwz.ifremer.fr</a:t>
            </a:r>
            <a:r>
              <a:rPr lang="en-US" sz="600" dirty="0">
                <a:solidFill>
                  <a:schemeClr val="tx1">
                    <a:alpha val="70000"/>
                  </a:schemeClr>
                </a:solidFill>
                <a:hlinkClick r:id="rId4"/>
              </a:rPr>
              <a:t>/</a:t>
            </a:r>
            <a:r>
              <a:rPr lang="en-US" sz="600" dirty="0" err="1">
                <a:solidFill>
                  <a:schemeClr val="tx1">
                    <a:alpha val="70000"/>
                  </a:schemeClr>
                </a:solidFill>
                <a:hlinkClick r:id="rId4"/>
              </a:rPr>
              <a:t>dce</a:t>
            </a:r>
            <a:r>
              <a:rPr lang="en-US" sz="600" dirty="0">
                <a:solidFill>
                  <a:schemeClr val="tx1">
                    <a:alpha val="70000"/>
                  </a:schemeClr>
                </a:solidFill>
                <a:hlinkClick r:id="rId4"/>
              </a:rPr>
              <a:t>/content/download/69291/913220/.../</a:t>
            </a:r>
            <a:r>
              <a:rPr lang="en-US" sz="600" dirty="0" err="1">
                <a:solidFill>
                  <a:schemeClr val="tx1">
                    <a:alpha val="70000"/>
                  </a:schemeClr>
                </a:solidFill>
                <a:hlinkClick r:id="rId4"/>
              </a:rPr>
              <a:t>DPSIR.pdf</a:t>
            </a:r>
            <a:endParaRPr lang="en-US" sz="600" dirty="0">
              <a:solidFill>
                <a:schemeClr val="tx1">
                  <a:alpha val="70000"/>
                </a:schemeClr>
              </a:solidFill>
            </a:endParaRPr>
          </a:p>
        </p:txBody>
      </p:sp>
      <p:sp>
        <p:nvSpPr>
          <p:cNvPr id="6" name="TextBox 5">
            <a:extLst>
              <a:ext uri="{FF2B5EF4-FFF2-40B4-BE49-F238E27FC236}">
                <a16:creationId xmlns:a16="http://schemas.microsoft.com/office/drawing/2014/main" id="{36CB8963-7F51-D94D-9E27-16BA420F5D94}"/>
              </a:ext>
            </a:extLst>
          </p:cNvPr>
          <p:cNvSpPr txBox="1"/>
          <p:nvPr/>
        </p:nvSpPr>
        <p:spPr>
          <a:xfrm>
            <a:off x="6598800" y="5888464"/>
            <a:ext cx="2097888" cy="200055"/>
          </a:xfrm>
          <a:prstGeom prst="rect">
            <a:avLst/>
          </a:prstGeom>
          <a:noFill/>
        </p:spPr>
        <p:txBody>
          <a:bodyPr wrap="square" rtlCol="0">
            <a:spAutoFit/>
          </a:bodyPr>
          <a:lstStyle/>
          <a:p>
            <a:pPr algn="r"/>
            <a:r>
              <a:rPr lang="en-US" sz="700" dirty="0">
                <a:solidFill>
                  <a:srgbClr val="000000">
                    <a:alpha val="70000"/>
                  </a:srgbClr>
                </a:solidFill>
              </a:rPr>
              <a:t>© Kristensen 2004</a:t>
            </a:r>
            <a:endParaRPr lang="en-GB" sz="700" dirty="0">
              <a:solidFill>
                <a:srgbClr val="000000">
                  <a:alpha val="70000"/>
                </a:srgbClr>
              </a:solidFill>
            </a:endParaRPr>
          </a:p>
        </p:txBody>
      </p:sp>
    </p:spTree>
    <p:extLst>
      <p:ext uri="{BB962C8B-B14F-4D97-AF65-F5344CB8AC3E}">
        <p14:creationId xmlns:p14="http://schemas.microsoft.com/office/powerpoint/2010/main" val="322524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14326"/>
            <a:ext cx="7886700" cy="1325563"/>
          </a:xfrm>
        </p:spPr>
        <p:txBody>
          <a:bodyPr/>
          <a:lstStyle/>
          <a:p>
            <a:r>
              <a:rPr lang="nl-NL" dirty="0"/>
              <a:t>Objectifs d’apprentissage</a:t>
            </a:r>
            <a:endParaRPr lang="en-US"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479665"/>
            <a:ext cx="8210550" cy="4505499"/>
          </a:xfrm>
        </p:spPr>
        <p:txBody>
          <a:bodyPr>
            <a:noAutofit/>
          </a:bodyPr>
          <a:lstStyle/>
          <a:p>
            <a:pPr lvl="0"/>
            <a:r>
              <a:rPr lang="fr-FR" sz="2600" dirty="0"/>
              <a:t>Décrire les principaux éléments et concepts dans les systèmes socio-écologiques</a:t>
            </a:r>
          </a:p>
          <a:p>
            <a:pPr lvl="0"/>
            <a:r>
              <a:rPr lang="fr-FR" sz="2600" dirty="0"/>
              <a:t>Expliquer pourquoi l’approche systèmes socio-écologiques est utile pour avoir des politiques et planification plus efficaces </a:t>
            </a:r>
          </a:p>
          <a:p>
            <a:pPr lvl="0"/>
            <a:r>
              <a:rPr lang="fr-FR" sz="2600" dirty="0"/>
              <a:t>Démontrer une capacité à recadrer et analyser les systèmes socio-écologiques à partir de divers points de vue/perspectives</a:t>
            </a:r>
          </a:p>
        </p:txBody>
      </p:sp>
    </p:spTree>
    <p:extLst>
      <p:ext uri="{BB962C8B-B14F-4D97-AF65-F5344CB8AC3E}">
        <p14:creationId xmlns:p14="http://schemas.microsoft.com/office/powerpoint/2010/main" val="34367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D40C343-0583-1340-B2C6-31A2DA27E2D6}"/>
              </a:ext>
            </a:extLst>
          </p:cNvPr>
          <p:cNvSpPr>
            <a:spLocks noGrp="1"/>
          </p:cNvSpPr>
          <p:nvPr>
            <p:ph sz="half" idx="1"/>
          </p:nvPr>
        </p:nvSpPr>
        <p:spPr>
          <a:xfrm>
            <a:off x="628649" y="1455910"/>
            <a:ext cx="3886200" cy="4351338"/>
          </a:xfrm>
        </p:spPr>
        <p:txBody>
          <a:bodyPr>
            <a:normAutofit fontScale="70000" lnSpcReduction="20000"/>
          </a:bodyPr>
          <a:lstStyle/>
          <a:p>
            <a:pPr marL="0" indent="0">
              <a:buNone/>
            </a:pPr>
            <a:r>
              <a:rPr lang="en-GB" b="1" dirty="0"/>
              <a:t>Forces</a:t>
            </a:r>
            <a:endParaRPr lang="fr-FR" dirty="0"/>
          </a:p>
          <a:p>
            <a:pPr lvl="0"/>
            <a:r>
              <a:rPr lang="fr-FR" dirty="0"/>
              <a:t>Facile à comprendre et à utiliser</a:t>
            </a:r>
          </a:p>
          <a:p>
            <a:pPr lvl="0"/>
            <a:r>
              <a:rPr lang="fr-FR" dirty="0"/>
              <a:t>Peut être appliqué à une large gamme de questions environnementales, et de manière standard</a:t>
            </a:r>
          </a:p>
          <a:p>
            <a:pPr lvl="0"/>
            <a:r>
              <a:rPr lang="fr-FR" dirty="0"/>
              <a:t>Compris et utilisé par un grand nombre d’organisations</a:t>
            </a:r>
          </a:p>
          <a:p>
            <a:r>
              <a:rPr lang="fr-FR" dirty="0"/>
              <a:t>Peut être utilisé comme un outil pour organiser et communiquer des informations (socio-écologiques) complexes aux décideurs politiques et autres parties prenantes</a:t>
            </a:r>
            <a:endParaRPr lang="en-GB" dirty="0"/>
          </a:p>
        </p:txBody>
      </p:sp>
      <p:sp>
        <p:nvSpPr>
          <p:cNvPr id="9" name="Content Placeholder 8">
            <a:extLst>
              <a:ext uri="{FF2B5EF4-FFF2-40B4-BE49-F238E27FC236}">
                <a16:creationId xmlns:a16="http://schemas.microsoft.com/office/drawing/2014/main" id="{124A0444-E4D0-1B45-A2EE-58D1933688A8}"/>
              </a:ext>
            </a:extLst>
          </p:cNvPr>
          <p:cNvSpPr>
            <a:spLocks noGrp="1"/>
          </p:cNvSpPr>
          <p:nvPr>
            <p:ph sz="half" idx="2"/>
          </p:nvPr>
        </p:nvSpPr>
        <p:spPr>
          <a:xfrm>
            <a:off x="4629152" y="1340109"/>
            <a:ext cx="4133850" cy="4582940"/>
          </a:xfrm>
        </p:spPr>
        <p:txBody>
          <a:bodyPr>
            <a:noAutofit/>
          </a:bodyPr>
          <a:lstStyle/>
          <a:p>
            <a:pPr marL="0" indent="0">
              <a:lnSpc>
                <a:spcPct val="80000"/>
              </a:lnSpc>
              <a:buNone/>
            </a:pPr>
            <a:r>
              <a:rPr lang="fr-FR" sz="2000" b="1" dirty="0"/>
              <a:t>Faiblesses</a:t>
            </a:r>
            <a:endParaRPr lang="fr-FR" sz="2000" dirty="0"/>
          </a:p>
          <a:p>
            <a:pPr lvl="0">
              <a:lnSpc>
                <a:spcPct val="80000"/>
              </a:lnSpc>
            </a:pPr>
            <a:r>
              <a:rPr lang="fr-FR" sz="2000" dirty="0"/>
              <a:t>Trop simple et statique pour saisir les dynamiques et tendances complexes d’un système socio-écologique (i.e. simplifie trop les problèmes)</a:t>
            </a:r>
          </a:p>
          <a:p>
            <a:pPr lvl="0">
              <a:lnSpc>
                <a:spcPct val="80000"/>
              </a:lnSpc>
            </a:pPr>
            <a:r>
              <a:rPr lang="fr-FR" sz="2000" dirty="0"/>
              <a:t>Divergences entre compréhension et application des catégories d’information DPSIR (i.e. différence entre définitions et interprétations des causes, pressions, réponses etc.)</a:t>
            </a:r>
          </a:p>
          <a:p>
            <a:pPr>
              <a:lnSpc>
                <a:spcPct val="80000"/>
              </a:lnSpc>
            </a:pPr>
            <a:r>
              <a:rPr lang="fr-FR" sz="2000" dirty="0"/>
              <a:t>Produit des analyses et des résultats potentiellement biaisés (basés sur la subjectivité des individus appliquant le cadre- voir </a:t>
            </a:r>
            <a:r>
              <a:rPr lang="fr-FR" sz="2000" dirty="0" err="1"/>
              <a:t>Svarstad</a:t>
            </a:r>
            <a:r>
              <a:rPr lang="fr-FR" sz="2000" dirty="0"/>
              <a:t> </a:t>
            </a:r>
            <a:r>
              <a:rPr lang="fr-FR" sz="2000" i="1" dirty="0"/>
              <a:t>et al. </a:t>
            </a:r>
            <a:r>
              <a:rPr lang="fr-FR" sz="2000" dirty="0"/>
              <a:t>2008)</a:t>
            </a:r>
            <a:endParaRPr lang="en-GB" sz="2000" dirty="0"/>
          </a:p>
        </p:txBody>
      </p:sp>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571500" y="130347"/>
            <a:ext cx="7886700" cy="1325563"/>
          </a:xfrm>
        </p:spPr>
        <p:txBody>
          <a:bodyPr>
            <a:normAutofit/>
          </a:bodyPr>
          <a:lstStyle/>
          <a:p>
            <a:r>
              <a:rPr lang="fr-FR" sz="3200" dirty="0"/>
              <a:t>Le cadre DPSIR </a:t>
            </a:r>
            <a:endParaRPr lang="en-GB" altLang="en-US" sz="3200" dirty="0">
              <a:cs typeface="Times New Roman" panose="02020603050405020304" pitchFamily="18" charset="0"/>
            </a:endParaRPr>
          </a:p>
        </p:txBody>
      </p:sp>
    </p:spTree>
    <p:extLst>
      <p:ext uri="{BB962C8B-B14F-4D97-AF65-F5344CB8AC3E}">
        <p14:creationId xmlns:p14="http://schemas.microsoft.com/office/powerpoint/2010/main" val="380961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0"/>
            <a:ext cx="8419657" cy="1251871"/>
          </a:xfrm>
        </p:spPr>
        <p:txBody>
          <a:bodyPr>
            <a:normAutofit/>
          </a:bodyPr>
          <a:lstStyle/>
          <a:p>
            <a:r>
              <a:rPr lang="fr-CA" sz="3200" dirty="0"/>
              <a:t>Le cadre “Subsistances durables” (</a:t>
            </a:r>
            <a:r>
              <a:rPr lang="fr-CA" sz="3200" dirty="0" err="1"/>
              <a:t>Sustainable</a:t>
            </a:r>
            <a:r>
              <a:rPr lang="fr-CA" sz="3200" dirty="0"/>
              <a:t> </a:t>
            </a:r>
            <a:r>
              <a:rPr lang="fr-CA" sz="3200" dirty="0" err="1"/>
              <a:t>Livelihoods</a:t>
            </a:r>
            <a:r>
              <a:rPr lang="fr-CA" sz="3200" dirty="0"/>
              <a:t> Framework)</a:t>
            </a:r>
            <a:endParaRPr lang="en-GB" altLang="en-US" sz="3200" dirty="0">
              <a:cs typeface="Times New Roman" panose="02020603050405020304" pitchFamily="18" charset="0"/>
            </a:endParaRPr>
          </a:p>
        </p:txBody>
      </p:sp>
      <p:pic>
        <p:nvPicPr>
          <p:cNvPr id="5" name="Content Placeholder 4">
            <a:extLst>
              <a:ext uri="{FF2B5EF4-FFF2-40B4-BE49-F238E27FC236}">
                <a16:creationId xmlns:a16="http://schemas.microsoft.com/office/drawing/2014/main" id="{C9EF4046-BFAA-3D4C-B904-6F0CA761B723}"/>
              </a:ext>
            </a:extLst>
          </p:cNvPr>
          <p:cNvPicPr>
            <a:picLocks noGrp="1" noChangeAspect="1"/>
          </p:cNvPicPr>
          <p:nvPr>
            <p:ph idx="1"/>
          </p:nvPr>
        </p:nvPicPr>
        <p:blipFill>
          <a:blip r:embed="rId3"/>
          <a:stretch>
            <a:fillRect/>
          </a:stretch>
        </p:blipFill>
        <p:spPr>
          <a:xfrm>
            <a:off x="479253" y="1115947"/>
            <a:ext cx="8195190" cy="4546011"/>
          </a:xfrm>
        </p:spPr>
      </p:pic>
      <p:sp>
        <p:nvSpPr>
          <p:cNvPr id="6" name="TextBox 5">
            <a:extLst>
              <a:ext uri="{FF2B5EF4-FFF2-40B4-BE49-F238E27FC236}">
                <a16:creationId xmlns:a16="http://schemas.microsoft.com/office/drawing/2014/main" id="{ECCBB8FF-97B0-8343-B248-9BC6F69A0B38}"/>
              </a:ext>
            </a:extLst>
          </p:cNvPr>
          <p:cNvSpPr txBox="1"/>
          <p:nvPr/>
        </p:nvSpPr>
        <p:spPr>
          <a:xfrm>
            <a:off x="5130621" y="5661958"/>
            <a:ext cx="3543822" cy="200055"/>
          </a:xfrm>
          <a:prstGeom prst="rect">
            <a:avLst/>
          </a:prstGeom>
          <a:noFill/>
        </p:spPr>
        <p:txBody>
          <a:bodyPr wrap="square" rtlCol="0">
            <a:spAutoFit/>
          </a:bodyPr>
          <a:lstStyle/>
          <a:p>
            <a:pPr algn="r"/>
            <a:r>
              <a:rPr lang="en-US" sz="700" dirty="0">
                <a:solidFill>
                  <a:srgbClr val="000000">
                    <a:alpha val="70000"/>
                  </a:srgbClr>
                </a:solidFill>
              </a:rPr>
              <a:t>© DFID 1999: SLA Guidance Sheet 1, p.1</a:t>
            </a:r>
          </a:p>
        </p:txBody>
      </p:sp>
    </p:spTree>
    <p:extLst>
      <p:ext uri="{BB962C8B-B14F-4D97-AF65-F5344CB8AC3E}">
        <p14:creationId xmlns:p14="http://schemas.microsoft.com/office/powerpoint/2010/main" val="38702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62836" y="34072"/>
            <a:ext cx="8515351" cy="630950"/>
          </a:xfrm>
        </p:spPr>
        <p:txBody>
          <a:bodyPr>
            <a:normAutofit/>
          </a:bodyPr>
          <a:lstStyle/>
          <a:p>
            <a:r>
              <a:rPr lang="fr-FR" sz="3200" dirty="0"/>
              <a:t>Forces et faiblesses du cadre SLF</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665022"/>
            <a:ext cx="8682310" cy="5503022"/>
          </a:xfrm>
        </p:spPr>
        <p:txBody>
          <a:bodyPr>
            <a:noAutofit/>
          </a:bodyPr>
          <a:lstStyle/>
          <a:p>
            <a:pPr marL="0" indent="0">
              <a:buNone/>
            </a:pPr>
            <a:r>
              <a:rPr lang="en-GB" sz="1900" b="1" dirty="0"/>
              <a:t>Forces</a:t>
            </a:r>
            <a:endParaRPr lang="fr-FR" sz="1900" dirty="0"/>
          </a:p>
          <a:p>
            <a:pPr lvl="0"/>
            <a:r>
              <a:rPr lang="fr-FR" sz="1900" i="1" dirty="0"/>
              <a:t>«Véritablement transdisciplinaires parce que …produit, disséminé et appliqué à la frontière entre recherche, politique et pratique» </a:t>
            </a:r>
            <a:r>
              <a:rPr lang="fr-FR" sz="1900" dirty="0"/>
              <a:t>(</a:t>
            </a:r>
            <a:r>
              <a:rPr lang="fr-FR" sz="1900" dirty="0" err="1"/>
              <a:t>Knutsson</a:t>
            </a:r>
            <a:r>
              <a:rPr lang="fr-FR" sz="1900" dirty="0"/>
              <a:t> 2006)</a:t>
            </a:r>
          </a:p>
          <a:p>
            <a:pPr lvl="0"/>
            <a:r>
              <a:rPr lang="fr-FR" sz="1900" dirty="0"/>
              <a:t>Répond à la perspective multidimensionnelle des moyens de subsistance propre des gens</a:t>
            </a:r>
          </a:p>
          <a:p>
            <a:pPr lvl="0"/>
            <a:r>
              <a:rPr lang="fr-FR" sz="1900" dirty="0"/>
              <a:t>Très largement utilisé dans les initiatives de développement</a:t>
            </a:r>
          </a:p>
          <a:p>
            <a:pPr marL="0" indent="0">
              <a:buNone/>
            </a:pPr>
            <a:r>
              <a:rPr lang="fr-FR" sz="1900" b="1" dirty="0"/>
              <a:t>Faiblesses</a:t>
            </a:r>
            <a:r>
              <a:rPr lang="fr-FR" sz="1900" dirty="0"/>
              <a:t> </a:t>
            </a:r>
            <a:r>
              <a:rPr lang="en-GB" sz="1900" b="1" dirty="0"/>
              <a:t>(</a:t>
            </a:r>
            <a:r>
              <a:rPr lang="en-GB" sz="1900" b="1" dirty="0" err="1"/>
              <a:t>Scoones</a:t>
            </a:r>
            <a:r>
              <a:rPr lang="en-GB" sz="1900" b="1" dirty="0"/>
              <a:t> 2009</a:t>
            </a:r>
            <a:r>
              <a:rPr lang="en-GB" sz="1900" dirty="0"/>
              <a:t>)</a:t>
            </a:r>
            <a:endParaRPr lang="fr-FR" sz="1900" dirty="0"/>
          </a:p>
          <a:p>
            <a:pPr lvl="0"/>
            <a:r>
              <a:rPr lang="fr-FR" sz="1900" dirty="0"/>
              <a:t>Manque d’engagement à propos des processus de globalisation économique</a:t>
            </a:r>
          </a:p>
          <a:p>
            <a:pPr lvl="0"/>
            <a:r>
              <a:rPr lang="fr-FR" sz="1900" dirty="0"/>
              <a:t>Manque d’attention à l’égard du pouvoir et de l’analyse politique</a:t>
            </a:r>
          </a:p>
          <a:p>
            <a:pPr lvl="0"/>
            <a:r>
              <a:rPr lang="fr-FR" sz="1900" dirty="0"/>
              <a:t>Manque de rigueur à l’égard des changements à long terme des conditions environnementales.</a:t>
            </a:r>
          </a:p>
          <a:p>
            <a:r>
              <a:rPr lang="fr-FR" sz="1900" dirty="0"/>
              <a:t>Incapacité de saisir les débats sur les changements à long terme des économies rurales et les questions de changement agraire</a:t>
            </a:r>
            <a:endParaRPr lang="en-GB" sz="19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49492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1007" y="49428"/>
            <a:ext cx="7886700" cy="963827"/>
          </a:xfrm>
        </p:spPr>
        <p:txBody>
          <a:bodyPr>
            <a:noAutofit/>
          </a:bodyPr>
          <a:lstStyle/>
          <a:p>
            <a:pPr>
              <a:lnSpc>
                <a:spcPct val="100000"/>
              </a:lnSpc>
            </a:pPr>
            <a:r>
              <a:rPr lang="fr-FR" sz="3200" dirty="0"/>
              <a:t>Le cadre ‘systèmes socio-écologiques’</a:t>
            </a:r>
            <a:br>
              <a:rPr lang="fr-FR" sz="3200" dirty="0"/>
            </a:br>
            <a:r>
              <a:rPr lang="fr-FR" sz="2400" b="0" dirty="0"/>
              <a:t>(</a:t>
            </a:r>
            <a:r>
              <a:rPr lang="fr-FR" sz="2400" b="0" dirty="0" err="1"/>
              <a:t>McGinnis</a:t>
            </a:r>
            <a:r>
              <a:rPr lang="fr-FR" sz="2400" b="0" dirty="0"/>
              <a:t> et </a:t>
            </a:r>
            <a:r>
              <a:rPr lang="fr-FR" sz="2400" b="0" dirty="0" err="1"/>
              <a:t>Ostrom</a:t>
            </a:r>
            <a:r>
              <a:rPr lang="fr-FR" sz="2400" b="0" dirty="0"/>
              <a:t> 2014)</a:t>
            </a:r>
            <a:endParaRPr lang="en-US" sz="2400" b="0" dirty="0"/>
          </a:p>
        </p:txBody>
      </p:sp>
      <p:pic>
        <p:nvPicPr>
          <p:cNvPr id="8" name="Content Placeholder 7">
            <a:extLst>
              <a:ext uri="{FF2B5EF4-FFF2-40B4-BE49-F238E27FC236}">
                <a16:creationId xmlns:a16="http://schemas.microsoft.com/office/drawing/2014/main" id="{DF0414BD-EC74-F043-8604-5AA1A6DFBB80}"/>
              </a:ext>
            </a:extLst>
          </p:cNvPr>
          <p:cNvPicPr>
            <a:picLocks noGrp="1" noChangeAspect="1"/>
          </p:cNvPicPr>
          <p:nvPr>
            <p:ph idx="1"/>
          </p:nvPr>
        </p:nvPicPr>
        <p:blipFill>
          <a:blip r:embed="rId3"/>
          <a:stretch>
            <a:fillRect/>
          </a:stretch>
        </p:blipFill>
        <p:spPr>
          <a:xfrm>
            <a:off x="1011172" y="990385"/>
            <a:ext cx="7072227" cy="4898079"/>
          </a:xfrm>
        </p:spPr>
      </p:pic>
      <p:sp>
        <p:nvSpPr>
          <p:cNvPr id="6" name="TextBox 5">
            <a:extLst>
              <a:ext uri="{FF2B5EF4-FFF2-40B4-BE49-F238E27FC236}">
                <a16:creationId xmlns:a16="http://schemas.microsoft.com/office/drawing/2014/main" id="{85B14A3C-DF06-6E4C-9A98-F6D82D88C0A1}"/>
              </a:ext>
            </a:extLst>
          </p:cNvPr>
          <p:cNvSpPr txBox="1"/>
          <p:nvPr/>
        </p:nvSpPr>
        <p:spPr>
          <a:xfrm>
            <a:off x="5985511" y="5888464"/>
            <a:ext cx="2097888" cy="200055"/>
          </a:xfrm>
          <a:prstGeom prst="rect">
            <a:avLst/>
          </a:prstGeom>
          <a:noFill/>
        </p:spPr>
        <p:txBody>
          <a:bodyPr wrap="square" rtlCol="0">
            <a:spAutoFit/>
          </a:bodyPr>
          <a:lstStyle/>
          <a:p>
            <a:pPr algn="r"/>
            <a:r>
              <a:rPr lang="en-US" sz="700" dirty="0">
                <a:solidFill>
                  <a:srgbClr val="000000">
                    <a:alpha val="70000"/>
                  </a:srgbClr>
                </a:solidFill>
              </a:rPr>
              <a:t>© McGinnis and Ostrom 2014</a:t>
            </a:r>
            <a:endParaRPr lang="en-GB" sz="700" dirty="0">
              <a:solidFill>
                <a:srgbClr val="000000">
                  <a:alpha val="70000"/>
                </a:srgbClr>
              </a:solidFill>
            </a:endParaRPr>
          </a:p>
        </p:txBody>
      </p:sp>
      <p:sp>
        <p:nvSpPr>
          <p:cNvPr id="9" name="TextBox 8">
            <a:extLst>
              <a:ext uri="{FF2B5EF4-FFF2-40B4-BE49-F238E27FC236}">
                <a16:creationId xmlns:a16="http://schemas.microsoft.com/office/drawing/2014/main" id="{90E390E4-6BB1-7444-B8D2-EA4D666AF75A}"/>
              </a:ext>
            </a:extLst>
          </p:cNvPr>
          <p:cNvSpPr txBox="1"/>
          <p:nvPr/>
        </p:nvSpPr>
        <p:spPr>
          <a:xfrm>
            <a:off x="2458889" y="6343263"/>
            <a:ext cx="4372215" cy="369332"/>
          </a:xfrm>
          <a:prstGeom prst="rect">
            <a:avLst/>
          </a:prstGeom>
          <a:noFill/>
        </p:spPr>
        <p:txBody>
          <a:bodyPr wrap="square" rtlCol="0">
            <a:spAutoFit/>
          </a:bodyPr>
          <a:lstStyle/>
          <a:p>
            <a:pPr algn="ctr"/>
            <a:r>
              <a:rPr lang="fr-FR" sz="600" dirty="0">
                <a:solidFill>
                  <a:schemeClr val="tx1">
                    <a:alpha val="70000"/>
                  </a:schemeClr>
                </a:solidFill>
              </a:rPr>
              <a:t>Reproduit de</a:t>
            </a:r>
            <a:r>
              <a:rPr lang="en-US" sz="600" dirty="0">
                <a:solidFill>
                  <a:schemeClr val="tx1">
                    <a:alpha val="70000"/>
                  </a:schemeClr>
                </a:solidFill>
              </a:rPr>
              <a:t> Ecology and Society, Vol.19, No.2, Michael D. McGinnis and Elinor Ostrom, </a:t>
            </a:r>
            <a:br>
              <a:rPr lang="en-US" sz="600" dirty="0">
                <a:solidFill>
                  <a:schemeClr val="tx1">
                    <a:alpha val="70000"/>
                  </a:schemeClr>
                </a:solidFill>
              </a:rPr>
            </a:br>
            <a:r>
              <a:rPr lang="en-US" sz="600" dirty="0">
                <a:solidFill>
                  <a:schemeClr val="tx1">
                    <a:alpha val="70000"/>
                  </a:schemeClr>
                </a:solidFill>
              </a:rPr>
              <a:t>'Social-ecological system framework: initial changes and continuing challenges', (c) 2014. </a:t>
            </a:r>
            <a:br>
              <a:rPr lang="en-US" sz="600" dirty="0">
                <a:solidFill>
                  <a:schemeClr val="tx1">
                    <a:alpha val="70000"/>
                  </a:schemeClr>
                </a:solidFill>
              </a:rPr>
            </a:br>
            <a:r>
              <a:rPr lang="fr-FR" sz="600" dirty="0">
                <a:solidFill>
                  <a:schemeClr val="tx1">
                    <a:alpha val="70000"/>
                  </a:schemeClr>
                </a:solidFill>
              </a:rPr>
              <a:t>Reproduit sous la licence </a:t>
            </a:r>
            <a:r>
              <a:rPr lang="en-US" sz="600" i="1" dirty="0">
                <a:solidFill>
                  <a:schemeClr val="tx1">
                    <a:alpha val="70000"/>
                  </a:schemeClr>
                </a:solidFill>
              </a:rPr>
              <a:t>Creative Commons </a:t>
            </a:r>
            <a:r>
              <a:rPr lang="en-US" sz="600" dirty="0">
                <a:solidFill>
                  <a:schemeClr val="tx1">
                    <a:alpha val="70000"/>
                  </a:schemeClr>
                </a:solidFill>
                <a:hlinkClick r:id="rId4"/>
              </a:rPr>
              <a:t>CC BY-NC 4.0.</a:t>
            </a:r>
            <a:endParaRPr lang="en-US" sz="600" dirty="0">
              <a:solidFill>
                <a:schemeClr val="tx1">
                  <a:alpha val="70000"/>
                </a:schemeClr>
              </a:solidFill>
            </a:endParaRPr>
          </a:p>
        </p:txBody>
      </p:sp>
      <p:graphicFrame>
        <p:nvGraphicFramePr>
          <p:cNvPr id="2" name="Table 1"/>
          <p:cNvGraphicFramePr>
            <a:graphicFrameLocks noGrp="1"/>
          </p:cNvGraphicFramePr>
          <p:nvPr/>
        </p:nvGraphicFramePr>
        <p:xfrm>
          <a:off x="2129155" y="3911600"/>
          <a:ext cx="4885690" cy="170371"/>
        </p:xfrm>
        <a:graphic>
          <a:graphicData uri="http://schemas.openxmlformats.org/drawingml/2006/table">
            <a:tbl>
              <a:tblPr firstRow="1" firstCol="1" bandRow="1">
                <a:tableStyleId>{5C22544A-7EE6-4342-B048-85BDC9FD1C3A}</a:tableStyleId>
              </a:tblPr>
              <a:tblGrid>
                <a:gridCol w="4885690">
                  <a:extLst>
                    <a:ext uri="{9D8B030D-6E8A-4147-A177-3AD203B41FA5}">
                      <a16:colId xmlns:a16="http://schemas.microsoft.com/office/drawing/2014/main" val="20000"/>
                    </a:ext>
                  </a:extLst>
                </a:gridCol>
              </a:tblGrid>
              <a:tr h="0">
                <a:tc>
                  <a:txBody>
                    <a:bodyPr/>
                    <a:lstStyle/>
                    <a:p>
                      <a:pPr>
                        <a:lnSpc>
                          <a:spcPct val="107000"/>
                        </a:lnSpc>
                        <a:spcAft>
                          <a:spcPts val="0"/>
                        </a:spcAft>
                      </a:pPr>
                      <a:r>
                        <a:rPr lang="fr-FR" sz="1100" dirty="0">
                          <a:effectLst/>
                        </a:rPr>
                        <a:t>Le cadre ‘systèmes socio-écologiques’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528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133004" y="46429"/>
            <a:ext cx="8912142" cy="917848"/>
          </a:xfrm>
        </p:spPr>
        <p:txBody>
          <a:bodyPr>
            <a:normAutofit/>
          </a:bodyPr>
          <a:lstStyle/>
          <a:p>
            <a:r>
              <a:rPr lang="fr-FR" sz="3200" dirty="0"/>
              <a:t>Forces et faiblesses du cadre SSE d’</a:t>
            </a:r>
            <a:r>
              <a:rPr lang="fr-FR" sz="3200" dirty="0" err="1"/>
              <a:t>Ostrom</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362836" y="964277"/>
            <a:ext cx="8682310" cy="5070763"/>
          </a:xfrm>
        </p:spPr>
        <p:txBody>
          <a:bodyPr>
            <a:noAutofit/>
          </a:bodyPr>
          <a:lstStyle/>
          <a:p>
            <a:pPr marL="0" indent="0">
              <a:buNone/>
            </a:pPr>
            <a:r>
              <a:rPr lang="fr-FR" sz="1900" b="1" dirty="0"/>
              <a:t>Forces</a:t>
            </a:r>
            <a:endParaRPr lang="fr-FR" sz="1900" dirty="0"/>
          </a:p>
          <a:p>
            <a:pPr lvl="0"/>
            <a:r>
              <a:rPr lang="fr-FR" sz="1900" b="1" dirty="0"/>
              <a:t>Structure </a:t>
            </a:r>
            <a:r>
              <a:rPr lang="fr-FR" sz="1900" dirty="0"/>
              <a:t>l’analyse des processus complexes </a:t>
            </a:r>
          </a:p>
          <a:p>
            <a:pPr lvl="0"/>
            <a:r>
              <a:rPr lang="fr-FR" sz="1900" b="1" dirty="0"/>
              <a:t>Liens (avec les écosystèmes ou les facteurs externes) et dynamiques sont inhérents</a:t>
            </a:r>
          </a:p>
          <a:p>
            <a:pPr lvl="0"/>
            <a:r>
              <a:rPr lang="fr-FR" sz="1900" b="1" dirty="0"/>
              <a:t>Attribue la même pondération aux composantes sociales et écologiques du système</a:t>
            </a:r>
            <a:endParaRPr lang="fr-FR" sz="1900" dirty="0"/>
          </a:p>
          <a:p>
            <a:pPr lvl="0"/>
            <a:r>
              <a:rPr lang="fr-FR" sz="1900" dirty="0"/>
              <a:t>Requiert une collaboration interdisciplinaire et multisectorielle-améliorant la compréhension et la prise de décision</a:t>
            </a:r>
          </a:p>
          <a:p>
            <a:pPr marL="0" indent="0">
              <a:buNone/>
            </a:pPr>
            <a:r>
              <a:rPr lang="fr-FR" sz="1900" b="1" dirty="0"/>
              <a:t>Faiblesses</a:t>
            </a:r>
            <a:endParaRPr lang="fr-FR" sz="1900" dirty="0"/>
          </a:p>
          <a:p>
            <a:pPr lvl="0"/>
            <a:r>
              <a:rPr lang="fr-FR" sz="1900" b="1" dirty="0"/>
              <a:t>C</a:t>
            </a:r>
            <a:r>
              <a:rPr lang="fr-FR" sz="1900" dirty="0"/>
              <a:t>onvient bien pour l’analyse des études de cas territoriaux et bien définis , mais pas autant pour de plus grandes échelles (nationale) ou pour les actions et initiatives éparpillées dans l’espace.</a:t>
            </a:r>
          </a:p>
        </p:txBody>
      </p:sp>
    </p:spTree>
    <p:extLst>
      <p:ext uri="{BB962C8B-B14F-4D97-AF65-F5344CB8AC3E}">
        <p14:creationId xmlns:p14="http://schemas.microsoft.com/office/powerpoint/2010/main" val="3620517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697359"/>
          </a:xfrm>
          <a:prstGeom prst="rect">
            <a:avLst/>
          </a:prstGeom>
          <a:noFill/>
          <a:ln>
            <a:noFill/>
          </a:ln>
        </p:spPr>
        <p:txBody>
          <a:bodyPr spcFirstLastPara="1" wrap="square" lIns="91425" tIns="45700" rIns="91425" bIns="45700" anchor="ctr" anchorCtr="0">
            <a:noAutofit/>
          </a:bodyPr>
          <a:lstStyle/>
          <a:p>
            <a:pPr lvl="0">
              <a:spcBef>
                <a:spcPts val="0"/>
              </a:spcBef>
              <a:buClr>
                <a:schemeClr val="accent1"/>
              </a:buClr>
              <a:buSzPts val="3200"/>
            </a:pPr>
            <a:r>
              <a:rPr lang="fr-FR" sz="3200" dirty="0"/>
              <a:t>Références</a:t>
            </a:r>
            <a:endParaRPr dirty="0"/>
          </a:p>
        </p:txBody>
      </p:sp>
      <p:sp>
        <p:nvSpPr>
          <p:cNvPr id="241" name="Shape 241"/>
          <p:cNvSpPr txBox="1"/>
          <p:nvPr/>
        </p:nvSpPr>
        <p:spPr>
          <a:xfrm>
            <a:off x="388692" y="723395"/>
            <a:ext cx="8366615" cy="5429755"/>
          </a:xfrm>
          <a:prstGeom prst="rect">
            <a:avLst/>
          </a:prstGeom>
          <a:noFill/>
          <a:ln>
            <a:noFill/>
          </a:ln>
        </p:spPr>
        <p:txBody>
          <a:bodyPr spcFirstLastPara="1" wrap="square" lIns="91425" tIns="45700" rIns="91425" bIns="45700" anchor="t" anchorCtr="0">
            <a:noAutofit/>
          </a:bodyPr>
          <a:lstStyle/>
          <a:p>
            <a:pPr marL="0" marR="0" lvl="0" indent="0" algn="l" rtl="0">
              <a:spcBef>
                <a:spcPts val="300"/>
              </a:spcBef>
              <a:spcAft>
                <a:spcPts val="0"/>
              </a:spcAft>
              <a:buClr>
                <a:schemeClr val="accent4"/>
              </a:buClr>
              <a:buSzPts val="1300"/>
              <a:buFont typeface="Arial"/>
              <a:buNone/>
            </a:pPr>
            <a:r>
              <a:rPr lang="en-GB" sz="1300" b="1" dirty="0">
                <a:solidFill>
                  <a:schemeClr val="accent1"/>
                </a:solidFill>
                <a:latin typeface="Arial"/>
                <a:ea typeface="Arial"/>
                <a:cs typeface="Arial"/>
                <a:sym typeface="Arial"/>
              </a:rPr>
              <a:t>Lectures </a:t>
            </a:r>
            <a:r>
              <a:rPr lang="en-GB" sz="1300" b="1" dirty="0" err="1">
                <a:solidFill>
                  <a:schemeClr val="accent1"/>
                </a:solidFill>
                <a:latin typeface="Arial"/>
                <a:ea typeface="Arial"/>
                <a:cs typeface="Arial"/>
                <a:sym typeface="Arial"/>
              </a:rPr>
              <a:t>essentielles</a:t>
            </a:r>
            <a:endParaRPr dirty="0"/>
          </a:p>
          <a:p>
            <a:pPr marL="228600" lvl="0" indent="-228600">
              <a:spcBef>
                <a:spcPts val="300"/>
              </a:spcBef>
              <a:buClr>
                <a:schemeClr val="accent4"/>
              </a:buClr>
              <a:buSzPts val="1200"/>
              <a:buFont typeface="Arial"/>
              <a:buChar char="•"/>
            </a:pPr>
            <a:r>
              <a:rPr lang="en-GB" sz="1200" dirty="0">
                <a:solidFill>
                  <a:schemeClr val="accent1"/>
                </a:solidFill>
              </a:rPr>
              <a:t>McGinnis, M.D. et Ostrom, E. (2014) Social-ecological system framework: Initial changes and continuing challenges. </a:t>
            </a:r>
            <a:r>
              <a:rPr lang="en-GB" sz="1200" i="1" dirty="0">
                <a:solidFill>
                  <a:schemeClr val="accent1"/>
                </a:solidFill>
              </a:rPr>
              <a:t>Ecology and Society </a:t>
            </a:r>
            <a:r>
              <a:rPr lang="en-GB" sz="1200" b="1" dirty="0">
                <a:solidFill>
                  <a:schemeClr val="accent1"/>
                </a:solidFill>
              </a:rPr>
              <a:t>19</a:t>
            </a:r>
            <a:r>
              <a:rPr lang="en-GB" sz="1200" dirty="0">
                <a:solidFill>
                  <a:schemeClr val="accent1"/>
                </a:solidFill>
              </a:rPr>
              <a:t>(2): 30. </a:t>
            </a:r>
          </a:p>
          <a:p>
            <a:pPr marL="228600" indent="-228600">
              <a:spcBef>
                <a:spcPts val="300"/>
              </a:spcBef>
              <a:buClr>
                <a:schemeClr val="accent4"/>
              </a:buClr>
              <a:buSzPts val="1300"/>
              <a:buFont typeface="Arial"/>
              <a:buChar char="•"/>
            </a:pPr>
            <a:r>
              <a:rPr lang="en-GB" sz="1200" dirty="0" err="1">
                <a:solidFill>
                  <a:schemeClr val="accent1"/>
                </a:solidFill>
                <a:ea typeface="Arial"/>
                <a:cs typeface="Arial"/>
                <a:sym typeface="Arial"/>
              </a:rPr>
              <a:t>Raworth</a:t>
            </a:r>
            <a:r>
              <a:rPr lang="en-GB" sz="1200" dirty="0">
                <a:solidFill>
                  <a:schemeClr val="accent1"/>
                </a:solidFill>
                <a:ea typeface="Arial"/>
                <a:cs typeface="Arial"/>
                <a:sym typeface="Arial"/>
              </a:rPr>
              <a:t>, K. (2012) A safe and just space for humanity: can we live within the doughnut? </a:t>
            </a:r>
            <a:r>
              <a:rPr lang="en-GB" sz="1200" i="1" dirty="0">
                <a:solidFill>
                  <a:schemeClr val="accent1"/>
                </a:solidFill>
                <a:ea typeface="Arial"/>
                <a:cs typeface="Arial"/>
                <a:sym typeface="Arial"/>
              </a:rPr>
              <a:t>Oxfam Policy and Practice: Climate Change and Resilience</a:t>
            </a:r>
            <a:r>
              <a:rPr lang="en-GB" sz="1200" dirty="0">
                <a:solidFill>
                  <a:schemeClr val="accent1"/>
                </a:solidFill>
                <a:ea typeface="Arial"/>
                <a:cs typeface="Arial"/>
                <a:sym typeface="Arial"/>
              </a:rPr>
              <a:t> 8: 1-26.</a:t>
            </a:r>
          </a:p>
          <a:p>
            <a:pPr marL="228600" lvl="0" indent="-228600">
              <a:spcBef>
                <a:spcPts val="300"/>
              </a:spcBef>
              <a:buClr>
                <a:schemeClr val="accent4"/>
              </a:buClr>
              <a:buSzPts val="1300"/>
              <a:buFont typeface="Arial"/>
              <a:buChar char="•"/>
            </a:pPr>
            <a:r>
              <a:rPr lang="en-GB" sz="1200" dirty="0" err="1">
                <a:solidFill>
                  <a:schemeClr val="accent1"/>
                </a:solidFill>
                <a:ea typeface="Arial"/>
                <a:cs typeface="Arial"/>
                <a:sym typeface="Arial"/>
              </a:rPr>
              <a:t>Rockström</a:t>
            </a:r>
            <a:r>
              <a:rPr lang="en-GB" sz="1200" dirty="0">
                <a:solidFill>
                  <a:schemeClr val="accent1"/>
                </a:solidFill>
                <a:ea typeface="Arial"/>
                <a:cs typeface="Arial"/>
                <a:sym typeface="Arial"/>
              </a:rPr>
              <a:t>, J.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(2009) Planetary boundaries: Exploring the safe operating space for humanity. </a:t>
            </a:r>
            <a:r>
              <a:rPr lang="en-GB" sz="1200" i="1" dirty="0">
                <a:solidFill>
                  <a:schemeClr val="accent1"/>
                </a:solidFill>
                <a:ea typeface="Arial"/>
                <a:cs typeface="Arial"/>
                <a:sym typeface="Arial"/>
              </a:rPr>
              <a:t>Ecology and Society</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14</a:t>
            </a:r>
            <a:r>
              <a:rPr lang="en-GB" sz="1200" dirty="0">
                <a:solidFill>
                  <a:schemeClr val="accent1"/>
                </a:solidFill>
                <a:ea typeface="Arial"/>
                <a:cs typeface="Arial"/>
                <a:sym typeface="Arial"/>
              </a:rPr>
              <a:t>(2): 32.</a:t>
            </a:r>
          </a:p>
          <a:p>
            <a:pPr marL="228600" indent="-228600">
              <a:spcBef>
                <a:spcPts val="300"/>
              </a:spcBef>
              <a:buClr>
                <a:schemeClr val="accent4"/>
              </a:buClr>
              <a:buSzPts val="1300"/>
              <a:buFont typeface="Arial"/>
              <a:buChar char="•"/>
            </a:pPr>
            <a:r>
              <a:rPr lang="en-GB" sz="1200" dirty="0">
                <a:solidFill>
                  <a:srgbClr val="004C96"/>
                </a:solidFill>
              </a:rPr>
              <a:t>Scoones, I. (2009) Livelihoods perspectives and rural development. </a:t>
            </a:r>
            <a:r>
              <a:rPr lang="en-GB" sz="1200" i="1" dirty="0">
                <a:solidFill>
                  <a:srgbClr val="004C96"/>
                </a:solidFill>
              </a:rPr>
              <a:t>The Journal of Peasant Studies</a:t>
            </a:r>
            <a:r>
              <a:rPr lang="en-GB" sz="1200" dirty="0">
                <a:solidFill>
                  <a:srgbClr val="004C96"/>
                </a:solidFill>
              </a:rPr>
              <a:t> </a:t>
            </a:r>
            <a:r>
              <a:rPr lang="en-GB" sz="1200" b="1" dirty="0">
                <a:solidFill>
                  <a:srgbClr val="004C96"/>
                </a:solidFill>
              </a:rPr>
              <a:t>36</a:t>
            </a:r>
            <a:r>
              <a:rPr lang="en-GB" sz="1200" dirty="0">
                <a:solidFill>
                  <a:srgbClr val="004C96"/>
                </a:solidFill>
              </a:rPr>
              <a:t>:171-196.</a:t>
            </a:r>
          </a:p>
          <a:p>
            <a:pPr marL="228600" lvl="0" indent="-228600">
              <a:spcBef>
                <a:spcPts val="300"/>
              </a:spcBef>
              <a:buClr>
                <a:schemeClr val="accent4"/>
              </a:buClr>
              <a:buSzPts val="1300"/>
              <a:buFont typeface="Arial"/>
              <a:buChar char="•"/>
            </a:pPr>
            <a:r>
              <a:rPr lang="en-GB" sz="1200" dirty="0">
                <a:solidFill>
                  <a:schemeClr val="accent1"/>
                </a:solidFill>
                <a:ea typeface="Arial"/>
                <a:cs typeface="Arial"/>
                <a:sym typeface="Arial"/>
              </a:rPr>
              <a:t>van </a:t>
            </a:r>
            <a:r>
              <a:rPr lang="en-GB" sz="1200" dirty="0" err="1">
                <a:solidFill>
                  <a:schemeClr val="accent1"/>
                </a:solidFill>
                <a:ea typeface="Arial"/>
                <a:cs typeface="Arial"/>
                <a:sym typeface="Arial"/>
              </a:rPr>
              <a:t>Wilgen</a:t>
            </a:r>
            <a:r>
              <a:rPr lang="en-GB" sz="1200" dirty="0">
                <a:solidFill>
                  <a:schemeClr val="accent1"/>
                </a:solidFill>
                <a:ea typeface="Arial"/>
                <a:cs typeface="Arial"/>
                <a:sym typeface="Arial"/>
              </a:rPr>
              <a:t>, B.W.,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(2008). A biome-scale assessment of the impact of invasive alien plants on ecosystem services in South Africa. </a:t>
            </a:r>
            <a:r>
              <a:rPr lang="en-GB" sz="1200" i="1" dirty="0">
                <a:solidFill>
                  <a:schemeClr val="accent1"/>
                </a:solidFill>
                <a:ea typeface="Arial"/>
                <a:cs typeface="Arial"/>
                <a:sym typeface="Arial"/>
              </a:rPr>
              <a:t>Journal of Environmental Management</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89</a:t>
            </a:r>
            <a:r>
              <a:rPr lang="en-GB" sz="1200" dirty="0">
                <a:solidFill>
                  <a:schemeClr val="accent1"/>
                </a:solidFill>
                <a:ea typeface="Arial"/>
                <a:cs typeface="Arial"/>
                <a:sym typeface="Arial"/>
              </a:rPr>
              <a:t>(4): 336-349.</a:t>
            </a:r>
            <a:endParaRPr lang="en-GB" sz="1200" dirty="0"/>
          </a:p>
          <a:p>
            <a:pPr>
              <a:spcBef>
                <a:spcPts val="300"/>
              </a:spcBef>
              <a:buClr>
                <a:schemeClr val="accent4"/>
              </a:buClr>
              <a:buSzPts val="1200"/>
            </a:pPr>
            <a:r>
              <a:rPr lang="en-GB" sz="1300" b="1" dirty="0" err="1">
                <a:solidFill>
                  <a:schemeClr val="accent1"/>
                </a:solidFill>
                <a:latin typeface="Arial"/>
                <a:ea typeface="Arial"/>
                <a:cs typeface="Arial"/>
                <a:sym typeface="Arial"/>
              </a:rPr>
              <a:t>Autres</a:t>
            </a:r>
            <a:r>
              <a:rPr lang="en-GB" sz="1300" b="1" dirty="0">
                <a:solidFill>
                  <a:schemeClr val="accent1"/>
                </a:solidFill>
                <a:latin typeface="Arial"/>
                <a:ea typeface="Arial"/>
                <a:cs typeface="Arial"/>
                <a:sym typeface="Arial"/>
              </a:rPr>
              <a:t> lectures</a:t>
            </a:r>
            <a:endParaRPr dirty="0"/>
          </a:p>
          <a:p>
            <a:pPr marL="228600" indent="-228600">
              <a:spcBef>
                <a:spcPts val="300"/>
              </a:spcBef>
              <a:buClr>
                <a:schemeClr val="accent4"/>
              </a:buClr>
              <a:buSzPts val="1200"/>
              <a:buFont typeface="Arial"/>
              <a:buChar char="•"/>
            </a:pPr>
            <a:r>
              <a:rPr lang="en-GB" sz="1200" dirty="0" err="1">
                <a:solidFill>
                  <a:schemeClr val="accent1"/>
                </a:solidFill>
              </a:rPr>
              <a:t>Berkes</a:t>
            </a:r>
            <a:r>
              <a:rPr lang="en-GB" sz="1200" dirty="0">
                <a:solidFill>
                  <a:schemeClr val="accent1"/>
                </a:solidFill>
              </a:rPr>
              <a:t>, F. (2011) Restoring unity: the concept of social-ecological systems</a:t>
            </a:r>
            <a:r>
              <a:rPr lang="en-GB" sz="1200" i="1" dirty="0">
                <a:solidFill>
                  <a:schemeClr val="accent1"/>
                </a:solidFill>
              </a:rPr>
              <a:t>. World Fisheries: A Social- Ecological Analysis</a:t>
            </a:r>
            <a:r>
              <a:rPr lang="en-GB" sz="1200" dirty="0">
                <a:solidFill>
                  <a:schemeClr val="accent1"/>
                </a:solidFill>
              </a:rPr>
              <a:t> (eds R.E. </a:t>
            </a:r>
            <a:r>
              <a:rPr lang="en-GB" sz="1200" dirty="0" err="1">
                <a:solidFill>
                  <a:schemeClr val="accent1"/>
                </a:solidFill>
              </a:rPr>
              <a:t>Ommer</a:t>
            </a:r>
            <a:r>
              <a:rPr lang="en-GB" sz="1200" dirty="0">
                <a:solidFill>
                  <a:schemeClr val="accent1"/>
                </a:solidFill>
              </a:rPr>
              <a:t>, R.I. Perry, K. Cochrane &amp; P. </a:t>
            </a:r>
            <a:r>
              <a:rPr lang="en-GB" sz="1200" dirty="0" err="1">
                <a:solidFill>
                  <a:schemeClr val="accent1"/>
                </a:solidFill>
              </a:rPr>
              <a:t>Cury</a:t>
            </a:r>
            <a:r>
              <a:rPr lang="en-GB" sz="1200" dirty="0">
                <a:solidFill>
                  <a:schemeClr val="accent1"/>
                </a:solidFill>
              </a:rPr>
              <a:t>), pp. 9-28. Wiley Blackwell, Oxford.</a:t>
            </a:r>
          </a:p>
          <a:p>
            <a:pPr marL="228600" lvl="0" indent="-228600">
              <a:spcBef>
                <a:spcPts val="300"/>
              </a:spcBef>
              <a:buClr>
                <a:schemeClr val="accent4"/>
              </a:buClr>
              <a:buSzPts val="1200"/>
              <a:buFont typeface="Arial"/>
              <a:buChar char="•"/>
            </a:pPr>
            <a:r>
              <a:rPr lang="en-GB" sz="1200" dirty="0">
                <a:solidFill>
                  <a:srgbClr val="004C96"/>
                </a:solidFill>
              </a:rPr>
              <a:t>Brook, B.W. </a:t>
            </a:r>
            <a:r>
              <a:rPr lang="en-GB" sz="1200" i="1" dirty="0">
                <a:solidFill>
                  <a:srgbClr val="004C96"/>
                </a:solidFill>
              </a:rPr>
              <a:t>et al.</a:t>
            </a:r>
            <a:r>
              <a:rPr lang="en-GB" sz="1200" dirty="0">
                <a:solidFill>
                  <a:srgbClr val="004C96"/>
                </a:solidFill>
              </a:rPr>
              <a:t> (2013) Does the terrestrial biosphere have planetary tipping points? </a:t>
            </a:r>
            <a:r>
              <a:rPr lang="en-GB" sz="1200" i="1" dirty="0">
                <a:solidFill>
                  <a:srgbClr val="004C96"/>
                </a:solidFill>
              </a:rPr>
              <a:t>Trends in Ecology and Evolution</a:t>
            </a:r>
            <a:r>
              <a:rPr lang="en-GB" sz="1200" dirty="0">
                <a:solidFill>
                  <a:srgbClr val="004C96"/>
                </a:solidFill>
              </a:rPr>
              <a:t> </a:t>
            </a:r>
            <a:r>
              <a:rPr lang="en-GB" sz="1200" b="1" dirty="0">
                <a:solidFill>
                  <a:srgbClr val="004C96"/>
                </a:solidFill>
              </a:rPr>
              <a:t>28</a:t>
            </a:r>
            <a:r>
              <a:rPr lang="en-GB" sz="1200" dirty="0">
                <a:solidFill>
                  <a:srgbClr val="004C96"/>
                </a:solidFill>
              </a:rPr>
              <a:t>: 396-401.</a:t>
            </a:r>
          </a:p>
          <a:p>
            <a:pPr marL="228600" lvl="0" indent="-228600">
              <a:spcBef>
                <a:spcPts val="300"/>
              </a:spcBef>
              <a:buClr>
                <a:schemeClr val="accent4"/>
              </a:buClr>
              <a:buSzPts val="1200"/>
              <a:buFont typeface="Arial"/>
              <a:buChar char="•"/>
            </a:pPr>
            <a:r>
              <a:rPr lang="en-GB" sz="1200" dirty="0" err="1">
                <a:solidFill>
                  <a:srgbClr val="004C96"/>
                </a:solidFill>
              </a:rPr>
              <a:t>Knutsson</a:t>
            </a:r>
            <a:r>
              <a:rPr lang="en-GB" sz="1200" dirty="0">
                <a:solidFill>
                  <a:srgbClr val="004C96"/>
                </a:solidFill>
              </a:rPr>
              <a:t>, P. (2006) The Sustainable Livelihoods Approach: A framework for knowledge integration assessment. </a:t>
            </a:r>
            <a:r>
              <a:rPr lang="en-GB" sz="1200" i="1" dirty="0">
                <a:solidFill>
                  <a:srgbClr val="004C96"/>
                </a:solidFill>
              </a:rPr>
              <a:t>Human Ecology Review </a:t>
            </a:r>
            <a:r>
              <a:rPr lang="en-GB" sz="1200" b="1" dirty="0">
                <a:solidFill>
                  <a:srgbClr val="004C96"/>
                </a:solidFill>
              </a:rPr>
              <a:t>13</a:t>
            </a:r>
            <a:r>
              <a:rPr lang="en-GB" sz="1200" dirty="0">
                <a:solidFill>
                  <a:srgbClr val="004C96"/>
                </a:solidFill>
              </a:rPr>
              <a:t>(1): 90-99.</a:t>
            </a:r>
          </a:p>
          <a:p>
            <a:pPr marL="228600" lvl="0" indent="-228600">
              <a:spcBef>
                <a:spcPts val="300"/>
              </a:spcBef>
              <a:buClr>
                <a:schemeClr val="accent4"/>
              </a:buClr>
              <a:buSzPts val="1200"/>
              <a:buFont typeface="Arial"/>
              <a:buChar char="•"/>
            </a:pPr>
            <a:r>
              <a:rPr lang="en-GB" sz="1200" dirty="0">
                <a:solidFill>
                  <a:srgbClr val="004C96"/>
                </a:solidFill>
              </a:rPr>
              <a:t>Ostrom, E. </a:t>
            </a:r>
            <a:r>
              <a:rPr lang="en-GB" sz="1200" i="1" dirty="0">
                <a:solidFill>
                  <a:srgbClr val="004C96"/>
                </a:solidFill>
              </a:rPr>
              <a:t>et al. </a:t>
            </a:r>
            <a:r>
              <a:rPr lang="en-GB" sz="1200" dirty="0">
                <a:solidFill>
                  <a:srgbClr val="004C96"/>
                </a:solidFill>
              </a:rPr>
              <a:t>(2009) A general framework for analysing sustainability of social-ecological systems. </a:t>
            </a:r>
            <a:r>
              <a:rPr lang="en-GB" sz="1200" i="1" dirty="0">
                <a:solidFill>
                  <a:srgbClr val="004C96"/>
                </a:solidFill>
              </a:rPr>
              <a:t>Science</a:t>
            </a:r>
            <a:r>
              <a:rPr lang="en-GB" sz="1200" dirty="0">
                <a:solidFill>
                  <a:srgbClr val="004C96"/>
                </a:solidFill>
              </a:rPr>
              <a:t> </a:t>
            </a:r>
            <a:r>
              <a:rPr lang="en-GB" sz="1200" b="1" dirty="0">
                <a:solidFill>
                  <a:srgbClr val="004C96"/>
                </a:solidFill>
              </a:rPr>
              <a:t>325</a:t>
            </a:r>
            <a:r>
              <a:rPr lang="en-GB" sz="1200" dirty="0">
                <a:solidFill>
                  <a:srgbClr val="004C96"/>
                </a:solidFill>
              </a:rPr>
              <a:t>: 419-422.</a:t>
            </a:r>
          </a:p>
          <a:p>
            <a:pPr marL="228600" lvl="0" indent="-228600">
              <a:spcBef>
                <a:spcPts val="300"/>
              </a:spcBef>
              <a:buClr>
                <a:schemeClr val="accent4"/>
              </a:buClr>
              <a:buSzPts val="1200"/>
              <a:buFont typeface="Arial"/>
              <a:buChar char="•"/>
            </a:pPr>
            <a:r>
              <a:rPr lang="en-GB" sz="1200" dirty="0" err="1">
                <a:solidFill>
                  <a:srgbClr val="004C96"/>
                </a:solidFill>
              </a:rPr>
              <a:t>Scheffer</a:t>
            </a:r>
            <a:r>
              <a:rPr lang="en-GB" sz="1200" dirty="0">
                <a:solidFill>
                  <a:srgbClr val="004C96"/>
                </a:solidFill>
              </a:rPr>
              <a:t>, M. </a:t>
            </a:r>
            <a:r>
              <a:rPr lang="en-GB" sz="1200" i="1" dirty="0">
                <a:solidFill>
                  <a:srgbClr val="004C96"/>
                </a:solidFill>
              </a:rPr>
              <a:t>et al</a:t>
            </a:r>
            <a:r>
              <a:rPr lang="en-GB" sz="1200" dirty="0">
                <a:solidFill>
                  <a:srgbClr val="004C96"/>
                </a:solidFill>
              </a:rPr>
              <a:t>. (2009) Early-warning signals for critical transitions. </a:t>
            </a:r>
            <a:r>
              <a:rPr lang="en-GB" sz="1200" i="1" dirty="0">
                <a:solidFill>
                  <a:srgbClr val="004C96"/>
                </a:solidFill>
              </a:rPr>
              <a:t>Nature</a:t>
            </a:r>
            <a:r>
              <a:rPr lang="en-GB" sz="1200" dirty="0">
                <a:solidFill>
                  <a:srgbClr val="004C96"/>
                </a:solidFill>
              </a:rPr>
              <a:t> </a:t>
            </a:r>
            <a:r>
              <a:rPr lang="en-GB" sz="1200" b="1" dirty="0">
                <a:solidFill>
                  <a:srgbClr val="004C96"/>
                </a:solidFill>
              </a:rPr>
              <a:t>461</a:t>
            </a:r>
            <a:r>
              <a:rPr lang="en-GB" sz="1200" dirty="0">
                <a:solidFill>
                  <a:srgbClr val="004C96"/>
                </a:solidFill>
              </a:rPr>
              <a:t>: 53-59.</a:t>
            </a:r>
          </a:p>
          <a:p>
            <a:pPr marL="228600" indent="-228600">
              <a:spcBef>
                <a:spcPts val="300"/>
              </a:spcBef>
              <a:buClr>
                <a:schemeClr val="accent4"/>
              </a:buClr>
              <a:buSzPts val="1200"/>
              <a:buFont typeface="Arial"/>
              <a:buChar char="•"/>
            </a:pPr>
            <a:r>
              <a:rPr lang="en-GB" sz="1200" dirty="0">
                <a:solidFill>
                  <a:schemeClr val="accent1"/>
                </a:solidFill>
                <a:ea typeface="Arial"/>
                <a:cs typeface="Arial"/>
                <a:sym typeface="Arial"/>
              </a:rPr>
              <a:t>Steffen, W. </a:t>
            </a:r>
            <a:r>
              <a:rPr lang="en-GB" sz="1200" i="1" dirty="0">
                <a:solidFill>
                  <a:schemeClr val="accent1"/>
                </a:solidFill>
                <a:ea typeface="Arial"/>
                <a:cs typeface="Arial"/>
                <a:sym typeface="Arial"/>
              </a:rPr>
              <a:t>et al. </a:t>
            </a:r>
            <a:r>
              <a:rPr lang="en-GB" sz="1200" dirty="0">
                <a:solidFill>
                  <a:schemeClr val="accent1"/>
                </a:solidFill>
                <a:ea typeface="Arial"/>
                <a:cs typeface="Arial"/>
                <a:sym typeface="Arial"/>
              </a:rPr>
              <a:t>(2015) Planetary boundaries: Guiding human development on a changing planet. </a:t>
            </a:r>
            <a:r>
              <a:rPr lang="en-GB" sz="1200" i="1" dirty="0">
                <a:solidFill>
                  <a:schemeClr val="accent1"/>
                </a:solidFill>
                <a:ea typeface="Arial"/>
                <a:cs typeface="Arial"/>
                <a:sym typeface="Arial"/>
              </a:rPr>
              <a:t>Science</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347</a:t>
            </a:r>
            <a:r>
              <a:rPr lang="en-GB" sz="1200" dirty="0">
                <a:solidFill>
                  <a:schemeClr val="accent1"/>
                </a:solidFill>
                <a:ea typeface="Arial"/>
                <a:cs typeface="Arial"/>
                <a:sym typeface="Arial"/>
              </a:rPr>
              <a:t>(6223): 1259855.</a:t>
            </a:r>
            <a:endParaRPr lang="en-GB" sz="1200" dirty="0"/>
          </a:p>
          <a:p>
            <a:pPr marL="228600" lvl="0" indent="-228600">
              <a:spcBef>
                <a:spcPts val="300"/>
              </a:spcBef>
              <a:buClr>
                <a:schemeClr val="accent4"/>
              </a:buClr>
              <a:buSzPts val="1200"/>
              <a:buFont typeface="Arial"/>
              <a:buChar char="•"/>
            </a:pPr>
            <a:r>
              <a:rPr lang="en-GB" sz="1200" dirty="0" err="1">
                <a:solidFill>
                  <a:srgbClr val="004C96"/>
                </a:solidFill>
              </a:rPr>
              <a:t>Svarstad</a:t>
            </a:r>
            <a:r>
              <a:rPr lang="en-GB" sz="1200" dirty="0">
                <a:solidFill>
                  <a:srgbClr val="004C96"/>
                </a:solidFill>
              </a:rPr>
              <a:t>, </a:t>
            </a:r>
            <a:r>
              <a:rPr lang="en-GB" sz="1200">
                <a:solidFill>
                  <a:srgbClr val="004C96"/>
                </a:solidFill>
              </a:rPr>
              <a:t>H. </a:t>
            </a:r>
            <a:r>
              <a:rPr lang="en-GB" sz="1200" i="1" dirty="0">
                <a:solidFill>
                  <a:srgbClr val="004C96"/>
                </a:solidFill>
              </a:rPr>
              <a:t>et al. </a:t>
            </a:r>
            <a:r>
              <a:rPr lang="en-GB" sz="1200" dirty="0">
                <a:solidFill>
                  <a:srgbClr val="004C96"/>
                </a:solidFill>
              </a:rPr>
              <a:t>(2008) Discursive biases of the environmental research framework DPSIR. </a:t>
            </a:r>
            <a:r>
              <a:rPr lang="en-GB" sz="1200" i="1" dirty="0">
                <a:solidFill>
                  <a:srgbClr val="004C96"/>
                </a:solidFill>
              </a:rPr>
              <a:t>Land Use Policy</a:t>
            </a:r>
            <a:r>
              <a:rPr lang="en-GB" sz="1200" dirty="0">
                <a:solidFill>
                  <a:srgbClr val="004C96"/>
                </a:solidFill>
              </a:rPr>
              <a:t> </a:t>
            </a:r>
            <a:r>
              <a:rPr lang="en-GB" sz="1200" b="1" dirty="0">
                <a:solidFill>
                  <a:srgbClr val="004C96"/>
                </a:solidFill>
              </a:rPr>
              <a:t>25</a:t>
            </a:r>
            <a:r>
              <a:rPr lang="en-GB" sz="1200" dirty="0">
                <a:solidFill>
                  <a:srgbClr val="004C96"/>
                </a:solidFill>
              </a:rPr>
              <a:t>: 116-125.</a:t>
            </a:r>
          </a:p>
          <a:p>
            <a:pPr marL="228600" marR="0" lvl="0" indent="-228600" algn="l" rtl="0">
              <a:lnSpc>
                <a:spcPct val="100000"/>
              </a:lnSpc>
              <a:spcBef>
                <a:spcPts val="600"/>
              </a:spcBef>
              <a:spcAft>
                <a:spcPts val="0"/>
              </a:spcAft>
              <a:buClr>
                <a:schemeClr val="accent4"/>
              </a:buClr>
              <a:buSzPts val="1200"/>
              <a:buFont typeface="Arial"/>
              <a:buChar char="•"/>
            </a:pPr>
            <a:endParaRPr sz="12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2743173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437A-52BE-4D40-9DD9-F280668AF9B0}"/>
              </a:ext>
            </a:extLst>
          </p:cNvPr>
          <p:cNvSpPr>
            <a:spLocks noGrp="1"/>
          </p:cNvSpPr>
          <p:nvPr>
            <p:ph type="title"/>
          </p:nvPr>
        </p:nvSpPr>
        <p:spPr/>
        <p:txBody>
          <a:bodyPr/>
          <a:lstStyle/>
          <a:p>
            <a:r>
              <a:rPr lang="fr-FR" dirty="0"/>
              <a:t>Lectures supervisées</a:t>
            </a:r>
          </a:p>
        </p:txBody>
      </p:sp>
      <p:sp>
        <p:nvSpPr>
          <p:cNvPr id="3" name="Content Placeholder 2">
            <a:extLst>
              <a:ext uri="{FF2B5EF4-FFF2-40B4-BE49-F238E27FC236}">
                <a16:creationId xmlns:a16="http://schemas.microsoft.com/office/drawing/2014/main" id="{DE4C02BB-AF57-4A93-8F25-C7534E5B75FF}"/>
              </a:ext>
            </a:extLst>
          </p:cNvPr>
          <p:cNvSpPr>
            <a:spLocks noGrp="1"/>
          </p:cNvSpPr>
          <p:nvPr>
            <p:ph idx="1"/>
          </p:nvPr>
        </p:nvSpPr>
        <p:spPr>
          <a:xfrm>
            <a:off x="628650" y="1690689"/>
            <a:ext cx="7886700" cy="4486274"/>
          </a:xfrm>
        </p:spPr>
        <p:txBody>
          <a:bodyPr>
            <a:normAutofit fontScale="77500" lnSpcReduction="20000"/>
          </a:bodyPr>
          <a:lstStyle/>
          <a:p>
            <a:pPr marL="0" indent="0">
              <a:buNone/>
            </a:pPr>
            <a:r>
              <a:rPr lang="fr-FR" dirty="0"/>
              <a:t>S’il vous plaît, lisez : </a:t>
            </a:r>
            <a:endParaRPr lang="en-GB" dirty="0"/>
          </a:p>
          <a:p>
            <a:r>
              <a:rPr lang="fr-FR" dirty="0" err="1"/>
              <a:t>Galafassi</a:t>
            </a:r>
            <a:r>
              <a:rPr lang="fr-FR"/>
              <a:t>, D. </a:t>
            </a:r>
            <a:r>
              <a:rPr lang="fr-FR" i="1" dirty="0"/>
              <a:t>et al. </a:t>
            </a:r>
            <a:r>
              <a:rPr lang="fr-FR" dirty="0"/>
              <a:t>(2017) Learning about social-</a:t>
            </a:r>
            <a:r>
              <a:rPr lang="fr-FR" dirty="0" err="1"/>
              <a:t>ecological</a:t>
            </a:r>
            <a:r>
              <a:rPr lang="fr-FR" dirty="0"/>
              <a:t> </a:t>
            </a:r>
            <a:r>
              <a:rPr lang="fr-FR" dirty="0" err="1"/>
              <a:t>trade-offs</a:t>
            </a:r>
            <a:r>
              <a:rPr lang="fr-FR" dirty="0"/>
              <a:t>. </a:t>
            </a:r>
            <a:r>
              <a:rPr lang="fr-FR" i="1" dirty="0"/>
              <a:t>Ecology and Society</a:t>
            </a:r>
            <a:r>
              <a:rPr lang="fr-FR" dirty="0"/>
              <a:t> </a:t>
            </a:r>
            <a:r>
              <a:rPr lang="fr-FR" b="1" dirty="0"/>
              <a:t>22(1)</a:t>
            </a:r>
            <a:r>
              <a:rPr lang="fr-FR" dirty="0"/>
              <a:t>, 2. </a:t>
            </a:r>
            <a:r>
              <a:rPr lang="fr-FR" u="sng" dirty="0">
                <a:hlinkClick r:id="rId2"/>
              </a:rPr>
              <a:t>https://doi.org/10.5751/ES-08920-220102</a:t>
            </a:r>
            <a:r>
              <a:rPr lang="fr-FR" dirty="0"/>
              <a:t> </a:t>
            </a:r>
            <a:endParaRPr lang="en-GB" dirty="0"/>
          </a:p>
          <a:p>
            <a:pPr marL="0" indent="0">
              <a:buNone/>
            </a:pPr>
            <a:r>
              <a:rPr lang="fr-FR" dirty="0"/>
              <a:t>Questions de discussion :</a:t>
            </a:r>
            <a:endParaRPr lang="en-GB" dirty="0"/>
          </a:p>
          <a:p>
            <a:pPr marL="514350" indent="-514350">
              <a:buFont typeface="+mj-lt"/>
              <a:buAutoNum type="arabicPeriod"/>
            </a:pPr>
            <a:r>
              <a:rPr lang="fr-FR" dirty="0"/>
              <a:t>Pensez à un système </a:t>
            </a:r>
            <a:r>
              <a:rPr lang="fr-FR" dirty="0" err="1"/>
              <a:t>socioécologique</a:t>
            </a:r>
            <a:r>
              <a:rPr lang="fr-FR" dirty="0"/>
              <a:t> qui vous est familier. En vous inspirant des méthodes dans l’article, concevez un processus pour engager tous les acteurs à : </a:t>
            </a:r>
            <a:endParaRPr lang="en-GB" dirty="0"/>
          </a:p>
          <a:p>
            <a:pPr marL="514350" lvl="0" indent="-514350">
              <a:buFont typeface="+mj-lt"/>
              <a:buAutoNum type="arabicPeriod"/>
            </a:pPr>
            <a:r>
              <a:rPr lang="fr-FR" dirty="0"/>
              <a:t>Identifier les compromis possibles entre différents écosystèmes, entre le bien-être et différents groupes de personnes et/ou entre différentes valeurs ; </a:t>
            </a:r>
            <a:endParaRPr lang="en-GB" dirty="0"/>
          </a:p>
          <a:p>
            <a:pPr marL="514350" indent="-514350">
              <a:buFont typeface="+mj-lt"/>
              <a:buAutoNum type="arabicPeriod"/>
            </a:pPr>
            <a:r>
              <a:rPr lang="fr-FR" dirty="0"/>
              <a:t>Négociez les options de mitigation de ces compromis. </a:t>
            </a:r>
          </a:p>
        </p:txBody>
      </p:sp>
    </p:spTree>
    <p:extLst>
      <p:ext uri="{BB962C8B-B14F-4D97-AF65-F5344CB8AC3E}">
        <p14:creationId xmlns:p14="http://schemas.microsoft.com/office/powerpoint/2010/main" val="168618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Définir les systèmes socio-écologiques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135" y="365126"/>
            <a:ext cx="8677907" cy="1325563"/>
          </a:xfrm>
        </p:spPr>
        <p:txBody>
          <a:bodyPr>
            <a:normAutofit/>
          </a:bodyPr>
          <a:lstStyle/>
          <a:p>
            <a:r>
              <a:rPr lang="fr-FR" sz="3200" dirty="0"/>
              <a:t>Qu’est-ce qu’un système socio-écologique?</a:t>
            </a:r>
            <a:endParaRPr lang="en-US" sz="3200" dirty="0"/>
          </a:p>
        </p:txBody>
      </p:sp>
      <p:sp>
        <p:nvSpPr>
          <p:cNvPr id="5" name="Content Placeholder 4"/>
          <p:cNvSpPr>
            <a:spLocks noGrp="1"/>
          </p:cNvSpPr>
          <p:nvPr>
            <p:ph idx="1"/>
          </p:nvPr>
        </p:nvSpPr>
        <p:spPr>
          <a:xfrm>
            <a:off x="628649" y="1825625"/>
            <a:ext cx="8216093" cy="3694026"/>
          </a:xfrm>
        </p:spPr>
        <p:txBody>
          <a:bodyPr/>
          <a:lstStyle/>
          <a:p>
            <a:pPr marL="0" indent="0">
              <a:lnSpc>
                <a:spcPct val="114000"/>
              </a:lnSpc>
              <a:buNone/>
            </a:pPr>
            <a:r>
              <a:rPr lang="fr-FR" b="1" i="1" dirty="0"/>
              <a:t>….« système complexe intégré qui comprend des sous-systèmes social (humain) et écologique (nature) en interaction réciproque »</a:t>
            </a:r>
            <a:r>
              <a:rPr lang="fr-FR" dirty="0"/>
              <a:t> </a:t>
            </a:r>
            <a:r>
              <a:rPr lang="en-GB" altLang="en-US" sz="2400" kern="0" dirty="0">
                <a:solidFill>
                  <a:schemeClr val="accent1"/>
                </a:solidFill>
                <a:cs typeface="Times New Roman" panose="02020603050405020304" pitchFamily="18" charset="0"/>
              </a:rPr>
              <a:t>(</a:t>
            </a:r>
            <a:r>
              <a:rPr lang="en-GB" altLang="en-US" sz="2400" kern="0" dirty="0" err="1">
                <a:solidFill>
                  <a:schemeClr val="accent1"/>
                </a:solidFill>
                <a:cs typeface="Times New Roman" panose="02020603050405020304" pitchFamily="18" charset="0"/>
              </a:rPr>
              <a:t>Berkes</a:t>
            </a:r>
            <a:r>
              <a:rPr lang="en-GB" altLang="en-US" sz="2400" kern="0" dirty="0">
                <a:solidFill>
                  <a:schemeClr val="accent1"/>
                </a:solidFill>
                <a:cs typeface="Times New Roman" panose="02020603050405020304" pitchFamily="18" charset="0"/>
              </a:rPr>
              <a:t> 2011)</a:t>
            </a: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49" y="29459"/>
            <a:ext cx="8295431" cy="1058561"/>
          </a:xfrm>
        </p:spPr>
        <p:txBody>
          <a:bodyPr>
            <a:noAutofit/>
          </a:bodyPr>
          <a:lstStyle/>
          <a:p>
            <a:r>
              <a:rPr lang="fr-FR" sz="3200" dirty="0"/>
              <a:t>Changement dans notre compréhension des connexions</a:t>
            </a:r>
            <a:endParaRPr lang="en-GB" sz="3200" dirty="0">
              <a:cs typeface="Times New Roman" panose="02020603050405020304" pitchFamily="18" charset="0"/>
            </a:endParaRPr>
          </a:p>
        </p:txBody>
      </p:sp>
      <p:sp>
        <p:nvSpPr>
          <p:cNvPr id="4" name="Oval 3">
            <a:extLst>
              <a:ext uri="{FF2B5EF4-FFF2-40B4-BE49-F238E27FC236}">
                <a16:creationId xmlns:a16="http://schemas.microsoft.com/office/drawing/2014/main" id="{8B3C472C-53F6-8241-B43C-9DD3086EF99F}"/>
              </a:ext>
            </a:extLst>
          </p:cNvPr>
          <p:cNvSpPr/>
          <p:nvPr/>
        </p:nvSpPr>
        <p:spPr>
          <a:xfrm>
            <a:off x="1790095" y="986420"/>
            <a:ext cx="2986269" cy="2986269"/>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Economie</a:t>
            </a:r>
          </a:p>
        </p:txBody>
      </p:sp>
      <p:sp>
        <p:nvSpPr>
          <p:cNvPr id="13" name="Oval 12">
            <a:extLst>
              <a:ext uri="{FF2B5EF4-FFF2-40B4-BE49-F238E27FC236}">
                <a16:creationId xmlns:a16="http://schemas.microsoft.com/office/drawing/2014/main" id="{1983B94F-E885-AD4F-A3E2-6BE084819EE1}"/>
              </a:ext>
            </a:extLst>
          </p:cNvPr>
          <p:cNvSpPr/>
          <p:nvPr/>
        </p:nvSpPr>
        <p:spPr>
          <a:xfrm>
            <a:off x="4367147" y="995385"/>
            <a:ext cx="2986269" cy="298626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Environnement</a:t>
            </a:r>
          </a:p>
        </p:txBody>
      </p:sp>
      <p:sp>
        <p:nvSpPr>
          <p:cNvPr id="14" name="Oval 13">
            <a:extLst>
              <a:ext uri="{FF2B5EF4-FFF2-40B4-BE49-F238E27FC236}">
                <a16:creationId xmlns:a16="http://schemas.microsoft.com/office/drawing/2014/main" id="{6F633AE0-98D8-774E-AFF8-614507D0E681}"/>
              </a:ext>
            </a:extLst>
          </p:cNvPr>
          <p:cNvSpPr/>
          <p:nvPr/>
        </p:nvSpPr>
        <p:spPr>
          <a:xfrm>
            <a:off x="3078621" y="2970031"/>
            <a:ext cx="2986269" cy="2986269"/>
          </a:xfrm>
          <a:prstGeom prst="ellipse">
            <a:avLst/>
          </a:prstGeom>
          <a:solidFill>
            <a:srgbClr val="0085C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Société</a:t>
            </a:r>
          </a:p>
        </p:txBody>
      </p:sp>
      <p:pic>
        <p:nvPicPr>
          <p:cNvPr id="16" name="Picture 15">
            <a:extLst>
              <a:ext uri="{FF2B5EF4-FFF2-40B4-BE49-F238E27FC236}">
                <a16:creationId xmlns:a16="http://schemas.microsoft.com/office/drawing/2014/main" id="{ADAAFB27-A80F-B148-B6EA-DB7BA710F5E4}"/>
              </a:ext>
            </a:extLst>
          </p:cNvPr>
          <p:cNvPicPr>
            <a:picLocks noChangeAspect="1"/>
          </p:cNvPicPr>
          <p:nvPr/>
        </p:nvPicPr>
        <p:blipFill>
          <a:blip r:embed="rId3"/>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182078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983B94F-E885-AD4F-A3E2-6BE084819EE1}"/>
              </a:ext>
            </a:extLst>
          </p:cNvPr>
          <p:cNvSpPr/>
          <p:nvPr/>
        </p:nvSpPr>
        <p:spPr>
          <a:xfrm>
            <a:off x="2146300" y="1088020"/>
            <a:ext cx="4766359" cy="4766359"/>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4" name="Oval 13">
            <a:extLst>
              <a:ext uri="{FF2B5EF4-FFF2-40B4-BE49-F238E27FC236}">
                <a16:creationId xmlns:a16="http://schemas.microsoft.com/office/drawing/2014/main" id="{6F633AE0-98D8-774E-AFF8-614507D0E681}"/>
              </a:ext>
            </a:extLst>
          </p:cNvPr>
          <p:cNvSpPr/>
          <p:nvPr/>
        </p:nvSpPr>
        <p:spPr>
          <a:xfrm>
            <a:off x="3015409" y="1258950"/>
            <a:ext cx="3690191" cy="3690191"/>
          </a:xfrm>
          <a:prstGeom prst="ellipse">
            <a:avLst/>
          </a:prstGeom>
          <a:solidFill>
            <a:srgbClr val="0085C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7" name="Title 6"/>
          <p:cNvSpPr>
            <a:spLocks noGrp="1"/>
          </p:cNvSpPr>
          <p:nvPr>
            <p:ph type="title"/>
          </p:nvPr>
        </p:nvSpPr>
        <p:spPr>
          <a:xfrm>
            <a:off x="628649" y="29459"/>
            <a:ext cx="8295431" cy="1058561"/>
          </a:xfrm>
        </p:spPr>
        <p:txBody>
          <a:bodyPr>
            <a:noAutofit/>
          </a:bodyPr>
          <a:lstStyle/>
          <a:p>
            <a:r>
              <a:rPr lang="fr-FR" sz="3200" dirty="0"/>
              <a:t>Changement dans notre compréhension des connexions</a:t>
            </a:r>
            <a:endParaRPr lang="en-GB" sz="3200" dirty="0">
              <a:cs typeface="Times New Roman" panose="02020603050405020304" pitchFamily="18" charset="0"/>
            </a:endParaRPr>
          </a:p>
        </p:txBody>
      </p:sp>
      <p:sp>
        <p:nvSpPr>
          <p:cNvPr id="4" name="Oval 3">
            <a:extLst>
              <a:ext uri="{FF2B5EF4-FFF2-40B4-BE49-F238E27FC236}">
                <a16:creationId xmlns:a16="http://schemas.microsoft.com/office/drawing/2014/main" id="{8B3C472C-53F6-8241-B43C-9DD3086EF99F}"/>
              </a:ext>
            </a:extLst>
          </p:cNvPr>
          <p:cNvSpPr/>
          <p:nvPr/>
        </p:nvSpPr>
        <p:spPr>
          <a:xfrm>
            <a:off x="3786733" y="1421406"/>
            <a:ext cx="2260638" cy="2260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 name="Rectangle 1">
            <a:extLst>
              <a:ext uri="{FF2B5EF4-FFF2-40B4-BE49-F238E27FC236}">
                <a16:creationId xmlns:a16="http://schemas.microsoft.com/office/drawing/2014/main" id="{E1028820-6785-6044-9A6E-24D0E6C5F4DB}"/>
              </a:ext>
            </a:extLst>
          </p:cNvPr>
          <p:cNvSpPr/>
          <p:nvPr/>
        </p:nvSpPr>
        <p:spPr>
          <a:xfrm>
            <a:off x="3054560" y="5015132"/>
            <a:ext cx="2949846" cy="400110"/>
          </a:xfrm>
          <a:prstGeom prst="rect">
            <a:avLst/>
          </a:prstGeom>
        </p:spPr>
        <p:txBody>
          <a:bodyPr wrap="none">
            <a:spAutoFit/>
          </a:bodyPr>
          <a:lstStyle/>
          <a:p>
            <a:pPr algn="ctr"/>
            <a:r>
              <a:rPr lang="fr-FR" sz="2000" b="1" dirty="0">
                <a:solidFill>
                  <a:schemeClr val="bg1"/>
                </a:solidFill>
              </a:rPr>
              <a:t>Systèmes écologiques</a:t>
            </a:r>
          </a:p>
        </p:txBody>
      </p:sp>
      <p:sp>
        <p:nvSpPr>
          <p:cNvPr id="3" name="Rectangle 2">
            <a:extLst>
              <a:ext uri="{FF2B5EF4-FFF2-40B4-BE49-F238E27FC236}">
                <a16:creationId xmlns:a16="http://schemas.microsoft.com/office/drawing/2014/main" id="{95960674-F89F-9748-BB19-9D6D6B63EAD2}"/>
              </a:ext>
            </a:extLst>
          </p:cNvPr>
          <p:cNvSpPr/>
          <p:nvPr/>
        </p:nvSpPr>
        <p:spPr>
          <a:xfrm>
            <a:off x="3713038" y="3982654"/>
            <a:ext cx="2408032" cy="400110"/>
          </a:xfrm>
          <a:prstGeom prst="rect">
            <a:avLst/>
          </a:prstGeom>
        </p:spPr>
        <p:txBody>
          <a:bodyPr wrap="none">
            <a:spAutoFit/>
          </a:bodyPr>
          <a:lstStyle/>
          <a:p>
            <a:pPr algn="ctr"/>
            <a:r>
              <a:rPr lang="fr-FR" sz="2000" b="1" dirty="0">
                <a:solidFill>
                  <a:schemeClr val="bg1"/>
                </a:solidFill>
              </a:rPr>
              <a:t>Systèmes sociaux</a:t>
            </a:r>
          </a:p>
        </p:txBody>
      </p:sp>
      <p:sp>
        <p:nvSpPr>
          <p:cNvPr id="5" name="Rectangle 4">
            <a:extLst>
              <a:ext uri="{FF2B5EF4-FFF2-40B4-BE49-F238E27FC236}">
                <a16:creationId xmlns:a16="http://schemas.microsoft.com/office/drawing/2014/main" id="{737705CF-26D8-2048-94FD-D4CF62D74ABA}"/>
              </a:ext>
            </a:extLst>
          </p:cNvPr>
          <p:cNvSpPr/>
          <p:nvPr/>
        </p:nvSpPr>
        <p:spPr>
          <a:xfrm>
            <a:off x="3885201" y="2232057"/>
            <a:ext cx="2063701" cy="707886"/>
          </a:xfrm>
          <a:prstGeom prst="rect">
            <a:avLst/>
          </a:prstGeom>
        </p:spPr>
        <p:txBody>
          <a:bodyPr wrap="square">
            <a:spAutoFit/>
          </a:bodyPr>
          <a:lstStyle/>
          <a:p>
            <a:pPr algn="ctr"/>
            <a:r>
              <a:rPr lang="fr-FR" sz="2000" b="1" dirty="0">
                <a:solidFill>
                  <a:schemeClr val="bg1"/>
                </a:solidFill>
              </a:rPr>
              <a:t>Systèmes </a:t>
            </a:r>
          </a:p>
          <a:p>
            <a:pPr algn="ctr"/>
            <a:r>
              <a:rPr lang="fr-FR" sz="2000" b="1" dirty="0">
                <a:solidFill>
                  <a:schemeClr val="bg1"/>
                </a:solidFill>
              </a:rPr>
              <a:t>économiques</a:t>
            </a:r>
          </a:p>
        </p:txBody>
      </p:sp>
      <p:pic>
        <p:nvPicPr>
          <p:cNvPr id="11" name="Picture 10">
            <a:extLst>
              <a:ext uri="{FF2B5EF4-FFF2-40B4-BE49-F238E27FC236}">
                <a16:creationId xmlns:a16="http://schemas.microsoft.com/office/drawing/2014/main" id="{D9EAF13E-AC4A-9F4D-AE72-C82E51806FF5}"/>
              </a:ext>
            </a:extLst>
          </p:cNvPr>
          <p:cNvPicPr>
            <a:picLocks noChangeAspect="1"/>
          </p:cNvPicPr>
          <p:nvPr/>
        </p:nvPicPr>
        <p:blipFill>
          <a:blip r:embed="rId3"/>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325313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6851650" cy="1325563"/>
          </a:xfrm>
        </p:spPr>
        <p:txBody>
          <a:bodyPr>
            <a:normAutofit/>
          </a:bodyPr>
          <a:lstStyle/>
          <a:p>
            <a:pPr>
              <a:lnSpc>
                <a:spcPct val="100000"/>
              </a:lnSpc>
            </a:pPr>
            <a:r>
              <a:rPr lang="fr-FR" sz="3200" dirty="0"/>
              <a:t>Concepts clés pour comprendre les systèmes socio-écologiques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fontScale="92500" lnSpcReduction="20000"/>
          </a:bodyPr>
          <a:lstStyle/>
          <a:p>
            <a:r>
              <a:rPr lang="fr-FR" sz="2400" b="1" dirty="0"/>
              <a:t>Interactions et rétroactions: </a:t>
            </a:r>
            <a:r>
              <a:rPr lang="fr-FR" sz="2400" dirty="0"/>
              <a:t>Remet en question les hypothèses de compromis linéaires dans les systèmes socio-écologiques</a:t>
            </a:r>
          </a:p>
          <a:p>
            <a:r>
              <a:rPr lang="nl-NL" sz="2400" b="1" dirty="0"/>
              <a:t>Dynamiques multi-échelle/niveau:</a:t>
            </a:r>
            <a:endParaRPr lang="fr-FR" sz="2400" dirty="0"/>
          </a:p>
          <a:p>
            <a:pPr lvl="1"/>
            <a:r>
              <a:rPr lang="fr-FR" dirty="0"/>
              <a:t>Echelle géographique</a:t>
            </a:r>
          </a:p>
          <a:p>
            <a:pPr lvl="1"/>
            <a:r>
              <a:rPr lang="fr-FR" dirty="0"/>
              <a:t>Echelle temporelle</a:t>
            </a:r>
          </a:p>
          <a:p>
            <a:pPr lvl="1"/>
            <a:r>
              <a:rPr lang="fr-FR" dirty="0"/>
              <a:t>Echelle socio-politique</a:t>
            </a:r>
          </a:p>
          <a:p>
            <a:r>
              <a:rPr lang="fr-FR" sz="2400" b="1" dirty="0"/>
              <a:t>Diversité:</a:t>
            </a:r>
            <a:endParaRPr lang="fr-FR" sz="2400" dirty="0"/>
          </a:p>
          <a:p>
            <a:pPr lvl="1"/>
            <a:r>
              <a:rPr lang="fr-FR" dirty="0"/>
              <a:t>Diversité sociale dont les groupes, les capitaux et les objectifs</a:t>
            </a:r>
          </a:p>
          <a:p>
            <a:pPr lvl="1"/>
            <a:r>
              <a:rPr lang="fr-FR" dirty="0"/>
              <a:t>Relations multiples du niveau micro au niveau macro</a:t>
            </a:r>
          </a:p>
          <a:p>
            <a:pPr lvl="1">
              <a:lnSpc>
                <a:spcPct val="120000"/>
              </a:lnSpc>
              <a:spcBef>
                <a:spcPts val="600"/>
              </a:spcBef>
            </a:pPr>
            <a:endParaRPr lang="en-GB" sz="2000" dirty="0">
              <a:solidFill>
                <a:schemeClr val="accent1"/>
              </a:solidFill>
              <a:cs typeface="Times New Roman" panose="02020603050405020304" pitchFamily="18" charset="0"/>
            </a:endParaRPr>
          </a:p>
          <a:p>
            <a:pPr lvl="1">
              <a:lnSpc>
                <a:spcPct val="120000"/>
              </a:lnSpc>
              <a:spcBef>
                <a:spcPts val="600"/>
              </a:spcBef>
              <a:buFont typeface="LucidaGrande" panose="020B0600040502020204" pitchFamily="34" charset="0"/>
              <a:buChar char="-"/>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97869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26897"/>
            <a:ext cx="6851650" cy="1325563"/>
          </a:xfrm>
        </p:spPr>
        <p:txBody>
          <a:bodyPr>
            <a:normAutofit/>
          </a:bodyPr>
          <a:lstStyle/>
          <a:p>
            <a:pPr>
              <a:lnSpc>
                <a:spcPct val="100000"/>
              </a:lnSpc>
            </a:pPr>
            <a:r>
              <a:rPr lang="fr-FR" sz="3200" dirty="0"/>
              <a:t>Concepts clés pour comprendre les systèmes socio-écologiques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666848"/>
            <a:ext cx="8274718" cy="4351338"/>
          </a:xfrm>
        </p:spPr>
        <p:txBody>
          <a:bodyPr>
            <a:normAutofit/>
          </a:bodyPr>
          <a:lstStyle/>
          <a:p>
            <a:r>
              <a:rPr lang="fr-FR" sz="2000" b="1" dirty="0"/>
              <a:t>Seuil:</a:t>
            </a:r>
            <a:r>
              <a:rPr lang="fr-FR" sz="2000" dirty="0"/>
              <a:t> Le point où de petits changements dans un facteur environnemental provoquent de grandes réponses dans l’écosystème</a:t>
            </a:r>
          </a:p>
          <a:p>
            <a:r>
              <a:rPr lang="fr-FR" sz="2000" b="1" dirty="0"/>
              <a:t>Points de basculement: </a:t>
            </a:r>
            <a:r>
              <a:rPr lang="fr-FR" sz="2000" dirty="0"/>
              <a:t>Un seuil auquel un changement relativement petit dans les conditions conduit au changement radical de l’état d’un système (Brook </a:t>
            </a:r>
            <a:r>
              <a:rPr lang="fr-FR" sz="2000" i="1" dirty="0"/>
              <a:t>et al</a:t>
            </a:r>
            <a:r>
              <a:rPr lang="fr-FR" sz="2000" dirty="0"/>
              <a:t>. 2013)</a:t>
            </a:r>
          </a:p>
          <a:p>
            <a:r>
              <a:rPr lang="fr-FR" sz="2000" b="1" dirty="0"/>
              <a:t>Résilience</a:t>
            </a:r>
            <a:r>
              <a:rPr lang="fr-FR" sz="2000" dirty="0"/>
              <a:t>: Capacité d’un système à absorber les perturbations et à se réorganiser lorsqu’il y a changement pour maintenir essentiellement les mêmes fonctions et structure (Scheffer 2009)</a:t>
            </a:r>
          </a:p>
          <a:p>
            <a:pPr lvl="1"/>
            <a:r>
              <a:rPr lang="fr-FR" sz="2000" dirty="0"/>
              <a:t>Persistance</a:t>
            </a:r>
          </a:p>
          <a:p>
            <a:pPr lvl="1"/>
            <a:r>
              <a:rPr lang="fr-FR" sz="2000" dirty="0"/>
              <a:t>Adaptabilité</a:t>
            </a:r>
          </a:p>
          <a:p>
            <a:pPr lvl="1"/>
            <a:r>
              <a:rPr lang="fr-FR" sz="2000" dirty="0"/>
              <a:t>Transformabilité</a:t>
            </a: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6243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6805612" cy="2852737"/>
          </a:xfrm>
        </p:spPr>
        <p:txBody>
          <a:bodyPr>
            <a:normAutofit/>
          </a:bodyPr>
          <a:lstStyle/>
          <a:p>
            <a:pPr>
              <a:lnSpc>
                <a:spcPct val="100000"/>
              </a:lnSpc>
            </a:pPr>
            <a:r>
              <a:rPr lang="fr-FR" dirty="0"/>
              <a:t>Pourquoi avons-nous besoin de penser en termes de SSE?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r>
              <a:rPr lang="fr-FR" dirty="0"/>
              <a:t>Etude de cas de </a:t>
            </a:r>
            <a:r>
              <a:rPr lang="fr-FR" dirty="0" err="1"/>
              <a:t>Southern</a:t>
            </a:r>
            <a:r>
              <a:rPr lang="fr-FR" dirty="0"/>
              <a:t> Cape, Afrique du Sud</a:t>
            </a:r>
          </a:p>
          <a:p>
            <a:r>
              <a:rPr lang="en-US" dirty="0"/>
              <a:t>(van </a:t>
            </a:r>
            <a:r>
              <a:rPr lang="en-US" dirty="0" err="1"/>
              <a:t>Wilgen</a:t>
            </a:r>
            <a:r>
              <a:rPr lang="en-US" dirty="0"/>
              <a:t> </a:t>
            </a:r>
            <a:r>
              <a:rPr lang="en-US" i="1" dirty="0"/>
              <a:t>et al. </a:t>
            </a:r>
            <a:r>
              <a:rPr lang="en-US" dirty="0"/>
              <a:t>2008)</a:t>
            </a:r>
          </a:p>
        </p:txBody>
      </p:sp>
    </p:spTree>
    <p:extLst>
      <p:ext uri="{BB962C8B-B14F-4D97-AF65-F5344CB8AC3E}">
        <p14:creationId xmlns:p14="http://schemas.microsoft.com/office/powerpoint/2010/main" val="250535075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2298</TotalTime>
  <Words>3319</Words>
  <Application>Microsoft Office PowerPoint</Application>
  <PresentationFormat>On-screen Show (4:3)</PresentationFormat>
  <Paragraphs>212</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LucidaGrande</vt:lpstr>
      <vt:lpstr>Times New Roman</vt:lpstr>
      <vt:lpstr>Office Theme</vt:lpstr>
      <vt:lpstr>Introduction aux systèmes socio-écologiques</vt:lpstr>
      <vt:lpstr>Objectifs d’apprentissage</vt:lpstr>
      <vt:lpstr>Définir les systèmes socio-écologiques</vt:lpstr>
      <vt:lpstr>Qu’est-ce qu’un système socio-écologique?</vt:lpstr>
      <vt:lpstr>Changement dans notre compréhension des connexions</vt:lpstr>
      <vt:lpstr>Changement dans notre compréhension des connexions</vt:lpstr>
      <vt:lpstr>Concepts clés pour comprendre les systèmes socio-écologiques</vt:lpstr>
      <vt:lpstr>Concepts clés pour comprendre les systèmes socio-écologiques</vt:lpstr>
      <vt:lpstr>Pourquoi avons-nous besoin de penser en termes de SSE?</vt:lpstr>
      <vt:lpstr>PowerPoint Presentation</vt:lpstr>
      <vt:lpstr>PowerPoint Presentation</vt:lpstr>
      <vt:lpstr>PowerPoint Presentation</vt:lpstr>
      <vt:lpstr>Passer du SSE local au global</vt:lpstr>
      <vt:lpstr>Résilience réduite = Risque élevé</vt:lpstr>
      <vt:lpstr>Le SSE à l’échelle globale</vt:lpstr>
      <vt:lpstr>Le SSE à l’échelle globale</vt:lpstr>
      <vt:lpstr>Autres cadres pour analyser les systèmes socio-écologiques</vt:lpstr>
      <vt:lpstr>Pourquoi utiliser un cadre?</vt:lpstr>
      <vt:lpstr>Le cadre DPSIR</vt:lpstr>
      <vt:lpstr>Le cadre DPSIR </vt:lpstr>
      <vt:lpstr>Le cadre “Subsistances durables” (Sustainable Livelihoods Framework)</vt:lpstr>
      <vt:lpstr>Forces et faiblesses du cadre SLF</vt:lpstr>
      <vt:lpstr>Le cadre ‘systèmes socio-écologiques’ (McGinnis et Ostrom 2014)</vt:lpstr>
      <vt:lpstr>Forces et faiblesses du cadre SSE d’Ostrom</vt:lpstr>
      <vt:lpstr>Références</vt:lpstr>
      <vt:lpstr>Lectures supervisées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448</cp:revision>
  <dcterms:created xsi:type="dcterms:W3CDTF">2017-06-01T13:54:47Z</dcterms:created>
  <dcterms:modified xsi:type="dcterms:W3CDTF">2018-12-14T08:30:46Z</dcterms:modified>
</cp:coreProperties>
</file>