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7" r:id="rId2"/>
    <p:sldId id="273" r:id="rId3"/>
    <p:sldId id="285" r:id="rId4"/>
    <p:sldId id="258" r:id="rId5"/>
    <p:sldId id="260" r:id="rId6"/>
    <p:sldId id="286" r:id="rId7"/>
    <p:sldId id="287" r:id="rId8"/>
    <p:sldId id="288" r:id="rId9"/>
    <p:sldId id="289" r:id="rId10"/>
    <p:sldId id="268" r:id="rId11"/>
    <p:sldId id="291" r:id="rId12"/>
    <p:sldId id="292" r:id="rId13"/>
    <p:sldId id="293" r:id="rId14"/>
    <p:sldId id="295" r:id="rId15"/>
    <p:sldId id="303" r:id="rId16"/>
    <p:sldId id="269" r:id="rId17"/>
    <p:sldId id="296" r:id="rId18"/>
    <p:sldId id="297" r:id="rId19"/>
    <p:sldId id="298" r:id="rId20"/>
    <p:sldId id="299" r:id="rId21"/>
    <p:sldId id="300" r:id="rId22"/>
    <p:sldId id="301" r:id="rId23"/>
    <p:sldId id="302" r:id="rId24"/>
    <p:sldId id="28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reckenberg, Kate" initials="SK" lastIdx="1" clrIdx="0">
    <p:extLst>
      <p:ext uri="{19B8F6BF-5375-455C-9EA6-DF929625EA0E}">
        <p15:presenceInfo xmlns:p15="http://schemas.microsoft.com/office/powerpoint/2012/main" userId="S-1-5-21-1101985487-4055868668-2532615317-4361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19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88" autoAdjust="0"/>
    <p:restoredTop sz="94249" autoAdjust="0"/>
  </p:normalViewPr>
  <p:slideViewPr>
    <p:cSldViewPr snapToGrid="0" snapToObjects="1">
      <p:cViewPr varScale="1">
        <p:scale>
          <a:sx n="68" d="100"/>
          <a:sy n="68" d="100"/>
        </p:scale>
        <p:origin x="954" y="72"/>
      </p:cViewPr>
      <p:guideLst>
        <p:guide orient="horz" pos="2160"/>
        <p:guide pos="2880"/>
      </p:guideLst>
    </p:cSldViewPr>
  </p:slideViewPr>
  <p:outlineViewPr>
    <p:cViewPr>
      <p:scale>
        <a:sx n="33" d="100"/>
        <a:sy n="33" d="100"/>
      </p:scale>
      <p:origin x="0" y="-44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87009-E22B-CE49-8E85-EDD8FE539492}" type="datetimeFigureOut">
              <a:rPr lang="en-US" smtClean="0"/>
              <a:t>12/13/2018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6A055-F74D-284E-8E9F-F2FBD7D2465E}" type="slidenum">
              <a:rPr lang="en-US" smtClean="0"/>
              <a:t>‹#›</a:t>
            </a:fld>
            <a:endParaRPr lang="en-US"/>
          </a:p>
        </p:txBody>
      </p:sp>
    </p:spTree>
    <p:extLst>
      <p:ext uri="{BB962C8B-B14F-4D97-AF65-F5344CB8AC3E}">
        <p14:creationId xmlns:p14="http://schemas.microsoft.com/office/powerpoint/2010/main" val="903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Pendant notre dernière session, nous avons examiné le concept de services écosystémiques et avons comparé plusieurs cadres qui représentent comment les services écosystémiques sont liés à l’atténuation de la pauvreté ou au bien-être. Aujourd’hui, nous allons examiner plus en détail le thème de bien-être.</a:t>
            </a:r>
          </a:p>
        </p:txBody>
      </p:sp>
      <p:sp>
        <p:nvSpPr>
          <p:cNvPr id="4" name="Slide Number Placeholder 3"/>
          <p:cNvSpPr>
            <a:spLocks noGrp="1"/>
          </p:cNvSpPr>
          <p:nvPr>
            <p:ph type="sldNum" sz="quarter" idx="10"/>
          </p:nvPr>
        </p:nvSpPr>
        <p:spPr/>
        <p:txBody>
          <a:bodyPr/>
          <a:lstStyle/>
          <a:p>
            <a:fld id="{D536A055-F74D-284E-8E9F-F2FBD7D2465E}" type="slidenum">
              <a:rPr lang="en-US" smtClean="0"/>
              <a:t>1</a:t>
            </a:fld>
            <a:endParaRPr lang="en-US"/>
          </a:p>
        </p:txBody>
      </p:sp>
    </p:spTree>
    <p:extLst>
      <p:ext uri="{BB962C8B-B14F-4D97-AF65-F5344CB8AC3E}">
        <p14:creationId xmlns:p14="http://schemas.microsoft.com/office/powerpoint/2010/main" val="1807679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fr-FR" sz="1200" kern="1200" dirty="0">
                <a:solidFill>
                  <a:schemeClr val="tx1"/>
                </a:solidFill>
                <a:effectLst/>
                <a:latin typeface="+mn-lt"/>
                <a:ea typeface="+mn-ea"/>
                <a:cs typeface="+mn-cs"/>
              </a:rPr>
              <a:t>Cette étude montre que le bien-être peut être différent selon qu’on le considère au niveau ménage/famille ou le niveau communauté.</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Elle combine une utilisation innovante de la vidéo participative – pour donner la possibilité</a:t>
            </a:r>
            <a:r>
              <a:rPr lang="fr-FR" sz="1200" kern="1200" baseline="0" dirty="0">
                <a:solidFill>
                  <a:schemeClr val="tx1"/>
                </a:solidFill>
                <a:effectLst/>
                <a:latin typeface="+mn-lt"/>
                <a:ea typeface="+mn-ea"/>
                <a:cs typeface="+mn-cs"/>
              </a:rPr>
              <a:t> aux gens de définir leurs propres indicateurs de bien-être – </a:t>
            </a:r>
            <a:r>
              <a:rPr lang="fr-FR" sz="1200" kern="1200" dirty="0">
                <a:solidFill>
                  <a:schemeClr val="tx1"/>
                </a:solidFill>
                <a:effectLst/>
                <a:latin typeface="+mn-lt"/>
                <a:ea typeface="+mn-ea"/>
                <a:cs typeface="+mn-cs"/>
              </a:rPr>
              <a:t>avec des enquêtes ménages.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Elle n’a trouvé aucune différence en bien-être entre les familles dans les villages avec GCF et celles dans les villages sans GCF.</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Toutefois, les villageois dans les villages avec GCF ont fortement supporté leur GCF.</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Les raisons qu’ils ont données ont toutes une faible probabilité d’être découvertes par une évaluation conventionnelle de la pauvreté. Elles soulignent comment une gestion communautaire des forêts peut contribuer à un sentiment de bien-être au niveau communautaire sans avoir aucune influence discernable sur les indicateurs de bien-être au niveau du ménage.</a:t>
            </a:r>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t>10</a:t>
            </a:fld>
            <a:endParaRPr lang="en-US"/>
          </a:p>
        </p:txBody>
      </p:sp>
    </p:spTree>
    <p:extLst>
      <p:ext uri="{BB962C8B-B14F-4D97-AF65-F5344CB8AC3E}">
        <p14:creationId xmlns:p14="http://schemas.microsoft.com/office/powerpoint/2010/main" val="2167013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a:solidFill>
                  <a:schemeClr val="tx1"/>
                </a:solidFill>
                <a:effectLst/>
                <a:latin typeface="+mn-lt"/>
                <a:ea typeface="+mn-ea"/>
                <a:cs typeface="+mn-cs"/>
              </a:rPr>
              <a:t>Ce cas examinait la transmission de différentes maladies zoonotiques en Afrique.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Il soulignait combien il est important de comprendre la relation entre les vecteurs des maladies et les différents groupes de personnes pour planifier adéquatement les interventions. </a:t>
            </a:r>
            <a:endParaRPr lang="en-GB" altLang="en-US" dirty="0">
              <a:latin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Cette étude met l’accent sur la nécessité d’une différentiation sociale- pour comprendre les manières que différentes personnes utilisent pour atteindre leur bien-être.</a:t>
            </a:r>
          </a:p>
        </p:txBody>
      </p:sp>
      <p:sp>
        <p:nvSpPr>
          <p:cNvPr id="4" name="Slide Number Placeholder 3"/>
          <p:cNvSpPr>
            <a:spLocks noGrp="1"/>
          </p:cNvSpPr>
          <p:nvPr>
            <p:ph type="sldNum" sz="quarter" idx="10"/>
          </p:nvPr>
        </p:nvSpPr>
        <p:spPr/>
        <p:txBody>
          <a:bodyPr/>
          <a:lstStyle/>
          <a:p>
            <a:fld id="{D536A055-F74D-284E-8E9F-F2FBD7D2465E}" type="slidenum">
              <a:rPr lang="en-US" smtClean="0"/>
              <a:t>11</a:t>
            </a:fld>
            <a:endParaRPr lang="en-US"/>
          </a:p>
        </p:txBody>
      </p:sp>
    </p:spTree>
    <p:extLst>
      <p:ext uri="{BB962C8B-B14F-4D97-AF65-F5344CB8AC3E}">
        <p14:creationId xmlns:p14="http://schemas.microsoft.com/office/powerpoint/2010/main" val="2218391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fr-FR" sz="1200" kern="1200" dirty="0">
                <a:solidFill>
                  <a:schemeClr val="tx1"/>
                </a:solidFill>
                <a:effectLst/>
                <a:latin typeface="+mn-lt"/>
                <a:ea typeface="+mn-ea"/>
                <a:cs typeface="+mn-cs"/>
              </a:rPr>
              <a:t>Les deux cas précédents illustrent que nous ne devrions pas supposer que l’amélioration des services écosystémiques augmentera automatiquement (ou considérablement) une amélioration du bien-être.</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Tim Daw et ses collègues ont introduit l’idée ‘d’élasticité de l’écosystème’.</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schémas montrent deux formes d’élasticité positive (forte et faible), et une élasticité négative.</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Pourquoi est-ce qu’il est important de connaitre les types de relations SE-bien être humain  avec lesquelles vous avez affaire ? Parce que les interventions doivent être conçues différemment en fonction de la situation, ex. si les gens bénéficient directement et considérablement (i.e. forte élasticité positive), ils seront peut-être plus enclins à supporter l’intervention que dans le cas contraire. Ainsi, dans des situations d’élasticité positive faible (voire élasticité négative), il n’est peut-être pas raisonnable d’escompter une forte implication des communautés dans une conservation communautaire.</a:t>
            </a:r>
            <a:endParaRPr lang="en-GB"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12</a:t>
            </a:fld>
            <a:endParaRPr lang="en-US"/>
          </a:p>
        </p:txBody>
      </p:sp>
    </p:spTree>
    <p:extLst>
      <p:ext uri="{BB962C8B-B14F-4D97-AF65-F5344CB8AC3E}">
        <p14:creationId xmlns:p14="http://schemas.microsoft.com/office/powerpoint/2010/main" val="2218391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fontAlgn="auto" hangingPunct="1">
              <a:spcBef>
                <a:spcPts val="0"/>
              </a:spcBef>
              <a:spcAft>
                <a:spcPts val="0"/>
              </a:spcAft>
              <a:buFont typeface="Arial" panose="020B0604020202020204" pitchFamily="34" charset="0"/>
              <a:buNone/>
              <a:defRPr/>
            </a:pPr>
            <a:r>
              <a:rPr lang="fr-FR" sz="1200" i="1" kern="1200" dirty="0">
                <a:solidFill>
                  <a:schemeClr val="tx1"/>
                </a:solidFill>
                <a:effectLst/>
                <a:latin typeface="+mn-lt"/>
                <a:ea typeface="+mn-ea"/>
                <a:cs typeface="+mn-cs"/>
              </a:rPr>
              <a:t>[Peut-être demander aux étudiants de se concentrer spécifiquement sur des exemples du pays. Identifier quelques groupes pour présenter aux autres puis demander à ces derniers des exemples supplémentaires. Si vous avez du temps, poussez la discussion plus loin pour réfléchir sur les types d’interventions effectuées pour améliorer ces écosystèmes et déterminer si la compréhension de l’élasticité va influencer la manière dont l’intervention est conçue.]</a:t>
            </a:r>
            <a:endParaRPr lang="en-US" i="1" dirty="0"/>
          </a:p>
        </p:txBody>
      </p:sp>
      <p:sp>
        <p:nvSpPr>
          <p:cNvPr id="4" name="Slide Number Placeholder 3"/>
          <p:cNvSpPr>
            <a:spLocks noGrp="1"/>
          </p:cNvSpPr>
          <p:nvPr>
            <p:ph type="sldNum" sz="quarter" idx="10"/>
          </p:nvPr>
        </p:nvSpPr>
        <p:spPr/>
        <p:txBody>
          <a:bodyPr/>
          <a:lstStyle/>
          <a:p>
            <a:fld id="{D536A055-F74D-284E-8E9F-F2FBD7D2465E}" type="slidenum">
              <a:rPr lang="en-US" smtClean="0"/>
              <a:t>13</a:t>
            </a:fld>
            <a:endParaRPr lang="en-US"/>
          </a:p>
        </p:txBody>
      </p:sp>
    </p:spTree>
    <p:extLst>
      <p:ext uri="{BB962C8B-B14F-4D97-AF65-F5344CB8AC3E}">
        <p14:creationId xmlns:p14="http://schemas.microsoft.com/office/powerpoint/2010/main" val="782516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Arial" panose="020B0604020202020204" pitchFamily="34" charset="0"/>
                <a:ea typeface="+mn-ea"/>
                <a:cs typeface="Arial" panose="020B0604020202020204" pitchFamily="34" charset="0"/>
              </a:rPr>
              <a:t>Quelles méthodes pouvons-nous utiliser pour évaluer la contribution des SE sur le bien-être humain?</a:t>
            </a: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Plusieurs méthodes de recherche participative peuvent server et s’appliquent facilement a différents groups sociaux </a:t>
            </a: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 diagramme montre un exemple de matrice de notation pour animer les discussions sur les différents critères que les gens utilisent dans leur réflexion sur les SE qu’ils préfèrent.</a:t>
            </a:r>
          </a:p>
        </p:txBody>
      </p:sp>
      <p:sp>
        <p:nvSpPr>
          <p:cNvPr id="4" name="Slide Number Placeholder 3"/>
          <p:cNvSpPr>
            <a:spLocks noGrp="1"/>
          </p:cNvSpPr>
          <p:nvPr>
            <p:ph type="sldNum" sz="quarter" idx="10"/>
          </p:nvPr>
        </p:nvSpPr>
        <p:spPr/>
        <p:txBody>
          <a:bodyPr/>
          <a:lstStyle/>
          <a:p>
            <a:fld id="{D536A055-F74D-284E-8E9F-F2FBD7D2465E}" type="slidenum">
              <a:rPr lang="en-US" smtClean="0"/>
              <a:t>14</a:t>
            </a:fld>
            <a:endParaRPr lang="en-US"/>
          </a:p>
        </p:txBody>
      </p:sp>
    </p:spTree>
    <p:extLst>
      <p:ext uri="{BB962C8B-B14F-4D97-AF65-F5344CB8AC3E}">
        <p14:creationId xmlns:p14="http://schemas.microsoft.com/office/powerpoint/2010/main" val="2218391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FR" sz="1200" kern="1200" dirty="0">
                <a:solidFill>
                  <a:schemeClr val="tx1"/>
                </a:solidFill>
                <a:effectLst/>
                <a:latin typeface="+mn-lt"/>
                <a:ea typeface="+mn-ea"/>
                <a:cs typeface="+mn-cs"/>
              </a:rPr>
              <a:t>Le GPGI a été développé par le projet ‘</a:t>
            </a:r>
            <a:r>
              <a:rPr lang="fr-FR" sz="1200" i="1" kern="1200" dirty="0" err="1">
                <a:solidFill>
                  <a:schemeClr val="tx1"/>
                </a:solidFill>
                <a:effectLst/>
                <a:latin typeface="+mn-lt"/>
                <a:ea typeface="+mn-ea"/>
                <a:cs typeface="+mn-cs"/>
              </a:rPr>
              <a:t>Wellbeing</a:t>
            </a:r>
            <a:r>
              <a:rPr lang="fr-FR" sz="1200" i="1" kern="1200" dirty="0">
                <a:solidFill>
                  <a:schemeClr val="tx1"/>
                </a:solidFill>
                <a:effectLst/>
                <a:latin typeface="+mn-lt"/>
                <a:ea typeface="+mn-ea"/>
                <a:cs typeface="+mn-cs"/>
              </a:rPr>
              <a:t> in </a:t>
            </a:r>
            <a:r>
              <a:rPr lang="fr-FR" sz="1200" i="1" kern="1200" dirty="0" err="1">
                <a:solidFill>
                  <a:schemeClr val="tx1"/>
                </a:solidFill>
                <a:effectLst/>
                <a:latin typeface="+mn-lt"/>
                <a:ea typeface="+mn-ea"/>
                <a:cs typeface="+mn-cs"/>
              </a:rPr>
              <a:t>developing</a:t>
            </a:r>
            <a:r>
              <a:rPr lang="fr-FR" sz="1200" i="1" kern="1200" dirty="0">
                <a:solidFill>
                  <a:schemeClr val="tx1"/>
                </a:solidFill>
                <a:effectLst/>
                <a:latin typeface="+mn-lt"/>
                <a:ea typeface="+mn-ea"/>
                <a:cs typeface="+mn-cs"/>
              </a:rPr>
              <a:t> countries’</a:t>
            </a:r>
            <a:r>
              <a:rPr lang="fr-FR" sz="1200" kern="1200" dirty="0">
                <a:solidFill>
                  <a:schemeClr val="tx1"/>
                </a:solidFill>
                <a:effectLst/>
                <a:latin typeface="+mn-lt"/>
                <a:ea typeface="+mn-ea"/>
                <a:cs typeface="+mn-cs"/>
              </a:rPr>
              <a:t> ou ‘bien-être dans les pays en développement’ et a été testé dans plusieurs pays. Il comprend 4 principales étapes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i="1" kern="1200" dirty="0">
                <a:solidFill>
                  <a:schemeClr val="tx1"/>
                </a:solidFill>
                <a:effectLst/>
                <a:latin typeface="+mn-lt"/>
                <a:ea typeface="+mn-ea"/>
                <a:cs typeface="+mn-cs"/>
              </a:rPr>
              <a:t>[Il faut 1 volontaire,</a:t>
            </a:r>
            <a:r>
              <a:rPr lang="fr-FR" sz="1200" i="1" kern="1200" baseline="0" dirty="0">
                <a:solidFill>
                  <a:schemeClr val="tx1"/>
                </a:solidFill>
                <a:effectLst/>
                <a:latin typeface="+mn-lt"/>
                <a:ea typeface="+mn-ea"/>
                <a:cs typeface="+mn-cs"/>
              </a:rPr>
              <a:t> assurez-vous qu’il y ait un tableau ou </a:t>
            </a:r>
            <a:r>
              <a:rPr lang="en-GB" altLang="en-US" i="1" dirty="0">
                <a:latin typeface="Arial" panose="020B0604020202020204" pitchFamily="34" charset="0"/>
              </a:rPr>
              <a:t>un flipchart et des </a:t>
            </a:r>
            <a:r>
              <a:rPr lang="en-GB" altLang="en-US" i="1" dirty="0" err="1">
                <a:latin typeface="Arial" panose="020B0604020202020204" pitchFamily="34" charset="0"/>
              </a:rPr>
              <a:t>stylos</a:t>
            </a:r>
            <a:r>
              <a:rPr lang="en-GB" altLang="en-US" i="1" dirty="0">
                <a:latin typeface="Arial" panose="020B0604020202020204" pitchFamily="34" charset="0"/>
              </a:rPr>
              <a:t>, </a:t>
            </a:r>
            <a:r>
              <a:rPr lang="en-GB" altLang="en-US" i="1" dirty="0" err="1">
                <a:latin typeface="Arial" panose="020B0604020202020204" pitchFamily="34" charset="0"/>
              </a:rPr>
              <a:t>ou</a:t>
            </a:r>
            <a:r>
              <a:rPr lang="en-GB" altLang="en-US" i="1" dirty="0">
                <a:latin typeface="Arial" panose="020B0604020202020204" pitchFamily="34" charset="0"/>
              </a:rPr>
              <a:t> bien, </a:t>
            </a:r>
            <a:r>
              <a:rPr lang="en-GB" altLang="en-US" i="1" dirty="0" err="1">
                <a:latin typeface="Arial" panose="020B0604020202020204" pitchFamily="34" charset="0"/>
              </a:rPr>
              <a:t>travaillez</a:t>
            </a:r>
            <a:r>
              <a:rPr lang="en-GB" altLang="en-US" i="1" dirty="0">
                <a:latin typeface="Arial" panose="020B0604020202020204" pitchFamily="34" charset="0"/>
              </a:rPr>
              <a:t> par</a:t>
            </a:r>
            <a:r>
              <a:rPr lang="en-GB" altLang="en-US" i="1" baseline="0" dirty="0">
                <a:latin typeface="Arial" panose="020B0604020202020204" pitchFamily="34" charset="0"/>
              </a:rPr>
              <a:t> </a:t>
            </a:r>
            <a:r>
              <a:rPr lang="en-GB" altLang="en-US" i="1" baseline="0" dirty="0" err="1">
                <a:latin typeface="Arial" panose="020B0604020202020204" pitchFamily="34" charset="0"/>
              </a:rPr>
              <a:t>terre</a:t>
            </a:r>
            <a:r>
              <a:rPr lang="en-GB" altLang="en-US" i="1" baseline="0" dirty="0">
                <a:latin typeface="Arial" panose="020B0604020202020204" pitchFamily="34" charset="0"/>
              </a:rPr>
              <a:t> avec</a:t>
            </a:r>
            <a:r>
              <a:rPr lang="en-GB" altLang="en-US" i="1" dirty="0">
                <a:latin typeface="Arial" panose="020B0604020202020204" pitchFamily="34" charset="0"/>
              </a:rPr>
              <a:t> 10 </a:t>
            </a:r>
            <a:r>
              <a:rPr lang="en-GB" altLang="en-US" i="1" dirty="0" err="1">
                <a:latin typeface="Arial" panose="020B0604020202020204" pitchFamily="34" charset="0"/>
              </a:rPr>
              <a:t>graines</a:t>
            </a:r>
            <a:r>
              <a:rPr lang="en-GB" altLang="en-US" i="1" dirty="0">
                <a:latin typeface="Arial" panose="020B0604020202020204" pitchFamily="34" charset="0"/>
              </a:rPr>
              <a:t> de haricot, des</a:t>
            </a:r>
            <a:r>
              <a:rPr lang="en-GB" altLang="en-US" i="1" baseline="0" dirty="0">
                <a:latin typeface="Arial" panose="020B0604020202020204" pitchFamily="34" charset="0"/>
              </a:rPr>
              <a:t> bonbons, des morceaux de papier</a:t>
            </a:r>
            <a:r>
              <a:rPr lang="en-GB" altLang="en-US" i="1" dirty="0">
                <a:latin typeface="Arial" panose="020B0604020202020204" pitchFamily="34" charset="0"/>
              </a:rPr>
              <a:t> etc.]</a:t>
            </a:r>
            <a:endParaRPr lang="fr-FR"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Essayons une version simplifiée </a:t>
            </a:r>
          </a:p>
          <a:p>
            <a:pPr marL="171450" lvl="0" indent="-171450">
              <a:buFont typeface="Arial" panose="020B0604020202020204" pitchFamily="34" charset="0"/>
              <a:buChar char="•"/>
            </a:pPr>
            <a:r>
              <a:rPr lang="en-GB" altLang="en-US" i="1" dirty="0">
                <a:latin typeface="Arial" panose="020B0604020202020204" pitchFamily="34" charset="0"/>
              </a:rPr>
              <a:t>[</a:t>
            </a:r>
            <a:r>
              <a:rPr lang="en-GB" altLang="en-US" i="1" dirty="0" err="1">
                <a:latin typeface="Arial" panose="020B0604020202020204" pitchFamily="34" charset="0"/>
              </a:rPr>
              <a:t>Demandez</a:t>
            </a:r>
            <a:r>
              <a:rPr lang="en-GB" altLang="en-US" i="1" dirty="0">
                <a:latin typeface="Arial" panose="020B0604020202020204" pitchFamily="34" charset="0"/>
              </a:rPr>
              <a:t> au </a:t>
            </a:r>
            <a:r>
              <a:rPr lang="en-GB" altLang="en-US" i="1" dirty="0" err="1">
                <a:latin typeface="Arial" panose="020B0604020202020204" pitchFamily="34" charset="0"/>
              </a:rPr>
              <a:t>volontaire</a:t>
            </a:r>
            <a:r>
              <a:rPr lang="en-GB" altLang="en-US" i="1" dirty="0">
                <a:latin typeface="Arial" panose="020B0604020202020204" pitchFamily="34" charset="0"/>
              </a:rPr>
              <a:t>:]</a:t>
            </a:r>
            <a:r>
              <a:rPr lang="fr-FR" altLang="en-US" sz="1200" i="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 Quelles sont les trois choses importantes pour vous pour avoir une bonne vie? » </a:t>
            </a:r>
            <a:r>
              <a:rPr lang="en-GB" altLang="en-US" i="1" dirty="0">
                <a:latin typeface="Arial" panose="020B0604020202020204" pitchFamily="34" charset="0"/>
              </a:rPr>
              <a:t>[</a:t>
            </a:r>
            <a:r>
              <a:rPr lang="en-GB" altLang="en-US" i="1" dirty="0" err="1">
                <a:latin typeface="Arial" panose="020B0604020202020204" pitchFamily="34" charset="0"/>
              </a:rPr>
              <a:t>Ecrivez</a:t>
            </a:r>
            <a:r>
              <a:rPr lang="en-GB" altLang="en-US" i="1" dirty="0">
                <a:latin typeface="Arial" panose="020B0604020202020204" pitchFamily="34" charset="0"/>
              </a:rPr>
              <a:t>-les sur le tableau </a:t>
            </a:r>
            <a:r>
              <a:rPr lang="en-GB" altLang="en-US" i="1" dirty="0" err="1">
                <a:latin typeface="Arial" panose="020B0604020202020204" pitchFamily="34" charset="0"/>
              </a:rPr>
              <a:t>ou</a:t>
            </a:r>
            <a:r>
              <a:rPr lang="en-GB" altLang="en-US" i="1" dirty="0">
                <a:latin typeface="Arial" panose="020B0604020202020204" pitchFamily="34" charset="0"/>
              </a:rPr>
              <a:t> le flipchart, </a:t>
            </a:r>
            <a:r>
              <a:rPr lang="en-GB" altLang="en-US" i="1" dirty="0" err="1">
                <a:latin typeface="Arial" panose="020B0604020202020204" pitchFamily="34" charset="0"/>
              </a:rPr>
              <a:t>ou</a:t>
            </a:r>
            <a:r>
              <a:rPr lang="en-GB" altLang="en-US" i="1" dirty="0">
                <a:latin typeface="Arial" panose="020B0604020202020204" pitchFamily="34" charset="0"/>
              </a:rPr>
              <a:t> </a:t>
            </a:r>
            <a:r>
              <a:rPr lang="en-GB" altLang="en-US" i="1" dirty="0" err="1">
                <a:latin typeface="Arial" panose="020B0604020202020204" pitchFamily="34" charset="0"/>
              </a:rPr>
              <a:t>marquez</a:t>
            </a:r>
            <a:r>
              <a:rPr lang="en-GB" altLang="en-US" i="1" dirty="0">
                <a:latin typeface="Arial" panose="020B0604020202020204" pitchFamily="34" charset="0"/>
              </a:rPr>
              <a:t>-les sur le sol]</a:t>
            </a:r>
            <a:endParaRPr lang="fr-FR"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altLang="en-US" i="1" dirty="0">
                <a:latin typeface="Arial" panose="020B0604020202020204" pitchFamily="34" charset="0"/>
              </a:rPr>
              <a:t>[</a:t>
            </a:r>
            <a:r>
              <a:rPr lang="en-GB" altLang="en-US" i="1" dirty="0" err="1">
                <a:latin typeface="Arial" panose="020B0604020202020204" pitchFamily="34" charset="0"/>
              </a:rPr>
              <a:t>Demandez</a:t>
            </a:r>
            <a:r>
              <a:rPr lang="en-GB" altLang="en-US" i="1" dirty="0">
                <a:latin typeface="Arial" panose="020B0604020202020204" pitchFamily="34" charset="0"/>
              </a:rPr>
              <a:t> au </a:t>
            </a:r>
            <a:r>
              <a:rPr lang="en-GB" altLang="en-US" i="1" dirty="0" err="1">
                <a:latin typeface="Arial" panose="020B0604020202020204" pitchFamily="34" charset="0"/>
              </a:rPr>
              <a:t>volontaire</a:t>
            </a:r>
            <a:r>
              <a:rPr lang="en-GB" altLang="en-US" i="1" dirty="0">
                <a:latin typeface="Arial" panose="020B0604020202020204" pitchFamily="34" charset="0"/>
              </a:rPr>
              <a:t>:]</a:t>
            </a:r>
            <a:r>
              <a:rPr lang="fr-FR" sz="1200" kern="1200" dirty="0">
                <a:solidFill>
                  <a:schemeClr val="tx1"/>
                </a:solidFill>
                <a:effectLst/>
                <a:latin typeface="+mn-lt"/>
                <a:ea typeface="+mn-ea"/>
                <a:cs typeface="+mn-cs"/>
              </a:rPr>
              <a:t> « Comment faites-vous dans chacun de ces domaines, allant du très mauvais au très bon ? »</a:t>
            </a:r>
          </a:p>
          <a:p>
            <a:pPr marL="171450" lvl="0" indent="-171450">
              <a:buFont typeface="Arial" panose="020B0604020202020204" pitchFamily="34" charset="0"/>
              <a:buChar char="•"/>
            </a:pPr>
            <a:r>
              <a:rPr lang="en-GB" altLang="en-US" i="1" dirty="0">
                <a:latin typeface="Arial" panose="020B0604020202020204" pitchFamily="34" charset="0"/>
              </a:rPr>
              <a:t>[</a:t>
            </a:r>
            <a:r>
              <a:rPr lang="fr-FR" altLang="en-US" sz="1200" i="1" kern="1200" dirty="0">
                <a:solidFill>
                  <a:schemeClr val="tx1"/>
                </a:solidFill>
                <a:effectLst/>
                <a:latin typeface="+mn-lt"/>
                <a:ea typeface="+mn-ea"/>
                <a:cs typeface="+mn-cs"/>
              </a:rPr>
              <a:t>Donnez</a:t>
            </a:r>
            <a:r>
              <a:rPr lang="fr-FR" altLang="en-US" sz="1200" i="1" kern="1200" baseline="0" dirty="0">
                <a:solidFill>
                  <a:schemeClr val="tx1"/>
                </a:solidFill>
                <a:effectLst/>
                <a:latin typeface="+mn-lt"/>
                <a:ea typeface="+mn-ea"/>
                <a:cs typeface="+mn-cs"/>
              </a:rPr>
              <a:t> au volontaire un stylo et demandez-lui de distribuer 10 points (ou 10 graines de haricot si vous travaillez par terre) </a:t>
            </a:r>
            <a:r>
              <a:rPr lang="fr-FR" sz="1200" i="1" kern="1200" dirty="0">
                <a:solidFill>
                  <a:schemeClr val="tx1"/>
                </a:solidFill>
                <a:effectLst/>
                <a:latin typeface="+mn-lt"/>
                <a:ea typeface="+mn-ea"/>
                <a:cs typeface="+mn-cs"/>
              </a:rPr>
              <a:t>entre les domaines en termes d’importance</a:t>
            </a:r>
            <a:r>
              <a:rPr lang="en-GB" altLang="en-US" i="1" dirty="0">
                <a:latin typeface="Arial" panose="020B0604020202020204" pitchFamily="34" charset="0"/>
              </a:rPr>
              <a:t>] </a:t>
            </a:r>
            <a:r>
              <a:rPr lang="fr-FR" sz="1200" kern="1200" dirty="0">
                <a:solidFill>
                  <a:schemeClr val="tx1"/>
                </a:solidFill>
                <a:effectLst/>
                <a:latin typeface="+mn-lt"/>
                <a:ea typeface="+mn-ea"/>
                <a:cs typeface="+mn-cs"/>
              </a:rPr>
              <a:t>« Utilisez les haricots pour montrer l’importance relative de ces aspects dans votre vie»</a:t>
            </a:r>
          </a:p>
          <a:p>
            <a:pPr marL="171450" lvl="0" indent="-171450">
              <a:buFont typeface="Arial" panose="020B0604020202020204" pitchFamily="34" charset="0"/>
              <a:buChar char="•"/>
            </a:pPr>
            <a:r>
              <a:rPr lang="en-GB" altLang="en-US" i="1" dirty="0">
                <a:latin typeface="Arial" panose="020B0604020202020204" pitchFamily="34" charset="0"/>
              </a:rPr>
              <a:t>[</a:t>
            </a:r>
            <a:r>
              <a:rPr lang="fr-FR" sz="1200" i="1" kern="1200" dirty="0">
                <a:solidFill>
                  <a:schemeClr val="tx1"/>
                </a:solidFill>
                <a:effectLst/>
                <a:latin typeface="+mn-lt"/>
                <a:ea typeface="+mn-ea"/>
                <a:cs typeface="+mn-cs"/>
              </a:rPr>
              <a:t>Rappelez-leur que quand on utilise cette approche dans la réalité, il faut faire un travail participatif avant de développer la méthode pour décider quoi solliciter (basé sur les réponses probables, ex. pour que les gens n’oublient pas la santé par exemple)</a:t>
            </a:r>
            <a:r>
              <a:rPr lang="en-GB" altLang="en-US" i="1" dirty="0">
                <a:latin typeface="Arial" panose="020B0604020202020204" pitchFamily="34" charset="0"/>
              </a:rPr>
              <a:t>]</a:t>
            </a:r>
            <a:endParaRPr lang="fr-FR" sz="1200" kern="1200" dirty="0">
              <a:solidFill>
                <a:schemeClr val="tx1"/>
              </a:solidFill>
              <a:effectLst/>
              <a:latin typeface="+mn-lt"/>
              <a:ea typeface="+mn-ea"/>
              <a:cs typeface="+mn-cs"/>
            </a:endParaRPr>
          </a:p>
          <a:p>
            <a:pPr marL="171450" indent="-171450">
              <a:buFont typeface="Arial" panose="020B0604020202020204" pitchFamily="34" charset="0"/>
              <a:buChar char="•"/>
            </a:pPr>
            <a:r>
              <a:rPr lang="fr-FR" sz="1200" kern="1200" dirty="0">
                <a:solidFill>
                  <a:schemeClr val="tx1"/>
                </a:solidFill>
                <a:effectLst/>
                <a:latin typeface="+mn-lt"/>
                <a:ea typeface="+mn-ea"/>
                <a:cs typeface="+mn-cs"/>
              </a:rPr>
              <a:t>Ces scores GPGI peuvent être comparés entre différents groupes sociaux, ex. cette étude a trouvé que le GPGI était plus élevé (même s’il ne l’est pas statistiquement) pour les ménages plus riches et était plus élevé pour les personnes en bonne santé comparés aux personnes en mauvaise santé.</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4. Cette étude a aussi ajouté une 5</a:t>
            </a:r>
            <a:r>
              <a:rPr lang="fr-FR" sz="1200" kern="1200" baseline="30000" dirty="0">
                <a:solidFill>
                  <a:schemeClr val="tx1"/>
                </a:solidFill>
                <a:effectLst/>
                <a:latin typeface="+mn-lt"/>
                <a:ea typeface="+mn-ea"/>
                <a:cs typeface="+mn-cs"/>
              </a:rPr>
              <a:t>ème</a:t>
            </a:r>
            <a:r>
              <a:rPr lang="fr-FR" sz="1200" kern="1200" dirty="0">
                <a:solidFill>
                  <a:schemeClr val="tx1"/>
                </a:solidFill>
                <a:effectLst/>
                <a:latin typeface="+mn-lt"/>
                <a:ea typeface="+mn-ea"/>
                <a:cs typeface="+mn-cs"/>
              </a:rPr>
              <a:t> étape- pour déterminer combien une intervention de conservation (foresterie communautaire dans certains villages et conservation stricte dans d’autres) a eu des impacts sur les performances de la personne dans chaque domaine. Les résultats dans ce cas n’ont montré aucune différence significative sur comment les deux interventions de conservation ont affecté le GPGI, même si elles ont affecté des domaines différents.</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Dans notre cas, demandons : Quelle part de votre performance dans chaque domaine est due au fait d’avoir fait vos études à  cette Université </a:t>
            </a:r>
            <a:r>
              <a:rPr lang="en-GB" altLang="en-US" i="1" dirty="0">
                <a:latin typeface="Arial" panose="020B0604020202020204" pitchFamily="34" charset="0"/>
              </a:rPr>
              <a:t>[</a:t>
            </a:r>
            <a:r>
              <a:rPr lang="fr-FR" altLang="en-US" i="1" noProof="0" dirty="0">
                <a:latin typeface="Arial" panose="020B0604020202020204" pitchFamily="34" charset="0"/>
              </a:rPr>
              <a:t>Insérez</a:t>
            </a:r>
            <a:r>
              <a:rPr lang="en-GB" altLang="en-US" i="1" baseline="0" dirty="0">
                <a:latin typeface="Arial" panose="020B0604020202020204" pitchFamily="34" charset="0"/>
              </a:rPr>
              <a:t> le nom de </a:t>
            </a:r>
            <a:r>
              <a:rPr lang="en-GB" altLang="en-US" i="1" baseline="0" dirty="0" err="1">
                <a:latin typeface="Arial" panose="020B0604020202020204" pitchFamily="34" charset="0"/>
              </a:rPr>
              <a:t>votre</a:t>
            </a:r>
            <a:r>
              <a:rPr lang="en-GB" altLang="en-US" i="1" baseline="0" dirty="0">
                <a:latin typeface="Arial" panose="020B0604020202020204" pitchFamily="34" charset="0"/>
              </a:rPr>
              <a:t> </a:t>
            </a:r>
            <a:r>
              <a:rPr lang="en-GB" altLang="en-US" i="1" baseline="0" dirty="0" err="1">
                <a:latin typeface="Arial" panose="020B0604020202020204" pitchFamily="34" charset="0"/>
              </a:rPr>
              <a:t>propre</a:t>
            </a:r>
            <a:r>
              <a:rPr lang="en-GB" altLang="en-US" i="1" baseline="0" dirty="0">
                <a:latin typeface="Arial" panose="020B0604020202020204" pitchFamily="34" charset="0"/>
              </a:rPr>
              <a:t> </a:t>
            </a:r>
            <a:r>
              <a:rPr lang="fr-FR" altLang="en-US" i="1" baseline="0" noProof="0" dirty="0">
                <a:latin typeface="Arial" panose="020B0604020202020204" pitchFamily="34" charset="0"/>
              </a:rPr>
              <a:t>université</a:t>
            </a:r>
            <a:r>
              <a:rPr lang="en-GB" altLang="en-US" i="1" dirty="0">
                <a:latin typeface="Arial" panose="020B0604020202020204" pitchFamily="34" charset="0"/>
              </a:rPr>
              <a:t>]</a:t>
            </a:r>
            <a:r>
              <a:rPr lang="fr-FR"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D536A055-F74D-284E-8E9F-F2FBD7D2465E}" type="slidenum">
              <a:rPr lang="en-US" smtClean="0"/>
              <a:t>15</a:t>
            </a:fld>
            <a:endParaRPr lang="en-US"/>
          </a:p>
        </p:txBody>
      </p:sp>
    </p:spTree>
    <p:extLst>
      <p:ext uri="{BB962C8B-B14F-4D97-AF65-F5344CB8AC3E}">
        <p14:creationId xmlns:p14="http://schemas.microsoft.com/office/powerpoint/2010/main" val="2218391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Alors que le sexe et les fonctions biologiques associées sont programmés génétiquement, les rôles de genre et les relations de pouvoir qu’ils reflètent sont des constructions sociales- ils varient entre les cultures et dans le temps, et sont ainsi susceptibles au changement (MWIA 2002)</a:t>
            </a:r>
          </a:p>
          <a:p>
            <a:pPr marL="171450" lvl="0" indent="-171450">
              <a:buFont typeface="Arial" panose="020B0604020202020204" pitchFamily="34" charset="0"/>
              <a:buChar char="•"/>
            </a:pPr>
            <a:r>
              <a:rPr lang="fr-FR" sz="1200" b="1" kern="1200" dirty="0">
                <a:solidFill>
                  <a:schemeClr val="tx1"/>
                </a:solidFill>
                <a:effectLst/>
                <a:latin typeface="+mn-lt"/>
                <a:ea typeface="+mn-ea"/>
                <a:cs typeface="+mn-cs"/>
              </a:rPr>
              <a:t>Questions aux étudiants </a:t>
            </a:r>
            <a:r>
              <a:rPr lang="fr-FR" sz="1200" kern="1200" dirty="0">
                <a:solidFill>
                  <a:schemeClr val="tx1"/>
                </a:solidFill>
                <a:effectLst/>
                <a:latin typeface="+mn-lt"/>
                <a:ea typeface="+mn-ea"/>
                <a:cs typeface="+mn-cs"/>
              </a:rPr>
              <a:t>: Est-ce que vous pouvez me donner des exemples de rôles selon le genre dans notre société, particulièrement aux rôles relatifs aux SE ? </a:t>
            </a:r>
            <a:r>
              <a:rPr lang="fr-FR" sz="1200" i="1" kern="1200" dirty="0">
                <a:solidFill>
                  <a:schemeClr val="tx1"/>
                </a:solidFill>
                <a:effectLst/>
                <a:latin typeface="+mn-lt"/>
                <a:ea typeface="+mn-ea"/>
                <a:cs typeface="+mn-cs"/>
              </a:rPr>
              <a:t>[Possibilités de réponses : les étudiants vont peut-être dire que c’est le rôle des femmes de chercher de l’eau et du bois de feu, peut-être aussi de collecter d’autres produits sauvages, et de se charger de certaines taches agricoles (souvent le semis et le désherbage), tandis que les hommes sont responsables du nettoyage des champs. Peut discuter des implications de cela, ex. la dégradation des sources d’eau et de bois de feu va affecter particulièrement les femmes et peut réduire leur temps disponible pour d’autres activités (</a:t>
            </a:r>
            <a:r>
              <a:rPr lang="fr-FR" sz="1200" i="1" kern="1200" dirty="0" err="1">
                <a:solidFill>
                  <a:schemeClr val="tx1"/>
                </a:solidFill>
                <a:effectLst/>
                <a:latin typeface="+mn-lt"/>
                <a:ea typeface="+mn-ea"/>
                <a:cs typeface="+mn-cs"/>
              </a:rPr>
              <a:t>re</a:t>
            </a:r>
            <a:r>
              <a:rPr lang="fr-FR" sz="1200" i="1" kern="1200" dirty="0">
                <a:solidFill>
                  <a:schemeClr val="tx1"/>
                </a:solidFill>
                <a:effectLst/>
                <a:latin typeface="+mn-lt"/>
                <a:ea typeface="+mn-ea"/>
                <a:cs typeface="+mn-cs"/>
              </a:rPr>
              <a:t>)productives.]</a:t>
            </a:r>
          </a:p>
          <a:p>
            <a:pPr marL="171450" indent="-171450">
              <a:buFont typeface="Arial" panose="020B0604020202020204" pitchFamily="34" charset="0"/>
              <a:buChar char="•"/>
            </a:pPr>
            <a:r>
              <a:rPr lang="fr-FR" sz="1200" b="1" kern="1200" dirty="0">
                <a:solidFill>
                  <a:schemeClr val="tx1"/>
                </a:solidFill>
                <a:effectLst/>
                <a:latin typeface="+mn-lt"/>
                <a:ea typeface="+mn-ea"/>
                <a:cs typeface="+mn-cs"/>
              </a:rPr>
              <a:t>Questions aux étudiants : </a:t>
            </a:r>
            <a:r>
              <a:rPr lang="fr-FR" sz="1200" kern="1200" dirty="0">
                <a:solidFill>
                  <a:schemeClr val="tx1"/>
                </a:solidFill>
                <a:effectLst/>
                <a:latin typeface="+mn-lt"/>
                <a:ea typeface="+mn-ea"/>
                <a:cs typeface="+mn-cs"/>
              </a:rPr>
              <a:t>Quelle est la situation légale dans ce pays en ce qui concerne les droits des femmes et des hommes ? </a:t>
            </a:r>
            <a:r>
              <a:rPr lang="fr-FR" sz="1200" i="1" kern="1200" dirty="0">
                <a:solidFill>
                  <a:schemeClr val="tx1"/>
                </a:solidFill>
                <a:effectLst/>
                <a:latin typeface="+mn-lt"/>
                <a:ea typeface="+mn-ea"/>
                <a:cs typeface="+mn-cs"/>
              </a:rPr>
              <a:t>[Possibilités de réponses : Espérons qu’ils répondent que les femmes et les hommes ont les mêmes droits- ce qui veut dire que leurs idées à propos des SE doivent avoir le même poids.]</a:t>
            </a:r>
            <a:endParaRPr lang="en-US" i="1" dirty="0"/>
          </a:p>
        </p:txBody>
      </p:sp>
      <p:sp>
        <p:nvSpPr>
          <p:cNvPr id="4" name="Slide Number Placeholder 3"/>
          <p:cNvSpPr>
            <a:spLocks noGrp="1"/>
          </p:cNvSpPr>
          <p:nvPr>
            <p:ph type="sldNum" sz="quarter" idx="10"/>
          </p:nvPr>
        </p:nvSpPr>
        <p:spPr/>
        <p:txBody>
          <a:bodyPr/>
          <a:lstStyle/>
          <a:p>
            <a:fld id="{D536A055-F74D-284E-8E9F-F2FBD7D2465E}" type="slidenum">
              <a:rPr lang="en-US" smtClean="0"/>
              <a:t>17</a:t>
            </a:fld>
            <a:endParaRPr lang="en-US"/>
          </a:p>
        </p:txBody>
      </p:sp>
    </p:spTree>
    <p:extLst>
      <p:ext uri="{BB962C8B-B14F-4D97-AF65-F5344CB8AC3E}">
        <p14:creationId xmlns:p14="http://schemas.microsoft.com/office/powerpoint/2010/main" val="1525851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Bien que le genre ait été très prépondérant dans la littérature sur le développement depuis les années 80, il y a très peu de littérature spécifique sur SE et genre.</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Par exemple, très peu a été dit sur les questions de genre dans le MA. Et une revue récente de 462 articles traitant de SE et de bien-être humain a trouvé que seulement 5 articles étaient focalisés sur le genre (Cruz-Garcia </a:t>
            </a:r>
            <a:r>
              <a:rPr lang="fr-FR" sz="1200" i="1" kern="1200" dirty="0">
                <a:solidFill>
                  <a:schemeClr val="tx1"/>
                </a:solidFill>
                <a:effectLst/>
                <a:latin typeface="+mn-lt"/>
                <a:ea typeface="+mn-ea"/>
                <a:cs typeface="+mn-cs"/>
              </a:rPr>
              <a:t>et al. </a:t>
            </a:r>
            <a:r>
              <a:rPr lang="fr-FR" sz="1200" kern="1200" dirty="0">
                <a:solidFill>
                  <a:schemeClr val="tx1"/>
                </a:solidFill>
                <a:effectLst/>
                <a:latin typeface="+mn-lt"/>
                <a:ea typeface="+mn-ea"/>
                <a:cs typeface="+mn-cs"/>
              </a:rPr>
              <a:t>2017)</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Pourquoi est-ce important ?</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Premièrement, les hommes et les femmes bénéficient probablement des SE différemment de telle manière qu’ignorer leurs perspectives séparées éloignera les cadres (conceptuels) des préoccupations centrales du développement mondial autour de l’équité, la justice, la connaissance et la voix.</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Deuxièmement, le programme de développement mondial, tel qu’énoncé dans l’Agenda 2030 et opérationnalisé dans les Objectifs de Développement Durable (</a:t>
            </a:r>
            <a:r>
              <a:rPr lang="fr-FR" sz="1200" kern="1200" dirty="0" err="1">
                <a:solidFill>
                  <a:schemeClr val="tx1"/>
                </a:solidFill>
                <a:effectLst/>
                <a:latin typeface="+mn-lt"/>
                <a:ea typeface="+mn-ea"/>
                <a:cs typeface="+mn-cs"/>
              </a:rPr>
              <a:t>ODDs</a:t>
            </a:r>
            <a:r>
              <a:rPr lang="fr-FR" sz="1200" kern="1200" dirty="0">
                <a:solidFill>
                  <a:schemeClr val="tx1"/>
                </a:solidFill>
                <a:effectLst/>
                <a:latin typeface="+mn-lt"/>
                <a:ea typeface="+mn-ea"/>
                <a:cs typeface="+mn-cs"/>
              </a:rPr>
              <a:t>), vise à « ne laisser personne derrière ». En d’autres termes, un développement durable et inclusif ne sera pas atteint sans considération minutieuse des différences sociales, dont le genre en particulier.</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En même temps, il est important de se souvenir qu’il y a beaucoup d’autres facteurs qui peuvent affecter la manière dont les femmes bénéficient (ou pas) des services écosystémiques. Les facteurs comme l’âge ou l’ethnicité peuvent affecter aussi bien les hommes que les femmes, mais quand ils affectent les femmes- cela constitue un ‘coup double’.</a:t>
            </a:r>
            <a:endParaRPr lang="en-GB"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18</a:t>
            </a:fld>
            <a:endParaRPr lang="en-US"/>
          </a:p>
        </p:txBody>
      </p:sp>
    </p:spTree>
    <p:extLst>
      <p:ext uri="{BB962C8B-B14F-4D97-AF65-F5344CB8AC3E}">
        <p14:creationId xmlns:p14="http://schemas.microsoft.com/office/powerpoint/2010/main" val="2445860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recherches ont négligé les compromis liés au genre. Howe </a:t>
            </a:r>
            <a:r>
              <a:rPr lang="fr-FR" sz="1200" i="1" kern="1200" dirty="0">
                <a:solidFill>
                  <a:schemeClr val="tx1"/>
                </a:solidFill>
                <a:effectLst/>
                <a:latin typeface="+mn-lt"/>
                <a:ea typeface="+mn-ea"/>
                <a:cs typeface="+mn-cs"/>
              </a:rPr>
              <a:t>et al. </a:t>
            </a:r>
            <a:r>
              <a:rPr lang="fr-FR" sz="1200" kern="1200" dirty="0">
                <a:solidFill>
                  <a:schemeClr val="tx1"/>
                </a:solidFill>
                <a:effectLst/>
                <a:latin typeface="+mn-lt"/>
                <a:ea typeface="+mn-ea"/>
                <a:cs typeface="+mn-cs"/>
              </a:rPr>
              <a:t>(2014) ont établi qu’aucune des 92 études qu’ils ont révisées n’a analysé les compromis liés au genre.</a:t>
            </a:r>
          </a:p>
          <a:p>
            <a:pPr marL="171450" lvl="0" indent="-171450">
              <a:buFont typeface="Arial" panose="020B0604020202020204" pitchFamily="34" charset="0"/>
              <a:buChar char="•"/>
            </a:pPr>
            <a:r>
              <a:rPr lang="fr-FR" sz="1200" b="1" kern="1200" dirty="0">
                <a:solidFill>
                  <a:schemeClr val="tx1"/>
                </a:solidFill>
                <a:effectLst/>
                <a:latin typeface="+mn-lt"/>
                <a:ea typeface="+mn-ea"/>
                <a:cs typeface="+mn-cs"/>
              </a:rPr>
              <a:t>Les hommes et les femmes perçoivent et apprécient différemment les services écosystémiques- résultats mitigés</a:t>
            </a:r>
            <a:endParaRPr lang="fr-FR"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Quelques auteurs suggèrent que les hommes sont plus susceptibles d’utiliser des SE d’approvisionnement, tandis que les femmes sont plus susceptibles d’utiliser les services de régulation (et ceux-ci sont souvent moins visibles et moins valorisés)</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Toutes les femmes ne sont pas les mêmes !</a:t>
            </a:r>
          </a:p>
          <a:p>
            <a:pPr marL="171450" lvl="0" indent="-171450">
              <a:buFont typeface="Arial" panose="020B0604020202020204" pitchFamily="34" charset="0"/>
              <a:buChar char="•"/>
            </a:pPr>
            <a:r>
              <a:rPr lang="fr-FR" sz="1200" b="1" kern="1200" dirty="0">
                <a:solidFill>
                  <a:schemeClr val="tx1"/>
                </a:solidFill>
                <a:effectLst/>
                <a:latin typeface="+mn-lt"/>
                <a:ea typeface="+mn-ea"/>
                <a:cs typeface="+mn-cs"/>
              </a:rPr>
              <a:t>Est-ce que les femmes sont plus dépendantes des services écosystémiques que les hommes?</a:t>
            </a:r>
            <a:endParaRPr lang="fr-FR"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Elles tendent à dépendre plus des ressources communes ou des ressources à libre accès (ex. pour chercher de l’eau et des bois de chauffe)</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Convergence des activités domestiques et des activités productives- ex. chercher de l’eau et des bois de chauffe.</a:t>
            </a:r>
            <a:endParaRPr lang="en-US" altLang="en-US" sz="1400"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19</a:t>
            </a:fld>
            <a:endParaRPr lang="en-US"/>
          </a:p>
        </p:txBody>
      </p:sp>
    </p:spTree>
    <p:extLst>
      <p:ext uri="{BB962C8B-B14F-4D97-AF65-F5344CB8AC3E}">
        <p14:creationId xmlns:p14="http://schemas.microsoft.com/office/powerpoint/2010/main" val="869230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La littérature indique qu’il y a souvent des préjugés contre les femmes dans les évaluations et les prises de décisions sur les SE. Pourquoi cela arrive-t-il ?</a:t>
            </a:r>
          </a:p>
          <a:p>
            <a:r>
              <a:rPr lang="fr-FR" sz="1200" i="1" kern="1200" dirty="0">
                <a:solidFill>
                  <a:schemeClr val="tx1"/>
                </a:solidFill>
                <a:effectLst/>
                <a:latin typeface="+mn-lt"/>
                <a:ea typeface="+mn-ea"/>
                <a:cs typeface="+mn-cs"/>
              </a:rPr>
              <a:t>[Les raisons peuvent inclure :</a:t>
            </a:r>
          </a:p>
          <a:p>
            <a:pPr marL="171450" lvl="0" indent="-171450">
              <a:buFont typeface="Arial" panose="020B0604020202020204" pitchFamily="34" charset="0"/>
              <a:buChar char="•"/>
            </a:pPr>
            <a:r>
              <a:rPr lang="fr-FR" sz="1200" i="1" kern="1200" dirty="0">
                <a:solidFill>
                  <a:schemeClr val="tx1"/>
                </a:solidFill>
                <a:effectLst/>
                <a:latin typeface="+mn-lt"/>
                <a:ea typeface="+mn-ea"/>
                <a:cs typeface="+mn-cs"/>
              </a:rPr>
              <a:t>Invisibilité des activités et des points de vue des femmes</a:t>
            </a:r>
          </a:p>
          <a:p>
            <a:pPr marL="171450" lvl="0" indent="-171450">
              <a:buFont typeface="Arial" panose="020B0604020202020204" pitchFamily="34" charset="0"/>
              <a:buChar char="•"/>
            </a:pPr>
            <a:r>
              <a:rPr lang="fr-FR" sz="1200" i="1" kern="1200" dirty="0">
                <a:solidFill>
                  <a:schemeClr val="tx1"/>
                </a:solidFill>
                <a:effectLst/>
                <a:latin typeface="+mn-lt"/>
                <a:ea typeface="+mn-ea"/>
                <a:cs typeface="+mn-cs"/>
              </a:rPr>
              <a:t>Suppositions que les communautés sont homogènes</a:t>
            </a:r>
          </a:p>
          <a:p>
            <a:pPr marL="171450" lvl="0" indent="-171450">
              <a:buFont typeface="Arial" panose="020B0604020202020204" pitchFamily="34" charset="0"/>
              <a:buChar char="•"/>
            </a:pPr>
            <a:r>
              <a:rPr lang="fr-FR" sz="1200" i="1" kern="1200" dirty="0">
                <a:solidFill>
                  <a:schemeClr val="tx1"/>
                </a:solidFill>
                <a:effectLst/>
                <a:latin typeface="+mn-lt"/>
                <a:ea typeface="+mn-ea"/>
                <a:cs typeface="+mn-cs"/>
              </a:rPr>
              <a:t>Focus sur les SE générateurs de revenu/provision vs SE de subsistance/plus vaste (avec les femmes plus susceptible de s’intéresser aux SE de moindre valeur et moins visibles)</a:t>
            </a:r>
          </a:p>
          <a:p>
            <a:pPr marL="171450" lvl="0" indent="-171450">
              <a:buFont typeface="Arial" panose="020B0604020202020204" pitchFamily="34" charset="0"/>
              <a:buChar char="•"/>
            </a:pPr>
            <a:r>
              <a:rPr lang="fr-FR" sz="1200" i="1" kern="1200" dirty="0">
                <a:solidFill>
                  <a:schemeClr val="tx1"/>
                </a:solidFill>
                <a:effectLst/>
                <a:latin typeface="+mn-lt"/>
                <a:ea typeface="+mn-ea"/>
                <a:cs typeface="+mn-cs"/>
              </a:rPr>
              <a:t>Faible participation des femmes dans la prise de décision, la conception et l’élaboration du programme d’interventions concernant les services écosystémiques</a:t>
            </a:r>
          </a:p>
          <a:p>
            <a:pPr marL="171450" lvl="0" indent="-171450">
              <a:buFont typeface="Arial" panose="020B0604020202020204" pitchFamily="34" charset="0"/>
              <a:buChar char="•"/>
            </a:pPr>
            <a:r>
              <a:rPr lang="fr-FR" sz="1200" i="1" kern="1200" dirty="0">
                <a:solidFill>
                  <a:schemeClr val="tx1"/>
                </a:solidFill>
                <a:effectLst/>
                <a:latin typeface="+mn-lt"/>
                <a:ea typeface="+mn-ea"/>
                <a:cs typeface="+mn-cs"/>
              </a:rPr>
              <a:t>L’environnement physique est affecté par le genre (les femmes ne pourront peut-être pas accéder aux zones reculées)</a:t>
            </a:r>
          </a:p>
          <a:p>
            <a:pPr marL="171450" indent="-171450">
              <a:buFont typeface="Arial" panose="020B0604020202020204" pitchFamily="34" charset="0"/>
              <a:buChar char="•"/>
            </a:pPr>
            <a:r>
              <a:rPr lang="fr-FR" sz="1200" i="1" kern="1200" dirty="0">
                <a:solidFill>
                  <a:schemeClr val="tx1"/>
                </a:solidFill>
                <a:effectLst/>
                <a:latin typeface="+mn-lt"/>
                <a:ea typeface="+mn-ea"/>
                <a:cs typeface="+mn-cs"/>
              </a:rPr>
              <a:t>Les stratégies de subsistance sont genrés (spécialisation vs diversification)]</a:t>
            </a:r>
            <a:endParaRPr lang="en-US" i="1" dirty="0"/>
          </a:p>
        </p:txBody>
      </p:sp>
      <p:sp>
        <p:nvSpPr>
          <p:cNvPr id="4" name="Slide Number Placeholder 3"/>
          <p:cNvSpPr>
            <a:spLocks noGrp="1"/>
          </p:cNvSpPr>
          <p:nvPr>
            <p:ph type="sldNum" sz="quarter" idx="10"/>
          </p:nvPr>
        </p:nvSpPr>
        <p:spPr/>
        <p:txBody>
          <a:bodyPr/>
          <a:lstStyle/>
          <a:p>
            <a:fld id="{D536A055-F74D-284E-8E9F-F2FBD7D2465E}" type="slidenum">
              <a:rPr lang="en-US" smtClean="0"/>
              <a:t>20</a:t>
            </a:fld>
            <a:endParaRPr lang="en-US"/>
          </a:p>
        </p:txBody>
      </p:sp>
    </p:spTree>
    <p:extLst>
      <p:ext uri="{BB962C8B-B14F-4D97-AF65-F5344CB8AC3E}">
        <p14:creationId xmlns:p14="http://schemas.microsoft.com/office/powerpoint/2010/main" val="424930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Après cette session, vous devriez être capable de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Expliquer le bien-être en tant que concept multi dimensionnel et comprendre pourquoi on s’est intéressé au bien-être alors qu’on parlait de pauvreté</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Analyser comment les aspirations de bien-être de différents groupes de personnes dépendent des services écosystémiques (et nous allons examiner quelques méthodes disponibles pour nous aider en cela)</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Etre conscient du genre comme un facteur clé à considérer à ce propos </a:t>
            </a:r>
            <a:endParaRPr lang="en-GB"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2</a:t>
            </a:fld>
            <a:endParaRPr lang="en-US"/>
          </a:p>
        </p:txBody>
      </p:sp>
    </p:spTree>
    <p:extLst>
      <p:ext uri="{BB962C8B-B14F-4D97-AF65-F5344CB8AC3E}">
        <p14:creationId xmlns:p14="http://schemas.microsoft.com/office/powerpoint/2010/main" val="468246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latin typeface="Arial" panose="020B0604020202020204" pitchFamily="34" charset="0"/>
                <a:cs typeface="Arial" panose="020B0604020202020204" pitchFamily="34" charset="0"/>
              </a:rPr>
              <a:t>[Par rapport au premier point, </a:t>
            </a:r>
            <a:r>
              <a:rPr lang="en-GB" i="1" dirty="0" err="1">
                <a:latin typeface="Arial" panose="020B0604020202020204" pitchFamily="34" charset="0"/>
                <a:cs typeface="Arial" panose="020B0604020202020204" pitchFamily="34" charset="0"/>
              </a:rPr>
              <a:t>notez</a:t>
            </a:r>
            <a:r>
              <a:rPr lang="en-GB" i="1" dirty="0">
                <a:latin typeface="Arial" panose="020B0604020202020204" pitchFamily="34" charset="0"/>
                <a:cs typeface="Arial" panose="020B0604020202020204" pitchFamily="34" charset="0"/>
              </a:rPr>
              <a:t> </a:t>
            </a:r>
            <a:r>
              <a:rPr lang="en-GB" i="1" dirty="0" err="1">
                <a:latin typeface="Arial" panose="020B0604020202020204" pitchFamily="34" charset="0"/>
                <a:cs typeface="Arial" panose="020B0604020202020204" pitchFamily="34" charset="0"/>
              </a:rPr>
              <a:t>que</a:t>
            </a:r>
            <a:r>
              <a:rPr lang="en-GB" i="1" dirty="0">
                <a:latin typeface="Arial" panose="020B0604020202020204" pitchFamily="34" charset="0"/>
                <a:cs typeface="Arial" panose="020B0604020202020204" pitchFamily="34" charset="0"/>
              </a:rPr>
              <a:t> nous </a:t>
            </a:r>
            <a:r>
              <a:rPr lang="en-GB" i="1" dirty="0" err="1">
                <a:latin typeface="Arial" panose="020B0604020202020204" pitchFamily="34" charset="0"/>
                <a:cs typeface="Arial" panose="020B0604020202020204" pitchFamily="34" charset="0"/>
              </a:rPr>
              <a:t>parlerons</a:t>
            </a:r>
            <a:r>
              <a:rPr lang="en-GB" i="1" dirty="0">
                <a:latin typeface="Arial" panose="020B0604020202020204" pitchFamily="34" charset="0"/>
                <a:cs typeface="Arial" panose="020B0604020202020204" pitchFamily="34" charset="0"/>
              </a:rPr>
              <a:t> plus des </a:t>
            </a:r>
            <a:r>
              <a:rPr lang="fr-FR" i="1" noProof="0" dirty="0">
                <a:latin typeface="Arial" panose="020B0604020202020204" pitchFamily="34" charset="0"/>
                <a:cs typeface="Arial" panose="020B0604020202020204" pitchFamily="34" charset="0"/>
              </a:rPr>
              <a:t>défis</a:t>
            </a:r>
            <a:r>
              <a:rPr lang="en-GB" i="1" baseline="0" dirty="0">
                <a:latin typeface="Arial" panose="020B0604020202020204" pitchFamily="34" charset="0"/>
                <a:cs typeface="Arial" panose="020B0604020202020204" pitchFamily="34" charset="0"/>
              </a:rPr>
              <a:t> de la participation effective </a:t>
            </a:r>
            <a:r>
              <a:rPr lang="en-GB" i="1" baseline="0" dirty="0" err="1">
                <a:latin typeface="Arial" panose="020B0604020202020204" pitchFamily="34" charset="0"/>
                <a:cs typeface="Arial" panose="020B0604020202020204" pitchFamily="34" charset="0"/>
              </a:rPr>
              <a:t>dans</a:t>
            </a:r>
            <a:r>
              <a:rPr lang="en-GB" i="1" baseline="0" dirty="0">
                <a:latin typeface="Arial" panose="020B0604020202020204" pitchFamily="34" charset="0"/>
                <a:cs typeface="Arial" panose="020B0604020202020204" pitchFamily="34" charset="0"/>
              </a:rPr>
              <a:t> le theme 7 </a:t>
            </a:r>
            <a:r>
              <a:rPr lang="en-GB" i="1" baseline="0" dirty="0" err="1">
                <a:latin typeface="Arial" panose="020B0604020202020204" pitchFamily="34" charset="0"/>
                <a:cs typeface="Arial" panose="020B0604020202020204" pitchFamily="34" charset="0"/>
              </a:rPr>
              <a:t>sur</a:t>
            </a:r>
            <a:r>
              <a:rPr lang="en-GB" i="1" baseline="0" dirty="0">
                <a:latin typeface="Arial" panose="020B0604020202020204" pitchFamily="34" charset="0"/>
                <a:cs typeface="Arial" panose="020B0604020202020204" pitchFamily="34" charset="0"/>
              </a:rPr>
              <a:t> </a:t>
            </a:r>
            <a:r>
              <a:rPr lang="fr-FR" i="1" baseline="0" noProof="0" dirty="0">
                <a:latin typeface="Arial" panose="020B0604020202020204" pitchFamily="34" charset="0"/>
                <a:cs typeface="Arial" panose="020B0604020202020204" pitchFamily="34" charset="0"/>
              </a:rPr>
              <a:t>l’</a:t>
            </a:r>
            <a:r>
              <a:rPr lang="fr-FR" i="1" noProof="0" dirty="0">
                <a:latin typeface="Arial" panose="020B0604020202020204" pitchFamily="34" charset="0"/>
                <a:cs typeface="Arial" panose="020B0604020202020204" pitchFamily="34" charset="0"/>
              </a:rPr>
              <a:t> </a:t>
            </a:r>
            <a:r>
              <a:rPr lang="fr-FR" i="1" noProof="0" dirty="0" err="1">
                <a:latin typeface="Arial" panose="020B0604020202020204" pitchFamily="34" charset="0"/>
                <a:cs typeface="Arial" panose="020B0604020202020204" pitchFamily="34" charset="0"/>
              </a:rPr>
              <a:t>é</a:t>
            </a:r>
            <a:r>
              <a:rPr lang="fr-FR" i="1" baseline="0" noProof="0" dirty="0" err="1">
                <a:latin typeface="Arial" panose="020B0604020202020204" pitchFamily="34" charset="0"/>
                <a:cs typeface="Arial" panose="020B0604020202020204" pitchFamily="34" charset="0"/>
              </a:rPr>
              <a:t>quite</a:t>
            </a:r>
            <a:r>
              <a:rPr lang="en-GB" i="1" baseline="0" dirty="0">
                <a:latin typeface="Arial" panose="020B0604020202020204" pitchFamily="34" charset="0"/>
                <a:cs typeface="Arial" panose="020B0604020202020204" pitchFamily="34" charset="0"/>
              </a:rPr>
              <a:t> et la justice </a:t>
            </a:r>
            <a:r>
              <a:rPr lang="en-GB" i="1" dirty="0">
                <a:latin typeface="Arial" panose="020B0604020202020204" pitchFamily="34" charset="0"/>
                <a:cs typeface="Arial" panose="020B0604020202020204" pitchFamily="34" charset="0"/>
              </a:rPr>
              <a:t>]</a:t>
            </a:r>
          </a:p>
          <a:p>
            <a:endParaRPr lang="en-US" dirty="0"/>
          </a:p>
        </p:txBody>
      </p:sp>
      <p:sp>
        <p:nvSpPr>
          <p:cNvPr id="4" name="Espace réservé du numéro de diapositive 3"/>
          <p:cNvSpPr>
            <a:spLocks noGrp="1"/>
          </p:cNvSpPr>
          <p:nvPr>
            <p:ph type="sldNum" sz="quarter" idx="10"/>
          </p:nvPr>
        </p:nvSpPr>
        <p:spPr/>
        <p:txBody>
          <a:bodyPr/>
          <a:lstStyle/>
          <a:p>
            <a:fld id="{D536A055-F74D-284E-8E9F-F2FBD7D2465E}" type="slidenum">
              <a:rPr lang="en-US" smtClean="0"/>
              <a:t>21</a:t>
            </a:fld>
            <a:endParaRPr lang="en-US"/>
          </a:p>
        </p:txBody>
      </p:sp>
    </p:spTree>
    <p:extLst>
      <p:ext uri="{BB962C8B-B14F-4D97-AF65-F5344CB8AC3E}">
        <p14:creationId xmlns:p14="http://schemas.microsoft.com/office/powerpoint/2010/main" val="301828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noProof="0" dirty="0">
                <a:solidFill>
                  <a:schemeClr val="accent1"/>
                </a:solidFill>
                <a:latin typeface="+mn-lt"/>
                <a:ea typeface="Arial"/>
                <a:cs typeface="Arial"/>
                <a:sym typeface="Arial"/>
              </a:rPr>
              <a:t>Références citées</a:t>
            </a:r>
            <a:r>
              <a:rPr lang="fr-FR" sz="1200" baseline="0" noProof="0" dirty="0">
                <a:solidFill>
                  <a:schemeClr val="accent1"/>
                </a:solidFill>
                <a:latin typeface="+mn-lt"/>
                <a:ea typeface="Arial"/>
                <a:cs typeface="Arial"/>
                <a:sym typeface="Arial"/>
              </a:rPr>
              <a:t> dans les note-pr</a:t>
            </a:r>
            <a:r>
              <a:rPr lang="fr-FR" sz="1200" noProof="0" dirty="0">
                <a:solidFill>
                  <a:schemeClr val="accent1"/>
                </a:solidFill>
                <a:latin typeface="+mn-lt"/>
                <a:ea typeface="Arial"/>
                <a:cs typeface="Arial"/>
                <a:sym typeface="Arial"/>
              </a:rPr>
              <a:t>é</a:t>
            </a:r>
            <a:r>
              <a:rPr lang="fr-FR" sz="1200" baseline="0" noProof="0" dirty="0">
                <a:solidFill>
                  <a:schemeClr val="accent1"/>
                </a:solidFill>
                <a:latin typeface="+mn-lt"/>
                <a:ea typeface="Arial"/>
                <a:cs typeface="Arial"/>
                <a:sym typeface="Arial"/>
              </a:rPr>
              <a:t>sentateur </a:t>
            </a:r>
            <a:r>
              <a:rPr lang="en-GB" sz="1200" dirty="0">
                <a:solidFill>
                  <a:schemeClr val="accent1"/>
                </a:solidFill>
                <a:latin typeface="+mn-lt"/>
                <a:ea typeface="Arial"/>
                <a:cs typeface="Arial"/>
                <a:sym typeface="Arial"/>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accent1"/>
                </a:solidFill>
                <a:latin typeface="Arial" panose="020B0604020202020204" pitchFamily="34" charset="0"/>
                <a:cs typeface="Arial" panose="020B0604020202020204" pitchFamily="34" charset="0"/>
              </a:rPr>
              <a:t>Cruz-Garcia, G.S. </a:t>
            </a:r>
            <a:r>
              <a:rPr lang="en-GB" sz="1200" i="1" dirty="0">
                <a:solidFill>
                  <a:schemeClr val="accent1"/>
                </a:solidFill>
                <a:latin typeface="Arial" panose="020B0604020202020204" pitchFamily="34" charset="0"/>
                <a:cs typeface="Arial" panose="020B0604020202020204" pitchFamily="34" charset="0"/>
              </a:rPr>
              <a:t>et al. </a:t>
            </a:r>
            <a:r>
              <a:rPr lang="en-GB" sz="1200" i="0" dirty="0">
                <a:solidFill>
                  <a:schemeClr val="accent1"/>
                </a:solidFill>
                <a:latin typeface="Arial" panose="020B0604020202020204" pitchFamily="34" charset="0"/>
                <a:cs typeface="Arial" panose="020B0604020202020204" pitchFamily="34" charset="0"/>
              </a:rPr>
              <a:t>(</a:t>
            </a:r>
            <a:r>
              <a:rPr lang="en-GB" sz="1200" dirty="0">
                <a:solidFill>
                  <a:schemeClr val="accent1"/>
                </a:solidFill>
                <a:latin typeface="Arial" panose="020B0604020202020204" pitchFamily="34" charset="0"/>
                <a:cs typeface="Arial" panose="020B0604020202020204" pitchFamily="34" charset="0"/>
              </a:rPr>
              <a:t>2017) To what extent have the links between ecosystem services and human well-being been researched in Africa, Asia, and Latin America? </a:t>
            </a:r>
            <a:r>
              <a:rPr lang="en-GB" sz="1200" i="1" dirty="0">
                <a:solidFill>
                  <a:schemeClr val="accent1"/>
                </a:solidFill>
                <a:latin typeface="Arial" panose="020B0604020202020204" pitchFamily="34" charset="0"/>
                <a:cs typeface="Arial" panose="020B0604020202020204" pitchFamily="34" charset="0"/>
              </a:rPr>
              <a:t>Ecosystem Services </a:t>
            </a:r>
            <a:r>
              <a:rPr lang="en-GB" sz="1200" b="1" dirty="0">
                <a:solidFill>
                  <a:schemeClr val="accent1"/>
                </a:solidFill>
                <a:latin typeface="Arial" panose="020B0604020202020204" pitchFamily="34" charset="0"/>
                <a:cs typeface="Arial" panose="020B0604020202020204" pitchFamily="34" charset="0"/>
              </a:rPr>
              <a:t>25</a:t>
            </a:r>
            <a:r>
              <a:rPr lang="en-GB" sz="1200" dirty="0">
                <a:solidFill>
                  <a:schemeClr val="accent1"/>
                </a:solidFill>
                <a:latin typeface="Arial" panose="020B0604020202020204" pitchFamily="34" charset="0"/>
                <a:cs typeface="Arial" panose="020B0604020202020204" pitchFamily="34" charset="0"/>
              </a:rPr>
              <a:t>: 201-212.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accent1"/>
                </a:solidFill>
                <a:latin typeface="Arial" panose="020B0604020202020204" pitchFamily="34" charset="0"/>
                <a:cs typeface="Arial" panose="020B0604020202020204" pitchFamily="34" charset="0"/>
              </a:rPr>
              <a:t>Howe, C. </a:t>
            </a:r>
            <a:r>
              <a:rPr lang="en-GB" sz="1200" i="1" dirty="0">
                <a:solidFill>
                  <a:schemeClr val="accent1"/>
                </a:solidFill>
                <a:latin typeface="Arial" panose="020B0604020202020204" pitchFamily="34" charset="0"/>
                <a:cs typeface="Arial" panose="020B0604020202020204" pitchFamily="34" charset="0"/>
              </a:rPr>
              <a:t>et al. </a:t>
            </a:r>
            <a:r>
              <a:rPr lang="en-GB" sz="1200" i="0" dirty="0">
                <a:solidFill>
                  <a:schemeClr val="accent1"/>
                </a:solidFill>
                <a:latin typeface="Arial" panose="020B0604020202020204" pitchFamily="34" charset="0"/>
                <a:cs typeface="Arial" panose="020B0604020202020204" pitchFamily="34" charset="0"/>
              </a:rPr>
              <a:t>(</a:t>
            </a:r>
            <a:r>
              <a:rPr lang="en-GB" sz="1200" dirty="0">
                <a:solidFill>
                  <a:schemeClr val="accent1"/>
                </a:solidFill>
                <a:latin typeface="Arial" panose="020B0604020202020204" pitchFamily="34" charset="0"/>
                <a:cs typeface="Arial" panose="020B0604020202020204" pitchFamily="34" charset="0"/>
              </a:rPr>
              <a:t>2014) Creating win-wins from trade-offs? Ecosystem services for human well-being: A meta-analysis of ecosystem service trade-offs and synergies in the real world. </a:t>
            </a:r>
            <a:r>
              <a:rPr lang="en-GB" sz="1200" i="1" dirty="0">
                <a:solidFill>
                  <a:schemeClr val="accent1"/>
                </a:solidFill>
                <a:latin typeface="Arial" panose="020B0604020202020204" pitchFamily="34" charset="0"/>
                <a:cs typeface="Arial" panose="020B0604020202020204" pitchFamily="34" charset="0"/>
              </a:rPr>
              <a:t>Global Environmental Change</a:t>
            </a:r>
            <a:r>
              <a:rPr lang="en-GB" sz="1200" dirty="0">
                <a:solidFill>
                  <a:schemeClr val="accent1"/>
                </a:solidFill>
                <a:latin typeface="Arial" panose="020B0604020202020204" pitchFamily="34" charset="0"/>
                <a:cs typeface="Arial" panose="020B0604020202020204" pitchFamily="34" charset="0"/>
              </a:rPr>
              <a:t> </a:t>
            </a:r>
            <a:r>
              <a:rPr lang="en-GB" sz="1200" b="1" dirty="0">
                <a:solidFill>
                  <a:schemeClr val="accent1"/>
                </a:solidFill>
                <a:latin typeface="Arial" panose="020B0604020202020204" pitchFamily="34" charset="0"/>
                <a:cs typeface="Arial" panose="020B0604020202020204" pitchFamily="34" charset="0"/>
              </a:rPr>
              <a:t>28</a:t>
            </a:r>
            <a:r>
              <a:rPr lang="en-GB" sz="1200" dirty="0">
                <a:solidFill>
                  <a:schemeClr val="accent1"/>
                </a:solidFill>
                <a:latin typeface="Arial" panose="020B0604020202020204" pitchFamily="34" charset="0"/>
                <a:cs typeface="Arial" panose="020B0604020202020204" pitchFamily="34" charset="0"/>
              </a:rPr>
              <a:t>: 263-275.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accent1"/>
                </a:solidFill>
                <a:latin typeface="Arial" panose="020B0604020202020204" pitchFamily="34" charset="0"/>
                <a:cs typeface="Arial" panose="020B0604020202020204" pitchFamily="34" charset="0"/>
              </a:rPr>
              <a:t>MWIA. (2002) Training Manual for Gender Mainstreaming Health. Medical Women’s Association. Available at: http://mwia.net/wp-content/uploads/2013/07/TrainingManualonGenderMainstreaminginHealth.pdf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accent1"/>
                </a:solidFill>
                <a:latin typeface="Arial" panose="020B0604020202020204" pitchFamily="34" charset="0"/>
                <a:cs typeface="Arial" panose="020B0604020202020204" pitchFamily="34" charset="0"/>
              </a:rPr>
              <a:t>Narayan, D</a:t>
            </a:r>
            <a:r>
              <a:rPr lang="en-GB" sz="1200" i="1" dirty="0">
                <a:solidFill>
                  <a:schemeClr val="accent1"/>
                </a:solidFill>
                <a:latin typeface="Arial" panose="020B0604020202020204" pitchFamily="34" charset="0"/>
                <a:cs typeface="Arial" panose="020B0604020202020204" pitchFamily="34" charset="0"/>
              </a:rPr>
              <a:t>. et al. </a:t>
            </a:r>
            <a:r>
              <a:rPr lang="en-GB" sz="1200" i="0" dirty="0">
                <a:solidFill>
                  <a:schemeClr val="accent1"/>
                </a:solidFill>
                <a:latin typeface="Arial" panose="020B0604020202020204" pitchFamily="34" charset="0"/>
                <a:cs typeface="Arial" panose="020B0604020202020204" pitchFamily="34" charset="0"/>
              </a:rPr>
              <a:t>(</a:t>
            </a:r>
            <a:r>
              <a:rPr lang="en-GB" sz="1200" dirty="0">
                <a:solidFill>
                  <a:schemeClr val="accent1"/>
                </a:solidFill>
                <a:latin typeface="Arial" panose="020B0604020202020204" pitchFamily="34" charset="0"/>
                <a:cs typeface="Arial" panose="020B0604020202020204" pitchFamily="34" charset="0"/>
              </a:rPr>
              <a:t>2000) </a:t>
            </a:r>
            <a:r>
              <a:rPr lang="en-GB" sz="1200" i="1" dirty="0">
                <a:solidFill>
                  <a:schemeClr val="accent1"/>
                </a:solidFill>
                <a:latin typeface="Arial" panose="020B0604020202020204" pitchFamily="34" charset="0"/>
                <a:cs typeface="Arial" panose="020B0604020202020204" pitchFamily="34" charset="0"/>
              </a:rPr>
              <a:t>Voices of the Poor: Can Anyone Hear Us? </a:t>
            </a:r>
            <a:r>
              <a:rPr lang="en-GB" sz="1200" dirty="0">
                <a:solidFill>
                  <a:schemeClr val="accent1"/>
                </a:solidFill>
                <a:latin typeface="Arial" panose="020B0604020202020204" pitchFamily="34" charset="0"/>
                <a:cs typeface="Arial" panose="020B0604020202020204" pitchFamily="34" charset="0"/>
              </a:rPr>
              <a:t>Oxford University Press, New York.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accent1"/>
                </a:solidFill>
                <a:latin typeface="Arial" panose="020B0604020202020204" pitchFamily="34" charset="0"/>
                <a:cs typeface="Arial" panose="020B0604020202020204" pitchFamily="34" charset="0"/>
              </a:rPr>
              <a:t>Sen, A. (1999) </a:t>
            </a:r>
            <a:r>
              <a:rPr lang="en-GB" sz="1200" i="1" dirty="0">
                <a:solidFill>
                  <a:schemeClr val="accent1"/>
                </a:solidFill>
                <a:latin typeface="Arial" panose="020B0604020202020204" pitchFamily="34" charset="0"/>
                <a:cs typeface="Arial" panose="020B0604020202020204" pitchFamily="34" charset="0"/>
              </a:rPr>
              <a:t>Development as Freedom. </a:t>
            </a:r>
            <a:r>
              <a:rPr lang="en-GB" sz="1200" dirty="0">
                <a:solidFill>
                  <a:schemeClr val="accent1"/>
                </a:solidFill>
                <a:latin typeface="Arial" panose="020B0604020202020204" pitchFamily="34" charset="0"/>
                <a:cs typeface="Arial" panose="020B0604020202020204" pitchFamily="34" charset="0"/>
              </a:rPr>
              <a:t>Oxford University Press, Oxford.</a:t>
            </a:r>
          </a:p>
          <a:p>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t>23</a:t>
            </a:fld>
            <a:endParaRPr lang="en-US"/>
          </a:p>
        </p:txBody>
      </p:sp>
    </p:spTree>
    <p:extLst>
      <p:ext uri="{BB962C8B-B14F-4D97-AF65-F5344CB8AC3E}">
        <p14:creationId xmlns:p14="http://schemas.microsoft.com/office/powerpoint/2010/main" val="3309558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effectLst/>
                <a:latin typeface="+mn-lt"/>
                <a:ea typeface="+mn-ea"/>
                <a:cs typeface="+mn-cs"/>
              </a:rPr>
              <a:t>[Veuillez se référer au résumé d’étude de cas correspondant]</a:t>
            </a:r>
            <a:endParaRPr lang="en-GB" i="1" baseline="0" dirty="0"/>
          </a:p>
        </p:txBody>
      </p:sp>
      <p:sp>
        <p:nvSpPr>
          <p:cNvPr id="4" name="Slide Number Placeholder 3"/>
          <p:cNvSpPr>
            <a:spLocks noGrp="1"/>
          </p:cNvSpPr>
          <p:nvPr>
            <p:ph type="sldNum" sz="quarter" idx="10"/>
          </p:nvPr>
        </p:nvSpPr>
        <p:spPr/>
        <p:txBody>
          <a:bodyPr/>
          <a:lstStyle/>
          <a:p>
            <a:fld id="{D536A055-F74D-284E-8E9F-F2FBD7D2465E}" type="slidenum">
              <a:rPr lang="en-US" smtClean="0"/>
              <a:t>24</a:t>
            </a:fld>
            <a:endParaRPr lang="en-US"/>
          </a:p>
        </p:txBody>
      </p:sp>
    </p:spTree>
    <p:extLst>
      <p:ext uri="{BB962C8B-B14F-4D97-AF65-F5344CB8AC3E}">
        <p14:creationId xmlns:p14="http://schemas.microsoft.com/office/powerpoint/2010/main" val="2209437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 bien-être humain (HWB- </a:t>
            </a:r>
            <a:r>
              <a:rPr lang="fr-FR" sz="1200" i="1" kern="1200" dirty="0" err="1">
                <a:solidFill>
                  <a:schemeClr val="tx1"/>
                </a:solidFill>
                <a:effectLst/>
                <a:latin typeface="+mn-lt"/>
                <a:ea typeface="+mn-ea"/>
                <a:cs typeface="+mn-cs"/>
              </a:rPr>
              <a:t>human</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wellbeing</a:t>
            </a:r>
            <a:r>
              <a:rPr lang="fr-FR" sz="1200" kern="1200" dirty="0">
                <a:solidFill>
                  <a:schemeClr val="tx1"/>
                </a:solidFill>
                <a:effectLst/>
                <a:latin typeface="+mn-lt"/>
                <a:ea typeface="+mn-ea"/>
                <a:cs typeface="+mn-cs"/>
              </a:rPr>
              <a:t> en anglais) est un élément central du concept de services écosystémiques (SE). Comme nous l’avons mentionné dans la session introductive, l’idée même de services écosystémiques dans son ensemble constitue une perspective fondamentalement anthropocentrique de l’environnement- les services sont seulement importants quand il y a des personnes (ou ‘bénéficiaires’) pour jouir de ces services.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Nous sommes TOUS dépendants des services écosystémiques d’une manière ou d’une autre, certaines d’entre nous plus directement et d’autres plus indirectement.</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Nous voulons mieux comprendre la relation entre les flux de services écosystémiques et le bien-être humain, parce qu’elle peut être positive ou négative (ex. pensez aux parasites et aux maladies).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La relation entre SE et bien-être humain peut aussi changer au cours du temps (comme les besoins et les souhaits des gens changent) et en différents endroits.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Toutes ces différentes aspirations que les personnes ont pour leur propre bien-être et comment elles utilisent les SE pour atteindre leur bien-être peuvent souvent conduire à des compromis (ex. vous voudriez par exemple construire un barrage hydroélectrique mais je voudrais laisser la rivière non aménagée pour protéger la biodiversité).</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Quand il y a dégradation de l’écosystème, nous devons identifier qui vont être affectés et de quelle manière pour que nous puissions atténuer ou compenser leurs pertes.</a:t>
            </a:r>
            <a:endParaRPr lang="en-GB"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3</a:t>
            </a:fld>
            <a:endParaRPr lang="en-US"/>
          </a:p>
        </p:txBody>
      </p:sp>
    </p:spTree>
    <p:extLst>
      <p:ext uri="{BB962C8B-B14F-4D97-AF65-F5344CB8AC3E}">
        <p14:creationId xmlns:p14="http://schemas.microsoft.com/office/powerpoint/2010/main" val="468246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4</a:t>
            </a:fld>
            <a:endParaRPr lang="en-US"/>
          </a:p>
        </p:txBody>
      </p:sp>
    </p:spTree>
    <p:extLst>
      <p:ext uri="{BB962C8B-B14F-4D97-AF65-F5344CB8AC3E}">
        <p14:creationId xmlns:p14="http://schemas.microsoft.com/office/powerpoint/2010/main" val="4224125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effectLst/>
                <a:latin typeface="+mn-lt"/>
                <a:ea typeface="+mn-ea"/>
                <a:cs typeface="+mn-cs"/>
              </a:rPr>
              <a:t>[L’objectif de cet exercice est d’amener les étudiants à réfléchir à leur bien-être avec une perspective plus vaste, ne se limitant pas aux enjeux liés à l’environnement. Ecrire les réponses sur le tableau et commencer à les regrouper dans différentes catégories, ex. :</a:t>
            </a:r>
          </a:p>
          <a:p>
            <a:pPr marL="171450" lvl="0" indent="-171450">
              <a:buFont typeface="Arial" panose="020B0604020202020204" pitchFamily="34" charset="0"/>
              <a:buChar char="•"/>
            </a:pPr>
            <a:r>
              <a:rPr lang="fr-FR" sz="1200" i="1" kern="1200" dirty="0">
                <a:solidFill>
                  <a:schemeClr val="tx1"/>
                </a:solidFill>
                <a:effectLst/>
                <a:latin typeface="+mn-lt"/>
                <a:ea typeface="+mn-ea"/>
                <a:cs typeface="+mn-cs"/>
              </a:rPr>
              <a:t>Les attributs matériels qui constituent les besoins de base (alimentation, logement, eau, santé)</a:t>
            </a:r>
          </a:p>
          <a:p>
            <a:pPr marL="171450" lvl="0" indent="-171450">
              <a:buFont typeface="Arial" panose="020B0604020202020204" pitchFamily="34" charset="0"/>
              <a:buChar char="•"/>
            </a:pPr>
            <a:r>
              <a:rPr lang="fr-FR" sz="1200" i="1" kern="1200" dirty="0">
                <a:solidFill>
                  <a:schemeClr val="tx1"/>
                </a:solidFill>
                <a:effectLst/>
                <a:latin typeface="+mn-lt"/>
                <a:ea typeface="+mn-ea"/>
                <a:cs typeface="+mn-cs"/>
              </a:rPr>
              <a:t>Les attributs matériels de plus grande valeur (luxe) comme les téléphones mobiles, radios, bicyclettes</a:t>
            </a:r>
          </a:p>
          <a:p>
            <a:pPr marL="171450" lvl="0" indent="-171450">
              <a:buFont typeface="Arial" panose="020B0604020202020204" pitchFamily="34" charset="0"/>
              <a:buChar char="•"/>
            </a:pPr>
            <a:r>
              <a:rPr lang="fr-FR" sz="1200" i="1" kern="1200" dirty="0">
                <a:solidFill>
                  <a:schemeClr val="tx1"/>
                </a:solidFill>
                <a:effectLst/>
                <a:latin typeface="+mn-lt"/>
                <a:ea typeface="+mn-ea"/>
                <a:cs typeface="+mn-cs"/>
              </a:rPr>
              <a:t>Les attributs non-matériels comme l’éducation, l’emploi, leur famille et amis, leur église, leur sécurité, la liberté/opportunité de choisir de faire de nouvelles activités.</a:t>
            </a:r>
          </a:p>
          <a:p>
            <a:r>
              <a:rPr lang="fr-FR" sz="1200" i="1" kern="1200" dirty="0">
                <a:solidFill>
                  <a:schemeClr val="tx1"/>
                </a:solidFill>
                <a:effectLst/>
                <a:latin typeface="+mn-lt"/>
                <a:ea typeface="+mn-ea"/>
                <a:cs typeface="+mn-cs"/>
              </a:rPr>
              <a:t>Concluons que nous avons des besoins fondamentaux communs mais au-delà de la survie, nous différons beaucoup sur ce qui nous rend heureux- et nos aspirations de bien-être vont continuer de changer selon les circonstances dans notre vie (ex. quand nous vieillissons ou déménageons à d’autres endroits).]</a:t>
            </a:r>
            <a:endParaRPr lang="en-US" i="1" dirty="0"/>
          </a:p>
        </p:txBody>
      </p:sp>
      <p:sp>
        <p:nvSpPr>
          <p:cNvPr id="4" name="Slide Number Placeholder 3"/>
          <p:cNvSpPr>
            <a:spLocks noGrp="1"/>
          </p:cNvSpPr>
          <p:nvPr>
            <p:ph type="sldNum" sz="quarter" idx="10"/>
          </p:nvPr>
        </p:nvSpPr>
        <p:spPr/>
        <p:txBody>
          <a:bodyPr/>
          <a:lstStyle/>
          <a:p>
            <a:fld id="{D536A055-F74D-284E-8E9F-F2FBD7D2465E}" type="slidenum">
              <a:rPr lang="en-US" smtClean="0"/>
              <a:t>5</a:t>
            </a:fld>
            <a:endParaRPr lang="en-US"/>
          </a:p>
        </p:txBody>
      </p:sp>
    </p:spTree>
    <p:extLst>
      <p:ext uri="{BB962C8B-B14F-4D97-AF65-F5344CB8AC3E}">
        <p14:creationId xmlns:p14="http://schemas.microsoft.com/office/powerpoint/2010/main" val="782516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spcAft>
                <a:spcPts val="800"/>
              </a:spcAft>
              <a:buFont typeface="Arial" panose="020B0604020202020204" pitchFamily="34" charset="0"/>
              <a:buChar char="•"/>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Conventionnellement, la pauvreté est souvent évaluée par des indicateurs très simples, le plus souvent le revenu en USD par tête par jour. Avoir un chiffre simple est utile pour permettre les comparaisons entre personnes et lieux, et pour suivre les changements au cours du temps.</a:t>
            </a:r>
          </a:p>
          <a:p>
            <a:pPr marL="628650" lvl="1" indent="-171450">
              <a:lnSpc>
                <a:spcPct val="107000"/>
              </a:lnSpc>
              <a:spcAft>
                <a:spcPts val="800"/>
              </a:spcAft>
              <a:buFont typeface="Courier New" panose="02070309020205020404" pitchFamily="49" charset="0"/>
              <a:buChar char="o"/>
              <a:tabLst>
                <a:tab pos="457200" algn="l"/>
              </a:tabLs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Questions aux étudiants</a:t>
            </a:r>
            <a:r>
              <a:rPr lang="fr-FR" sz="1200" dirty="0">
                <a:effectLst/>
                <a:latin typeface="Calibri" panose="020F0502020204030204" pitchFamily="34" charset="0"/>
                <a:ea typeface="Calibri" panose="020F0502020204030204" pitchFamily="34" charset="0"/>
                <a:cs typeface="Times New Roman" panose="02020603050405020304" pitchFamily="18" charset="0"/>
              </a:rPr>
              <a:t> : Est-ce que quelqu’un sait quel est le seuil de pauvreté dans notre pays ? Et quel pourcentage de la population est considéré en dessous/dessus de ce seuil ? </a:t>
            </a:r>
            <a:r>
              <a:rPr lang="fr-FR" sz="1200" i="1" dirty="0">
                <a:effectLst/>
                <a:latin typeface="Calibri" panose="020F0502020204030204" pitchFamily="34" charset="0"/>
                <a:ea typeface="Calibri" panose="020F0502020204030204" pitchFamily="34" charset="0"/>
                <a:cs typeface="Times New Roman" panose="02020603050405020304" pitchFamily="18" charset="0"/>
              </a:rPr>
              <a:t>[Réfléchir sur le fait que même les personnes en dessous du seuil de pauvreté peuvent considérer plusieurs aspects de leur vie comme bons]</a:t>
            </a:r>
          </a:p>
          <a:p>
            <a:pPr marL="171450" lvl="0" indent="-171450">
              <a:lnSpc>
                <a:spcPct val="107000"/>
              </a:lnSpc>
              <a:spcAft>
                <a:spcPts val="800"/>
              </a:spcAft>
              <a:buFont typeface="Arial" panose="020B0604020202020204" pitchFamily="34" charset="0"/>
              <a:buChar char="•"/>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Comme nous l’avons établi dans notre précédent exercice, le revenu seul n’appréhende pas pleinement l’ampleur de notre bien-être. Ainsi, il y a différentes approches pour mesurer combien nos vies sont bonnes. Quelques-unes portent seulement sur les besoins fondamentaux dont nous avons besoin pour survivre.</a:t>
            </a:r>
          </a:p>
          <a:p>
            <a:pPr marL="171450" lvl="0" indent="-171450">
              <a:lnSpc>
                <a:spcPct val="107000"/>
              </a:lnSpc>
              <a:spcAft>
                <a:spcPts val="800"/>
              </a:spcAft>
              <a:buFont typeface="Arial" panose="020B0604020202020204" pitchFamily="34" charset="0"/>
              <a:buChar char="•"/>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Noter que la Déclaration des droits de l’homme considère une approche ‘besoins fondamentaux’ élargie qui inclue l’accès aux services sociaux, et qui introduit l’idée de bien-être- mais qui est encore très focalisé sur les aspects matériels.</a:t>
            </a:r>
          </a:p>
          <a:p>
            <a:pPr marL="171450" indent="-171450">
              <a:buFont typeface="Arial" panose="020B060402020202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Mais dans le contexte de services écosystémiques, nous avons tendance à aller au-delà des besoins fondamentaux, ex. le cadre MA considère ‘la liberté de choix et d’action’ tandis que le cadre IPBES parle de ‘bonne qualité de vie’</a:t>
            </a:r>
            <a:endParaRPr lang="en-GB"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6</a:t>
            </a:fld>
            <a:endParaRPr lang="en-US"/>
          </a:p>
        </p:txBody>
      </p:sp>
    </p:spTree>
    <p:extLst>
      <p:ext uri="{BB962C8B-B14F-4D97-AF65-F5344CB8AC3E}">
        <p14:creationId xmlns:p14="http://schemas.microsoft.com/office/powerpoint/2010/main" val="468246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Il y a eu beaucoup de progrès dans la mesure de la pauvreté, abandonnant les simples mesures de revenus et de dépenses pour considérer un index de pauvreté multidimensionnel. Ceci conduit à un flou entre la pauvreté multidimensionnelle et le bien-être multidimensionnel.</a:t>
            </a: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Toutefois, il y a plusieurs raisons pour lesquelles utiliser le bien-être comme cadrage est plus approprié que de parler de pauvreté :</a:t>
            </a:r>
          </a:p>
          <a:p>
            <a:pPr marL="171450" lvl="0" indent="-171450">
              <a:lnSpc>
                <a:spcPct val="107000"/>
              </a:lnSpc>
              <a:spcAft>
                <a:spcPts val="800"/>
              </a:spcAft>
              <a:buFont typeface="Arial" panose="020B0604020202020204" pitchFamily="34" charset="0"/>
              <a:buChar char="•"/>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Les pauvres ne sont pas définis seulement par leur pauvreté. La pauvreté se focalise sur ce qui manque aux personnes, et occulte les stratégies (souvent innovantes) qu’ils utilisent pour atteindre le bien-être</a:t>
            </a:r>
          </a:p>
          <a:p>
            <a:pPr marL="171450" lvl="0" indent="-171450">
              <a:lnSpc>
                <a:spcPct val="107000"/>
              </a:lnSpc>
              <a:spcAft>
                <a:spcPts val="800"/>
              </a:spcAft>
              <a:buFont typeface="Arial" panose="020B0604020202020204" pitchFamily="34" charset="0"/>
              <a:buChar char="•"/>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Un focus positif sur le bien-être constitue une manière plus respectueuse et harmonieuse pour essayer de comprendre la vie d’une personne, évitant l’étiquetage (et la stigmatisation) et la marginalisation des ‘pauvres’ et les voir comme de « malheureuses victimes » sans personnalité aucune. </a:t>
            </a:r>
          </a:p>
          <a:p>
            <a:pPr marL="171450" indent="-171450">
              <a:buFont typeface="Arial" panose="020B060402020202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Propose un discours plus holistique, centre sur la personne dans son intégrité plutôt que de compartimenter leurs vies en quelques décisions économiques, et une analyse plus enrichie socialement.</a:t>
            </a:r>
            <a:endParaRPr lang="en-GB"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7</a:t>
            </a:fld>
            <a:endParaRPr lang="en-US"/>
          </a:p>
        </p:txBody>
      </p:sp>
    </p:spTree>
    <p:extLst>
      <p:ext uri="{BB962C8B-B14F-4D97-AF65-F5344CB8AC3E}">
        <p14:creationId xmlns:p14="http://schemas.microsoft.com/office/powerpoint/2010/main" val="2218391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Il n’y a pas de définition universelle du bien-être.</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La réflexion sur le bien-être remonte à l’approche des capacités d’Amartya Sen dans les années 1980s (Sen 1999). Il a soutenu que les jugements sur la qualité de vie devraient se focaliser sur ce que les personnes peuvent (ou ont la capacité de) faire, plutôt que de se limiter à ce qu’elles ont ou n’ont pas.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La publication de la Banque Mondiale ‘</a:t>
            </a:r>
            <a:r>
              <a:rPr lang="fr-FR" sz="1200" i="1" kern="1200" dirty="0" err="1">
                <a:solidFill>
                  <a:schemeClr val="tx1"/>
                </a:solidFill>
                <a:effectLst/>
                <a:latin typeface="+mn-lt"/>
                <a:ea typeface="+mn-ea"/>
                <a:cs typeface="+mn-cs"/>
              </a:rPr>
              <a:t>Voices</a:t>
            </a:r>
            <a:r>
              <a:rPr lang="fr-FR" sz="1200" i="1" kern="1200" dirty="0">
                <a:solidFill>
                  <a:schemeClr val="tx1"/>
                </a:solidFill>
                <a:effectLst/>
                <a:latin typeface="+mn-lt"/>
                <a:ea typeface="+mn-ea"/>
                <a:cs typeface="+mn-cs"/>
              </a:rPr>
              <a:t> of the Poor’</a:t>
            </a:r>
            <a:r>
              <a:rPr lang="fr-FR" sz="1200" kern="1200" dirty="0">
                <a:solidFill>
                  <a:schemeClr val="tx1"/>
                </a:solidFill>
                <a:effectLst/>
                <a:latin typeface="+mn-lt"/>
                <a:ea typeface="+mn-ea"/>
                <a:cs typeface="+mn-cs"/>
              </a:rPr>
              <a:t> ou ‘la voix des pauvres’ (</a:t>
            </a:r>
            <a:r>
              <a:rPr lang="fr-FR" sz="1200" kern="1200" dirty="0" err="1">
                <a:solidFill>
                  <a:schemeClr val="tx1"/>
                </a:solidFill>
                <a:effectLst/>
                <a:latin typeface="+mn-lt"/>
                <a:ea typeface="+mn-ea"/>
                <a:cs typeface="+mn-cs"/>
              </a:rPr>
              <a:t>Narayan</a:t>
            </a:r>
            <a:r>
              <a:rPr lang="fr-FR" sz="1200" kern="1200" dirty="0">
                <a:solidFill>
                  <a:schemeClr val="tx1"/>
                </a:solidFill>
                <a:effectLst/>
                <a:latin typeface="+mn-lt"/>
                <a:ea typeface="+mn-ea"/>
                <a:cs typeface="+mn-cs"/>
              </a:rPr>
              <a:t>, 2000) fut une contribution importante au débat, qui pour la première fois a laissé les pauvres s’exprimer et donner des informations sur leur propre perception de ce dont ils ont besoin pour pouvoir participer dans la société.</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La définition moderne du bien-être multidimensionnel considère 3 dimensions :</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Les conditions objectives des gens (celles-ci peuvent être mesurées objectivement, il y a chevauchement avec les conditions matérielles, ex. le revenu, l’alimentation, la sécurité, la santé)</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Les dimensions subjectives- il s’agit de comment les gens évaluent leur propre vie. Deux personnes avec le même revenu ou attributs matériels peuvent se sentir différemment sur leur qualité de vie</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La dimension relationnelle- reconnait l’importance de nos relations avec les autres (et avec la nature)</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Très important, nous reconnaissons maintenant que le bien-être est vécu différemment par différentes personnes.</a:t>
            </a:r>
            <a:endParaRPr lang="en-GB"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8</a:t>
            </a:fld>
            <a:endParaRPr lang="en-US"/>
          </a:p>
        </p:txBody>
      </p:sp>
    </p:spTree>
    <p:extLst>
      <p:ext uri="{BB962C8B-B14F-4D97-AF65-F5344CB8AC3E}">
        <p14:creationId xmlns:p14="http://schemas.microsoft.com/office/powerpoint/2010/main" val="2218391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Nous avons vu les définitions générales du bien-être. Maintenant, nous allons considérer spécifiquement comment les SE peuvent contribuer au bien-être humain</a:t>
            </a:r>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9</a:t>
            </a:fld>
            <a:endParaRPr lang="en-US"/>
          </a:p>
        </p:txBody>
      </p:sp>
    </p:spTree>
    <p:extLst>
      <p:ext uri="{BB962C8B-B14F-4D97-AF65-F5344CB8AC3E}">
        <p14:creationId xmlns:p14="http://schemas.microsoft.com/office/powerpoint/2010/main" val="4224125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9B58C9-FC10-A342-B0A7-D2DE30515083}"/>
              </a:ext>
            </a:extLst>
          </p:cNvPr>
          <p:cNvPicPr>
            <a:picLocks noChangeAspect="1"/>
          </p:cNvPicPr>
          <p:nvPr userDrawn="1"/>
        </p:nvPicPr>
        <p:blipFill rotWithShape="1">
          <a:blip r:embed="rId2"/>
          <a:srcRect l="2860" t="7517" r="4530"/>
          <a:stretch/>
        </p:blipFill>
        <p:spPr>
          <a:xfrm>
            <a:off x="0" y="45719"/>
            <a:ext cx="9144000" cy="6080434"/>
          </a:xfrm>
          <a:prstGeom prst="rect">
            <a:avLst/>
          </a:prstGeom>
        </p:spPr>
      </p:pic>
      <p:sp>
        <p:nvSpPr>
          <p:cNvPr id="8" name="Rectangle 7">
            <a:extLst>
              <a:ext uri="{FF2B5EF4-FFF2-40B4-BE49-F238E27FC236}">
                <a16:creationId xmlns:a16="http://schemas.microsoft.com/office/drawing/2014/main" id="{A1FA03C5-558A-0E40-9472-A205E00A04F3}"/>
              </a:ext>
            </a:extLst>
          </p:cNvPr>
          <p:cNvSpPr/>
          <p:nvPr userDrawn="1"/>
        </p:nvSpPr>
        <p:spPr>
          <a:xfrm flipV="1">
            <a:off x="0" y="3895870"/>
            <a:ext cx="9144000" cy="22663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10E272-3F0F-A244-932E-FCE3E4CF0711}"/>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073083"/>
            <a:ext cx="7772400" cy="2387600"/>
          </a:xfrm>
        </p:spPr>
        <p:txBody>
          <a:bodyPr anchor="b">
            <a:normAutofit/>
          </a:bodyPr>
          <a:lstStyle>
            <a:lvl1pPr algn="ctr">
              <a:defRPr sz="44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5552758"/>
            <a:ext cx="6858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5" name="Picture 14">
            <a:extLst>
              <a:ext uri="{FF2B5EF4-FFF2-40B4-BE49-F238E27FC236}">
                <a16:creationId xmlns:a16="http://schemas.microsoft.com/office/drawing/2014/main" id="{2030158B-6B14-D744-9ADC-E694CD5D5B8F}"/>
              </a:ext>
            </a:extLst>
          </p:cNvPr>
          <p:cNvPicPr>
            <a:picLocks noChangeAspect="1"/>
          </p:cNvPicPr>
          <p:nvPr userDrawn="1"/>
        </p:nvPicPr>
        <p:blipFill>
          <a:blip r:embed="rId3">
            <a:alphaModFix amt="85000"/>
          </a:blip>
          <a:stretch>
            <a:fillRect/>
          </a:stretch>
        </p:blipFill>
        <p:spPr>
          <a:xfrm>
            <a:off x="5872395" y="245417"/>
            <a:ext cx="3270102" cy="2271257"/>
          </a:xfrm>
          <a:prstGeom prst="rect">
            <a:avLst/>
          </a:prstGeom>
        </p:spPr>
      </p:pic>
      <p:sp>
        <p:nvSpPr>
          <p:cNvPr id="16" name="Rectangle 15">
            <a:extLst>
              <a:ext uri="{FF2B5EF4-FFF2-40B4-BE49-F238E27FC236}">
                <a16:creationId xmlns:a16="http://schemas.microsoft.com/office/drawing/2014/main" id="{1CE0C27E-6EB9-0E4B-AB7D-FA9970F2868D}"/>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57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894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FE4223-46E4-A548-AAEA-3DEF7A103352}"/>
              </a:ext>
            </a:extLst>
          </p:cNvPr>
          <p:cNvSpPr/>
          <p:nvPr userDrawn="1"/>
        </p:nvSpPr>
        <p:spPr>
          <a:xfrm rot="5400000">
            <a:off x="1499858" y="-786142"/>
            <a:ext cx="6858000" cy="8430287"/>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543675" y="365125"/>
            <a:ext cx="1971675" cy="5811838"/>
          </a:xfrm>
        </p:spPr>
        <p:txBody>
          <a:bodyPr vert="eaVert">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919972" y="5291115"/>
            <a:ext cx="2502317" cy="452547"/>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672356" y="1038472"/>
            <a:ext cx="1994982" cy="500073"/>
          </a:xfrm>
          <a:prstGeom prst="rect">
            <a:avLst/>
          </a:prstGeom>
        </p:spPr>
      </p:pic>
      <p:sp>
        <p:nvSpPr>
          <p:cNvPr id="7" name="Rectangle 6">
            <a:extLst>
              <a:ext uri="{FF2B5EF4-FFF2-40B4-BE49-F238E27FC236}">
                <a16:creationId xmlns:a16="http://schemas.microsoft.com/office/drawing/2014/main" id="{4CA8E3CB-726D-FB46-BEA6-7B9A066A4BE0}"/>
              </a:ext>
            </a:extLst>
          </p:cNvPr>
          <p:cNvSpPr/>
          <p:nvPr userDrawn="1"/>
        </p:nvSpPr>
        <p:spPr>
          <a:xfrm>
            <a:off x="0" y="1"/>
            <a:ext cx="9144000" cy="634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38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39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1"/>
            <a:ext cx="9144000" cy="6162262"/>
          </a:xfrm>
          <a:prstGeom prst="rect">
            <a:avLst/>
          </a:prstGeom>
          <a:solidFill>
            <a:schemeClr val="accent4">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709739"/>
            <a:ext cx="7886700" cy="2852737"/>
          </a:xfrm>
        </p:spPr>
        <p:txBody>
          <a:bodyPr anchor="b">
            <a:normAutofit/>
          </a:bodyPr>
          <a:lstStyle>
            <a:lvl1pPr>
              <a:defRPr sz="4400"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r="35322"/>
          <a:stretch/>
        </p:blipFill>
        <p:spPr>
          <a:xfrm>
            <a:off x="5864374" y="217675"/>
            <a:ext cx="3270102" cy="2326741"/>
          </a:xfrm>
          <a:prstGeom prst="rect">
            <a:avLst/>
          </a:prstGeom>
        </p:spPr>
      </p:pic>
      <p:pic>
        <p:nvPicPr>
          <p:cNvPr id="13" name="Picture 12">
            <a:extLst>
              <a:ext uri="{FF2B5EF4-FFF2-40B4-BE49-F238E27FC236}">
                <a16:creationId xmlns:a16="http://schemas.microsoft.com/office/drawing/2014/main" id="{410B1044-7ED6-5A42-9E67-0654589205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6478" y="6401797"/>
            <a:ext cx="1929840" cy="349014"/>
          </a:xfrm>
          <a:prstGeom prst="rect">
            <a:avLst/>
          </a:prstGeom>
        </p:spPr>
      </p:pic>
      <p:pic>
        <p:nvPicPr>
          <p:cNvPr id="14" name="Picture 13">
            <a:extLst>
              <a:ext uri="{FF2B5EF4-FFF2-40B4-BE49-F238E27FC236}">
                <a16:creationId xmlns:a16="http://schemas.microsoft.com/office/drawing/2014/main" id="{67FAB5AC-7774-4E44-B3CC-C55C50D169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9" name="Rectangle 8">
            <a:extLst>
              <a:ext uri="{FF2B5EF4-FFF2-40B4-BE49-F238E27FC236}">
                <a16:creationId xmlns:a16="http://schemas.microsoft.com/office/drawing/2014/main" id="{CF397270-85CB-6242-876E-1A3066A5CDF9}"/>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448C43-DDA1-044A-A332-77E628FFA8EB}"/>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62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12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3600" baseline="0"/>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77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Tree>
    <p:extLst>
      <p:ext uri="{BB962C8B-B14F-4D97-AF65-F5344CB8AC3E}">
        <p14:creationId xmlns:p14="http://schemas.microsoft.com/office/powerpoint/2010/main" val="120090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50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aseline="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729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468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alpha val="1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6BB032-C209-E444-9516-BC0011C19D5B}"/>
              </a:ext>
            </a:extLst>
          </p:cNvPr>
          <p:cNvSpPr/>
          <p:nvPr userDrawn="1"/>
        </p:nvSpPr>
        <p:spPr>
          <a:xfrm flipV="1">
            <a:off x="0" y="6162259"/>
            <a:ext cx="9144000" cy="695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06478" y="6371317"/>
            <a:ext cx="1929840" cy="349014"/>
          </a:xfrm>
          <a:prstGeom prst="rect">
            <a:avLst/>
          </a:prstGeom>
        </p:spPr>
      </p:pic>
      <p:pic>
        <p:nvPicPr>
          <p:cNvPr id="13" name="Pictur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10" name="Rectangle 9">
            <a:extLst>
              <a:ext uri="{FF2B5EF4-FFF2-40B4-BE49-F238E27FC236}">
                <a16:creationId xmlns:a16="http://schemas.microsoft.com/office/drawing/2014/main" id="{42396909-E1A3-714C-BC21-FF375635C688}"/>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BBBCD2-553F-EF42-92BF-EBF48DD515E8}"/>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60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creativecommons.org/licenses/by-nc/4.0/" TargetMode="External"/><Relationship Id="rId4" Type="http://schemas.openxmlformats.org/officeDocument/2006/relationships/hyperlink" Target="https://www.ecologyandsociety.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dx.doi.org/10.5751/ES-08173-21021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espa.ac.uk/files/espa/PRA-Manual.pdf" TargetMode="External"/><Relationship Id="rId4" Type="http://schemas.openxmlformats.org/officeDocument/2006/relationships/hyperlink" Target="https://doi.org/10.5751/ES-09124-220137"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espa.ac.uk/projects/ne-i00324x-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espa-spaces.org/resources/spaces-data-explore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Examiner le concept de bien-être humain</a:t>
            </a:r>
            <a:endParaRPr lang="en-US" dirty="0"/>
          </a:p>
        </p:txBody>
      </p:sp>
      <p:sp>
        <p:nvSpPr>
          <p:cNvPr id="5" name="Subtitle 4">
            <a:extLst>
              <a:ext uri="{FF2B5EF4-FFF2-40B4-BE49-F238E27FC236}">
                <a16:creationId xmlns:a16="http://schemas.microsoft.com/office/drawing/2014/main" id="{95602EF0-93F3-1C46-8053-A83A4D8810E0}"/>
              </a:ext>
            </a:extLst>
          </p:cNvPr>
          <p:cNvSpPr>
            <a:spLocks noGrp="1"/>
          </p:cNvSpPr>
          <p:nvPr>
            <p:ph type="subTitle" idx="1"/>
          </p:nvPr>
        </p:nvSpPr>
        <p:spPr/>
        <p:txBody>
          <a:bodyPr/>
          <a:lstStyle/>
          <a:p>
            <a:r>
              <a:rPr lang="en-US" dirty="0" err="1"/>
              <a:t>Thème</a:t>
            </a:r>
            <a:r>
              <a:rPr lang="en-US" dirty="0"/>
              <a:t> 02</a:t>
            </a:r>
          </a:p>
        </p:txBody>
      </p:sp>
      <p:sp>
        <p:nvSpPr>
          <p:cNvPr id="4" name="TextBox 3">
            <a:extLst>
              <a:ext uri="{FF2B5EF4-FFF2-40B4-BE49-F238E27FC236}">
                <a16:creationId xmlns:a16="http://schemas.microsoft.com/office/drawing/2014/main" id="{3A65D3BE-9F80-D340-BE4D-FFAEC5C13CCD}"/>
              </a:ext>
            </a:extLst>
          </p:cNvPr>
          <p:cNvSpPr txBox="1"/>
          <p:nvPr/>
        </p:nvSpPr>
        <p:spPr>
          <a:xfrm>
            <a:off x="7361111" y="5886168"/>
            <a:ext cx="1798655" cy="200055"/>
          </a:xfrm>
          <a:prstGeom prst="rect">
            <a:avLst/>
          </a:prstGeom>
          <a:noFill/>
        </p:spPr>
        <p:txBody>
          <a:bodyPr wrap="square" rtlCol="0">
            <a:spAutoFit/>
          </a:bodyPr>
          <a:lstStyle/>
          <a:p>
            <a:pPr algn="r"/>
            <a:r>
              <a:rPr lang="en-US" sz="700" dirty="0">
                <a:solidFill>
                  <a:schemeClr val="bg1">
                    <a:alpha val="70000"/>
                  </a:schemeClr>
                </a:solidFill>
                <a:latin typeface="Arial" panose="020B0604020202020204" pitchFamily="34" charset="0"/>
                <a:cs typeface="Arial" panose="020B0604020202020204" pitchFamily="34" charset="0"/>
              </a:rPr>
              <a:t>© </a:t>
            </a:r>
            <a:r>
              <a:rPr lang="en-US" sz="700" dirty="0">
                <a:solidFill>
                  <a:schemeClr val="bg1">
                    <a:alpha val="70000"/>
                  </a:schemeClr>
                </a:solidFill>
                <a:latin typeface="Arial" panose="020B0604020202020204" pitchFamily="34" charset="0"/>
                <a:ea typeface="Calibri"/>
                <a:cs typeface="Arial" panose="020B0604020202020204" pitchFamily="34" charset="0"/>
              </a:rPr>
              <a:t>iStockphoto.com/guenterguni</a:t>
            </a:r>
            <a:endParaRPr lang="en-GB" sz="700" dirty="0">
              <a:solidFill>
                <a:schemeClr val="bg1">
                  <a:alpha val="7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3600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364267" y="194004"/>
            <a:ext cx="8755983" cy="1325563"/>
          </a:xfrm>
        </p:spPr>
        <p:txBody>
          <a:bodyPr>
            <a:noAutofit/>
          </a:bodyPr>
          <a:lstStyle/>
          <a:p>
            <a:pPr>
              <a:lnSpc>
                <a:spcPct val="100000"/>
              </a:lnSpc>
            </a:pPr>
            <a:r>
              <a:rPr lang="fr-FR" sz="3200" dirty="0"/>
              <a:t>Etude de cas: Gestion communautaire des forêts (GCF) en Tanzanie </a:t>
            </a:r>
            <a:r>
              <a:rPr lang="en-GB" sz="2400" b="0" dirty="0">
                <a:cs typeface="Times New Roman" panose="02020603050405020304" pitchFamily="18" charset="0"/>
              </a:rPr>
              <a:t>(Gross-Camp 2017)</a:t>
            </a:r>
            <a:endParaRPr lang="en-US" sz="2400" b="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391144" y="1507691"/>
            <a:ext cx="8274718" cy="4648179"/>
          </a:xfrm>
        </p:spPr>
        <p:txBody>
          <a:bodyPr>
            <a:normAutofit fontScale="47500" lnSpcReduction="20000"/>
          </a:bodyPr>
          <a:lstStyle/>
          <a:p>
            <a:pPr marL="0" indent="0">
              <a:buNone/>
            </a:pPr>
            <a:r>
              <a:rPr lang="fr-FR" sz="3800" b="1" dirty="0"/>
              <a:t>Méthodes:</a:t>
            </a:r>
            <a:endParaRPr lang="fr-FR" sz="3800" dirty="0"/>
          </a:p>
          <a:p>
            <a:pPr lvl="0"/>
            <a:r>
              <a:rPr lang="fr-FR" sz="3800" dirty="0"/>
              <a:t>Travaillait dans 8 villages (4 avec GCF et 4 sans GCF) en Tanzanie</a:t>
            </a:r>
          </a:p>
          <a:p>
            <a:pPr lvl="0"/>
            <a:r>
              <a:rPr lang="fr-FR" sz="3800" dirty="0"/>
              <a:t>Utilisait des vidéos participatives pour comprendre comment les gens définissent bien-être.</a:t>
            </a:r>
          </a:p>
          <a:p>
            <a:pPr lvl="0"/>
            <a:r>
              <a:rPr lang="fr-FR" sz="3800" dirty="0"/>
              <a:t>Utilisait les indicateurs définis par les villageois dans des enquêtes ménages pour évaluer le changement en bien-être au niveau ménage de 2005-2015</a:t>
            </a:r>
          </a:p>
          <a:p>
            <a:pPr marL="0" indent="0">
              <a:buNone/>
            </a:pPr>
            <a:r>
              <a:rPr lang="fr-FR" sz="3800" b="1" dirty="0"/>
              <a:t>Résultats</a:t>
            </a:r>
            <a:endParaRPr lang="fr-FR" sz="3800" dirty="0"/>
          </a:p>
          <a:p>
            <a:pPr lvl="0"/>
            <a:r>
              <a:rPr lang="fr-FR" sz="3800" dirty="0"/>
              <a:t>La GCF n’a pas induit de différences de bien-être entre les ménages</a:t>
            </a:r>
          </a:p>
          <a:p>
            <a:pPr lvl="0"/>
            <a:r>
              <a:rPr lang="fr-FR" sz="3800" dirty="0"/>
              <a:t>Mais les villageois avec GCF soutenaient vivement le GCF parce que :</a:t>
            </a:r>
          </a:p>
          <a:p>
            <a:pPr lvl="1"/>
            <a:r>
              <a:rPr lang="fr-FR" sz="3400" dirty="0"/>
              <a:t>Ils considèrent la forêt comme future source de produits forestiers</a:t>
            </a:r>
          </a:p>
          <a:p>
            <a:pPr lvl="1"/>
            <a:r>
              <a:rPr lang="fr-FR" sz="3400" dirty="0"/>
              <a:t>La GCF sécurisait la terre pour la communauté et la protège contre l’exploitation par des étrangers aux villages</a:t>
            </a:r>
          </a:p>
          <a:p>
            <a:pPr lvl="1"/>
            <a:r>
              <a:rPr lang="fr-FR" sz="3400" dirty="0"/>
              <a:t>Ils sont fiers que leurs efforts de conservation aient été reconnus par les étrangers aux villages.</a:t>
            </a:r>
            <a:endParaRPr lang="en-GB" sz="34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3978690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580523" y="146687"/>
            <a:ext cx="7375945" cy="1325563"/>
          </a:xfrm>
        </p:spPr>
        <p:txBody>
          <a:bodyPr>
            <a:normAutofit/>
          </a:bodyPr>
          <a:lstStyle/>
          <a:p>
            <a:r>
              <a:rPr lang="fr-FR" sz="3200" dirty="0"/>
              <a:t>Etude de cas: Disservices écosystémiques </a:t>
            </a:r>
            <a:r>
              <a:rPr lang="en-GB" altLang="en-US" sz="2400" b="0" dirty="0">
                <a:cs typeface="Times New Roman" panose="02020603050405020304" pitchFamily="18" charset="0"/>
              </a:rPr>
              <a:t>(</a:t>
            </a:r>
            <a:r>
              <a:rPr lang="en-GB" altLang="en-US" sz="2400" b="0" dirty="0" err="1">
                <a:cs typeface="Times New Roman" panose="02020603050405020304" pitchFamily="18" charset="0"/>
              </a:rPr>
              <a:t>Dzingirai</a:t>
            </a:r>
            <a:r>
              <a:rPr lang="en-GB" altLang="en-US" sz="2400" b="0" dirty="0">
                <a:cs typeface="Times New Roman" panose="02020603050405020304" pitchFamily="18" charset="0"/>
              </a:rPr>
              <a:t> </a:t>
            </a:r>
            <a:r>
              <a:rPr lang="en-GB" altLang="en-US" sz="2400" b="0" i="1" dirty="0">
                <a:cs typeface="Times New Roman" panose="02020603050405020304" pitchFamily="18" charset="0"/>
              </a:rPr>
              <a:t>et al. </a:t>
            </a:r>
            <a:r>
              <a:rPr lang="en-GB" altLang="en-US" sz="2400" b="0" dirty="0">
                <a:cs typeface="Times New Roman" panose="02020603050405020304" pitchFamily="18" charset="0"/>
              </a:rPr>
              <a:t>2017)</a:t>
            </a:r>
            <a:endParaRPr lang="en-US" sz="2400" b="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552728" y="1462807"/>
            <a:ext cx="8038543" cy="4576043"/>
          </a:xfrm>
        </p:spPr>
        <p:txBody>
          <a:bodyPr>
            <a:noAutofit/>
          </a:bodyPr>
          <a:lstStyle/>
          <a:p>
            <a:pPr lvl="0"/>
            <a:r>
              <a:rPr lang="fr-FR" sz="1600" dirty="0"/>
              <a:t>Les facteurs écologiques et sociaux peuvent affecter la transmission de maladie des animaux aux humains</a:t>
            </a:r>
          </a:p>
          <a:p>
            <a:pPr lvl="0"/>
            <a:r>
              <a:rPr lang="fr-FR" sz="1600" dirty="0"/>
              <a:t>Fièvre de Lassa (Sierra Léone)</a:t>
            </a:r>
          </a:p>
          <a:p>
            <a:pPr lvl="1">
              <a:spcBef>
                <a:spcPts val="300"/>
              </a:spcBef>
            </a:pPr>
            <a:r>
              <a:rPr lang="fr-FR" sz="1600" dirty="0"/>
              <a:t>La transmission se fait par les rats de terrier</a:t>
            </a:r>
          </a:p>
          <a:p>
            <a:pPr lvl="1">
              <a:spcBef>
                <a:spcPts val="300"/>
              </a:spcBef>
            </a:pPr>
            <a:r>
              <a:rPr lang="fr-FR" sz="1600" dirty="0"/>
              <a:t>Les rats affectionnent les buttes agricoles (des cultures d’igname et de manioc) et les maisons avec mur de terre et toit de chaume</a:t>
            </a:r>
          </a:p>
          <a:p>
            <a:pPr lvl="1">
              <a:spcBef>
                <a:spcPts val="300"/>
              </a:spcBef>
            </a:pPr>
            <a:r>
              <a:rPr lang="fr-FR" sz="1600" dirty="0"/>
              <a:t>Le risque est plus élevé pour les femmes qui sarclent, arrosent et récoltent cultures sur buttes agricoles, et pour les pauvres</a:t>
            </a:r>
          </a:p>
          <a:p>
            <a:pPr lvl="0"/>
            <a:r>
              <a:rPr lang="fr-FR" sz="1600" dirty="0"/>
              <a:t>Trypanosomiase (Zimbabwe)</a:t>
            </a:r>
          </a:p>
          <a:p>
            <a:pPr lvl="1">
              <a:spcBef>
                <a:spcPts val="300"/>
              </a:spcBef>
            </a:pPr>
            <a:r>
              <a:rPr lang="fr-FR" sz="1600" dirty="0"/>
              <a:t>Disséminée par les mouches </a:t>
            </a:r>
            <a:r>
              <a:rPr lang="fr-FR" sz="1600" i="1" dirty="0" err="1"/>
              <a:t>tsetse</a:t>
            </a:r>
            <a:r>
              <a:rPr lang="fr-FR" sz="1600" dirty="0"/>
              <a:t>, limité aux petits ilots de foret</a:t>
            </a:r>
          </a:p>
          <a:p>
            <a:pPr lvl="1">
              <a:spcBef>
                <a:spcPts val="300"/>
              </a:spcBef>
            </a:pPr>
            <a:r>
              <a:rPr lang="fr-FR" sz="1600" dirty="0"/>
              <a:t>Le risque est plus élevé pour les migrants récents nettoyant les champs, et les jeunes gardiens de troupeaux, ceux qui se nourrissent de la cueillette (souvent des femmes) et chasseurs ; et est pire pendant la saison sèche quand les mouches, les hommes et les bétails se rassemblent dans ces endroits.</a:t>
            </a:r>
          </a:p>
          <a:p>
            <a:r>
              <a:rPr lang="fr-FR" sz="1600" dirty="0"/>
              <a:t>Des interventions plus effectives requièrent de savoir qui tombe malade, quand et où</a:t>
            </a:r>
            <a:endParaRPr lang="en-GB" sz="16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278804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28650" y="1338943"/>
            <a:ext cx="4078817" cy="4718957"/>
          </a:xfrm>
        </p:spPr>
        <p:txBody>
          <a:bodyPr>
            <a:noAutofit/>
          </a:bodyPr>
          <a:lstStyle/>
          <a:p>
            <a:r>
              <a:rPr lang="fr-FR" sz="1800" b="1" dirty="0"/>
              <a:t>L’‘Elasticité de l’écosystème’</a:t>
            </a:r>
            <a:r>
              <a:rPr lang="fr-FR" sz="1800" dirty="0"/>
              <a:t> décrit comment le bien-être réagit aux changements de qualité de l’écosystème</a:t>
            </a:r>
          </a:p>
          <a:p>
            <a:r>
              <a:rPr lang="fr-FR" sz="1800" b="1" dirty="0"/>
              <a:t>L’‘Elasticité positive’ </a:t>
            </a:r>
            <a:r>
              <a:rPr lang="fr-FR" sz="1800" dirty="0"/>
              <a:t>peut être élevée/forte (ex. la conservation d’espèces emblématique engendre une hausse de revenu pour les guides) ou faible (ex. l’amélioration du statut des récifs coralliens engendre une faible amélioration de la protection du littoral.)</a:t>
            </a:r>
          </a:p>
          <a:p>
            <a:r>
              <a:rPr lang="fr-FR" sz="1800" b="1" dirty="0"/>
              <a:t>Elasticité négative</a:t>
            </a:r>
            <a:r>
              <a:rPr lang="fr-FR" sz="1800" dirty="0"/>
              <a:t>, ex. quand la conservation entraine des conflits entre les hommes et la faune sauvage.</a:t>
            </a:r>
            <a:endParaRPr lang="en-US" altLang="en-US" sz="1800" dirty="0">
              <a:solidFill>
                <a:schemeClr val="accent1"/>
              </a:solidFill>
              <a:cs typeface="Times New Roman" panose="02020603050405020304" pitchFamily="18" charset="0"/>
            </a:endParaRPr>
          </a:p>
        </p:txBody>
      </p:sp>
      <p:pic>
        <p:nvPicPr>
          <p:cNvPr id="4" name="Content Placeholder 3">
            <a:extLst>
              <a:ext uri="{FF2B5EF4-FFF2-40B4-BE49-F238E27FC236}">
                <a16:creationId xmlns:a16="http://schemas.microsoft.com/office/drawing/2014/main" id="{605459EC-FAC4-014C-905A-B12D3B16BB84}"/>
              </a:ext>
            </a:extLst>
          </p:cNvPr>
          <p:cNvPicPr>
            <a:picLocks noGrp="1" noChangeAspect="1"/>
          </p:cNvPicPr>
          <p:nvPr>
            <p:ph sz="half" idx="2"/>
          </p:nvPr>
        </p:nvPicPr>
        <p:blipFill>
          <a:blip r:embed="rId3"/>
          <a:stretch>
            <a:fillRect/>
          </a:stretch>
        </p:blipFill>
        <p:spPr>
          <a:xfrm>
            <a:off x="4832234" y="2156904"/>
            <a:ext cx="3683115" cy="3032614"/>
          </a:xfrm>
        </p:spPr>
      </p:pic>
      <p:sp>
        <p:nvSpPr>
          <p:cNvPr id="2" name="Title 1">
            <a:extLst>
              <a:ext uri="{FF2B5EF4-FFF2-40B4-BE49-F238E27FC236}">
                <a16:creationId xmlns:a16="http://schemas.microsoft.com/office/drawing/2014/main" id="{0832E985-29B1-574D-9686-CC59B40F2B18}"/>
              </a:ext>
            </a:extLst>
          </p:cNvPr>
          <p:cNvSpPr>
            <a:spLocks noGrp="1"/>
          </p:cNvSpPr>
          <p:nvPr>
            <p:ph type="title" idx="4294967295"/>
          </p:nvPr>
        </p:nvSpPr>
        <p:spPr>
          <a:xfrm>
            <a:off x="81641" y="48985"/>
            <a:ext cx="9013371" cy="1340984"/>
          </a:xfrm>
        </p:spPr>
        <p:txBody>
          <a:bodyPr>
            <a:normAutofit/>
          </a:bodyPr>
          <a:lstStyle/>
          <a:p>
            <a:r>
              <a:rPr lang="fr-FR" sz="2800" dirty="0"/>
              <a:t>Est-ce que l’amélioration de la qualité de l’écosystème améliore le bien-être? </a:t>
            </a:r>
            <a:r>
              <a:rPr lang="en-GB" altLang="en-US" sz="2400" b="0" dirty="0">
                <a:cs typeface="Times New Roman" panose="02020603050405020304" pitchFamily="18" charset="0"/>
              </a:rPr>
              <a:t>(Daw </a:t>
            </a:r>
            <a:r>
              <a:rPr lang="en-GB" altLang="en-US" sz="2400" b="0" i="1" dirty="0">
                <a:cs typeface="Times New Roman" panose="02020603050405020304" pitchFamily="18" charset="0"/>
              </a:rPr>
              <a:t>et al. </a:t>
            </a:r>
            <a:r>
              <a:rPr lang="en-GB" altLang="en-US" sz="2400" b="0" dirty="0">
                <a:cs typeface="Times New Roman" panose="02020603050405020304" pitchFamily="18" charset="0"/>
              </a:rPr>
              <a:t>2016)</a:t>
            </a:r>
            <a:endParaRPr lang="en-US" sz="2400" b="0" dirty="0"/>
          </a:p>
        </p:txBody>
      </p:sp>
      <p:sp>
        <p:nvSpPr>
          <p:cNvPr id="7" name="TextBox 6">
            <a:extLst>
              <a:ext uri="{FF2B5EF4-FFF2-40B4-BE49-F238E27FC236}">
                <a16:creationId xmlns:a16="http://schemas.microsoft.com/office/drawing/2014/main" id="{1C4BA0F3-6B14-574E-A872-BA53B5576BDE}"/>
              </a:ext>
            </a:extLst>
          </p:cNvPr>
          <p:cNvSpPr txBox="1"/>
          <p:nvPr/>
        </p:nvSpPr>
        <p:spPr>
          <a:xfrm>
            <a:off x="2290793" y="6217524"/>
            <a:ext cx="4676713" cy="553998"/>
          </a:xfrm>
          <a:prstGeom prst="rect">
            <a:avLst/>
          </a:prstGeom>
          <a:noFill/>
        </p:spPr>
        <p:txBody>
          <a:bodyPr wrap="square" rtlCol="0">
            <a:spAutoFit/>
          </a:bodyPr>
          <a:lstStyle/>
          <a:p>
            <a:pPr algn="ctr"/>
            <a:r>
              <a:rPr lang="en-US" sz="600" dirty="0">
                <a:solidFill>
                  <a:schemeClr val="tx1">
                    <a:alpha val="70000"/>
                  </a:schemeClr>
                </a:solidFill>
              </a:rPr>
              <a:t>Reprinted from </a:t>
            </a:r>
            <a:r>
              <a:rPr lang="en-US" sz="600" dirty="0">
                <a:solidFill>
                  <a:schemeClr val="tx1">
                    <a:alpha val="70000"/>
                  </a:schemeClr>
                </a:solidFill>
                <a:hlinkClick r:id="rId4"/>
              </a:rPr>
              <a:t>Ecology and Society</a:t>
            </a:r>
            <a:r>
              <a:rPr lang="en-US" sz="600" dirty="0">
                <a:solidFill>
                  <a:schemeClr val="tx1">
                    <a:alpha val="70000"/>
                  </a:schemeClr>
                </a:solidFill>
              </a:rPr>
              <a:t>, Vol.21, No.2, Tim M. </a:t>
            </a:r>
            <a:r>
              <a:rPr lang="en-US" sz="600" dirty="0" err="1">
                <a:solidFill>
                  <a:schemeClr val="tx1">
                    <a:alpha val="70000"/>
                  </a:schemeClr>
                </a:solidFill>
              </a:rPr>
              <a:t>Daw</a:t>
            </a:r>
            <a:r>
              <a:rPr lang="en-US" sz="600" dirty="0">
                <a:solidFill>
                  <a:schemeClr val="tx1">
                    <a:alpha val="70000"/>
                  </a:schemeClr>
                </a:solidFill>
              </a:rPr>
              <a:t>, Christina C. Hicks, Katrina Brown, Tomas </a:t>
            </a:r>
            <a:r>
              <a:rPr lang="en-US" sz="600" dirty="0" err="1">
                <a:solidFill>
                  <a:schemeClr val="tx1">
                    <a:alpha val="70000"/>
                  </a:schemeClr>
                </a:solidFill>
              </a:rPr>
              <a:t>Chaigneau</a:t>
            </a:r>
            <a:r>
              <a:rPr lang="en-US" sz="600" dirty="0">
                <a:solidFill>
                  <a:schemeClr val="tx1">
                    <a:alpha val="70000"/>
                  </a:schemeClr>
                </a:solidFill>
              </a:rPr>
              <a:t>, </a:t>
            </a:r>
            <a:br>
              <a:rPr lang="en-US" sz="600" dirty="0">
                <a:solidFill>
                  <a:schemeClr val="tx1">
                    <a:alpha val="70000"/>
                  </a:schemeClr>
                </a:solidFill>
              </a:rPr>
            </a:br>
            <a:r>
              <a:rPr lang="en-US" sz="600" dirty="0">
                <a:solidFill>
                  <a:schemeClr val="tx1">
                    <a:alpha val="70000"/>
                  </a:schemeClr>
                </a:solidFill>
              </a:rPr>
              <a:t>Fraser A. </a:t>
            </a:r>
            <a:r>
              <a:rPr lang="en-US" sz="600" dirty="0" err="1">
                <a:solidFill>
                  <a:schemeClr val="tx1">
                    <a:alpha val="70000"/>
                  </a:schemeClr>
                </a:solidFill>
              </a:rPr>
              <a:t>Januchowski</a:t>
            </a:r>
            <a:r>
              <a:rPr lang="en-US" sz="600" dirty="0">
                <a:solidFill>
                  <a:schemeClr val="tx1">
                    <a:alpha val="70000"/>
                  </a:schemeClr>
                </a:solidFill>
              </a:rPr>
              <a:t>-Hartley, William W. L. Cheung, Sergio Rosendo, Beatrice </a:t>
            </a:r>
            <a:r>
              <a:rPr lang="en-US" sz="600" dirty="0" err="1">
                <a:solidFill>
                  <a:schemeClr val="tx1">
                    <a:alpha val="70000"/>
                  </a:schemeClr>
                </a:solidFill>
              </a:rPr>
              <a:t>Crona</a:t>
            </a:r>
            <a:r>
              <a:rPr lang="en-US" sz="600" dirty="0">
                <a:solidFill>
                  <a:schemeClr val="tx1">
                    <a:alpha val="70000"/>
                  </a:schemeClr>
                </a:solidFill>
              </a:rPr>
              <a:t>, Sarah </a:t>
            </a:r>
            <a:r>
              <a:rPr lang="en-US" sz="600" dirty="0" err="1">
                <a:solidFill>
                  <a:schemeClr val="tx1">
                    <a:alpha val="70000"/>
                  </a:schemeClr>
                </a:solidFill>
              </a:rPr>
              <a:t>Coulthard</a:t>
            </a:r>
            <a:r>
              <a:rPr lang="en-US" sz="600" dirty="0">
                <a:solidFill>
                  <a:schemeClr val="tx1">
                    <a:alpha val="70000"/>
                  </a:schemeClr>
                </a:solidFill>
              </a:rPr>
              <a:t>, Chris </a:t>
            </a:r>
            <a:r>
              <a:rPr lang="en-US" sz="600" dirty="0" err="1">
                <a:solidFill>
                  <a:schemeClr val="tx1">
                    <a:alpha val="70000"/>
                  </a:schemeClr>
                </a:solidFill>
              </a:rPr>
              <a:t>Sandbrook</a:t>
            </a:r>
            <a:r>
              <a:rPr lang="en-US" sz="600" dirty="0">
                <a:solidFill>
                  <a:schemeClr val="tx1">
                    <a:alpha val="70000"/>
                  </a:schemeClr>
                </a:solidFill>
              </a:rPr>
              <a:t>, </a:t>
            </a:r>
            <a:br>
              <a:rPr lang="en-US" sz="600" dirty="0">
                <a:solidFill>
                  <a:schemeClr val="tx1">
                    <a:alpha val="70000"/>
                  </a:schemeClr>
                </a:solidFill>
              </a:rPr>
            </a:br>
            <a:r>
              <a:rPr lang="en-US" sz="600" dirty="0">
                <a:solidFill>
                  <a:schemeClr val="tx1">
                    <a:alpha val="70000"/>
                  </a:schemeClr>
                </a:solidFill>
              </a:rPr>
              <a:t>Chris Perry, </a:t>
            </a:r>
            <a:r>
              <a:rPr lang="en-US" sz="600" dirty="0" err="1">
                <a:solidFill>
                  <a:schemeClr val="tx1">
                    <a:alpha val="70000"/>
                  </a:schemeClr>
                </a:solidFill>
              </a:rPr>
              <a:t>Salomao</a:t>
            </a:r>
            <a:r>
              <a:rPr lang="en-US" sz="600" dirty="0">
                <a:solidFill>
                  <a:schemeClr val="tx1">
                    <a:alpha val="70000"/>
                  </a:schemeClr>
                </a:solidFill>
              </a:rPr>
              <a:t> Bandeira, </a:t>
            </a:r>
            <a:r>
              <a:rPr lang="en-US" sz="600" dirty="0" err="1">
                <a:solidFill>
                  <a:schemeClr val="tx1">
                    <a:alpha val="70000"/>
                  </a:schemeClr>
                </a:solidFill>
              </a:rPr>
              <a:t>Nyawira</a:t>
            </a:r>
            <a:r>
              <a:rPr lang="en-US" sz="600" dirty="0">
                <a:solidFill>
                  <a:schemeClr val="tx1">
                    <a:alpha val="70000"/>
                  </a:schemeClr>
                </a:solidFill>
              </a:rPr>
              <a:t> A. </a:t>
            </a:r>
            <a:r>
              <a:rPr lang="en-US" sz="600" dirty="0" err="1">
                <a:solidFill>
                  <a:schemeClr val="tx1">
                    <a:alpha val="70000"/>
                  </a:schemeClr>
                </a:solidFill>
              </a:rPr>
              <a:t>Muthiga</a:t>
            </a:r>
            <a:r>
              <a:rPr lang="en-US" sz="600" dirty="0">
                <a:solidFill>
                  <a:schemeClr val="tx1">
                    <a:alpha val="70000"/>
                  </a:schemeClr>
                </a:solidFill>
              </a:rPr>
              <a:t>, Bjorn Schulte-</a:t>
            </a:r>
            <a:r>
              <a:rPr lang="en-US" sz="600" dirty="0" err="1">
                <a:solidFill>
                  <a:schemeClr val="tx1">
                    <a:alpha val="70000"/>
                  </a:schemeClr>
                </a:solidFill>
              </a:rPr>
              <a:t>Herbruggen</a:t>
            </a:r>
            <a:r>
              <a:rPr lang="en-US" sz="600" dirty="0">
                <a:solidFill>
                  <a:schemeClr val="tx1">
                    <a:alpha val="70000"/>
                  </a:schemeClr>
                </a:solidFill>
              </a:rPr>
              <a:t>, </a:t>
            </a:r>
            <a:r>
              <a:rPr lang="en-US" sz="600" dirty="0" err="1">
                <a:solidFill>
                  <a:schemeClr val="tx1">
                    <a:alpha val="70000"/>
                  </a:schemeClr>
                </a:solidFill>
              </a:rPr>
              <a:t>Jard</a:t>
            </a:r>
            <a:r>
              <a:rPr lang="en-US" sz="600" dirty="0">
                <a:solidFill>
                  <a:schemeClr val="tx1">
                    <a:alpha val="70000"/>
                  </a:schemeClr>
                </a:solidFill>
              </a:rPr>
              <a:t> </a:t>
            </a:r>
            <a:r>
              <a:rPr lang="en-US" sz="600" dirty="0" err="1">
                <a:solidFill>
                  <a:schemeClr val="tx1">
                    <a:alpha val="70000"/>
                  </a:schemeClr>
                </a:solidFill>
              </a:rPr>
              <a:t>Bosire</a:t>
            </a:r>
            <a:r>
              <a:rPr lang="en-US" sz="600" dirty="0">
                <a:solidFill>
                  <a:schemeClr val="tx1">
                    <a:alpha val="70000"/>
                  </a:schemeClr>
                </a:solidFill>
              </a:rPr>
              <a:t>, Tim R. McClanahan, </a:t>
            </a:r>
            <a:br>
              <a:rPr lang="en-US" sz="600" dirty="0">
                <a:solidFill>
                  <a:schemeClr val="tx1">
                    <a:alpha val="70000"/>
                  </a:schemeClr>
                </a:solidFill>
              </a:rPr>
            </a:br>
            <a:r>
              <a:rPr lang="en-US" sz="600" dirty="0">
                <a:solidFill>
                  <a:schemeClr val="tx1">
                    <a:alpha val="70000"/>
                  </a:schemeClr>
                </a:solidFill>
              </a:rPr>
              <a:t>'Elasticity in ecosystem services: exploring the variable relationship between ecosystems and human well-being' (2016), </a:t>
            </a:r>
            <a:br>
              <a:rPr lang="en-US" sz="600" dirty="0">
                <a:solidFill>
                  <a:schemeClr val="tx1">
                    <a:alpha val="70000"/>
                  </a:schemeClr>
                </a:solidFill>
              </a:rPr>
            </a:br>
            <a:r>
              <a:rPr lang="en-US" sz="600" dirty="0">
                <a:solidFill>
                  <a:schemeClr val="tx1">
                    <a:alpha val="70000"/>
                  </a:schemeClr>
                </a:solidFill>
              </a:rPr>
              <a:t>under Creative Commons license </a:t>
            </a:r>
            <a:r>
              <a:rPr lang="en-US" sz="600" dirty="0">
                <a:solidFill>
                  <a:schemeClr val="tx1">
                    <a:alpha val="70000"/>
                  </a:schemeClr>
                </a:solidFill>
                <a:hlinkClick r:id="rId5"/>
              </a:rPr>
              <a:t>CC BY-NC 4.0</a:t>
            </a:r>
            <a:endParaRPr lang="en-GB" sz="600" dirty="0">
              <a:solidFill>
                <a:schemeClr val="tx1">
                  <a:alpha val="70000"/>
                </a:schemeClr>
              </a:solidFill>
            </a:endParaRPr>
          </a:p>
        </p:txBody>
      </p:sp>
    </p:spTree>
    <p:extLst>
      <p:ext uri="{BB962C8B-B14F-4D97-AF65-F5344CB8AC3E}">
        <p14:creationId xmlns:p14="http://schemas.microsoft.com/office/powerpoint/2010/main" val="3522682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365126"/>
            <a:ext cx="8398393" cy="1325563"/>
          </a:xfrm>
        </p:spPr>
        <p:txBody>
          <a:bodyPr>
            <a:normAutofit/>
          </a:bodyPr>
          <a:lstStyle/>
          <a:p>
            <a:r>
              <a:rPr lang="fr-FR" sz="3200" dirty="0"/>
              <a:t>Exercice: réflexion sur l’élasticité</a:t>
            </a:r>
            <a:endParaRPr lang="en-US" sz="3200" dirty="0"/>
          </a:p>
        </p:txBody>
      </p:sp>
      <p:sp>
        <p:nvSpPr>
          <p:cNvPr id="5" name="Content Placeholder 4"/>
          <p:cNvSpPr>
            <a:spLocks noGrp="1"/>
          </p:cNvSpPr>
          <p:nvPr>
            <p:ph idx="1"/>
          </p:nvPr>
        </p:nvSpPr>
        <p:spPr>
          <a:xfrm>
            <a:off x="628650" y="1825625"/>
            <a:ext cx="7192736" cy="3363232"/>
          </a:xfrm>
        </p:spPr>
        <p:txBody>
          <a:bodyPr>
            <a:normAutofit/>
          </a:bodyPr>
          <a:lstStyle/>
          <a:p>
            <a:pPr marL="0" lvl="0" indent="0">
              <a:buNone/>
            </a:pPr>
            <a:r>
              <a:rPr lang="fr-FR" sz="2400" dirty="0"/>
              <a:t>Discutez avec votre voisin pendant 5 minutes et réfléchissez à des exemples de:</a:t>
            </a:r>
          </a:p>
          <a:p>
            <a:r>
              <a:rPr lang="fr-FR" sz="2400" dirty="0"/>
              <a:t>Elasticité positive forte</a:t>
            </a:r>
          </a:p>
          <a:p>
            <a:r>
              <a:rPr lang="fr-FR" sz="2400" dirty="0"/>
              <a:t>Elasticité positive faible</a:t>
            </a:r>
          </a:p>
          <a:p>
            <a:r>
              <a:rPr lang="fr-FR" sz="2400" dirty="0"/>
              <a:t>Elasticité négative</a:t>
            </a:r>
            <a:endParaRPr lang="en-GB" altLang="en-US" sz="2400" kern="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480596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580522" y="45087"/>
            <a:ext cx="8563478" cy="1325563"/>
          </a:xfrm>
        </p:spPr>
        <p:txBody>
          <a:bodyPr>
            <a:noAutofit/>
          </a:bodyPr>
          <a:lstStyle/>
          <a:p>
            <a:r>
              <a:rPr lang="fr-FR" sz="3000" dirty="0"/>
              <a:t>Méthodes pour évaluer comment les services écosystémiques contribuent au bien-être </a:t>
            </a:r>
            <a:r>
              <a:rPr lang="en-GB" altLang="en-US" sz="2400" b="0" dirty="0">
                <a:cs typeface="Times New Roman" panose="02020603050405020304" pitchFamily="18" charset="0"/>
              </a:rPr>
              <a:t>(Schreckenberg </a:t>
            </a:r>
            <a:r>
              <a:rPr lang="en-GB" altLang="en-US" sz="2400" b="0" i="1" dirty="0">
                <a:cs typeface="Times New Roman" panose="02020603050405020304" pitchFamily="18" charset="0"/>
              </a:rPr>
              <a:t>et al. </a:t>
            </a:r>
            <a:r>
              <a:rPr lang="en-GB" altLang="en-US" sz="2400" b="0" dirty="0">
                <a:cs typeface="Times New Roman" panose="02020603050405020304" pitchFamily="18" charset="0"/>
              </a:rPr>
              <a:t>2016)</a:t>
            </a:r>
            <a:endParaRPr lang="en-US" sz="2400" b="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580524" y="1375740"/>
            <a:ext cx="8334876" cy="2314515"/>
          </a:xfrm>
        </p:spPr>
        <p:txBody>
          <a:bodyPr>
            <a:noAutofit/>
          </a:bodyPr>
          <a:lstStyle/>
          <a:p>
            <a:pPr lvl="0"/>
            <a:r>
              <a:rPr lang="fr-FR" sz="1600" dirty="0"/>
              <a:t>Les méthodes participatives peuvent être utiles pour comprendre comment les gens dépendent des SE, elles peuvent être utilisées séparément pour différents groupes sociaux.</a:t>
            </a:r>
          </a:p>
          <a:p>
            <a:pPr lvl="0"/>
            <a:r>
              <a:rPr lang="fr-FR" sz="1600" dirty="0"/>
              <a:t>Matrice de notation pour comprendre pourquoi les gens préfèrent certains SE</a:t>
            </a:r>
          </a:p>
          <a:p>
            <a:pPr lvl="0"/>
            <a:r>
              <a:rPr lang="fr-FR" sz="1600" dirty="0"/>
              <a:t>Cartographie participative pour la localisation des SE</a:t>
            </a:r>
          </a:p>
          <a:p>
            <a:r>
              <a:rPr lang="fr-FR" sz="1600" dirty="0"/>
              <a:t>Analyses des tendances pour montrer comment l’utilisation (disponibilité) d’un SE changeait au cours du temps.</a:t>
            </a:r>
            <a:endParaRPr lang="en-GB" sz="1600" dirty="0">
              <a:solidFill>
                <a:schemeClr val="accent1"/>
              </a:solidFill>
              <a:cs typeface="Times New Roman" panose="02020603050405020304" pitchFamily="18" charset="0"/>
            </a:endParaRPr>
          </a:p>
        </p:txBody>
      </p:sp>
      <p:sp>
        <p:nvSpPr>
          <p:cNvPr id="5" name="TextBox 4">
            <a:extLst>
              <a:ext uri="{FF2B5EF4-FFF2-40B4-BE49-F238E27FC236}">
                <a16:creationId xmlns:a16="http://schemas.microsoft.com/office/drawing/2014/main" id="{2ED7BBA1-8CCE-E748-BA7E-491F81B77A98}"/>
              </a:ext>
            </a:extLst>
          </p:cNvPr>
          <p:cNvSpPr txBox="1"/>
          <p:nvPr/>
        </p:nvSpPr>
        <p:spPr>
          <a:xfrm>
            <a:off x="5011713" y="6135340"/>
            <a:ext cx="2097888" cy="200055"/>
          </a:xfrm>
          <a:prstGeom prst="rect">
            <a:avLst/>
          </a:prstGeom>
          <a:noFill/>
        </p:spPr>
        <p:txBody>
          <a:bodyPr wrap="square" rtlCol="0">
            <a:spAutoFit/>
          </a:bodyPr>
          <a:lstStyle/>
          <a:p>
            <a:pPr algn="r"/>
            <a:r>
              <a:rPr lang="en-US" sz="700" dirty="0">
                <a:solidFill>
                  <a:srgbClr val="000000">
                    <a:alpha val="70000"/>
                  </a:srgbClr>
                </a:solidFill>
              </a:rPr>
              <a:t>© Schreckenberg </a:t>
            </a:r>
            <a:r>
              <a:rPr lang="en-US" sz="700" i="1" dirty="0">
                <a:solidFill>
                  <a:srgbClr val="000000">
                    <a:alpha val="70000"/>
                  </a:srgbClr>
                </a:solidFill>
              </a:rPr>
              <a:t>et al. </a:t>
            </a:r>
            <a:r>
              <a:rPr lang="en-US" sz="700" dirty="0">
                <a:solidFill>
                  <a:srgbClr val="000000">
                    <a:alpha val="70000"/>
                  </a:srgbClr>
                </a:solidFill>
              </a:rPr>
              <a:t>(2016)</a:t>
            </a:r>
            <a:endParaRPr lang="en-GB" sz="700" dirty="0">
              <a:solidFill>
                <a:srgbClr val="000000">
                  <a:alpha val="70000"/>
                </a:srgbClr>
              </a:solidFill>
            </a:endParaRPr>
          </a:p>
        </p:txBody>
      </p:sp>
      <p:pic>
        <p:nvPicPr>
          <p:cNvPr id="7" name="Picture 6">
            <a:extLst>
              <a:ext uri="{FF2B5EF4-FFF2-40B4-BE49-F238E27FC236}">
                <a16:creationId xmlns:a16="http://schemas.microsoft.com/office/drawing/2014/main" id="{F0530CBE-082A-1E40-B01F-07427F859ED7}"/>
              </a:ext>
            </a:extLst>
          </p:cNvPr>
          <p:cNvPicPr>
            <a:picLocks noChangeAspect="1"/>
          </p:cNvPicPr>
          <p:nvPr/>
        </p:nvPicPr>
        <p:blipFill>
          <a:blip r:embed="rId3"/>
          <a:stretch>
            <a:fillRect/>
          </a:stretch>
        </p:blipFill>
        <p:spPr>
          <a:xfrm>
            <a:off x="849084" y="3597366"/>
            <a:ext cx="6993764" cy="2511780"/>
          </a:xfrm>
          <a:prstGeom prst="rect">
            <a:avLst/>
          </a:prstGeom>
        </p:spPr>
      </p:pic>
    </p:spTree>
    <p:extLst>
      <p:ext uri="{BB962C8B-B14F-4D97-AF65-F5344CB8AC3E}">
        <p14:creationId xmlns:p14="http://schemas.microsoft.com/office/powerpoint/2010/main" val="312114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6F94F0D-B536-FE43-B57E-8D036A3DC3CC}"/>
              </a:ext>
            </a:extLst>
          </p:cNvPr>
          <p:cNvSpPr/>
          <p:nvPr/>
        </p:nvSpPr>
        <p:spPr>
          <a:xfrm>
            <a:off x="936499" y="4151361"/>
            <a:ext cx="5336393" cy="5358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7AE6B28-5574-8747-BC5C-F1D6B4ECBE19}"/>
              </a:ext>
            </a:extLst>
          </p:cNvPr>
          <p:cNvSpPr/>
          <p:nvPr/>
        </p:nvSpPr>
        <p:spPr>
          <a:xfrm>
            <a:off x="940131" y="3561355"/>
            <a:ext cx="5336393" cy="5313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580522" y="372317"/>
            <a:ext cx="8563478" cy="1325563"/>
          </a:xfrm>
        </p:spPr>
        <p:txBody>
          <a:bodyPr>
            <a:noAutofit/>
          </a:bodyPr>
          <a:lstStyle/>
          <a:p>
            <a:r>
              <a:rPr lang="en-GB" altLang="en-US" sz="2800" dirty="0">
                <a:cs typeface="Times New Roman" panose="02020603050405020304" pitchFamily="18" charset="0"/>
              </a:rPr>
              <a:t>Utiliser le Global Person Generated Index </a:t>
            </a:r>
            <a:br>
              <a:rPr lang="en-GB" altLang="en-US" sz="2800" dirty="0">
                <a:cs typeface="Times New Roman" panose="02020603050405020304" pitchFamily="18" charset="0"/>
              </a:rPr>
            </a:br>
            <a:r>
              <a:rPr lang="en-GB" altLang="en-US" sz="2800" dirty="0">
                <a:cs typeface="Times New Roman" panose="02020603050405020304" pitchFamily="18" charset="0"/>
              </a:rPr>
              <a:t>(GPGI) pour évaluer les impacts perçus des interventions de conservation sur le bien-être </a:t>
            </a:r>
            <a:r>
              <a:rPr lang="en-GB" altLang="en-US" sz="2400" b="0" dirty="0">
                <a:cs typeface="Times New Roman" panose="02020603050405020304" pitchFamily="18" charset="0"/>
              </a:rPr>
              <a:t>(Rasolofoson </a:t>
            </a:r>
            <a:r>
              <a:rPr lang="en-GB" altLang="en-US" sz="2400" b="0" i="1" dirty="0">
                <a:cs typeface="Times New Roman" panose="02020603050405020304" pitchFamily="18" charset="0"/>
              </a:rPr>
              <a:t>et al. </a:t>
            </a:r>
            <a:r>
              <a:rPr lang="en-GB" altLang="en-US" sz="2400" b="0" dirty="0">
                <a:cs typeface="Times New Roman" panose="02020603050405020304" pitchFamily="18" charset="0"/>
              </a:rPr>
              <a:t>2018)</a:t>
            </a:r>
            <a:endParaRPr lang="en-US" sz="2400" b="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04274" y="2035454"/>
            <a:ext cx="7756119" cy="1581399"/>
          </a:xfrm>
        </p:spPr>
        <p:txBody>
          <a:bodyPr>
            <a:normAutofit fontScale="62500" lnSpcReduction="20000"/>
          </a:bodyPr>
          <a:lstStyle/>
          <a:p>
            <a:pPr lvl="0">
              <a:spcBef>
                <a:spcPts val="600"/>
              </a:spcBef>
            </a:pPr>
            <a:r>
              <a:rPr lang="fr-FR" dirty="0"/>
              <a:t>GPGI traite les dimensions multiples du bien-être</a:t>
            </a:r>
          </a:p>
          <a:p>
            <a:pPr lvl="0">
              <a:spcBef>
                <a:spcPts val="600"/>
              </a:spcBef>
            </a:pPr>
            <a:r>
              <a:rPr lang="fr-FR" dirty="0"/>
              <a:t>Permet aux gens de sélectionner, classer et pondérer l’importance relative des domaines les plus importants pour leur bien-être</a:t>
            </a:r>
          </a:p>
          <a:p>
            <a:pPr>
              <a:spcBef>
                <a:spcPts val="600"/>
              </a:spcBef>
            </a:pPr>
            <a:r>
              <a:rPr lang="fr-FR" dirty="0"/>
              <a:t>Le score GPGI peut être comparé entre différents groupes sociaux et utilisé pour évaluer l’impact des interventions sur le bien-être</a:t>
            </a:r>
            <a:endParaRPr lang="en-GB" sz="3600" dirty="0">
              <a:solidFill>
                <a:schemeClr val="accent1"/>
              </a:solidFill>
              <a:cs typeface="Times New Roman" panose="02020603050405020304" pitchFamily="18" charset="0"/>
            </a:endParaRPr>
          </a:p>
        </p:txBody>
      </p:sp>
      <p:sp>
        <p:nvSpPr>
          <p:cNvPr id="10" name="TextBox 9"/>
          <p:cNvSpPr txBox="1"/>
          <p:nvPr/>
        </p:nvSpPr>
        <p:spPr>
          <a:xfrm>
            <a:off x="940131" y="3573268"/>
            <a:ext cx="5276927" cy="523220"/>
          </a:xfrm>
          <a:prstGeom prst="rect">
            <a:avLst/>
          </a:prstGeom>
          <a:noFill/>
        </p:spPr>
        <p:txBody>
          <a:bodyPr wrap="square" rtlCol="0">
            <a:spAutoFit/>
          </a:bodyPr>
          <a:lstStyle/>
          <a:p>
            <a:r>
              <a:rPr lang="en-US" sz="1400" b="1" dirty="0">
                <a:solidFill>
                  <a:schemeClr val="bg1"/>
                </a:solidFill>
              </a:rPr>
              <a:t>1. Quelles sont les trois choses importantes pour vous pour avoir une bonne vie?</a:t>
            </a:r>
          </a:p>
        </p:txBody>
      </p:sp>
      <p:sp>
        <p:nvSpPr>
          <p:cNvPr id="11" name="TextBox 10"/>
          <p:cNvSpPr txBox="1"/>
          <p:nvPr/>
        </p:nvSpPr>
        <p:spPr>
          <a:xfrm>
            <a:off x="947395" y="4140196"/>
            <a:ext cx="5269664" cy="523220"/>
          </a:xfrm>
          <a:prstGeom prst="rect">
            <a:avLst/>
          </a:prstGeom>
          <a:noFill/>
        </p:spPr>
        <p:txBody>
          <a:bodyPr wrap="square" rtlCol="0">
            <a:spAutoFit/>
          </a:bodyPr>
          <a:lstStyle/>
          <a:p>
            <a:r>
              <a:rPr lang="en-US" sz="1400" b="1" dirty="0">
                <a:solidFill>
                  <a:schemeClr val="bg1"/>
                </a:solidFill>
              </a:rPr>
              <a:t>2. Comment faites-vous dans chacun de ces domaines, allant du très mauvais au très bon?</a:t>
            </a:r>
          </a:p>
        </p:txBody>
      </p:sp>
      <p:sp>
        <p:nvSpPr>
          <p:cNvPr id="14" name="TextBox 13"/>
          <p:cNvSpPr txBox="1"/>
          <p:nvPr/>
        </p:nvSpPr>
        <p:spPr>
          <a:xfrm>
            <a:off x="6537040" y="4274666"/>
            <a:ext cx="879928" cy="307777"/>
          </a:xfrm>
          <a:prstGeom prst="rect">
            <a:avLst/>
          </a:prstGeom>
          <a:noFill/>
        </p:spPr>
        <p:txBody>
          <a:bodyPr wrap="square" rtlCol="0">
            <a:spAutoFit/>
          </a:bodyPr>
          <a:lstStyle/>
          <a:p>
            <a:r>
              <a:rPr lang="en-US" sz="1400" b="1" dirty="0">
                <a:solidFill>
                  <a:schemeClr val="accent6"/>
                </a:solidFill>
              </a:rPr>
              <a:t>GPGI</a:t>
            </a:r>
          </a:p>
        </p:txBody>
      </p:sp>
      <p:cxnSp>
        <p:nvCxnSpPr>
          <p:cNvPr id="7" name="Straight Connector 6">
            <a:extLst>
              <a:ext uri="{FF2B5EF4-FFF2-40B4-BE49-F238E27FC236}">
                <a16:creationId xmlns:a16="http://schemas.microsoft.com/office/drawing/2014/main" id="{CEBAED11-3CB7-D14D-97D3-CA9F0F8F0C26}"/>
              </a:ext>
            </a:extLst>
          </p:cNvPr>
          <p:cNvCxnSpPr>
            <a:cxnSpLocks/>
          </p:cNvCxnSpPr>
          <p:nvPr/>
        </p:nvCxnSpPr>
        <p:spPr>
          <a:xfrm>
            <a:off x="6377049" y="3561355"/>
            <a:ext cx="0" cy="1729737"/>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riangle 19">
            <a:extLst>
              <a:ext uri="{FF2B5EF4-FFF2-40B4-BE49-F238E27FC236}">
                <a16:creationId xmlns:a16="http://schemas.microsoft.com/office/drawing/2014/main" id="{04F39A1D-44FB-4849-A73F-55F7580FB9DD}"/>
              </a:ext>
            </a:extLst>
          </p:cNvPr>
          <p:cNvSpPr/>
          <p:nvPr/>
        </p:nvSpPr>
        <p:spPr>
          <a:xfrm rot="5400000">
            <a:off x="6394862" y="4345427"/>
            <a:ext cx="166255" cy="17812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950E020-DA38-2F4F-9F97-2877F0F337F3}"/>
              </a:ext>
            </a:extLst>
          </p:cNvPr>
          <p:cNvSpPr/>
          <p:nvPr/>
        </p:nvSpPr>
        <p:spPr>
          <a:xfrm>
            <a:off x="933776" y="4755287"/>
            <a:ext cx="5336393" cy="5358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11F4C2D-3B76-D148-8AC0-D806AC689D83}"/>
              </a:ext>
            </a:extLst>
          </p:cNvPr>
          <p:cNvSpPr txBox="1"/>
          <p:nvPr/>
        </p:nvSpPr>
        <p:spPr>
          <a:xfrm>
            <a:off x="944672" y="4744122"/>
            <a:ext cx="5272387" cy="523220"/>
          </a:xfrm>
          <a:prstGeom prst="rect">
            <a:avLst/>
          </a:prstGeom>
          <a:noFill/>
        </p:spPr>
        <p:txBody>
          <a:bodyPr wrap="square" rtlCol="0">
            <a:spAutoFit/>
          </a:bodyPr>
          <a:lstStyle/>
          <a:p>
            <a:r>
              <a:rPr lang="en-US" sz="1400" b="1" dirty="0">
                <a:solidFill>
                  <a:schemeClr val="bg1"/>
                </a:solidFill>
              </a:rPr>
              <a:t>3. Utiliser les graines de haricot pour montrer l’importance relative de ces aspects dans votre vie</a:t>
            </a:r>
          </a:p>
        </p:txBody>
      </p:sp>
      <p:sp>
        <p:nvSpPr>
          <p:cNvPr id="27" name="TextBox 26">
            <a:extLst>
              <a:ext uri="{FF2B5EF4-FFF2-40B4-BE49-F238E27FC236}">
                <a16:creationId xmlns:a16="http://schemas.microsoft.com/office/drawing/2014/main" id="{BA50DDE4-098C-904F-9C47-5EDC276C8830}"/>
              </a:ext>
            </a:extLst>
          </p:cNvPr>
          <p:cNvSpPr txBox="1"/>
          <p:nvPr/>
        </p:nvSpPr>
        <p:spPr>
          <a:xfrm>
            <a:off x="6537040" y="5389078"/>
            <a:ext cx="3105723" cy="523220"/>
          </a:xfrm>
          <a:prstGeom prst="rect">
            <a:avLst/>
          </a:prstGeom>
          <a:noFill/>
        </p:spPr>
        <p:txBody>
          <a:bodyPr wrap="square" rtlCol="0">
            <a:spAutoFit/>
          </a:bodyPr>
          <a:lstStyle/>
          <a:p>
            <a:r>
              <a:rPr lang="en-US" sz="1400" b="1" dirty="0">
                <a:solidFill>
                  <a:schemeClr val="accent5"/>
                </a:solidFill>
              </a:rPr>
              <a:t>Evaluation participative </a:t>
            </a:r>
            <a:br>
              <a:rPr lang="en-US" sz="1400" b="1" dirty="0">
                <a:solidFill>
                  <a:schemeClr val="accent5"/>
                </a:solidFill>
              </a:rPr>
            </a:br>
            <a:r>
              <a:rPr lang="en-US" sz="1400" b="1" dirty="0">
                <a:solidFill>
                  <a:schemeClr val="accent5"/>
                </a:solidFill>
              </a:rPr>
              <a:t>d’impact</a:t>
            </a:r>
          </a:p>
        </p:txBody>
      </p:sp>
      <p:cxnSp>
        <p:nvCxnSpPr>
          <p:cNvPr id="28" name="Straight Connector 27">
            <a:extLst>
              <a:ext uri="{FF2B5EF4-FFF2-40B4-BE49-F238E27FC236}">
                <a16:creationId xmlns:a16="http://schemas.microsoft.com/office/drawing/2014/main" id="{D69EB7A2-396D-AA4D-9AB8-673AEB7A275E}"/>
              </a:ext>
            </a:extLst>
          </p:cNvPr>
          <p:cNvCxnSpPr>
            <a:cxnSpLocks/>
          </p:cNvCxnSpPr>
          <p:nvPr/>
        </p:nvCxnSpPr>
        <p:spPr>
          <a:xfrm>
            <a:off x="6377050" y="5400243"/>
            <a:ext cx="0" cy="535805"/>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Triangle 28">
            <a:extLst>
              <a:ext uri="{FF2B5EF4-FFF2-40B4-BE49-F238E27FC236}">
                <a16:creationId xmlns:a16="http://schemas.microsoft.com/office/drawing/2014/main" id="{B9F3FBA7-12D0-804F-AC74-C3F5A71F7D5A}"/>
              </a:ext>
            </a:extLst>
          </p:cNvPr>
          <p:cNvSpPr/>
          <p:nvPr/>
        </p:nvSpPr>
        <p:spPr>
          <a:xfrm rot="5400000">
            <a:off x="6394863" y="5560394"/>
            <a:ext cx="166255" cy="17812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BD57037-684C-6744-BBC0-FEB1BCF754E2}"/>
              </a:ext>
            </a:extLst>
          </p:cNvPr>
          <p:cNvSpPr/>
          <p:nvPr/>
        </p:nvSpPr>
        <p:spPr>
          <a:xfrm>
            <a:off x="933777" y="5400243"/>
            <a:ext cx="5336393" cy="5358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40C49ED-F6A6-9D4D-AD47-54626CFFFC9F}"/>
              </a:ext>
            </a:extLst>
          </p:cNvPr>
          <p:cNvSpPr txBox="1"/>
          <p:nvPr/>
        </p:nvSpPr>
        <p:spPr>
          <a:xfrm>
            <a:off x="944673" y="5389078"/>
            <a:ext cx="5325497" cy="523220"/>
          </a:xfrm>
          <a:prstGeom prst="rect">
            <a:avLst/>
          </a:prstGeom>
          <a:noFill/>
        </p:spPr>
        <p:txBody>
          <a:bodyPr wrap="square" rtlCol="0">
            <a:spAutoFit/>
          </a:bodyPr>
          <a:lstStyle/>
          <a:p>
            <a:r>
              <a:rPr lang="en-US" sz="1400" b="1" dirty="0">
                <a:solidFill>
                  <a:schemeClr val="bg1"/>
                </a:solidFill>
              </a:rPr>
              <a:t>4. Quelle part de votre performance dans chaque domaine est due au fait d’avoir fait vos études à cette Université?</a:t>
            </a:r>
          </a:p>
        </p:txBody>
      </p:sp>
    </p:spTree>
    <p:extLst>
      <p:ext uri="{BB962C8B-B14F-4D97-AF65-F5344CB8AC3E}">
        <p14:creationId xmlns:p14="http://schemas.microsoft.com/office/powerpoint/2010/main" val="1912807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1709739"/>
            <a:ext cx="7886700" cy="2852737"/>
          </a:xfrm>
        </p:spPr>
        <p:txBody>
          <a:bodyPr>
            <a:normAutofit/>
          </a:bodyPr>
          <a:lstStyle/>
          <a:p>
            <a:pPr>
              <a:lnSpc>
                <a:spcPct val="100000"/>
              </a:lnSpc>
            </a:pPr>
            <a:r>
              <a:rPr lang="fr-FR" dirty="0"/>
              <a:t>Perspectives genrées sur les services écosystémiques et le bien-être</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5350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6E5817-8269-364D-8F8D-A266A75C694A}"/>
              </a:ext>
            </a:extLst>
          </p:cNvPr>
          <p:cNvSpPr>
            <a:spLocks noGrp="1"/>
          </p:cNvSpPr>
          <p:nvPr>
            <p:ph type="title"/>
          </p:nvPr>
        </p:nvSpPr>
        <p:spPr>
          <a:xfrm>
            <a:off x="628650" y="91992"/>
            <a:ext cx="7886700" cy="1325563"/>
          </a:xfrm>
        </p:spPr>
        <p:txBody>
          <a:bodyPr>
            <a:normAutofit/>
          </a:bodyPr>
          <a:lstStyle/>
          <a:p>
            <a:r>
              <a:rPr lang="fr-FR" sz="3200" dirty="0"/>
              <a:t>Qu’est-ce que le genre?</a:t>
            </a:r>
            <a:endParaRPr lang="en-US" sz="3200" dirty="0"/>
          </a:p>
        </p:txBody>
      </p:sp>
      <p:sp>
        <p:nvSpPr>
          <p:cNvPr id="5" name="Content Placeholder 4">
            <a:extLst>
              <a:ext uri="{FF2B5EF4-FFF2-40B4-BE49-F238E27FC236}">
                <a16:creationId xmlns:a16="http://schemas.microsoft.com/office/drawing/2014/main" id="{476404F5-F84B-3949-91C7-91B65CD4BE06}"/>
              </a:ext>
            </a:extLst>
          </p:cNvPr>
          <p:cNvSpPr>
            <a:spLocks noGrp="1"/>
          </p:cNvSpPr>
          <p:nvPr>
            <p:ph idx="1"/>
          </p:nvPr>
        </p:nvSpPr>
        <p:spPr>
          <a:xfrm>
            <a:off x="628650" y="1481241"/>
            <a:ext cx="7886700" cy="4351338"/>
          </a:xfrm>
        </p:spPr>
        <p:txBody>
          <a:bodyPr>
            <a:normAutofit/>
          </a:bodyPr>
          <a:lstStyle/>
          <a:p>
            <a:pPr lvl="0"/>
            <a:r>
              <a:rPr lang="fr-FR" sz="2200" b="1" dirty="0"/>
              <a:t>Le genre</a:t>
            </a:r>
            <a:r>
              <a:rPr lang="fr-FR" sz="2200" dirty="0"/>
              <a:t> désigne les rôles habitudes, activités et attributions socialement construits qu’une société donnée considère appropriés pour les hommes et les femmes</a:t>
            </a:r>
          </a:p>
          <a:p>
            <a:pPr lvl="0"/>
            <a:r>
              <a:rPr lang="fr-FR" sz="2200" b="1" dirty="0"/>
              <a:t>Les rôles de genre</a:t>
            </a:r>
            <a:r>
              <a:rPr lang="fr-FR" sz="2200" dirty="0"/>
              <a:t> sont des rôles et responsabilités économiques et sociaux particuliers considérés appropriés pour les hommes et les femmes dans une société donnée</a:t>
            </a:r>
          </a:p>
          <a:p>
            <a:r>
              <a:rPr lang="fr-FR" sz="2200" b="1" dirty="0"/>
              <a:t>Le genre ne concerne pas seulement les femmes: </a:t>
            </a:r>
            <a:r>
              <a:rPr lang="fr-FR" sz="2200" dirty="0"/>
              <a:t>Les relations de genre influencent la sécurité du ménage, le bien-être de la famille, la planification, la production et beaucoup d’autres aspects de la vie.</a:t>
            </a:r>
            <a:endParaRPr lang="en-US" sz="2200" dirty="0"/>
          </a:p>
        </p:txBody>
      </p:sp>
    </p:spTree>
    <p:extLst>
      <p:ext uri="{BB962C8B-B14F-4D97-AF65-F5344CB8AC3E}">
        <p14:creationId xmlns:p14="http://schemas.microsoft.com/office/powerpoint/2010/main" val="2625505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6E5817-8269-364D-8F8D-A266A75C694A}"/>
              </a:ext>
            </a:extLst>
          </p:cNvPr>
          <p:cNvSpPr>
            <a:spLocks noGrp="1"/>
          </p:cNvSpPr>
          <p:nvPr>
            <p:ph type="title"/>
          </p:nvPr>
        </p:nvSpPr>
        <p:spPr>
          <a:xfrm>
            <a:off x="628650" y="91994"/>
            <a:ext cx="7886700" cy="1325563"/>
          </a:xfrm>
        </p:spPr>
        <p:txBody>
          <a:bodyPr>
            <a:normAutofit/>
          </a:bodyPr>
          <a:lstStyle/>
          <a:p>
            <a:r>
              <a:rPr lang="fr-FR" sz="3200" dirty="0"/>
              <a:t>Genre et services écosystémiques</a:t>
            </a:r>
            <a:endParaRPr lang="en-US" sz="3200" dirty="0"/>
          </a:p>
        </p:txBody>
      </p:sp>
      <p:sp>
        <p:nvSpPr>
          <p:cNvPr id="5" name="Content Placeholder 4">
            <a:extLst>
              <a:ext uri="{FF2B5EF4-FFF2-40B4-BE49-F238E27FC236}">
                <a16:creationId xmlns:a16="http://schemas.microsoft.com/office/drawing/2014/main" id="{476404F5-F84B-3949-91C7-91B65CD4BE06}"/>
              </a:ext>
            </a:extLst>
          </p:cNvPr>
          <p:cNvSpPr>
            <a:spLocks noGrp="1"/>
          </p:cNvSpPr>
          <p:nvPr>
            <p:ph idx="1"/>
          </p:nvPr>
        </p:nvSpPr>
        <p:spPr>
          <a:xfrm>
            <a:off x="628650" y="1457491"/>
            <a:ext cx="7886700" cy="4351338"/>
          </a:xfrm>
        </p:spPr>
        <p:txBody>
          <a:bodyPr>
            <a:normAutofit fontScale="92500" lnSpcReduction="10000"/>
          </a:bodyPr>
          <a:lstStyle/>
          <a:p>
            <a:pPr lvl="0"/>
            <a:r>
              <a:rPr lang="fr-FR" sz="2400" dirty="0"/>
              <a:t>Le genre est très présent dans les programmes de développement depuis les années 80.</a:t>
            </a:r>
          </a:p>
          <a:p>
            <a:pPr lvl="0"/>
            <a:r>
              <a:rPr lang="fr-FR" sz="2400" dirty="0"/>
              <a:t>Mais il a y des lacunes (</a:t>
            </a:r>
            <a:r>
              <a:rPr lang="fr-FR" sz="2400" i="1" dirty="0"/>
              <a:t>blind spot</a:t>
            </a:r>
            <a:r>
              <a:rPr lang="fr-FR" sz="2400" dirty="0"/>
              <a:t>) dans la documentation sur les SE (Brown and </a:t>
            </a:r>
            <a:r>
              <a:rPr lang="fr-FR" sz="2400" dirty="0" err="1"/>
              <a:t>Fortnam</a:t>
            </a:r>
            <a:r>
              <a:rPr lang="fr-FR" sz="2400" dirty="0"/>
              <a:t> 2018)</a:t>
            </a:r>
          </a:p>
          <a:p>
            <a:pPr lvl="0"/>
            <a:r>
              <a:rPr lang="fr-FR" sz="2400" dirty="0"/>
              <a:t>Pourquoi est-ce important ?</a:t>
            </a:r>
          </a:p>
          <a:p>
            <a:pPr lvl="1"/>
            <a:r>
              <a:rPr lang="fr-FR" sz="1900" dirty="0"/>
              <a:t>Le genre est susceptible de déterminer comment les gens jouissent des SE</a:t>
            </a:r>
          </a:p>
          <a:p>
            <a:pPr lvl="1"/>
            <a:r>
              <a:rPr lang="fr-FR" sz="1900" dirty="0"/>
              <a:t>Les Objectifs de Développement Durables aspirent à ce qu’il n’y ait pas de laissés pour compte.</a:t>
            </a:r>
          </a:p>
          <a:p>
            <a:r>
              <a:rPr lang="fr-FR" sz="2200" dirty="0"/>
              <a:t>L’intersection du genre avec des facteurs tels que l’âge, la caste et l’ethnicité peut réduire davantage l’incapacité des femmes à faire entendre leur voix</a:t>
            </a:r>
            <a:endParaRPr lang="en-US" sz="2200" b="1" dirty="0"/>
          </a:p>
        </p:txBody>
      </p:sp>
    </p:spTree>
    <p:extLst>
      <p:ext uri="{BB962C8B-B14F-4D97-AF65-F5344CB8AC3E}">
        <p14:creationId xmlns:p14="http://schemas.microsoft.com/office/powerpoint/2010/main" val="1200749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05959B-37EA-AD4E-BA5B-4EB86CE475AA}"/>
              </a:ext>
            </a:extLst>
          </p:cNvPr>
          <p:cNvSpPr>
            <a:spLocks noGrp="1"/>
          </p:cNvSpPr>
          <p:nvPr>
            <p:ph type="title"/>
          </p:nvPr>
        </p:nvSpPr>
        <p:spPr>
          <a:xfrm>
            <a:off x="122465" y="283311"/>
            <a:ext cx="8548006" cy="1325563"/>
          </a:xfrm>
        </p:spPr>
        <p:txBody>
          <a:bodyPr>
            <a:noAutofit/>
          </a:bodyPr>
          <a:lstStyle/>
          <a:p>
            <a:r>
              <a:rPr lang="fr-FR" sz="2800" dirty="0"/>
              <a:t>Choix genrés en services écosystémiques</a:t>
            </a:r>
            <a:br>
              <a:rPr lang="en-US" sz="2800" dirty="0"/>
            </a:br>
            <a:r>
              <a:rPr lang="fr-FR" sz="2800" b="0" dirty="0"/>
              <a:t>Les hommes et les femmes perçoivent, apprécient les services écosystémiques et en bénéficient différemment</a:t>
            </a:r>
            <a:endParaRPr lang="en-US" sz="2800" b="0" dirty="0"/>
          </a:p>
        </p:txBody>
      </p:sp>
      <p:pic>
        <p:nvPicPr>
          <p:cNvPr id="10" name="Content Placeholder 9">
            <a:extLst>
              <a:ext uri="{FF2B5EF4-FFF2-40B4-BE49-F238E27FC236}">
                <a16:creationId xmlns:a16="http://schemas.microsoft.com/office/drawing/2014/main" id="{A47B5487-B167-E142-85C3-C4715D447BE4}"/>
              </a:ext>
            </a:extLst>
          </p:cNvPr>
          <p:cNvPicPr>
            <a:picLocks noGrp="1" noChangeAspect="1"/>
          </p:cNvPicPr>
          <p:nvPr>
            <p:ph idx="1"/>
          </p:nvPr>
        </p:nvPicPr>
        <p:blipFill>
          <a:blip r:embed="rId3"/>
          <a:stretch>
            <a:fillRect/>
          </a:stretch>
        </p:blipFill>
        <p:spPr>
          <a:xfrm>
            <a:off x="-59375" y="1761939"/>
            <a:ext cx="6066595" cy="4351338"/>
          </a:xfrm>
        </p:spPr>
      </p:pic>
      <p:sp>
        <p:nvSpPr>
          <p:cNvPr id="8" name="TextBox 7">
            <a:extLst>
              <a:ext uri="{FF2B5EF4-FFF2-40B4-BE49-F238E27FC236}">
                <a16:creationId xmlns:a16="http://schemas.microsoft.com/office/drawing/2014/main" id="{61E24A80-32F8-A643-B9ED-FE0DD6E474D3}"/>
              </a:ext>
            </a:extLst>
          </p:cNvPr>
          <p:cNvSpPr txBox="1"/>
          <p:nvPr/>
        </p:nvSpPr>
        <p:spPr>
          <a:xfrm>
            <a:off x="2341604" y="6419405"/>
            <a:ext cx="4471034" cy="200055"/>
          </a:xfrm>
          <a:prstGeom prst="rect">
            <a:avLst/>
          </a:prstGeom>
          <a:noFill/>
        </p:spPr>
        <p:txBody>
          <a:bodyPr wrap="square" rtlCol="0">
            <a:spAutoFit/>
          </a:bodyPr>
          <a:lstStyle/>
          <a:p>
            <a:pPr algn="ctr"/>
            <a:r>
              <a:rPr lang="fr-FR" sz="700" dirty="0">
                <a:solidFill>
                  <a:schemeClr val="tx1">
                    <a:alpha val="70000"/>
                  </a:schemeClr>
                </a:solidFill>
              </a:rPr>
              <a:t>Reproduit avec la permission de </a:t>
            </a:r>
            <a:r>
              <a:rPr lang="en-US" sz="700" dirty="0">
                <a:solidFill>
                  <a:schemeClr val="tx1">
                    <a:alpha val="70000"/>
                  </a:schemeClr>
                </a:solidFill>
              </a:rPr>
              <a:t>Tim </a:t>
            </a:r>
            <a:r>
              <a:rPr lang="en-US" sz="700" dirty="0" err="1">
                <a:solidFill>
                  <a:schemeClr val="tx1">
                    <a:alpha val="70000"/>
                  </a:schemeClr>
                </a:solidFill>
              </a:rPr>
              <a:t>Daw</a:t>
            </a:r>
            <a:r>
              <a:rPr lang="en-US" sz="700" dirty="0">
                <a:solidFill>
                  <a:schemeClr val="tx1">
                    <a:alpha val="70000"/>
                  </a:schemeClr>
                </a:solidFill>
              </a:rPr>
              <a:t> / ESPA SPACES</a:t>
            </a:r>
            <a:endParaRPr lang="en-GB" sz="700" dirty="0">
              <a:solidFill>
                <a:schemeClr val="tx1">
                  <a:alpha val="70000"/>
                </a:schemeClr>
              </a:solidFill>
            </a:endParaRPr>
          </a:p>
        </p:txBody>
      </p:sp>
      <p:pic>
        <p:nvPicPr>
          <p:cNvPr id="12" name="Picture 11">
            <a:extLst>
              <a:ext uri="{FF2B5EF4-FFF2-40B4-BE49-F238E27FC236}">
                <a16:creationId xmlns:a16="http://schemas.microsoft.com/office/drawing/2014/main" id="{47EF6DED-23E7-854C-846A-ABA15F3BA3C7}"/>
              </a:ext>
            </a:extLst>
          </p:cNvPr>
          <p:cNvPicPr>
            <a:picLocks noChangeAspect="1"/>
          </p:cNvPicPr>
          <p:nvPr/>
        </p:nvPicPr>
        <p:blipFill rotWithShape="1">
          <a:blip r:embed="rId4"/>
          <a:srcRect l="2516" r="1454"/>
          <a:stretch/>
        </p:blipFill>
        <p:spPr>
          <a:xfrm>
            <a:off x="6007220" y="1761938"/>
            <a:ext cx="3136780" cy="4351339"/>
          </a:xfrm>
          <a:prstGeom prst="rect">
            <a:avLst/>
          </a:prstGeom>
        </p:spPr>
      </p:pic>
    </p:spTree>
    <p:extLst>
      <p:ext uri="{BB962C8B-B14F-4D97-AF65-F5344CB8AC3E}">
        <p14:creationId xmlns:p14="http://schemas.microsoft.com/office/powerpoint/2010/main" val="4058698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130645"/>
            <a:ext cx="8292066" cy="1325563"/>
          </a:xfrm>
        </p:spPr>
        <p:txBody>
          <a:bodyPr>
            <a:normAutofit/>
          </a:bodyPr>
          <a:lstStyle/>
          <a:p>
            <a:r>
              <a:rPr lang="fr-FR" sz="3200" dirty="0"/>
              <a:t>Objectifs d’apprentissage</a:t>
            </a:r>
            <a:endParaRPr lang="en-US"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1305912"/>
            <a:ext cx="7886700" cy="4351338"/>
          </a:xfrm>
        </p:spPr>
        <p:txBody>
          <a:bodyPr>
            <a:normAutofit/>
          </a:bodyPr>
          <a:lstStyle/>
          <a:p>
            <a:pPr lvl="0"/>
            <a:r>
              <a:rPr lang="fr-FR" sz="2400" dirty="0"/>
              <a:t>Expliquer le bien-être en tant que concept multi dimensionnel</a:t>
            </a:r>
          </a:p>
          <a:p>
            <a:pPr lvl="0"/>
            <a:r>
              <a:rPr lang="fr-FR" sz="2400" dirty="0"/>
              <a:t>Analyser comment les aspirations de bien-être de différentes personnes dépendent de (et impactent) différents services écosystémiques</a:t>
            </a:r>
          </a:p>
          <a:p>
            <a:r>
              <a:rPr lang="fr-FR" sz="2400" dirty="0"/>
              <a:t>Etre conscient des différences de genre dans les relations entre les services écosystémiques et le bien-être</a:t>
            </a:r>
            <a:endParaRPr lang="en-GB" sz="24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2239197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1DD7-5F46-884E-BA58-D526DE5D2F83}"/>
              </a:ext>
            </a:extLst>
          </p:cNvPr>
          <p:cNvSpPr>
            <a:spLocks noGrp="1"/>
          </p:cNvSpPr>
          <p:nvPr>
            <p:ph type="title"/>
          </p:nvPr>
        </p:nvSpPr>
        <p:spPr>
          <a:xfrm>
            <a:off x="498018" y="210751"/>
            <a:ext cx="8221436" cy="1325563"/>
          </a:xfrm>
        </p:spPr>
        <p:txBody>
          <a:bodyPr>
            <a:noAutofit/>
          </a:bodyPr>
          <a:lstStyle/>
          <a:p>
            <a:r>
              <a:rPr lang="fr-FR" sz="2800" dirty="0"/>
              <a:t>Exercice: Pourquoi est-ce qu’il y a un risque de biais contre les femmes dans les évaluations des SE et les prises de décision ?</a:t>
            </a:r>
            <a:endParaRPr lang="en-US" sz="2800" dirty="0"/>
          </a:p>
        </p:txBody>
      </p:sp>
      <p:pic>
        <p:nvPicPr>
          <p:cNvPr id="6" name="Content Placeholder 5">
            <a:extLst>
              <a:ext uri="{FF2B5EF4-FFF2-40B4-BE49-F238E27FC236}">
                <a16:creationId xmlns:a16="http://schemas.microsoft.com/office/drawing/2014/main" id="{CFEAAA09-044A-E04E-B2FE-992EC6FB189F}"/>
              </a:ext>
            </a:extLst>
          </p:cNvPr>
          <p:cNvPicPr>
            <a:picLocks noGrp="1" noChangeAspect="1"/>
          </p:cNvPicPr>
          <p:nvPr>
            <p:ph idx="1"/>
          </p:nvPr>
        </p:nvPicPr>
        <p:blipFill rotWithShape="1">
          <a:blip r:embed="rId3"/>
          <a:srcRect t="20086" b="6577"/>
          <a:stretch/>
        </p:blipFill>
        <p:spPr>
          <a:xfrm>
            <a:off x="0" y="1638795"/>
            <a:ext cx="9144000" cy="4476998"/>
          </a:xfrm>
        </p:spPr>
      </p:pic>
      <p:sp>
        <p:nvSpPr>
          <p:cNvPr id="4" name="TextBox 3">
            <a:extLst>
              <a:ext uri="{FF2B5EF4-FFF2-40B4-BE49-F238E27FC236}">
                <a16:creationId xmlns:a16="http://schemas.microsoft.com/office/drawing/2014/main" id="{76E1F860-B8D2-F546-8CB1-1B765F188D8E}"/>
              </a:ext>
            </a:extLst>
          </p:cNvPr>
          <p:cNvSpPr txBox="1"/>
          <p:nvPr/>
        </p:nvSpPr>
        <p:spPr>
          <a:xfrm>
            <a:off x="2341604" y="6419405"/>
            <a:ext cx="4471034" cy="200055"/>
          </a:xfrm>
          <a:prstGeom prst="rect">
            <a:avLst/>
          </a:prstGeom>
          <a:noFill/>
        </p:spPr>
        <p:txBody>
          <a:bodyPr wrap="square" rtlCol="0">
            <a:spAutoFit/>
          </a:bodyPr>
          <a:lstStyle/>
          <a:p>
            <a:pPr algn="ctr"/>
            <a:r>
              <a:rPr lang="en-US" sz="700" dirty="0">
                <a:solidFill>
                  <a:schemeClr val="tx1">
                    <a:alpha val="70000"/>
                  </a:schemeClr>
                </a:solidFill>
              </a:rPr>
              <a:t>Reprinted with permission from Joachim Cheupe / ESPA SPACES</a:t>
            </a:r>
            <a:endParaRPr lang="en-GB" sz="700" dirty="0">
              <a:solidFill>
                <a:schemeClr val="tx1">
                  <a:alpha val="70000"/>
                </a:schemeClr>
              </a:solidFill>
            </a:endParaRPr>
          </a:p>
        </p:txBody>
      </p:sp>
    </p:spTree>
    <p:extLst>
      <p:ext uri="{BB962C8B-B14F-4D97-AF65-F5344CB8AC3E}">
        <p14:creationId xmlns:p14="http://schemas.microsoft.com/office/powerpoint/2010/main" val="3048849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0B829-8358-3740-80A3-E5A2E685128D}"/>
              </a:ext>
            </a:extLst>
          </p:cNvPr>
          <p:cNvSpPr>
            <a:spLocks noGrp="1"/>
          </p:cNvSpPr>
          <p:nvPr>
            <p:ph type="title"/>
          </p:nvPr>
        </p:nvSpPr>
        <p:spPr/>
        <p:txBody>
          <a:bodyPr>
            <a:normAutofit/>
          </a:bodyPr>
          <a:lstStyle/>
          <a:p>
            <a:r>
              <a:rPr lang="fr-FR" sz="3200" dirty="0"/>
              <a:t>Facteurs freinant l’intégration du genre et des services écosystémiques</a:t>
            </a:r>
            <a:endParaRPr lang="en-US" sz="3200" dirty="0"/>
          </a:p>
        </p:txBody>
      </p:sp>
      <p:sp>
        <p:nvSpPr>
          <p:cNvPr id="3" name="Content Placeholder 2">
            <a:extLst>
              <a:ext uri="{FF2B5EF4-FFF2-40B4-BE49-F238E27FC236}">
                <a16:creationId xmlns:a16="http://schemas.microsoft.com/office/drawing/2014/main" id="{A7E1159C-DA36-8F4C-8846-67C5A19A3B95}"/>
              </a:ext>
            </a:extLst>
          </p:cNvPr>
          <p:cNvSpPr>
            <a:spLocks noGrp="1"/>
          </p:cNvSpPr>
          <p:nvPr>
            <p:ph idx="1"/>
          </p:nvPr>
        </p:nvSpPr>
        <p:spPr/>
        <p:txBody>
          <a:bodyPr>
            <a:normAutofit/>
          </a:bodyPr>
          <a:lstStyle/>
          <a:p>
            <a:pPr lvl="0"/>
            <a:r>
              <a:rPr lang="fr-FR" sz="2200" dirty="0"/>
              <a:t>La participation dans la prise de décision est souvent non significative</a:t>
            </a:r>
          </a:p>
          <a:p>
            <a:pPr lvl="0"/>
            <a:r>
              <a:rPr lang="fr-FR" sz="2200" dirty="0"/>
              <a:t>Pour donner aux femmes une réelle implication (</a:t>
            </a:r>
            <a:r>
              <a:rPr lang="fr-FR" sz="2200" i="1" dirty="0" err="1"/>
              <a:t>agency</a:t>
            </a:r>
            <a:r>
              <a:rPr lang="fr-FR" sz="2200" dirty="0"/>
              <a:t>) dans la prise de décision, elles devront avoir une capacité suffisante pour prendre des décisions et influencer les décisions des autres</a:t>
            </a:r>
          </a:p>
          <a:p>
            <a:r>
              <a:rPr lang="fr-FR" sz="2200" dirty="0"/>
              <a:t>Peu d’interventions en services écosystémiques adoptent une approche basée sur les droits pour transformer les structures empêchant les femmes de bénéficier des services écosystémiques</a:t>
            </a:r>
            <a:endParaRPr lang="en-US" sz="2200" dirty="0"/>
          </a:p>
        </p:txBody>
      </p:sp>
    </p:spTree>
    <p:extLst>
      <p:ext uri="{BB962C8B-B14F-4D97-AF65-F5344CB8AC3E}">
        <p14:creationId xmlns:p14="http://schemas.microsoft.com/office/powerpoint/2010/main" val="1128430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EB2C4-321A-5C49-A413-7771984DAC8E}"/>
              </a:ext>
            </a:extLst>
          </p:cNvPr>
          <p:cNvSpPr>
            <a:spLocks noGrp="1"/>
          </p:cNvSpPr>
          <p:nvPr>
            <p:ph type="title"/>
          </p:nvPr>
        </p:nvSpPr>
        <p:spPr>
          <a:xfrm>
            <a:off x="628650" y="56367"/>
            <a:ext cx="7886700" cy="1325563"/>
          </a:xfrm>
        </p:spPr>
        <p:txBody>
          <a:bodyPr>
            <a:normAutofit/>
          </a:bodyPr>
          <a:lstStyle/>
          <a:p>
            <a:r>
              <a:rPr lang="fr-FR" dirty="0"/>
              <a:t>En résumé…</a:t>
            </a:r>
            <a:endParaRPr lang="en-US" dirty="0"/>
          </a:p>
        </p:txBody>
      </p:sp>
      <p:sp>
        <p:nvSpPr>
          <p:cNvPr id="3" name="Content Placeholder 2">
            <a:extLst>
              <a:ext uri="{FF2B5EF4-FFF2-40B4-BE49-F238E27FC236}">
                <a16:creationId xmlns:a16="http://schemas.microsoft.com/office/drawing/2014/main" id="{805A6F4F-5A53-C94A-9458-12EEF2B90E12}"/>
              </a:ext>
            </a:extLst>
          </p:cNvPr>
          <p:cNvSpPr>
            <a:spLocks noGrp="1"/>
          </p:cNvSpPr>
          <p:nvPr>
            <p:ph idx="1"/>
          </p:nvPr>
        </p:nvSpPr>
        <p:spPr>
          <a:xfrm>
            <a:off x="628650" y="1386239"/>
            <a:ext cx="7886700" cy="4351338"/>
          </a:xfrm>
        </p:spPr>
        <p:txBody>
          <a:bodyPr>
            <a:normAutofit/>
          </a:bodyPr>
          <a:lstStyle/>
          <a:p>
            <a:pPr lvl="0"/>
            <a:r>
              <a:rPr lang="fr-FR" sz="2000" dirty="0"/>
              <a:t>Le bien-être est multi dimensionnel (objectif, subjectif, relationnel)</a:t>
            </a:r>
          </a:p>
          <a:p>
            <a:pPr lvl="0"/>
            <a:r>
              <a:rPr lang="fr-FR" sz="2000" dirty="0"/>
              <a:t>Il varie d’une personne à une autre et peut changer au cours du temps</a:t>
            </a:r>
          </a:p>
          <a:p>
            <a:pPr lvl="0"/>
            <a:r>
              <a:rPr lang="fr-FR" sz="2000" dirty="0"/>
              <a:t>Différentes personnes dépendent des SE pour leur bien-être a des degrés variables</a:t>
            </a:r>
          </a:p>
          <a:p>
            <a:pPr lvl="0"/>
            <a:r>
              <a:rPr lang="fr-FR" sz="2000" dirty="0"/>
              <a:t>Il est particulièrement important de comprendre comment les relations SE-Bien-être humain varient selon le genre (et aussi pour les autres groupes sociaux)</a:t>
            </a:r>
          </a:p>
          <a:p>
            <a:r>
              <a:rPr lang="fr-FR" sz="2000" dirty="0"/>
              <a:t>Il y a peut-être des compromis à faire entre les différentes façons dont les personnes utilisent les SE pour satisfaire leurs aspirations de bien-être.</a:t>
            </a:r>
            <a:endParaRPr lang="en-US" sz="2000" dirty="0"/>
          </a:p>
        </p:txBody>
      </p:sp>
    </p:spTree>
    <p:extLst>
      <p:ext uri="{BB962C8B-B14F-4D97-AF65-F5344CB8AC3E}">
        <p14:creationId xmlns:p14="http://schemas.microsoft.com/office/powerpoint/2010/main" val="3896766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02741"/>
            <a:ext cx="7886700" cy="1222822"/>
          </a:xfrm>
        </p:spPr>
        <p:txBody>
          <a:bodyPr>
            <a:normAutofit/>
          </a:bodyPr>
          <a:lstStyle/>
          <a:p>
            <a:r>
              <a:rPr lang="fr-FR" sz="3200" dirty="0"/>
              <a:t>Références</a:t>
            </a:r>
            <a:endParaRPr lang="en-US" sz="3200" dirty="0"/>
          </a:p>
        </p:txBody>
      </p:sp>
      <p:sp>
        <p:nvSpPr>
          <p:cNvPr id="6" name="Content Placeholder 2">
            <a:extLst>
              <a:ext uri="{FF2B5EF4-FFF2-40B4-BE49-F238E27FC236}">
                <a16:creationId xmlns:a16="http://schemas.microsoft.com/office/drawing/2014/main" id="{E63D25C6-EEDB-CC41-82F0-0A99F20B09FB}"/>
              </a:ext>
            </a:extLst>
          </p:cNvPr>
          <p:cNvSpPr txBox="1">
            <a:spLocks/>
          </p:cNvSpPr>
          <p:nvPr/>
        </p:nvSpPr>
        <p:spPr>
          <a:xfrm>
            <a:off x="628650" y="1167618"/>
            <a:ext cx="7652321" cy="4969021"/>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100000"/>
              </a:lnSpc>
              <a:spcBef>
                <a:spcPts val="12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12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12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12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12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fr-FR" sz="5200" b="1" dirty="0">
                <a:solidFill>
                  <a:schemeClr val="accent1"/>
                </a:solidFill>
                <a:cs typeface="Times New Roman" panose="02020603050405020304" pitchFamily="18" charset="0"/>
              </a:rPr>
              <a:t>Lectures essentielles</a:t>
            </a:r>
          </a:p>
          <a:p>
            <a:pPr>
              <a:lnSpc>
                <a:spcPct val="120000"/>
              </a:lnSpc>
              <a:spcBef>
                <a:spcPts val="600"/>
              </a:spcBef>
            </a:pPr>
            <a:r>
              <a:rPr lang="en-GB" sz="4800" dirty="0">
                <a:solidFill>
                  <a:schemeClr val="accent1"/>
                </a:solidFill>
                <a:cs typeface="Times New Roman" panose="02020603050405020304" pitchFamily="18" charset="0"/>
              </a:rPr>
              <a:t>Brown, K. and Fortnam, M. (2018) Gender and ecosystem services: a blind spot. Chapter 16 in Schreckenberg, K., Mace, G. and Poudyal, M. (</a:t>
            </a:r>
            <a:r>
              <a:rPr lang="en-GB" sz="4800" dirty="0" err="1">
                <a:solidFill>
                  <a:schemeClr val="accent1"/>
                </a:solidFill>
                <a:cs typeface="Times New Roman" panose="02020603050405020304" pitchFamily="18" charset="0"/>
              </a:rPr>
              <a:t>eds</a:t>
            </a:r>
            <a:r>
              <a:rPr lang="en-GB" sz="4800" dirty="0">
                <a:solidFill>
                  <a:schemeClr val="accent1"/>
                </a:solidFill>
                <a:cs typeface="Times New Roman" panose="02020603050405020304" pitchFamily="18" charset="0"/>
              </a:rPr>
              <a:t>) </a:t>
            </a:r>
            <a:r>
              <a:rPr lang="en-GB" sz="4800" i="1" dirty="0">
                <a:solidFill>
                  <a:schemeClr val="accent1"/>
                </a:solidFill>
                <a:cs typeface="Times New Roman" panose="02020603050405020304" pitchFamily="18" charset="0"/>
              </a:rPr>
              <a:t>Ecosystem services and poverty alleviation: Trade-offs and governance</a:t>
            </a:r>
            <a:r>
              <a:rPr lang="en-GB" sz="4800" dirty="0">
                <a:solidFill>
                  <a:schemeClr val="accent1"/>
                </a:solidFill>
                <a:cs typeface="Times New Roman" panose="02020603050405020304" pitchFamily="18" charset="0"/>
              </a:rPr>
              <a:t>. Routledge. </a:t>
            </a:r>
          </a:p>
          <a:p>
            <a:pPr>
              <a:lnSpc>
                <a:spcPct val="120000"/>
              </a:lnSpc>
              <a:spcBef>
                <a:spcPts val="600"/>
              </a:spcBef>
            </a:pPr>
            <a:r>
              <a:rPr lang="en-GB" sz="4800" dirty="0" err="1">
                <a:solidFill>
                  <a:schemeClr val="accent1"/>
                </a:solidFill>
                <a:cs typeface="Times New Roman" panose="02020603050405020304" pitchFamily="18" charset="0"/>
              </a:rPr>
              <a:t>Coultard</a:t>
            </a:r>
            <a:r>
              <a:rPr lang="en-GB" sz="4800" dirty="0">
                <a:solidFill>
                  <a:schemeClr val="accent1"/>
                </a:solidFill>
                <a:cs typeface="Times New Roman" panose="02020603050405020304" pitchFamily="18" charset="0"/>
              </a:rPr>
              <a:t>, S. </a:t>
            </a:r>
            <a:r>
              <a:rPr lang="en-GB" sz="4800" i="1" dirty="0">
                <a:solidFill>
                  <a:schemeClr val="accent1"/>
                </a:solidFill>
                <a:cs typeface="Times New Roman" panose="02020603050405020304" pitchFamily="18" charset="0"/>
              </a:rPr>
              <a:t>et al. </a:t>
            </a:r>
            <a:r>
              <a:rPr lang="en-GB" sz="4800" dirty="0">
                <a:solidFill>
                  <a:schemeClr val="accent1"/>
                </a:solidFill>
                <a:cs typeface="Times New Roman" panose="02020603050405020304" pitchFamily="18" charset="0"/>
              </a:rPr>
              <a:t>(2018) Multiple dimensions of wellbeing in practice. Chapter 15 in Schreckenberg, K., Mace, G. and </a:t>
            </a:r>
            <a:r>
              <a:rPr lang="en-GB" sz="4800" dirty="0" err="1">
                <a:solidFill>
                  <a:schemeClr val="accent1"/>
                </a:solidFill>
                <a:cs typeface="Times New Roman" panose="02020603050405020304" pitchFamily="18" charset="0"/>
              </a:rPr>
              <a:t>Poudyal</a:t>
            </a:r>
            <a:r>
              <a:rPr lang="en-GB" sz="4800" dirty="0">
                <a:solidFill>
                  <a:schemeClr val="accent1"/>
                </a:solidFill>
                <a:cs typeface="Times New Roman" panose="02020603050405020304" pitchFamily="18" charset="0"/>
              </a:rPr>
              <a:t>, M. (</a:t>
            </a:r>
            <a:r>
              <a:rPr lang="en-GB" sz="4800" dirty="0" err="1">
                <a:solidFill>
                  <a:schemeClr val="accent1"/>
                </a:solidFill>
                <a:cs typeface="Times New Roman" panose="02020603050405020304" pitchFamily="18" charset="0"/>
              </a:rPr>
              <a:t>eds</a:t>
            </a:r>
            <a:r>
              <a:rPr lang="en-GB" sz="4800" dirty="0">
                <a:solidFill>
                  <a:schemeClr val="accent1"/>
                </a:solidFill>
                <a:cs typeface="Times New Roman" panose="02020603050405020304" pitchFamily="18" charset="0"/>
              </a:rPr>
              <a:t>) </a:t>
            </a:r>
            <a:r>
              <a:rPr lang="en-GB" sz="4800" i="1" dirty="0">
                <a:solidFill>
                  <a:schemeClr val="accent1"/>
                </a:solidFill>
                <a:cs typeface="Times New Roman" panose="02020603050405020304" pitchFamily="18" charset="0"/>
              </a:rPr>
              <a:t>Ecosystem services and poverty alleviation: Trade-offs and governance</a:t>
            </a:r>
            <a:r>
              <a:rPr lang="en-GB" sz="4800" dirty="0">
                <a:solidFill>
                  <a:schemeClr val="accent1"/>
                </a:solidFill>
                <a:cs typeface="Times New Roman" panose="02020603050405020304" pitchFamily="18" charset="0"/>
              </a:rPr>
              <a:t>. Routledge. </a:t>
            </a:r>
          </a:p>
          <a:p>
            <a:pPr>
              <a:lnSpc>
                <a:spcPct val="120000"/>
              </a:lnSpc>
              <a:spcBef>
                <a:spcPts val="600"/>
              </a:spcBef>
            </a:pPr>
            <a:r>
              <a:rPr lang="en-GB" sz="4800" dirty="0">
                <a:solidFill>
                  <a:schemeClr val="accent1"/>
                </a:solidFill>
                <a:cs typeface="Times New Roman" panose="02020603050405020304" pitchFamily="18" charset="0"/>
              </a:rPr>
              <a:t>Daw, T.M. </a:t>
            </a:r>
            <a:r>
              <a:rPr lang="en-GB" sz="4800" i="1" dirty="0">
                <a:solidFill>
                  <a:schemeClr val="accent1"/>
                </a:solidFill>
                <a:cs typeface="Times New Roman" panose="02020603050405020304" pitchFamily="18" charset="0"/>
              </a:rPr>
              <a:t>et al. </a:t>
            </a:r>
            <a:r>
              <a:rPr lang="en-GB" sz="4800" dirty="0">
                <a:solidFill>
                  <a:schemeClr val="accent1"/>
                </a:solidFill>
                <a:cs typeface="Times New Roman" panose="02020603050405020304" pitchFamily="18" charset="0"/>
              </a:rPr>
              <a:t>(2016). Elasticity in ecosystem services: exploring the variable relationship between ecosystems and human well-being. </a:t>
            </a:r>
            <a:r>
              <a:rPr lang="en-GB" sz="4800" i="1" dirty="0">
                <a:solidFill>
                  <a:schemeClr val="accent1"/>
                </a:solidFill>
                <a:cs typeface="Times New Roman" panose="02020603050405020304" pitchFamily="18" charset="0"/>
              </a:rPr>
              <a:t>Ecology and Society </a:t>
            </a:r>
            <a:r>
              <a:rPr lang="en-GB" sz="4800" b="1" dirty="0">
                <a:solidFill>
                  <a:schemeClr val="accent1"/>
                </a:solidFill>
                <a:cs typeface="Times New Roman" panose="02020603050405020304" pitchFamily="18" charset="0"/>
              </a:rPr>
              <a:t>21</a:t>
            </a:r>
            <a:r>
              <a:rPr lang="en-GB" sz="4800" dirty="0">
                <a:solidFill>
                  <a:schemeClr val="accent1"/>
                </a:solidFill>
                <a:cs typeface="Times New Roman" panose="02020603050405020304" pitchFamily="18" charset="0"/>
              </a:rPr>
              <a:t>(2):11. </a:t>
            </a:r>
            <a:r>
              <a:rPr lang="en-GB" sz="4800" dirty="0">
                <a:solidFill>
                  <a:schemeClr val="accent1"/>
                </a:solidFill>
                <a:cs typeface="Times New Roman" panose="02020603050405020304" pitchFamily="18" charset="0"/>
                <a:hlinkClick r:id="rId3"/>
              </a:rPr>
              <a:t>http://</a:t>
            </a:r>
            <a:r>
              <a:rPr lang="en-GB" sz="4800" dirty="0" err="1">
                <a:solidFill>
                  <a:schemeClr val="accent1"/>
                </a:solidFill>
                <a:cs typeface="Times New Roman" panose="02020603050405020304" pitchFamily="18" charset="0"/>
                <a:hlinkClick r:id="rId3"/>
              </a:rPr>
              <a:t>dx.doi.org</a:t>
            </a:r>
            <a:r>
              <a:rPr lang="en-GB" sz="4800" dirty="0">
                <a:solidFill>
                  <a:schemeClr val="accent1"/>
                </a:solidFill>
                <a:cs typeface="Times New Roman" panose="02020603050405020304" pitchFamily="18" charset="0"/>
                <a:hlinkClick r:id="rId3"/>
              </a:rPr>
              <a:t>/10.5751/ES-08173-210211</a:t>
            </a:r>
            <a:endParaRPr lang="en-GB" sz="4800" dirty="0">
              <a:solidFill>
                <a:schemeClr val="accent1"/>
              </a:solidFill>
              <a:cs typeface="Times New Roman" panose="02020603050405020304" pitchFamily="18" charset="0"/>
            </a:endParaRPr>
          </a:p>
          <a:p>
            <a:pPr marL="0" indent="0">
              <a:lnSpc>
                <a:spcPct val="120000"/>
              </a:lnSpc>
              <a:buNone/>
            </a:pPr>
            <a:r>
              <a:rPr lang="fr-FR" sz="5200" b="1" dirty="0">
                <a:solidFill>
                  <a:schemeClr val="accent1"/>
                </a:solidFill>
                <a:cs typeface="Times New Roman" panose="02020603050405020304" pitchFamily="18" charset="0"/>
              </a:rPr>
              <a:t>Autres lectures</a:t>
            </a:r>
          </a:p>
          <a:p>
            <a:pPr>
              <a:lnSpc>
                <a:spcPct val="120000"/>
              </a:lnSpc>
              <a:spcBef>
                <a:spcPts val="600"/>
              </a:spcBef>
            </a:pPr>
            <a:r>
              <a:rPr lang="en-GB" sz="4800" dirty="0" err="1">
                <a:solidFill>
                  <a:schemeClr val="accent1"/>
                </a:solidFill>
                <a:cs typeface="Times New Roman" panose="02020603050405020304" pitchFamily="18" charset="0"/>
              </a:rPr>
              <a:t>Dzingirai</a:t>
            </a:r>
            <a:r>
              <a:rPr lang="en-GB" sz="4800" dirty="0">
                <a:solidFill>
                  <a:schemeClr val="accent1"/>
                </a:solidFill>
                <a:cs typeface="Times New Roman" panose="02020603050405020304" pitchFamily="18" charset="0"/>
              </a:rPr>
              <a:t>, V. </a:t>
            </a:r>
            <a:r>
              <a:rPr lang="en-GB" sz="4800" i="1" dirty="0">
                <a:solidFill>
                  <a:schemeClr val="accent1"/>
                </a:solidFill>
                <a:cs typeface="Times New Roman" panose="02020603050405020304" pitchFamily="18" charset="0"/>
              </a:rPr>
              <a:t>et al. </a:t>
            </a:r>
            <a:r>
              <a:rPr lang="en-GB" sz="4800" dirty="0">
                <a:solidFill>
                  <a:schemeClr val="accent1"/>
                </a:solidFill>
                <a:cs typeface="Times New Roman" panose="02020603050405020304" pitchFamily="18" charset="0"/>
              </a:rPr>
              <a:t>(2017) Zoonotic diseases: who gets sick, and why? Explorations from Africa. </a:t>
            </a:r>
            <a:r>
              <a:rPr lang="en-GB" sz="4800" i="1" dirty="0">
                <a:solidFill>
                  <a:schemeClr val="accent1"/>
                </a:solidFill>
                <a:cs typeface="Times New Roman" panose="02020603050405020304" pitchFamily="18" charset="0"/>
              </a:rPr>
              <a:t>Critical Public Health </a:t>
            </a:r>
            <a:r>
              <a:rPr lang="en-GB" sz="4800" b="1" dirty="0">
                <a:solidFill>
                  <a:schemeClr val="accent1"/>
                </a:solidFill>
                <a:cs typeface="Times New Roman" panose="02020603050405020304" pitchFamily="18" charset="0"/>
              </a:rPr>
              <a:t>27</a:t>
            </a:r>
            <a:r>
              <a:rPr lang="en-GB" sz="4800" dirty="0">
                <a:solidFill>
                  <a:schemeClr val="accent1"/>
                </a:solidFill>
                <a:cs typeface="Times New Roman" panose="02020603050405020304" pitchFamily="18" charset="0"/>
              </a:rPr>
              <a:t>: 97-110.</a:t>
            </a:r>
          </a:p>
          <a:p>
            <a:pPr>
              <a:lnSpc>
                <a:spcPct val="120000"/>
              </a:lnSpc>
              <a:spcBef>
                <a:spcPts val="600"/>
              </a:spcBef>
            </a:pPr>
            <a:r>
              <a:rPr lang="en-GB" sz="4800" dirty="0">
                <a:solidFill>
                  <a:schemeClr val="accent1"/>
                </a:solidFill>
                <a:cs typeface="Times New Roman" panose="02020603050405020304" pitchFamily="18" charset="0"/>
              </a:rPr>
              <a:t>Gross-Camp, N. (2017) Tanzania’s community forests: their impact on human well-being and persistence in spite of the lack of benefit. </a:t>
            </a:r>
            <a:r>
              <a:rPr lang="en-GB" sz="4800" i="1" dirty="0">
                <a:solidFill>
                  <a:schemeClr val="accent1"/>
                </a:solidFill>
                <a:cs typeface="Times New Roman" panose="02020603050405020304" pitchFamily="18" charset="0"/>
              </a:rPr>
              <a:t>Ecology and Society</a:t>
            </a:r>
            <a:r>
              <a:rPr lang="en-GB" sz="4800" dirty="0">
                <a:solidFill>
                  <a:schemeClr val="accent1"/>
                </a:solidFill>
                <a:cs typeface="Times New Roman" panose="02020603050405020304" pitchFamily="18" charset="0"/>
              </a:rPr>
              <a:t> </a:t>
            </a:r>
            <a:r>
              <a:rPr lang="en-GB" sz="4800" b="1" dirty="0">
                <a:solidFill>
                  <a:schemeClr val="accent1"/>
                </a:solidFill>
                <a:cs typeface="Times New Roman" panose="02020603050405020304" pitchFamily="18" charset="0"/>
              </a:rPr>
              <a:t>22</a:t>
            </a:r>
            <a:r>
              <a:rPr lang="en-GB" sz="4800" dirty="0">
                <a:solidFill>
                  <a:schemeClr val="accent1"/>
                </a:solidFill>
                <a:cs typeface="Times New Roman" panose="02020603050405020304" pitchFamily="18" charset="0"/>
              </a:rPr>
              <a:t>(1):37. </a:t>
            </a:r>
            <a:r>
              <a:rPr lang="en-GB" sz="4800" dirty="0">
                <a:solidFill>
                  <a:schemeClr val="accent1"/>
                </a:solidFill>
                <a:cs typeface="Times New Roman" panose="02020603050405020304" pitchFamily="18" charset="0"/>
                <a:hlinkClick r:id="rId4"/>
              </a:rPr>
              <a:t>https://doi.org/10.5751/ES-09124-220137</a:t>
            </a:r>
            <a:endParaRPr lang="en-GB" sz="4800" dirty="0">
              <a:solidFill>
                <a:schemeClr val="accent1"/>
              </a:solidFill>
              <a:cs typeface="Times New Roman" panose="02020603050405020304" pitchFamily="18" charset="0"/>
            </a:endParaRPr>
          </a:p>
          <a:p>
            <a:pPr>
              <a:lnSpc>
                <a:spcPct val="120000"/>
              </a:lnSpc>
              <a:spcBef>
                <a:spcPts val="600"/>
              </a:spcBef>
            </a:pPr>
            <a:r>
              <a:rPr lang="en-GB" sz="4800" dirty="0">
                <a:solidFill>
                  <a:schemeClr val="accent1"/>
                </a:solidFill>
                <a:cs typeface="Times New Roman" panose="02020603050405020304" pitchFamily="18" charset="0"/>
              </a:rPr>
              <a:t>Rasolofoson, R.A. </a:t>
            </a:r>
            <a:r>
              <a:rPr lang="en-GB" sz="4800" i="1" dirty="0">
                <a:solidFill>
                  <a:schemeClr val="accent1"/>
                </a:solidFill>
                <a:cs typeface="Times New Roman" panose="02020603050405020304" pitchFamily="18" charset="0"/>
              </a:rPr>
              <a:t>et al. </a:t>
            </a:r>
            <a:r>
              <a:rPr lang="en-GB" sz="4800" dirty="0">
                <a:solidFill>
                  <a:schemeClr val="accent1"/>
                </a:solidFill>
                <a:cs typeface="Times New Roman" panose="02020603050405020304" pitchFamily="18" charset="0"/>
              </a:rPr>
              <a:t>(2018) The potential of the Global Person Generated Index for evaluating the perceived impacts of conservation interventions on subjective wellbeing. </a:t>
            </a:r>
            <a:r>
              <a:rPr lang="en-GB" sz="4800" i="1" dirty="0">
                <a:solidFill>
                  <a:schemeClr val="accent1"/>
                </a:solidFill>
                <a:cs typeface="Times New Roman" panose="02020603050405020304" pitchFamily="18" charset="0"/>
              </a:rPr>
              <a:t>World Development </a:t>
            </a:r>
            <a:r>
              <a:rPr lang="en-GB" sz="4800" b="1" dirty="0">
                <a:solidFill>
                  <a:schemeClr val="accent1"/>
                </a:solidFill>
                <a:cs typeface="Times New Roman" panose="02020603050405020304" pitchFamily="18" charset="0"/>
              </a:rPr>
              <a:t>105</a:t>
            </a:r>
            <a:r>
              <a:rPr lang="en-GB" sz="4800" dirty="0">
                <a:solidFill>
                  <a:schemeClr val="accent1"/>
                </a:solidFill>
                <a:cs typeface="Times New Roman" panose="02020603050405020304" pitchFamily="18" charset="0"/>
              </a:rPr>
              <a:t>: 107-118.</a:t>
            </a:r>
          </a:p>
          <a:p>
            <a:pPr>
              <a:lnSpc>
                <a:spcPct val="120000"/>
              </a:lnSpc>
              <a:spcBef>
                <a:spcPts val="600"/>
              </a:spcBef>
            </a:pPr>
            <a:r>
              <a:rPr lang="en-GB" sz="4800" dirty="0">
                <a:solidFill>
                  <a:schemeClr val="accent1"/>
                </a:solidFill>
                <a:cs typeface="Times New Roman" panose="02020603050405020304" pitchFamily="18" charset="0"/>
              </a:rPr>
              <a:t>Schreckenberg, K. </a:t>
            </a:r>
            <a:r>
              <a:rPr lang="en-GB" sz="4800" i="1" dirty="0">
                <a:solidFill>
                  <a:schemeClr val="accent1"/>
                </a:solidFill>
                <a:cs typeface="Times New Roman" panose="02020603050405020304" pitchFamily="18" charset="0"/>
              </a:rPr>
              <a:t>et al. </a:t>
            </a:r>
            <a:r>
              <a:rPr lang="en-GB" sz="4800" dirty="0">
                <a:solidFill>
                  <a:schemeClr val="accent1"/>
                </a:solidFill>
                <a:cs typeface="Times New Roman" panose="02020603050405020304" pitchFamily="18" charset="0"/>
              </a:rPr>
              <a:t>(2016) Participatory data collection for Ecosystem Services Research: A Practitioner’s Manual. ESPA Working Paper Series No. 3. 127pp. Available at: </a:t>
            </a:r>
            <a:r>
              <a:rPr lang="en-GB" sz="4800" dirty="0">
                <a:solidFill>
                  <a:schemeClr val="accent1"/>
                </a:solidFill>
                <a:cs typeface="Times New Roman" panose="02020603050405020304" pitchFamily="18" charset="0"/>
                <a:hlinkClick r:id="rId5"/>
              </a:rPr>
              <a:t>http://www.espa.ac.uk/files/espa/PRA-Manual.pdf</a:t>
            </a:r>
            <a:endParaRPr lang="en-GB" sz="4800" dirty="0">
              <a:solidFill>
                <a:schemeClr val="accent1"/>
              </a:solidFill>
              <a:cs typeface="Times New Roman" panose="02020603050405020304" pitchFamily="18" charset="0"/>
            </a:endParaRPr>
          </a:p>
          <a:p>
            <a:pPr>
              <a:lnSpc>
                <a:spcPct val="120000"/>
              </a:lnSpc>
            </a:pPr>
            <a:endParaRPr lang="en-GB" sz="24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1695959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123289"/>
            <a:ext cx="7886700" cy="1160980"/>
          </a:xfrm>
        </p:spPr>
        <p:txBody>
          <a:bodyPr>
            <a:normAutofit/>
          </a:bodyPr>
          <a:lstStyle/>
          <a:p>
            <a:pPr>
              <a:lnSpc>
                <a:spcPct val="100000"/>
              </a:lnSpc>
            </a:pPr>
            <a:r>
              <a:rPr lang="fr-FR" sz="3200" dirty="0"/>
              <a:t>Séminaire consacré à l’étude de cas</a:t>
            </a:r>
            <a:endParaRPr lang="en-US"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49198" y="1263721"/>
            <a:ext cx="8098255" cy="4497721"/>
          </a:xfrm>
        </p:spPr>
        <p:txBody>
          <a:bodyPr>
            <a:normAutofit/>
          </a:bodyPr>
          <a:lstStyle/>
          <a:p>
            <a:pPr marL="0" lvl="0" indent="0">
              <a:buNone/>
            </a:pPr>
            <a:r>
              <a:rPr lang="fr-FR" sz="2400" b="1" dirty="0"/>
              <a:t>Etude de cas A : </a:t>
            </a:r>
            <a:r>
              <a:rPr lang="fr-FR" sz="2400" dirty="0"/>
              <a:t>Systèmes de modélisation participative pour comprendre les compromis en bien-être dans les services des écosystèmes côtiers et marins. </a:t>
            </a:r>
            <a:r>
              <a:rPr lang="fr-FR" sz="2400" u="sng" dirty="0">
                <a:hlinkClick r:id="rId3"/>
              </a:rPr>
              <a:t>http://www.espa.ac.uk/projects/ne-i00324x-1</a:t>
            </a:r>
            <a:endParaRPr lang="fr-FR" sz="2400" dirty="0"/>
          </a:p>
          <a:p>
            <a:pPr>
              <a:lnSpc>
                <a:spcPct val="120000"/>
              </a:lnSpc>
            </a:pPr>
            <a:r>
              <a:rPr lang="en-GB" sz="2000" dirty="0">
                <a:solidFill>
                  <a:schemeClr val="accent1"/>
                </a:solidFill>
                <a:cs typeface="Times New Roman" panose="02020603050405020304" pitchFamily="18" charset="0"/>
              </a:rPr>
              <a:t>Daw, T.M. </a:t>
            </a:r>
            <a:r>
              <a:rPr lang="en-GB" sz="2000" i="1" dirty="0">
                <a:solidFill>
                  <a:schemeClr val="accent1"/>
                </a:solidFill>
                <a:cs typeface="Times New Roman" panose="02020603050405020304" pitchFamily="18" charset="0"/>
              </a:rPr>
              <a:t>et al. </a:t>
            </a:r>
            <a:r>
              <a:rPr lang="en-GB" sz="2000" dirty="0">
                <a:solidFill>
                  <a:schemeClr val="accent1"/>
                </a:solidFill>
                <a:cs typeface="Times New Roman" panose="02020603050405020304" pitchFamily="18" charset="0"/>
              </a:rPr>
              <a:t>(2015) Evaluating taboo trade-offs in ecosystems services and human well-being. </a:t>
            </a:r>
            <a:r>
              <a:rPr lang="en-GB" sz="2000" i="1" dirty="0">
                <a:solidFill>
                  <a:schemeClr val="accent1"/>
                </a:solidFill>
                <a:cs typeface="Times New Roman" panose="02020603050405020304" pitchFamily="18" charset="0"/>
              </a:rPr>
              <a:t>Proceedings of the National Academy of Sciences</a:t>
            </a:r>
            <a:r>
              <a:rPr lang="en-GB" sz="2000" dirty="0">
                <a:solidFill>
                  <a:schemeClr val="accent1"/>
                </a:solidFill>
                <a:cs typeface="Times New Roman" panose="02020603050405020304" pitchFamily="18" charset="0"/>
              </a:rPr>
              <a:t> </a:t>
            </a:r>
            <a:r>
              <a:rPr lang="en-GB" sz="2000" b="1" dirty="0">
                <a:solidFill>
                  <a:schemeClr val="accent1"/>
                </a:solidFill>
                <a:cs typeface="Times New Roman" panose="02020603050405020304" pitchFamily="18" charset="0"/>
              </a:rPr>
              <a:t>112</a:t>
            </a:r>
            <a:r>
              <a:rPr lang="en-GB" sz="2000" dirty="0">
                <a:solidFill>
                  <a:schemeClr val="accent1"/>
                </a:solidFill>
                <a:cs typeface="Times New Roman" panose="02020603050405020304" pitchFamily="18" charset="0"/>
              </a:rPr>
              <a:t>: 6949–6954</a:t>
            </a:r>
          </a:p>
          <a:p>
            <a:pPr>
              <a:lnSpc>
                <a:spcPct val="120000"/>
              </a:lnSpc>
            </a:pPr>
            <a:r>
              <a:rPr lang="en-GB" sz="2000" dirty="0">
                <a:solidFill>
                  <a:schemeClr val="accent1"/>
                </a:solidFill>
                <a:cs typeface="Times New Roman" panose="02020603050405020304" pitchFamily="18" charset="0"/>
              </a:rPr>
              <a:t>ESPA. (2014) Sustainable Poverty Alleviation from Coastal Ecosystem Services (SPACES). (Available on: </a:t>
            </a:r>
            <a:br>
              <a:rPr lang="en-GB" sz="2000" dirty="0">
                <a:solidFill>
                  <a:schemeClr val="accent1"/>
                </a:solidFill>
                <a:cs typeface="Times New Roman" panose="02020603050405020304" pitchFamily="18" charset="0"/>
              </a:rPr>
            </a:br>
            <a:r>
              <a:rPr lang="en-GB" sz="2000" dirty="0">
                <a:solidFill>
                  <a:schemeClr val="accent1"/>
                </a:solidFill>
                <a:cs typeface="Times New Roman" panose="02020603050405020304" pitchFamily="18" charset="0"/>
                <a:hlinkClick r:id="rId4"/>
              </a:rPr>
              <a:t>http://www.espa-spaces.org/resources/spaces-data-explorer/</a:t>
            </a:r>
            <a:r>
              <a:rPr lang="en-GB" sz="2000" dirty="0">
                <a:solidFill>
                  <a:schemeClr val="accent1"/>
                </a:solidFill>
                <a:cs typeface="Times New Roman" panose="02020603050405020304" pitchFamily="18" charset="0"/>
              </a:rPr>
              <a:t>)</a:t>
            </a:r>
            <a:endParaRPr lang="en-GB" sz="2000" b="1"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721436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0" y="187196"/>
            <a:ext cx="9339943" cy="1102762"/>
          </a:xfrm>
        </p:spPr>
        <p:txBody>
          <a:bodyPr>
            <a:normAutofit/>
          </a:bodyPr>
          <a:lstStyle/>
          <a:p>
            <a:r>
              <a:rPr lang="fr-FR" sz="3200" dirty="0"/>
              <a:t>Pourquoi nous nous intéressons au bien-être?</a:t>
            </a:r>
            <a:endParaRPr lang="en-GB"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1512758"/>
            <a:ext cx="7886700" cy="4351338"/>
          </a:xfrm>
        </p:spPr>
        <p:txBody>
          <a:bodyPr>
            <a:normAutofit/>
          </a:bodyPr>
          <a:lstStyle/>
          <a:p>
            <a:pPr lvl="0"/>
            <a:r>
              <a:rPr lang="fr-FR" sz="2000" dirty="0"/>
              <a:t>Les services écosystémiques sont indispensables au bien-être de tout le monde, partout (directement ou indirectement)</a:t>
            </a:r>
          </a:p>
          <a:p>
            <a:pPr lvl="0"/>
            <a:r>
              <a:rPr lang="fr-FR" sz="2000" dirty="0"/>
              <a:t>Il y a beaucoup de questions non-résolues :</a:t>
            </a:r>
          </a:p>
          <a:p>
            <a:pPr lvl="1"/>
            <a:r>
              <a:rPr lang="fr-FR" sz="1800" dirty="0"/>
              <a:t>Quelle est la relation entre le flux de services écosystémiques et le niveau de bien-être humain ?</a:t>
            </a:r>
          </a:p>
          <a:p>
            <a:pPr lvl="1"/>
            <a:r>
              <a:rPr lang="fr-FR" sz="1800" dirty="0"/>
              <a:t>Comment est-ce que cette relation change dans le temps et dans l’espace ?</a:t>
            </a:r>
          </a:p>
          <a:p>
            <a:pPr lvl="1"/>
            <a:r>
              <a:rPr lang="fr-FR" sz="1800" dirty="0"/>
              <a:t>Quels compromis existent entre les différentes façons dont différentes personnes utilisent les services écosystémiques pour satisfaire leurs besoins en bien-être ?</a:t>
            </a:r>
          </a:p>
          <a:p>
            <a:pPr lvl="1"/>
            <a:r>
              <a:rPr lang="fr-FR" sz="1800" dirty="0"/>
              <a:t>Qui gagne et qui perd en bien-être dans des conditions de changement d’écosystème ?</a:t>
            </a:r>
            <a:endParaRPr lang="en-GB" sz="18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2623619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Bien-être : un concept multi dimensionnel</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92664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365126"/>
            <a:ext cx="8398393" cy="1325563"/>
          </a:xfrm>
        </p:spPr>
        <p:txBody>
          <a:bodyPr>
            <a:normAutofit/>
          </a:bodyPr>
          <a:lstStyle/>
          <a:p>
            <a:r>
              <a:rPr lang="fr-FR" sz="3200" dirty="0"/>
              <a:t>Exercice : Qu’est-ce qui vous fait plaisir (ou rend heureux)?</a:t>
            </a:r>
            <a:endParaRPr lang="en-US" sz="3200" dirty="0"/>
          </a:p>
        </p:txBody>
      </p:sp>
      <p:sp>
        <p:nvSpPr>
          <p:cNvPr id="5" name="Content Placeholder 4"/>
          <p:cNvSpPr>
            <a:spLocks noGrp="1"/>
          </p:cNvSpPr>
          <p:nvPr>
            <p:ph idx="1"/>
          </p:nvPr>
        </p:nvSpPr>
        <p:spPr>
          <a:xfrm>
            <a:off x="628650" y="1825625"/>
            <a:ext cx="8398392" cy="4351338"/>
          </a:xfrm>
        </p:spPr>
        <p:txBody>
          <a:bodyPr>
            <a:normAutofit/>
          </a:bodyPr>
          <a:lstStyle/>
          <a:p>
            <a:r>
              <a:rPr lang="fr-FR" sz="2400" dirty="0"/>
              <a:t>Discuter avec votre voisin pendant 3 minutes et identifier les facteurs les plus importants qui contribuent à votre bien-être.</a:t>
            </a:r>
            <a:endParaRPr lang="en-GB" altLang="en-US" sz="2400" kern="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1365184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65300"/>
            <a:ext cx="8292066" cy="1325563"/>
          </a:xfrm>
        </p:spPr>
        <p:txBody>
          <a:bodyPr>
            <a:normAutofit/>
          </a:bodyPr>
          <a:lstStyle/>
          <a:p>
            <a:r>
              <a:rPr lang="fr-FR" sz="3200" dirty="0"/>
              <a:t>Comment la pauvreté est-elle évaluée?</a:t>
            </a:r>
            <a:endParaRPr lang="en-US"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1273630"/>
            <a:ext cx="7605341" cy="4898570"/>
          </a:xfrm>
        </p:spPr>
        <p:txBody>
          <a:bodyPr>
            <a:normAutofit fontScale="62500" lnSpcReduction="20000"/>
          </a:bodyPr>
          <a:lstStyle/>
          <a:p>
            <a:pPr lvl="0"/>
            <a:r>
              <a:rPr lang="fr-FR" sz="3200" dirty="0"/>
              <a:t>Les mesures conventionnelles se focalisent sur le revenu par tête par jour</a:t>
            </a:r>
          </a:p>
          <a:p>
            <a:pPr lvl="1"/>
            <a:r>
              <a:rPr lang="fr-FR" sz="2900" dirty="0"/>
              <a:t>Quel est le seuil de pauvreté dans ce pays ?</a:t>
            </a:r>
          </a:p>
          <a:p>
            <a:pPr lvl="0"/>
            <a:r>
              <a:rPr lang="fr-FR" sz="3200" dirty="0"/>
              <a:t>D’autres mesures considèrent la satisfaction des besoins fondamentaux (ex. </a:t>
            </a:r>
            <a:r>
              <a:rPr lang="fr-FR" sz="3200" i="1" dirty="0"/>
              <a:t>Basic </a:t>
            </a:r>
            <a:r>
              <a:rPr lang="fr-FR" sz="3200" i="1" dirty="0" err="1"/>
              <a:t>Needs</a:t>
            </a:r>
            <a:r>
              <a:rPr lang="fr-FR" sz="3200" i="1" dirty="0"/>
              <a:t> Index</a:t>
            </a:r>
            <a:r>
              <a:rPr lang="fr-FR" sz="3200" dirty="0"/>
              <a:t> : Indice des besoins fondamentaux)</a:t>
            </a:r>
          </a:p>
          <a:p>
            <a:pPr lvl="0"/>
            <a:r>
              <a:rPr lang="fr-FR" sz="3200" dirty="0"/>
              <a:t>La déclaration universelle des droits de l’homme Article 25:</a:t>
            </a:r>
          </a:p>
          <a:p>
            <a:pPr lvl="1"/>
            <a:r>
              <a:rPr lang="fr-FR" sz="2900" i="1" dirty="0"/>
              <a:t>« Toute personne a droit à un niveau de vie suffisant pour assurer sa santé, son bien-être et ceux de sa famille, notamment pour l'alimentation, l'habillement, le logement, les soins médicaux ainsi que pour les services sociaux nécessaires »</a:t>
            </a:r>
            <a:endParaRPr lang="fr-FR" sz="2900" dirty="0"/>
          </a:p>
          <a:p>
            <a:pPr lvl="0"/>
            <a:r>
              <a:rPr lang="fr-FR" sz="3200" dirty="0"/>
              <a:t>Est-ce suffisants pour capturer tous les aspects de ce que nous avons besoin pour notre bien-être ?</a:t>
            </a:r>
          </a:p>
          <a:p>
            <a:pPr lvl="1"/>
            <a:r>
              <a:rPr lang="fr-FR" sz="2900" dirty="0"/>
              <a:t>Le cadre MA (Evaluation du millénaire) parle de « liberté de choix et d’action »</a:t>
            </a:r>
          </a:p>
          <a:p>
            <a:r>
              <a:rPr lang="fr-FR" sz="3200" dirty="0"/>
              <a:t>Le cadre IPBES parle de « bonne qualité de vie »</a:t>
            </a:r>
            <a:endParaRPr lang="en-GB" sz="32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8573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16326" y="265222"/>
            <a:ext cx="9258300" cy="1325563"/>
          </a:xfrm>
        </p:spPr>
        <p:txBody>
          <a:bodyPr>
            <a:noAutofit/>
          </a:bodyPr>
          <a:lstStyle/>
          <a:p>
            <a:r>
              <a:rPr lang="fr-FR" sz="3200" dirty="0"/>
              <a:t>Passer d’une conception de ‘pauvreté’ à une conception de ‘bien-être’ </a:t>
            </a:r>
            <a:r>
              <a:rPr lang="en-GB" altLang="en-US" sz="2400" b="0" dirty="0">
                <a:cs typeface="Times New Roman" panose="02020603050405020304" pitchFamily="18" charset="0"/>
              </a:rPr>
              <a:t>(Coulthard </a:t>
            </a:r>
            <a:r>
              <a:rPr lang="en-GB" altLang="en-US" sz="2400" b="0" i="1" dirty="0">
                <a:cs typeface="Times New Roman" panose="02020603050405020304" pitchFamily="18" charset="0"/>
              </a:rPr>
              <a:t>et al. </a:t>
            </a:r>
            <a:r>
              <a:rPr lang="en-GB" altLang="en-US" sz="2400" b="0" dirty="0">
                <a:cs typeface="Times New Roman" panose="02020603050405020304" pitchFamily="18" charset="0"/>
              </a:rPr>
              <a:t>2018)</a:t>
            </a:r>
            <a:endParaRPr lang="en-US" sz="2400" b="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580524" y="1708343"/>
            <a:ext cx="7886700" cy="4351338"/>
          </a:xfrm>
        </p:spPr>
        <p:txBody>
          <a:bodyPr>
            <a:normAutofit/>
          </a:bodyPr>
          <a:lstStyle/>
          <a:p>
            <a:pPr lvl="0"/>
            <a:r>
              <a:rPr lang="fr-FR" sz="2400" dirty="0"/>
              <a:t>Les pauvres ne sont pas définies seulement par leur pauvreté. La pauvreté se focalise sur ce qui manque aux personnes, et occulte les stratégies (souvent innovantes) qu’ils utilisent pour atteindre le bien-être</a:t>
            </a:r>
          </a:p>
          <a:p>
            <a:pPr lvl="0"/>
            <a:r>
              <a:rPr lang="fr-FR" sz="2400" dirty="0"/>
              <a:t>Un focus positif sur le bien-être constitue une manière plus respectueuse et harmonieuse pour essayer de comprendre la vie d’une personne, évitant l’étiquetage et la dévalorisation des ‘pauvres’</a:t>
            </a:r>
          </a:p>
          <a:p>
            <a:r>
              <a:rPr lang="fr-FR" sz="2400" dirty="0"/>
              <a:t>Propose un discours plus holistique, focalisé sur la personne, et une analyse plus enrichie socialement.</a:t>
            </a:r>
            <a:endParaRPr lang="en-GB" sz="24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1589294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580523" y="83191"/>
            <a:ext cx="8419657" cy="1014456"/>
          </a:xfrm>
        </p:spPr>
        <p:txBody>
          <a:bodyPr>
            <a:normAutofit/>
          </a:bodyPr>
          <a:lstStyle/>
          <a:p>
            <a:r>
              <a:rPr lang="fr-FR" sz="3200" dirty="0"/>
              <a:t>Bien-être multi dimensionnel</a:t>
            </a:r>
            <a:endParaRPr lang="en-US" sz="3200" b="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580524" y="1097647"/>
            <a:ext cx="7886700" cy="4958769"/>
          </a:xfrm>
        </p:spPr>
        <p:txBody>
          <a:bodyPr>
            <a:noAutofit/>
          </a:bodyPr>
          <a:lstStyle/>
          <a:p>
            <a:pPr lvl="0"/>
            <a:r>
              <a:rPr lang="fr-FR" sz="2000" dirty="0"/>
              <a:t>D’après Sen, le bien-être est composé de:</a:t>
            </a:r>
          </a:p>
          <a:p>
            <a:pPr lvl="1"/>
            <a:r>
              <a:rPr lang="fr-FR" sz="1800" dirty="0"/>
              <a:t>Ce que les gens </a:t>
            </a:r>
            <a:r>
              <a:rPr lang="fr-FR" sz="1800" b="1" dirty="0"/>
              <a:t>ont</a:t>
            </a:r>
            <a:endParaRPr lang="fr-FR" sz="1800" dirty="0"/>
          </a:p>
          <a:p>
            <a:pPr lvl="1"/>
            <a:r>
              <a:rPr lang="fr-FR" sz="1800" dirty="0"/>
              <a:t>Ce qu’ils peuvent </a:t>
            </a:r>
            <a:r>
              <a:rPr lang="fr-FR" sz="1800" b="1" dirty="0"/>
              <a:t>faire</a:t>
            </a:r>
            <a:endParaRPr lang="fr-FR" sz="1800" dirty="0"/>
          </a:p>
          <a:p>
            <a:pPr lvl="1"/>
            <a:r>
              <a:rPr lang="fr-FR" sz="1800" dirty="0"/>
              <a:t>Et comment ils </a:t>
            </a:r>
            <a:r>
              <a:rPr lang="fr-FR" sz="1800" b="1" dirty="0"/>
              <a:t>pensent</a:t>
            </a:r>
            <a:r>
              <a:rPr lang="fr-FR" sz="1800" dirty="0"/>
              <a:t> de ce qu’ils ont et peuvent faire</a:t>
            </a:r>
          </a:p>
          <a:p>
            <a:pPr lvl="0"/>
            <a:r>
              <a:rPr lang="fr-FR" sz="2000" dirty="0"/>
              <a:t>Le bien-être multi dimensionnel considère</a:t>
            </a:r>
          </a:p>
          <a:p>
            <a:pPr lvl="1"/>
            <a:r>
              <a:rPr lang="fr-FR" sz="1800" dirty="0"/>
              <a:t>Les conditions </a:t>
            </a:r>
            <a:r>
              <a:rPr lang="fr-FR" sz="1800" b="1" dirty="0"/>
              <a:t>objectives</a:t>
            </a:r>
            <a:r>
              <a:rPr lang="fr-FR" sz="1800" dirty="0"/>
              <a:t> des gens</a:t>
            </a:r>
          </a:p>
          <a:p>
            <a:pPr lvl="1"/>
            <a:r>
              <a:rPr lang="fr-FR" sz="1800" dirty="0"/>
              <a:t>Leur évaluation </a:t>
            </a:r>
            <a:r>
              <a:rPr lang="fr-FR" sz="1800" b="1" dirty="0"/>
              <a:t>subjective</a:t>
            </a:r>
            <a:r>
              <a:rPr lang="fr-FR" sz="1800" dirty="0"/>
              <a:t> de leur vies et leurs conditions, et</a:t>
            </a:r>
          </a:p>
          <a:p>
            <a:pPr lvl="1"/>
            <a:r>
              <a:rPr lang="fr-FR" sz="1800" dirty="0"/>
              <a:t>Les dimensions </a:t>
            </a:r>
            <a:r>
              <a:rPr lang="fr-FR" sz="1800" b="1" dirty="0"/>
              <a:t>relationnelles</a:t>
            </a:r>
            <a:r>
              <a:rPr lang="fr-FR" sz="1800" dirty="0"/>
              <a:t> comprenant leurs relations sociales et comment ces dernières façonnent l’atteinte de leur bien-être</a:t>
            </a:r>
          </a:p>
          <a:p>
            <a:r>
              <a:rPr lang="fr-FR" sz="2000" dirty="0"/>
              <a:t>Le bien-être est vécu et perçu différemment entre les cultures et les gradients socio-économiques</a:t>
            </a:r>
            <a:endParaRPr lang="en-GB" sz="20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2278093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Comment est-ce que les services écosystémiques contribuent au bien-être?</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98652419"/>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2B49"/>
      </a:dk2>
      <a:lt2>
        <a:srgbClr val="E7E6E6"/>
      </a:lt2>
      <a:accent1>
        <a:srgbClr val="004C96"/>
      </a:accent1>
      <a:accent2>
        <a:srgbClr val="ED8B00"/>
      </a:accent2>
      <a:accent3>
        <a:srgbClr val="BFB8AF"/>
      </a:accent3>
      <a:accent4>
        <a:srgbClr val="C3D600"/>
      </a:accent4>
      <a:accent5>
        <a:srgbClr val="582C83"/>
      </a:accent5>
      <a:accent6>
        <a:srgbClr val="64A70B"/>
      </a:accent6>
      <a:hlink>
        <a:srgbClr val="0085CA"/>
      </a:hlink>
      <a:folHlink>
        <a:srgbClr val="8C47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2735</TotalTime>
  <Words>3349</Words>
  <Application>Microsoft Office PowerPoint</Application>
  <PresentationFormat>On-screen Show (4:3)</PresentationFormat>
  <Paragraphs>243</Paragraphs>
  <Slides>24</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Cambria</vt:lpstr>
      <vt:lpstr>Courier New</vt:lpstr>
      <vt:lpstr>LucidaGrande</vt:lpstr>
      <vt:lpstr>Times New Roman</vt:lpstr>
      <vt:lpstr>Office Theme</vt:lpstr>
      <vt:lpstr>Examiner le concept de bien-être humain</vt:lpstr>
      <vt:lpstr>Objectifs d’apprentissage</vt:lpstr>
      <vt:lpstr>Pourquoi nous nous intéressons au bien-être?</vt:lpstr>
      <vt:lpstr>Bien-être : un concept multi dimensionnel</vt:lpstr>
      <vt:lpstr>Exercice : Qu’est-ce qui vous fait plaisir (ou rend heureux)?</vt:lpstr>
      <vt:lpstr>Comment la pauvreté est-elle évaluée?</vt:lpstr>
      <vt:lpstr>Passer d’une conception de ‘pauvreté’ à une conception de ‘bien-être’ (Coulthard et al. 2018)</vt:lpstr>
      <vt:lpstr>Bien-être multi dimensionnel</vt:lpstr>
      <vt:lpstr>Comment est-ce que les services écosystémiques contribuent au bien-être?</vt:lpstr>
      <vt:lpstr>Etude de cas: Gestion communautaire des forêts (GCF) en Tanzanie (Gross-Camp 2017)</vt:lpstr>
      <vt:lpstr>Etude de cas: Disservices écosystémiques (Dzingirai et al. 2017)</vt:lpstr>
      <vt:lpstr>Est-ce que l’amélioration de la qualité de l’écosystème améliore le bien-être? (Daw et al. 2016)</vt:lpstr>
      <vt:lpstr>Exercice: réflexion sur l’élasticité</vt:lpstr>
      <vt:lpstr>Méthodes pour évaluer comment les services écosystémiques contribuent au bien-être (Schreckenberg et al. 2016)</vt:lpstr>
      <vt:lpstr>Utiliser le Global Person Generated Index  (GPGI) pour évaluer les impacts perçus des interventions de conservation sur le bien-être (Rasolofoson et al. 2018)</vt:lpstr>
      <vt:lpstr>Perspectives genrées sur les services écosystémiques et le bien-être</vt:lpstr>
      <vt:lpstr>Qu’est-ce que le genre?</vt:lpstr>
      <vt:lpstr>Genre et services écosystémiques</vt:lpstr>
      <vt:lpstr>Choix genrés en services écosystémiques Les hommes et les femmes perçoivent, apprécient les services écosystémiques et en bénéficient différemment</vt:lpstr>
      <vt:lpstr>Exercice: Pourquoi est-ce qu’il y a un risque de biais contre les femmes dans les évaluations des SE et les prises de décision ?</vt:lpstr>
      <vt:lpstr>Facteurs freinant l’intégration du genre et des services écosystémiques</vt:lpstr>
      <vt:lpstr>En résumé…</vt:lpstr>
      <vt:lpstr>Références</vt:lpstr>
      <vt:lpstr>Séminaire consacré à l’étude de cas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Schreckenberg, Kate</cp:lastModifiedBy>
  <cp:revision>453</cp:revision>
  <dcterms:created xsi:type="dcterms:W3CDTF">2017-06-01T13:54:47Z</dcterms:created>
  <dcterms:modified xsi:type="dcterms:W3CDTF">2018-12-13T08:57:21Z</dcterms:modified>
</cp:coreProperties>
</file>