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7" r:id="rId2"/>
    <p:sldId id="256" r:id="rId3"/>
    <p:sldId id="258" r:id="rId4"/>
    <p:sldId id="260" r:id="rId5"/>
    <p:sldId id="262" r:id="rId6"/>
    <p:sldId id="265" r:id="rId7"/>
    <p:sldId id="266" r:id="rId8"/>
    <p:sldId id="267" r:id="rId9"/>
    <p:sldId id="268" r:id="rId10"/>
    <p:sldId id="269" r:id="rId11"/>
    <p:sldId id="270" r:id="rId12"/>
    <p:sldId id="271" r:id="rId13"/>
    <p:sldId id="272" r:id="rId14"/>
    <p:sldId id="273" r:id="rId15"/>
    <p:sldId id="275" r:id="rId16"/>
    <p:sldId id="276" r:id="rId17"/>
    <p:sldId id="277" r:id="rId18"/>
    <p:sldId id="278" r:id="rId19"/>
    <p:sldId id="279" r:id="rId20"/>
    <p:sldId id="280" r:id="rId21"/>
    <p:sldId id="281" r:id="rId22"/>
    <p:sldId id="261" r:id="rId23"/>
    <p:sldId id="263" r:id="rId24"/>
    <p:sldId id="28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1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1AADF0-56B4-4F26-9762-073194195F88}" v="29" dt="2018-12-14T07:32:00.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9" autoAdjust="0"/>
    <p:restoredTop sz="70130" autoAdjust="0"/>
  </p:normalViewPr>
  <p:slideViewPr>
    <p:cSldViewPr snapToGrid="0" snapToObjects="1">
      <p:cViewPr varScale="1">
        <p:scale>
          <a:sx n="47" d="100"/>
          <a:sy n="47" d="100"/>
        </p:scale>
        <p:origin x="1854" y="42"/>
      </p:cViewPr>
      <p:guideLst>
        <p:guide orient="horz" pos="2160"/>
        <p:guide pos="2880"/>
      </p:guideLst>
    </p:cSldViewPr>
  </p:slideViewPr>
  <p:outlineViewPr>
    <p:cViewPr>
      <p:scale>
        <a:sx n="33" d="100"/>
        <a:sy n="33" d="100"/>
      </p:scale>
      <p:origin x="0" y="-44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eckenberg, Kate" userId="8b45ddae-23f1-407e-8d90-04d8d4e05fa6" providerId="ADAL" clId="{FA1AADF0-56B4-4F26-9762-073194195F88}"/>
    <pc:docChg chg="undo redo custSel modSld">
      <pc:chgData name="Schreckenberg, Kate" userId="8b45ddae-23f1-407e-8d90-04d8d4e05fa6" providerId="ADAL" clId="{FA1AADF0-56B4-4F26-9762-073194195F88}" dt="2018-12-14T07:11:47.301" v="120" actId="313"/>
      <pc:docMkLst>
        <pc:docMk/>
      </pc:docMkLst>
      <pc:sldChg chg="modNotesTx">
        <pc:chgData name="Schreckenberg, Kate" userId="8b45ddae-23f1-407e-8d90-04d8d4e05fa6" providerId="ADAL" clId="{FA1AADF0-56B4-4F26-9762-073194195F88}" dt="2018-12-14T07:11:47.301" v="120" actId="313"/>
        <pc:sldMkLst>
          <pc:docMk/>
          <pc:sldMk cId="236421780" sldId="271"/>
        </pc:sldMkLst>
      </pc:sldChg>
      <pc:sldChg chg="modSp">
        <pc:chgData name="Schreckenberg, Kate" userId="8b45ddae-23f1-407e-8d90-04d8d4e05fa6" providerId="ADAL" clId="{FA1AADF0-56B4-4F26-9762-073194195F88}" dt="2018-12-14T07:09:20.879" v="77" actId="20577"/>
        <pc:sldMkLst>
          <pc:docMk/>
          <pc:sldMk cId="721436943" sldId="283"/>
        </pc:sldMkLst>
        <pc:spChg chg="mod">
          <ac:chgData name="Schreckenberg, Kate" userId="8b45ddae-23f1-407e-8d90-04d8d4e05fa6" providerId="ADAL" clId="{FA1AADF0-56B4-4F26-9762-073194195F88}" dt="2018-12-14T07:09:20.879" v="77" actId="20577"/>
          <ac:spMkLst>
            <pc:docMk/>
            <pc:sldMk cId="721436943" sldId="283"/>
            <ac:spMk id="3" creationId="{5ED0C766-B111-D748-8500-83002DA07CC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87009-E22B-CE49-8E85-EDD8FE539492}" type="datetimeFigureOut">
              <a:rPr lang="en-US" smtClean="0"/>
              <a:t>12/14/2018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6A055-F74D-284E-8E9F-F2FBD7D2465E}" type="slidenum">
              <a:rPr lang="en-US" smtClean="0"/>
              <a:t>‹#›</a:t>
            </a:fld>
            <a:endParaRPr lang="en-US"/>
          </a:p>
        </p:txBody>
      </p:sp>
    </p:spTree>
    <p:extLst>
      <p:ext uri="{BB962C8B-B14F-4D97-AF65-F5344CB8AC3E}">
        <p14:creationId xmlns:p14="http://schemas.microsoft.com/office/powerpoint/2010/main" val="903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En gros, notre thème d’aujourd’hui concerne </a:t>
            </a:r>
            <a:r>
              <a:rPr lang="fr-FR" sz="1200" b="1" kern="1200" dirty="0">
                <a:solidFill>
                  <a:schemeClr val="tx1"/>
                </a:solidFill>
                <a:effectLst/>
                <a:latin typeface="+mn-lt"/>
                <a:ea typeface="+mn-ea"/>
                <a:cs typeface="+mn-cs"/>
              </a:rPr>
              <a:t>l’interaction entre l’homme et l’environnement</a:t>
            </a:r>
            <a:endParaRPr lang="fr-FR"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Nous allons commencer par examiner l’origine et la définition du concept de services écosystémiques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Ensuite, nous allons examiner plus en détail les principaux cadres conceptuels qui ont été utilisés pour décrire la relation entre l’homme et les services écosystémiques. Nous allons examiner particulièrement 3 principaux cadres :</a:t>
            </a: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MA : </a:t>
            </a:r>
            <a:r>
              <a:rPr lang="fr-FR" sz="1200" i="1" kern="1200" dirty="0">
                <a:solidFill>
                  <a:schemeClr val="tx1"/>
                </a:solidFill>
                <a:effectLst/>
                <a:latin typeface="+mn-lt"/>
                <a:ea typeface="+mn-ea"/>
                <a:cs typeface="+mn-cs"/>
              </a:rPr>
              <a:t>Millennium </a:t>
            </a:r>
            <a:r>
              <a:rPr lang="fr-FR" sz="1200" i="1" kern="1200" dirty="0" err="1">
                <a:solidFill>
                  <a:schemeClr val="tx1"/>
                </a:solidFill>
                <a:effectLst/>
                <a:latin typeface="+mn-lt"/>
                <a:ea typeface="+mn-ea"/>
                <a:cs typeface="+mn-cs"/>
              </a:rPr>
              <a:t>Ecosystem</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Assessment</a:t>
            </a:r>
            <a:r>
              <a:rPr lang="fr-FR" sz="1200" i="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ou Evaluation des écosystèmes pour le millénaire (2005)</a:t>
            </a: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ESPA : </a:t>
            </a:r>
            <a:r>
              <a:rPr lang="fr-FR" sz="1200" i="1" kern="1200" dirty="0" err="1">
                <a:solidFill>
                  <a:schemeClr val="tx1"/>
                </a:solidFill>
                <a:effectLst/>
                <a:latin typeface="+mn-lt"/>
                <a:ea typeface="+mn-ea"/>
                <a:cs typeface="+mn-cs"/>
              </a:rPr>
              <a:t>Ecosystem</a:t>
            </a:r>
            <a:r>
              <a:rPr lang="fr-FR" sz="1200" i="1" kern="1200" dirty="0">
                <a:solidFill>
                  <a:schemeClr val="tx1"/>
                </a:solidFill>
                <a:effectLst/>
                <a:latin typeface="+mn-lt"/>
                <a:ea typeface="+mn-ea"/>
                <a:cs typeface="+mn-cs"/>
              </a:rPr>
              <a:t> Services for </a:t>
            </a:r>
            <a:r>
              <a:rPr lang="fr-FR" sz="1200" i="1" kern="1200" dirty="0" err="1">
                <a:solidFill>
                  <a:schemeClr val="tx1"/>
                </a:solidFill>
                <a:effectLst/>
                <a:latin typeface="+mn-lt"/>
                <a:ea typeface="+mn-ea"/>
                <a:cs typeface="+mn-cs"/>
              </a:rPr>
              <a:t>Poverty</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Alleviation</a:t>
            </a:r>
            <a:r>
              <a:rPr lang="fr-FR" sz="1200" kern="1200" dirty="0">
                <a:solidFill>
                  <a:schemeClr val="tx1"/>
                </a:solidFill>
                <a:effectLst/>
                <a:latin typeface="+mn-lt"/>
                <a:ea typeface="+mn-ea"/>
                <a:cs typeface="+mn-cs"/>
              </a:rPr>
              <a:t> ou Services écosystémiques pour la réduction de la pauvreté (Fisher </a:t>
            </a:r>
            <a:r>
              <a:rPr lang="fr-FR" sz="1200" i="1" kern="1200" dirty="0">
                <a:solidFill>
                  <a:schemeClr val="tx1"/>
                </a:solidFill>
                <a:effectLst/>
                <a:latin typeface="+mn-lt"/>
                <a:ea typeface="+mn-ea"/>
                <a:cs typeface="+mn-cs"/>
              </a:rPr>
              <a:t>et al. </a:t>
            </a:r>
            <a:r>
              <a:rPr lang="fr-FR" sz="1200" kern="1200" dirty="0">
                <a:solidFill>
                  <a:schemeClr val="tx1"/>
                </a:solidFill>
                <a:effectLst/>
                <a:latin typeface="+mn-lt"/>
                <a:ea typeface="+mn-ea"/>
                <a:cs typeface="+mn-cs"/>
              </a:rPr>
              <a:t>2014)</a:t>
            </a: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IPBES : </a:t>
            </a:r>
            <a:r>
              <a:rPr lang="fr-FR" sz="1200" i="1" kern="1200" dirty="0" err="1">
                <a:solidFill>
                  <a:schemeClr val="tx1"/>
                </a:solidFill>
                <a:effectLst/>
                <a:latin typeface="+mn-lt"/>
                <a:ea typeface="+mn-ea"/>
                <a:cs typeface="+mn-cs"/>
              </a:rPr>
              <a:t>Intergovernmental</a:t>
            </a:r>
            <a:r>
              <a:rPr lang="fr-FR" sz="1200" i="1" kern="1200" dirty="0">
                <a:solidFill>
                  <a:schemeClr val="tx1"/>
                </a:solidFill>
                <a:effectLst/>
                <a:latin typeface="+mn-lt"/>
                <a:ea typeface="+mn-ea"/>
                <a:cs typeface="+mn-cs"/>
              </a:rPr>
              <a:t> Science-Policy Platform on </a:t>
            </a:r>
            <a:r>
              <a:rPr lang="fr-FR" sz="1200" i="1" kern="1200" dirty="0" err="1">
                <a:solidFill>
                  <a:schemeClr val="tx1"/>
                </a:solidFill>
                <a:effectLst/>
                <a:latin typeface="+mn-lt"/>
                <a:ea typeface="+mn-ea"/>
                <a:cs typeface="+mn-cs"/>
              </a:rPr>
              <a:t>Biodiversity</a:t>
            </a:r>
            <a:r>
              <a:rPr lang="fr-FR" sz="1200" i="1" kern="1200" dirty="0">
                <a:solidFill>
                  <a:schemeClr val="tx1"/>
                </a:solidFill>
                <a:effectLst/>
                <a:latin typeface="+mn-lt"/>
                <a:ea typeface="+mn-ea"/>
                <a:cs typeface="+mn-cs"/>
              </a:rPr>
              <a:t> and </a:t>
            </a:r>
            <a:r>
              <a:rPr lang="fr-FR" sz="1200" i="1" kern="1200" dirty="0" err="1">
                <a:solidFill>
                  <a:schemeClr val="tx1"/>
                </a:solidFill>
                <a:effectLst/>
                <a:latin typeface="+mn-lt"/>
                <a:ea typeface="+mn-ea"/>
                <a:cs typeface="+mn-cs"/>
              </a:rPr>
              <a:t>Ecosystem</a:t>
            </a:r>
            <a:r>
              <a:rPr lang="fr-FR" sz="1200" i="1" kern="1200" dirty="0">
                <a:solidFill>
                  <a:schemeClr val="tx1"/>
                </a:solidFill>
                <a:effectLst/>
                <a:latin typeface="+mn-lt"/>
                <a:ea typeface="+mn-ea"/>
                <a:cs typeface="+mn-cs"/>
              </a:rPr>
              <a:t> Services</a:t>
            </a:r>
            <a:r>
              <a:rPr lang="fr-FR" sz="1200" kern="1200" dirty="0">
                <a:solidFill>
                  <a:schemeClr val="tx1"/>
                </a:solidFill>
                <a:effectLst/>
                <a:latin typeface="+mn-lt"/>
                <a:ea typeface="+mn-ea"/>
                <a:cs typeface="+mn-cs"/>
              </a:rPr>
              <a:t> ou Plateforme intergouvernementale scientifique et politique sur la biodiversité et les services écosystémiques (Diaz </a:t>
            </a:r>
            <a:r>
              <a:rPr lang="fr-FR" sz="1200" i="1" kern="1200" dirty="0">
                <a:solidFill>
                  <a:schemeClr val="tx1"/>
                </a:solidFill>
                <a:effectLst/>
                <a:latin typeface="+mn-lt"/>
                <a:ea typeface="+mn-ea"/>
                <a:cs typeface="+mn-cs"/>
              </a:rPr>
              <a:t>et al. </a:t>
            </a:r>
            <a:r>
              <a:rPr lang="fr-FR" sz="1200" kern="1200" dirty="0">
                <a:solidFill>
                  <a:schemeClr val="tx1"/>
                </a:solidFill>
                <a:effectLst/>
                <a:latin typeface="+mn-lt"/>
                <a:ea typeface="+mn-ea"/>
                <a:cs typeface="+mn-cs"/>
              </a:rPr>
              <a:t>2015)</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Enfin, nous allons voir pourquoi et comment l’approche services écosystémiques peut contribuer à atteindre les objectifs de développement durable (</a:t>
            </a:r>
            <a:r>
              <a:rPr lang="fr-FR" sz="1200" kern="1200" dirty="0" err="1">
                <a:solidFill>
                  <a:schemeClr val="tx1"/>
                </a:solidFill>
                <a:effectLst/>
                <a:latin typeface="+mn-lt"/>
                <a:ea typeface="+mn-ea"/>
                <a:cs typeface="+mn-cs"/>
              </a:rPr>
              <a:t>ODDs</a:t>
            </a:r>
            <a:r>
              <a:rPr lang="fr-FR" sz="1200" kern="1200" dirty="0">
                <a:solidFill>
                  <a:schemeClr val="tx1"/>
                </a:solidFill>
                <a:effectLst/>
                <a:latin typeface="+mn-lt"/>
                <a:ea typeface="+mn-ea"/>
                <a:cs typeface="+mn-cs"/>
              </a:rPr>
              <a:t>)</a:t>
            </a:r>
            <a:endParaRPr lang="en-GB"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2</a:t>
            </a:fld>
            <a:endParaRPr lang="en-US"/>
          </a:p>
        </p:txBody>
      </p:sp>
    </p:spTree>
    <p:extLst>
      <p:ext uri="{BB962C8B-B14F-4D97-AF65-F5344CB8AC3E}">
        <p14:creationId xmlns:p14="http://schemas.microsoft.com/office/powerpoint/2010/main" val="1038702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fr-FR" sz="1200" b="1" kern="1200" dirty="0">
                <a:solidFill>
                  <a:schemeClr val="tx1"/>
                </a:solidFill>
                <a:effectLst/>
                <a:latin typeface="+mn-lt"/>
                <a:ea typeface="+mn-ea"/>
                <a:cs typeface="+mn-cs"/>
              </a:rPr>
              <a:t>L’évaluation des écosystèmes pour le millénaire </a:t>
            </a:r>
            <a:r>
              <a:rPr lang="fr-FR" sz="1200" kern="1200" dirty="0">
                <a:solidFill>
                  <a:schemeClr val="tx1"/>
                </a:solidFill>
                <a:effectLst/>
                <a:latin typeface="+mn-lt"/>
                <a:ea typeface="+mn-ea"/>
                <a:cs typeface="+mn-cs"/>
              </a:rPr>
              <a:t>a été mise en œuvre pour évaluer les conséquences des changements d’écosystèmes pour le bien-être humain et pour établir la base scientifique pour les actions nécessaires afin d’améliorer la conservation et l’utilisation durable des écosystèmes et leurs contributions au bien-être humain et à la réduction de la pauvreté.</a:t>
            </a:r>
          </a:p>
        </p:txBody>
      </p:sp>
      <p:sp>
        <p:nvSpPr>
          <p:cNvPr id="4" name="Slide Number Placeholder 3"/>
          <p:cNvSpPr>
            <a:spLocks noGrp="1"/>
          </p:cNvSpPr>
          <p:nvPr>
            <p:ph type="sldNum" sz="quarter" idx="10"/>
          </p:nvPr>
        </p:nvSpPr>
        <p:spPr/>
        <p:txBody>
          <a:bodyPr/>
          <a:lstStyle/>
          <a:p>
            <a:fld id="{D536A055-F74D-284E-8E9F-F2FBD7D2465E}" type="slidenum">
              <a:rPr lang="en-US" smtClean="0"/>
              <a:t>11</a:t>
            </a:fld>
            <a:endParaRPr lang="en-US"/>
          </a:p>
        </p:txBody>
      </p:sp>
    </p:spTree>
    <p:extLst>
      <p:ext uri="{BB962C8B-B14F-4D97-AF65-F5344CB8AC3E}">
        <p14:creationId xmlns:p14="http://schemas.microsoft.com/office/powerpoint/2010/main" val="3504685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Au cœur du cadre MA, il y a la présentation des liens entre les services écosystémiques (4 catégories, noter comment ils sont emboités dans ‘la vie sur terre-biodiversité’) et le bien-être humain (5 composantes, où sécurité, matériels de base pour une vie décente, santé et bonnes relations sociales, contribuent tous a  ‘la liberté de choix et d’action’)</a:t>
            </a:r>
          </a:p>
          <a:p>
            <a:pPr marL="342900" lvl="0" indent="-342900">
              <a:lnSpc>
                <a:spcPct val="107000"/>
              </a:lnSpc>
              <a:spcAft>
                <a:spcPts val="80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L’épaisseur des flèches indique la force des relations.</a:t>
            </a:r>
          </a:p>
          <a:p>
            <a:r>
              <a:rPr lang="fr-FR" sz="1200" dirty="0">
                <a:effectLst/>
                <a:latin typeface="Calibri" panose="020F0502020204030204" pitchFamily="34" charset="0"/>
                <a:ea typeface="Calibri" panose="020F0502020204030204" pitchFamily="34" charset="0"/>
                <a:cs typeface="Times New Roman" panose="02020603050405020304" pitchFamily="18" charset="0"/>
              </a:rPr>
              <a:t>NB </a:t>
            </a:r>
            <a:r>
              <a:rPr lang="fr-FR" sz="1200" kern="1200" dirty="0">
                <a:solidFill>
                  <a:schemeClr val="tx1"/>
                </a:solidFill>
                <a:effectLst/>
                <a:latin typeface="+mn-lt"/>
                <a:ea typeface="+mn-ea"/>
                <a:cs typeface="+mn-cs"/>
              </a:rPr>
              <a:t>Mace </a:t>
            </a:r>
            <a:r>
              <a:rPr lang="fr-FR" sz="1200" i="1" kern="1200" dirty="0">
                <a:solidFill>
                  <a:schemeClr val="tx1"/>
                </a:solidFill>
                <a:effectLst/>
                <a:latin typeface="+mn-lt"/>
                <a:ea typeface="+mn-ea"/>
                <a:cs typeface="+mn-cs"/>
              </a:rPr>
              <a:t>et al. </a:t>
            </a:r>
            <a:r>
              <a:rPr lang="fr-FR" sz="1200" kern="1200" dirty="0">
                <a:solidFill>
                  <a:schemeClr val="tx1"/>
                </a:solidFill>
                <a:effectLst/>
                <a:latin typeface="+mn-lt"/>
                <a:ea typeface="+mn-ea"/>
                <a:cs typeface="+mn-cs"/>
              </a:rPr>
              <a:t>(2012) proposent une discussion intéressante sur la relation entre la biodiversité et les services écosystémiques ; la biodiversité peut jouer un rôle de régulation des processus écosystémiques (par ex. </a:t>
            </a:r>
            <a:r>
              <a:rPr lang="en-GB" sz="1200" b="0" i="0" kern="1200" dirty="0">
                <a:solidFill>
                  <a:schemeClr val="tx1"/>
                </a:solidFill>
                <a:effectLst/>
                <a:latin typeface="+mn-lt"/>
                <a:ea typeface="+mn-ea"/>
                <a:cs typeface="+mn-cs"/>
              </a:rPr>
              <a:t>divers </a:t>
            </a:r>
            <a:r>
              <a:rPr lang="en-GB" sz="1200" b="0" i="0" kern="1200" dirty="0" err="1">
                <a:solidFill>
                  <a:schemeClr val="tx1"/>
                </a:solidFill>
                <a:effectLst/>
                <a:latin typeface="+mn-lt"/>
                <a:ea typeface="+mn-ea"/>
                <a:cs typeface="+mn-cs"/>
              </a:rPr>
              <a:t>insectes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pollinisateurs</a:t>
            </a:r>
            <a:r>
              <a:rPr lang="en-GB" sz="1200" b="0" i="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 mais elle peut être un service écosystémique en elle-même (par ex. </a:t>
            </a:r>
            <a:r>
              <a:rPr lang="fr-FR" dirty="0"/>
              <a:t>variétés de pommes cultivées ou d'autres cultures)</a:t>
            </a:r>
            <a:r>
              <a:rPr lang="fr-FR"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D536A055-F74D-284E-8E9F-F2FBD7D2465E}" type="slidenum">
              <a:rPr lang="en-US" smtClean="0"/>
              <a:t>12</a:t>
            </a:fld>
            <a:endParaRPr lang="en-US"/>
          </a:p>
        </p:txBody>
      </p:sp>
    </p:spTree>
    <p:extLst>
      <p:ext uri="{BB962C8B-B14F-4D97-AF65-F5344CB8AC3E}">
        <p14:creationId xmlns:p14="http://schemas.microsoft.com/office/powerpoint/2010/main" val="4038725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 cadre reconnait l’importance des différents facteurs naturels et d’origine humaine de changement dans les écosystèmes (et les répercussions sur le bien-être)</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facteurs indirects comprennent : les facteurs démographiques, économiques (ex. globalisation, marché, commerce), socio-politique (ex. gouvernance, cadre légal), science et technologie, et culturel et religieux (ex. croyances et choix de consommation)</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facteurs directs comprennent : les changements dans l’utilisation locale des terres, l’introduction ou le retrait d’espèces, intrants externes (ex. en agriculture), récolte et consommation des ressources, changement climatique, facteurs naturels (ex. inondation, volcans)</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Les interactions entre ces facteurs de changement et les services écosystémiques peuvent avoir lieu à différentes échelles spatiales et temporelles. Par exemple, la demande internationale en bois peut conduire à une perte de couvert forestier à l’échelle régionale, qui augmente à son tour l’ampleur des inondations le long d’une rivière locale. </a:t>
            </a:r>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13</a:t>
            </a:fld>
            <a:endParaRPr lang="en-US"/>
          </a:p>
        </p:txBody>
      </p:sp>
    </p:spTree>
    <p:extLst>
      <p:ext uri="{BB962C8B-B14F-4D97-AF65-F5344CB8AC3E}">
        <p14:creationId xmlns:p14="http://schemas.microsoft.com/office/powerpoint/2010/main" val="1911786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457200" algn="l"/>
              </a:tabLst>
            </a:pPr>
            <a:r>
              <a:rPr lang="fr-FR" sz="1200" b="0" dirty="0">
                <a:effectLst/>
                <a:latin typeface="Calibri" panose="020F0502020204030204" pitchFamily="34" charset="0"/>
                <a:ea typeface="Calibri" panose="020F0502020204030204" pitchFamily="34" charset="0"/>
                <a:cs typeface="Times New Roman" panose="02020603050405020304" pitchFamily="18" charset="0"/>
              </a:rPr>
              <a:t>Limites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du MA</a:t>
            </a:r>
            <a:endParaRPr lang="fr-FR" sz="1200" b="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tabLst>
                <a:tab pos="9144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Se fonde sur le consensus entre de multiples parties prenantes ; c’est bien mais ne permet pas d’identifier des parties prenantes spécifiques responsables des divers défis qu’il a identifiés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essayait de plaire/satisfaire tout le monde</a:t>
            </a:r>
            <a:r>
              <a:rPr lang="fr-FR" sz="1200" dirty="0">
                <a:effectLst/>
                <a:latin typeface="Calibri" panose="020F0502020204030204" pitchFamily="34" charset="0"/>
                <a:ea typeface="Calibri" panose="020F0502020204030204" pitchFamily="34" charset="0"/>
                <a:cs typeface="Times New Roman" panose="02020603050405020304" pitchFamily="18" charset="0"/>
              </a:rPr>
              <a:t>)</a:t>
            </a:r>
          </a:p>
          <a:p>
            <a:pPr marL="285750" lvl="0" indent="-285750">
              <a:lnSpc>
                <a:spcPct val="107000"/>
              </a:lnSpc>
              <a:spcAft>
                <a:spcPts val="800"/>
              </a:spcAft>
              <a:buFont typeface="Arial" panose="020B0604020202020204" pitchFamily="34" charset="0"/>
              <a:buChar char="•"/>
              <a:tabLst>
                <a:tab pos="9144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Repose fortement sur les informations scientifiques pour recommander des solutions à la dégradation des services écosystémiques, et accorde moins d’attention à la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volonté politique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tabLst>
                <a:tab pos="9144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Identifie une variété de causes de la dégradation écosystémique, mais n’articule pas l’élément fondamental et commun à toutes les sources identifiées</a:t>
            </a:r>
          </a:p>
          <a:p>
            <a:pPr marL="285750" lvl="0" indent="-285750">
              <a:lnSpc>
                <a:spcPct val="107000"/>
              </a:lnSpc>
              <a:spcAft>
                <a:spcPts val="800"/>
              </a:spcAft>
              <a:buFont typeface="Arial" panose="020B0604020202020204" pitchFamily="34" charset="0"/>
              <a:buChar char="•"/>
              <a:tabLst>
                <a:tab pos="9144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Généralement, le cadre MA ne rend pas explicite les aspects de pauvreté associés avec le bien-être et considère comme évident que les services écosystémiques aident les pauvres par des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effets de retombées non-définis</a:t>
            </a:r>
            <a:endParaRPr lang="en-GB" sz="14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14</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Suite à une revue de différents cadres, Janet Fisher et ses collègues ont essayé de rassembler les idées clés en relation avec le services écosystémiques pour l’atténuation de la pauvreté dans ce cadre :</a:t>
            </a:r>
          </a:p>
          <a:p>
            <a:pPr marL="342900" lvl="0" indent="-342900">
              <a:lnSpc>
                <a:spcPct val="107000"/>
              </a:lnSpc>
              <a:spcAft>
                <a:spcPts val="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La présentation des catégories de services écosystémiques par le MA (2005)</a:t>
            </a:r>
          </a:p>
          <a:p>
            <a:pPr marL="342900" lvl="0" indent="-342900">
              <a:lnSpc>
                <a:spcPct val="107000"/>
              </a:lnSpc>
              <a:spcAft>
                <a:spcPts val="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Il inclue également l’idée de ‘facteurs de changement’ comme dans le MA</a:t>
            </a:r>
          </a:p>
          <a:p>
            <a:pPr marL="342900" lvl="0" indent="-342900">
              <a:lnSpc>
                <a:spcPct val="107000"/>
              </a:lnSpc>
              <a:spcAft>
                <a:spcPts val="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A l’extrême droite, on voit les composantes du bien-être qui proviennent aussi du MA (2005)</a:t>
            </a:r>
          </a:p>
          <a:p>
            <a:pPr marL="342900" lvl="0" indent="-342900">
              <a:lnSpc>
                <a:spcPct val="107000"/>
              </a:lnSpc>
              <a:spcAft>
                <a:spcPts val="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Une nouvelle caractéristique est la représentation visuelle des populations- individus, communautés locales et globales- tous avec leurs différents préférences de bien-être.</a:t>
            </a:r>
          </a:p>
          <a:p>
            <a:pPr marL="342900" lvl="0" indent="-342900">
              <a:lnSpc>
                <a:spcPct val="107000"/>
              </a:lnSpc>
              <a:spcAft>
                <a:spcPts val="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Un autre nouvel aspect est le focus sur « l’accès et le contrôle » dans le centre du diagramme. Ceci souligne les différentes façons par lesquelles les gens peuvent accéder aux et utiliser les services écosystémiques pour satisfaire leurs préférences en bien-être.</a:t>
            </a:r>
          </a:p>
          <a:p>
            <a:pPr marL="342900" lvl="0" indent="-342900">
              <a:lnSpc>
                <a:spcPct val="107000"/>
              </a:lnSpc>
              <a:spcAft>
                <a:spcPts val="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Finalement, le cadre met l’accent particulièrement sur la réduction de la pauvreté et la prévention de la pauvreté (qui forment ensemble l’atténuation de la pauvreté) en se focalisant sur la manière dont les services écosystémiques peuvent contribuer au bien-être des pauvres. Les utilisateurs de ce cadre peuvent spécifier leurs propres intérêts et/ou paramètres pour mesurer la pauvreté.</a:t>
            </a: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En fin de compte, le cadre peut être utilisé pour établir comment différentes personnes recourent à différents services écosystémiques pour construire leur propre bien-être dans une situation particulière.</a:t>
            </a:r>
          </a:p>
        </p:txBody>
      </p:sp>
      <p:sp>
        <p:nvSpPr>
          <p:cNvPr id="4" name="Slide Number Placeholder 3"/>
          <p:cNvSpPr>
            <a:spLocks noGrp="1"/>
          </p:cNvSpPr>
          <p:nvPr>
            <p:ph type="sldNum" sz="quarter" idx="10"/>
          </p:nvPr>
        </p:nvSpPr>
        <p:spPr/>
        <p:txBody>
          <a:bodyPr/>
          <a:lstStyle/>
          <a:p>
            <a:fld id="{D536A055-F74D-284E-8E9F-F2FBD7D2465E}" type="slidenum">
              <a:rPr lang="en-US" smtClean="0"/>
              <a:t>15</a:t>
            </a:fld>
            <a:endParaRPr lang="en-US"/>
          </a:p>
        </p:txBody>
      </p:sp>
    </p:spTree>
    <p:extLst>
      <p:ext uri="{BB962C8B-B14F-4D97-AF65-F5344CB8AC3E}">
        <p14:creationId xmlns:p14="http://schemas.microsoft.com/office/powerpoint/2010/main" val="2084526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Noter l’accent sur les personnes à différentes échelles- de l’individu, au ménage, à la communauté à la population nationale et mondiale. Reconnait que les communautés ne sont pas homogènes, et que différentes personnes ont des aspirations différentes.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Noter aussi la position centrale de ‘l’accès et le contrôle’, soulignant les institutions qui influencent comment les gens peuvent avoir accès aux différents services écosystémiques.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Faire la différence entre utilisation directe des SE et l’utilisation marchande des SE (ex. vente de SE pour obtenir de l’argent, qui est ensuite utilisé pour acheter des produits nécessaires pour le bien-être)</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Réduction de la pauvreté –déplace les gens au-dessus du seuil national de pauvreté ; prévention de la pauvreté – soutient les besoins élémentaires, mais encore en dessous du seuil national de pauvreté.</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 cadre souligne la possibilité d’atténuer la dégradation environnementale et/ou agir en s’adaptant aux changements d’écosystèmes.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Il examine spécifiquement les influences exogènes de l’homme, c’est-à-dire que les décisions prises ailleurs peuvent affecter les services </a:t>
            </a:r>
            <a:r>
              <a:rPr lang="fr-FR" sz="1200" kern="1200" dirty="0" err="1">
                <a:solidFill>
                  <a:schemeClr val="tx1"/>
                </a:solidFill>
                <a:effectLst/>
                <a:latin typeface="+mn-lt"/>
                <a:ea typeface="+mn-ea"/>
                <a:cs typeface="+mn-cs"/>
              </a:rPr>
              <a:t>ecosystemiques</a:t>
            </a:r>
            <a:r>
              <a:rPr lang="fr-FR" sz="1200" kern="1200" dirty="0">
                <a:solidFill>
                  <a:schemeClr val="tx1"/>
                </a:solidFill>
                <a:effectLst/>
                <a:latin typeface="+mn-lt"/>
                <a:ea typeface="+mn-ea"/>
                <a:cs typeface="+mn-cs"/>
              </a:rPr>
              <a:t>. Par exemple, des préférences de consommation dans une partie du monde peuvent entrainer une production non soutenue ailleurs.</a:t>
            </a:r>
            <a:endParaRPr lang="fr-FR" dirty="0">
              <a:effectLst/>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16</a:t>
            </a:fld>
            <a:endParaRPr lang="en-US"/>
          </a:p>
        </p:txBody>
      </p:sp>
    </p:spTree>
    <p:extLst>
      <p:ext uri="{BB962C8B-B14F-4D97-AF65-F5344CB8AC3E}">
        <p14:creationId xmlns:p14="http://schemas.microsoft.com/office/powerpoint/2010/main" val="2218391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L’objectif de l’IPBES est de renforcer l’interface science-politique pour la biodiversité et les services écosystémiques pour la conservation et l’utilisation durable de la biodiversité, le bien-être à long terme des êtres humains et un développement durable.</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Il a été établi pour fonctionner de façon similaire au IPCC (</a:t>
            </a:r>
            <a:r>
              <a:rPr lang="fr-FR" sz="1200" i="1" kern="1200" dirty="0" err="1">
                <a:solidFill>
                  <a:schemeClr val="tx1"/>
                </a:solidFill>
                <a:effectLst/>
                <a:latin typeface="+mn-lt"/>
                <a:ea typeface="+mn-ea"/>
                <a:cs typeface="+mn-cs"/>
              </a:rPr>
              <a:t>Intergovernmental</a:t>
            </a:r>
            <a:r>
              <a:rPr lang="fr-FR" sz="1200" i="1" kern="1200" dirty="0">
                <a:solidFill>
                  <a:schemeClr val="tx1"/>
                </a:solidFill>
                <a:effectLst/>
                <a:latin typeface="+mn-lt"/>
                <a:ea typeface="+mn-ea"/>
                <a:cs typeface="+mn-cs"/>
              </a:rPr>
              <a:t> Panel on </a:t>
            </a:r>
            <a:r>
              <a:rPr lang="fr-FR" sz="1200" i="1" kern="1200" dirty="0" err="1">
                <a:solidFill>
                  <a:schemeClr val="tx1"/>
                </a:solidFill>
                <a:effectLst/>
                <a:latin typeface="+mn-lt"/>
                <a:ea typeface="+mn-ea"/>
                <a:cs typeface="+mn-cs"/>
              </a:rPr>
              <a:t>Climate</a:t>
            </a:r>
            <a:r>
              <a:rPr lang="fr-FR" sz="1200" i="1" kern="1200" dirty="0">
                <a:solidFill>
                  <a:schemeClr val="tx1"/>
                </a:solidFill>
                <a:effectLst/>
                <a:latin typeface="+mn-lt"/>
                <a:ea typeface="+mn-ea"/>
                <a:cs typeface="+mn-cs"/>
              </a:rPr>
              <a:t> Change </a:t>
            </a:r>
            <a:r>
              <a:rPr lang="fr-FR" sz="1200" i="0" kern="1200" dirty="0">
                <a:solidFill>
                  <a:schemeClr val="tx1"/>
                </a:solidFill>
                <a:effectLst/>
                <a:latin typeface="+mn-lt"/>
                <a:ea typeface="+mn-ea"/>
                <a:cs typeface="+mn-cs"/>
              </a:rPr>
              <a:t>ou </a:t>
            </a:r>
            <a:r>
              <a:rPr lang="fr-FR" sz="1200" kern="1200" dirty="0">
                <a:solidFill>
                  <a:schemeClr val="tx1"/>
                </a:solidFill>
                <a:effectLst/>
                <a:latin typeface="+mn-lt"/>
                <a:ea typeface="+mn-ea"/>
                <a:cs typeface="+mn-cs"/>
              </a:rPr>
              <a:t>Groupe d’experts intergouvernemental sur l'évolution du climat), mais avec un focus sur la biodiversité et les services écosystémiques.</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Les évaluations régionales devront paraitre en 2018, suivies par une évaluation globale. Une évaluation thématique (des services globaux de pollinisation) existe déjà- a été très influant mettant en exergue la valeur des insectes pollinisateurs pour l’agriculture, engendrant  des changements politiques en faveur de leur protection.</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17</a:t>
            </a:fld>
            <a:endParaRPr lang="en-US"/>
          </a:p>
        </p:txBody>
      </p:sp>
    </p:spTree>
    <p:extLst>
      <p:ext uri="{BB962C8B-B14F-4D97-AF65-F5344CB8AC3E}">
        <p14:creationId xmlns:p14="http://schemas.microsoft.com/office/powerpoint/2010/main" val="934568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Les principales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caractéristiques</a:t>
            </a:r>
            <a:r>
              <a:rPr lang="fr-FR" sz="1200" dirty="0">
                <a:effectLst/>
                <a:latin typeface="Calibri" panose="020F0502020204030204" pitchFamily="34" charset="0"/>
                <a:ea typeface="Calibri" panose="020F0502020204030204" pitchFamily="34" charset="0"/>
                <a:cs typeface="Times New Roman" panose="02020603050405020304" pitchFamily="18" charset="0"/>
              </a:rPr>
              <a:t> du cadre sont:</a:t>
            </a:r>
          </a:p>
          <a:p>
            <a:pPr marL="742950" lvl="1" indent="-285750">
              <a:lnSpc>
                <a:spcPct val="107000"/>
              </a:lnSpc>
              <a:spcAft>
                <a:spcPts val="800"/>
              </a:spcAft>
              <a:buFont typeface="Courier New" panose="02070309020205020404" pitchFamily="49" charset="0"/>
              <a:buChar char="o"/>
              <a:tabLst>
                <a:tab pos="9144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La nature</a:t>
            </a:r>
          </a:p>
          <a:p>
            <a:pPr marL="742950" lvl="1" indent="-285750">
              <a:lnSpc>
                <a:spcPct val="107000"/>
              </a:lnSpc>
              <a:spcAft>
                <a:spcPts val="800"/>
              </a:spcAft>
              <a:buFont typeface="Courier New" panose="02070309020205020404" pitchFamily="49" charset="0"/>
              <a:buChar char="o"/>
              <a:tabLst>
                <a:tab pos="9144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Les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benefices</a:t>
            </a:r>
            <a:r>
              <a:rPr lang="fr-FR" sz="1200" dirty="0">
                <a:effectLst/>
                <a:latin typeface="Calibri" panose="020F0502020204030204" pitchFamily="34" charset="0"/>
                <a:ea typeface="Calibri" panose="020F0502020204030204" pitchFamily="34" charset="0"/>
                <a:cs typeface="Times New Roman" panose="02020603050405020304" pitchFamily="18" charset="0"/>
              </a:rPr>
              <a:t> de la nature pour l’homme</a:t>
            </a:r>
          </a:p>
          <a:p>
            <a:pPr marL="742950" lvl="1" indent="-285750">
              <a:lnSpc>
                <a:spcPct val="107000"/>
              </a:lnSpc>
              <a:spcAft>
                <a:spcPts val="800"/>
              </a:spcAft>
              <a:buFont typeface="Courier New" panose="02070309020205020404" pitchFamily="49" charset="0"/>
              <a:buChar char="o"/>
              <a:tabLst>
                <a:tab pos="9144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Une bonne qualité de vie</a:t>
            </a:r>
          </a:p>
          <a:p>
            <a:pPr marL="742950" lvl="1" indent="-285750">
              <a:lnSpc>
                <a:spcPct val="107000"/>
              </a:lnSpc>
              <a:spcAft>
                <a:spcPts val="800"/>
              </a:spcAft>
              <a:buFont typeface="Courier New" panose="02070309020205020404" pitchFamily="49" charset="0"/>
              <a:buChar char="o"/>
              <a:tabLst>
                <a:tab pos="9144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Le rôle des institutions, gouvernance et décideurs- au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coeur</a:t>
            </a:r>
            <a:r>
              <a:rPr lang="fr-FR" sz="1200" dirty="0">
                <a:effectLst/>
                <a:latin typeface="Calibri" panose="020F0502020204030204" pitchFamily="34" charset="0"/>
                <a:ea typeface="Calibri" panose="020F0502020204030204" pitchFamily="34" charset="0"/>
                <a:cs typeface="Times New Roman" panose="02020603050405020304" pitchFamily="18" charset="0"/>
              </a:rPr>
              <a:t> du cadre</a:t>
            </a:r>
          </a:p>
          <a:p>
            <a:pPr marL="742950" lvl="1" indent="-285750">
              <a:lnSpc>
                <a:spcPct val="107000"/>
              </a:lnSpc>
              <a:spcAft>
                <a:spcPts val="800"/>
              </a:spcAft>
              <a:buFont typeface="Courier New" panose="02070309020205020404" pitchFamily="49" charset="0"/>
              <a:buChar char="o"/>
              <a:tabLst>
                <a:tab pos="9144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Comme les autres cadres, il reconnait différents types de facteurs</a:t>
            </a:r>
          </a:p>
          <a:p>
            <a:pPr marL="342900" lvl="0" indent="-342900">
              <a:lnSpc>
                <a:spcPct val="107000"/>
              </a:lnSpc>
              <a:spcAft>
                <a:spcPts val="80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Multiples systèmes de connaissances comme indiqués par les différents couleurs et caractères.</a:t>
            </a:r>
          </a:p>
          <a:p>
            <a:pPr marL="742950" lvl="1" indent="-285750">
              <a:lnSpc>
                <a:spcPct val="107000"/>
              </a:lnSpc>
              <a:spcAft>
                <a:spcPts val="800"/>
              </a:spcAft>
              <a:buFont typeface="Arial" panose="020B0604020202020204" pitchFamily="34" charset="0"/>
              <a:buChar char="•"/>
              <a:tabLst>
                <a:tab pos="9144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Les titres en noir indiquent des catégories larges, hautement inclusive (noms communs)</a:t>
            </a:r>
          </a:p>
          <a:p>
            <a:pPr marL="742950" lvl="1" indent="-285750">
              <a:lnSpc>
                <a:spcPct val="107000"/>
              </a:lnSpc>
              <a:spcAft>
                <a:spcPts val="800"/>
              </a:spcAft>
              <a:buFont typeface="Arial" panose="020B0604020202020204" pitchFamily="34" charset="0"/>
              <a:buChar char="•"/>
              <a:tabLst>
                <a:tab pos="9144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Les titres en vert et bleu indiquent les catégories plus spécifiques (science occidentale et autres systèmes de connaissance respectivement)</a:t>
            </a:r>
          </a:p>
          <a:p>
            <a:pPr marL="342900" lvl="0" indent="-342900">
              <a:lnSpc>
                <a:spcPct val="107000"/>
              </a:lnSpc>
              <a:spcAft>
                <a:spcPts val="80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Reconnaissance de différentes interactions a différentes échelles temporelles et spatiales</a:t>
            </a:r>
          </a:p>
          <a:p>
            <a:pPr marL="342900" lvl="0" indent="-342900">
              <a:lnSpc>
                <a:spcPct val="107000"/>
              </a:lnSpc>
              <a:spcAft>
                <a:spcPts val="80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Reconnait la complexité des liens avec la majorité des composantes liées à la majorité des composantes par des flèches (liens directs et indirects)</a:t>
            </a:r>
            <a:endParaRPr lang="en-GB"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18</a:t>
            </a:fld>
            <a:endParaRPr lang="en-US"/>
          </a:p>
        </p:txBody>
      </p:sp>
    </p:spTree>
    <p:extLst>
      <p:ext uri="{BB962C8B-B14F-4D97-AF65-F5344CB8AC3E}">
        <p14:creationId xmlns:p14="http://schemas.microsoft.com/office/powerpoint/2010/main" val="3792080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spcAft>
                <a:spcPts val="80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Contrairement aux deux cadres précédents, celui-ci met la gouvernance au centre du cadre</a:t>
            </a:r>
          </a:p>
          <a:p>
            <a:pPr marL="171450" lvl="0" indent="-171450">
              <a:lnSpc>
                <a:spcPct val="107000"/>
              </a:lnSpc>
              <a:spcAft>
                <a:spcPts val="80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Cela est inhabituel parce que certains des concepts clés sont marqués en trois couleurs pour refléter les différents systèmes de connaissance, et le fait que des termes scientifiques (tel que services écosystémiques) ne veulent pas dire grand-chose pour le grand public et les décideurs.</a:t>
            </a:r>
          </a:p>
          <a:p>
            <a:pPr marL="171450" lvl="0" indent="-171450">
              <a:lnSpc>
                <a:spcPct val="107000"/>
              </a:lnSpc>
              <a:spcAft>
                <a:spcPts val="80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Le débat sur ce cadre n’est pas fini entre les experts de l’IPBES. Un article par Pascual </a:t>
            </a:r>
            <a:r>
              <a:rPr lang="fr-FR" sz="1200" i="1" dirty="0">
                <a:effectLst/>
                <a:latin typeface="Calibri" panose="020F0502020204030204" pitchFamily="34" charset="0"/>
                <a:ea typeface="Calibri" panose="020F0502020204030204" pitchFamily="34" charset="0"/>
                <a:cs typeface="Times New Roman" panose="02020603050405020304" pitchFamily="18" charset="0"/>
              </a:rPr>
              <a:t>et al. </a:t>
            </a:r>
            <a:r>
              <a:rPr lang="fr-FR" sz="1200" dirty="0">
                <a:effectLst/>
                <a:latin typeface="Calibri" panose="020F0502020204030204" pitchFamily="34" charset="0"/>
                <a:ea typeface="Calibri" panose="020F0502020204030204" pitchFamily="34" charset="0"/>
                <a:cs typeface="Times New Roman" panose="02020603050405020304" pitchFamily="18" charset="0"/>
              </a:rPr>
              <a:t>(2017) argumente en faveur d’un remplacement de ‘bienfaits de la natures en faveur de l’homme’ par ‘contributions de la nature en faveur de l’homme’ (ou NCP : </a:t>
            </a:r>
            <a:r>
              <a:rPr lang="fr-FR" sz="1200" i="1" dirty="0" err="1">
                <a:effectLst/>
                <a:latin typeface="Calibri" panose="020F0502020204030204" pitchFamily="34" charset="0"/>
                <a:ea typeface="Calibri" panose="020F0502020204030204" pitchFamily="34" charset="0"/>
                <a:cs typeface="Times New Roman" panose="02020603050405020304" pitchFamily="18" charset="0"/>
              </a:rPr>
              <a:t>nature’s</a:t>
            </a:r>
            <a:r>
              <a:rPr lang="fr-FR" sz="1200" i="1" dirty="0">
                <a:effectLst/>
                <a:latin typeface="Calibri" panose="020F0502020204030204" pitchFamily="34" charset="0"/>
                <a:ea typeface="Calibri" panose="020F0502020204030204" pitchFamily="34" charset="0"/>
                <a:cs typeface="Times New Roman" panose="02020603050405020304" pitchFamily="18" charset="0"/>
              </a:rPr>
              <a:t> contributions to people</a:t>
            </a:r>
            <a:r>
              <a:rPr lang="fr-FR" sz="1200" dirty="0">
                <a:effectLst/>
                <a:latin typeface="Calibri" panose="020F0502020204030204" pitchFamily="34" charset="0"/>
                <a:ea typeface="Calibri" panose="020F0502020204030204" pitchFamily="34" charset="0"/>
                <a:cs typeface="Times New Roman" panose="02020603050405020304" pitchFamily="18" charset="0"/>
              </a:rPr>
              <a:t> en Anglais) pour- parmi d’autres choses- reconnaitre qu’il y a des disservices écosystémiques (ex. parasites et maladies) ainsi que des services. Un article de Diaz </a:t>
            </a:r>
            <a:r>
              <a:rPr lang="fr-FR" sz="1200" i="1" dirty="0">
                <a:effectLst/>
                <a:latin typeface="Calibri" panose="020F0502020204030204" pitchFamily="34" charset="0"/>
                <a:ea typeface="Calibri" panose="020F0502020204030204" pitchFamily="34" charset="0"/>
                <a:cs typeface="Times New Roman" panose="02020603050405020304" pitchFamily="18" charset="0"/>
              </a:rPr>
              <a:t>et al. </a:t>
            </a:r>
            <a:r>
              <a:rPr lang="fr-FR" sz="1200" dirty="0">
                <a:effectLst/>
                <a:latin typeface="Calibri" panose="020F0502020204030204" pitchFamily="34" charset="0"/>
                <a:ea typeface="Calibri" panose="020F0502020204030204" pitchFamily="34" charset="0"/>
                <a:cs typeface="Times New Roman" panose="02020603050405020304" pitchFamily="18" charset="0"/>
              </a:rPr>
              <a:t>(2018) reflète l’importance de la culture dans la case NCP et révise les catégories de services écosystémiques du MA en matériel, non-matériel et régulation (i.e. éliminant le service ‘culturel’) parce que beaucoup de services écosystémiques ne peuvent pas être confinés a une seule catégorie (ex. certains aliments peuvent être des services culturels aussi bien que des services d’approvisionnement)</a:t>
            </a:r>
          </a:p>
          <a:p>
            <a:pPr marL="171450" lvl="0" indent="-171450">
              <a:lnSpc>
                <a:spcPct val="107000"/>
              </a:lnSpc>
              <a:spcAft>
                <a:spcPts val="80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Ceci démontre qu’aucun cadre n’est parfait, pris tout seul, et qu’il y a beaucoup de recherches à faire pour les améliorer.</a:t>
            </a:r>
          </a:p>
          <a:p>
            <a:pPr marL="171450" indent="-171450">
              <a:buFont typeface="Arial" panose="020B060402020202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Pascual et Howe</a:t>
            </a:r>
            <a:r>
              <a:rPr lang="fr-FR" sz="1200" i="1"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a:effectLst/>
                <a:latin typeface="Calibri" panose="020F0502020204030204" pitchFamily="34" charset="0"/>
                <a:ea typeface="Calibri" panose="020F0502020204030204" pitchFamily="34" charset="0"/>
                <a:cs typeface="Times New Roman" panose="02020603050405020304" pitchFamily="18" charset="0"/>
              </a:rPr>
              <a:t>(2018) avancent qu’il est mieux d’avoir de cadres multiples que d’escompter un cadre unique qui convienne à tous les contextes.</a:t>
            </a:r>
            <a:endParaRPr lang="en-GB"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19</a:t>
            </a:fld>
            <a:endParaRPr lang="en-US"/>
          </a:p>
        </p:txBody>
      </p:sp>
    </p:spTree>
    <p:extLst>
      <p:ext uri="{BB962C8B-B14F-4D97-AF65-F5344CB8AC3E}">
        <p14:creationId xmlns:p14="http://schemas.microsoft.com/office/powerpoint/2010/main" val="2093783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536A055-F74D-284E-8E9F-F2FBD7D2465E}" type="slidenum">
              <a:rPr lang="en-US" smtClean="0"/>
              <a:t>20</a:t>
            </a:fld>
            <a:endParaRPr lang="en-US"/>
          </a:p>
        </p:txBody>
      </p:sp>
    </p:spTree>
    <p:extLst>
      <p:ext uri="{BB962C8B-B14F-4D97-AF65-F5344CB8AC3E}">
        <p14:creationId xmlns:p14="http://schemas.microsoft.com/office/powerpoint/2010/main" val="1109599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3</a:t>
            </a:fld>
            <a:endParaRPr lang="en-US"/>
          </a:p>
        </p:txBody>
      </p:sp>
    </p:spTree>
    <p:extLst>
      <p:ext uri="{BB962C8B-B14F-4D97-AF65-F5344CB8AC3E}">
        <p14:creationId xmlns:p14="http://schemas.microsoft.com/office/powerpoint/2010/main" val="4224125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Comme nous l’avons vu, il y a plusieurs façons de présenter les relations entre les services écosystémiques et l’homme</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Il n’y a pas un seul cadre pour les services écosystémiques pour la réduction de la pauvreté</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Toutefois, s’appuyant sur </a:t>
            </a:r>
            <a:r>
              <a:rPr lang="fr-FR" sz="1200" kern="1200" dirty="0" err="1">
                <a:solidFill>
                  <a:schemeClr val="tx1"/>
                </a:solidFill>
                <a:effectLst/>
                <a:latin typeface="+mn-lt"/>
                <a:ea typeface="+mn-ea"/>
                <a:cs typeface="+mn-cs"/>
              </a:rPr>
              <a:t>Poppy</a:t>
            </a:r>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et al. </a:t>
            </a:r>
            <a:r>
              <a:rPr lang="fr-FR" sz="1200" kern="1200" dirty="0">
                <a:solidFill>
                  <a:schemeClr val="tx1"/>
                </a:solidFill>
                <a:effectLst/>
                <a:latin typeface="+mn-lt"/>
                <a:ea typeface="+mn-ea"/>
                <a:cs typeface="+mn-cs"/>
              </a:rPr>
              <a:t>(2014) et le résumé du programme ESPA à l’intention des décideurs politiques, nous pouvons souligner 3 caractéristiques cruciales pour une approche services écosystémiques pour la réduction  de la pauvreté.</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Nous allons voir chacune de ces caractéristiques plus en détail dans les prochaines sessions</a:t>
            </a: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Les systèmes socio-écologiques opérant à différentes échelles spatiales et temporelles</a:t>
            </a: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Bien-être</a:t>
            </a: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Justice environnementale</a:t>
            </a:r>
            <a:endParaRPr lang="en-GB" sz="2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21</a:t>
            </a:fld>
            <a:endParaRPr lang="en-US"/>
          </a:p>
        </p:txBody>
      </p:sp>
    </p:spTree>
    <p:extLst>
      <p:ext uri="{BB962C8B-B14F-4D97-AF65-F5344CB8AC3E}">
        <p14:creationId xmlns:p14="http://schemas.microsoft.com/office/powerpoint/2010/main" val="531588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mn-lt"/>
                <a:ea typeface="+mn-ea"/>
                <a:cs typeface="+mn-cs"/>
              </a:rPr>
              <a:t>Questions aux étudiants</a:t>
            </a:r>
            <a:r>
              <a:rPr lang="fr-FR" sz="1200" kern="1200" dirty="0">
                <a:solidFill>
                  <a:schemeClr val="tx1"/>
                </a:solidFill>
                <a:effectLst/>
                <a:latin typeface="+mn-lt"/>
                <a:ea typeface="+mn-ea"/>
                <a:cs typeface="+mn-cs"/>
              </a:rPr>
              <a:t>: Discuter avec votre voisin comment une approche services écosystémiques pour la réduction de la pauvreté (SE pour RP) peut contribuer à atteindre les </a:t>
            </a:r>
            <a:r>
              <a:rPr lang="fr-FR" sz="1200" kern="1200" dirty="0" err="1">
                <a:solidFill>
                  <a:schemeClr val="tx1"/>
                </a:solidFill>
                <a:effectLst/>
                <a:latin typeface="+mn-lt"/>
                <a:ea typeface="+mn-ea"/>
                <a:cs typeface="+mn-cs"/>
              </a:rPr>
              <a:t>ODDs</a:t>
            </a:r>
            <a:r>
              <a:rPr lang="fr-FR" sz="1200" kern="1200" dirty="0">
                <a:solidFill>
                  <a:schemeClr val="tx1"/>
                </a:solidFill>
                <a:effectLst/>
                <a:latin typeface="+mn-lt"/>
                <a:ea typeface="+mn-ea"/>
                <a:cs typeface="+mn-cs"/>
              </a:rPr>
              <a:t> ?</a:t>
            </a:r>
          </a:p>
          <a:p>
            <a:r>
              <a:rPr lang="fr-FR" sz="1200" i="1" kern="1200" dirty="0">
                <a:solidFill>
                  <a:schemeClr val="tx1"/>
                </a:solidFill>
                <a:effectLst/>
                <a:latin typeface="+mn-lt"/>
                <a:ea typeface="+mn-ea"/>
                <a:cs typeface="+mn-cs"/>
              </a:rPr>
              <a:t>[Possibilité de réponse : Il y a des </a:t>
            </a:r>
            <a:r>
              <a:rPr lang="fr-FR" sz="1200" i="1" kern="1200" dirty="0" err="1">
                <a:solidFill>
                  <a:schemeClr val="tx1"/>
                </a:solidFill>
                <a:effectLst/>
                <a:latin typeface="+mn-lt"/>
                <a:ea typeface="+mn-ea"/>
                <a:cs typeface="+mn-cs"/>
              </a:rPr>
              <a:t>ODDs</a:t>
            </a:r>
            <a:r>
              <a:rPr lang="fr-FR" sz="1200" i="1" kern="1200" dirty="0">
                <a:solidFill>
                  <a:schemeClr val="tx1"/>
                </a:solidFill>
                <a:effectLst/>
                <a:latin typeface="+mn-lt"/>
                <a:ea typeface="+mn-ea"/>
                <a:cs typeface="+mn-cs"/>
              </a:rPr>
              <a:t> pour lesquels l’approche SE pour RP semble particulièrement utile (ex. 15), mais dès que vous commencez à examiner attentivement, vous réaliserez que l’approche SE pour RP traite les systèmes socio-écologiques d’une manière holistique et peut alors constituer une base utile pour aborder tous les </a:t>
            </a:r>
            <a:r>
              <a:rPr lang="fr-FR" sz="1200" i="1" kern="1200" dirty="0" err="1">
                <a:solidFill>
                  <a:schemeClr val="tx1"/>
                </a:solidFill>
                <a:effectLst/>
                <a:latin typeface="+mn-lt"/>
                <a:ea typeface="+mn-ea"/>
                <a:cs typeface="+mn-cs"/>
              </a:rPr>
              <a:t>ODDs</a:t>
            </a:r>
            <a:r>
              <a:rPr lang="fr-FR" sz="1200" i="1" kern="1200" dirty="0">
                <a:solidFill>
                  <a:schemeClr val="tx1"/>
                </a:solidFill>
                <a:effectLst/>
                <a:latin typeface="+mn-lt"/>
                <a:ea typeface="+mn-ea"/>
                <a:cs typeface="+mn-cs"/>
              </a:rPr>
              <a:t>.]</a:t>
            </a:r>
            <a:endParaRPr lang="en-GB" i="1" dirty="0"/>
          </a:p>
        </p:txBody>
      </p:sp>
      <p:sp>
        <p:nvSpPr>
          <p:cNvPr id="4" name="Slide Number Placeholder 3"/>
          <p:cNvSpPr>
            <a:spLocks noGrp="1"/>
          </p:cNvSpPr>
          <p:nvPr>
            <p:ph type="sldNum" sz="quarter" idx="10"/>
          </p:nvPr>
        </p:nvSpPr>
        <p:spPr/>
        <p:txBody>
          <a:bodyPr/>
          <a:lstStyle/>
          <a:p>
            <a:fld id="{D536A055-F74D-284E-8E9F-F2FBD7D2465E}" type="slidenum">
              <a:rPr lang="en-US" smtClean="0"/>
              <a:t>22</a:t>
            </a:fld>
            <a:endParaRPr lang="en-US"/>
          </a:p>
        </p:txBody>
      </p:sp>
    </p:spTree>
    <p:extLst>
      <p:ext uri="{BB962C8B-B14F-4D97-AF65-F5344CB8AC3E}">
        <p14:creationId xmlns:p14="http://schemas.microsoft.com/office/powerpoint/2010/main" val="865228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noProof="0" dirty="0">
                <a:solidFill>
                  <a:schemeClr val="accent1"/>
                </a:solidFill>
                <a:latin typeface="+mn-lt"/>
                <a:ea typeface="Arial"/>
                <a:cs typeface="Arial"/>
                <a:sym typeface="Arial"/>
              </a:rPr>
              <a:t>Références citées</a:t>
            </a:r>
            <a:r>
              <a:rPr lang="fr-FR" sz="1200" baseline="0" noProof="0" dirty="0">
                <a:solidFill>
                  <a:schemeClr val="accent1"/>
                </a:solidFill>
                <a:latin typeface="+mn-lt"/>
                <a:ea typeface="Arial"/>
                <a:cs typeface="Arial"/>
                <a:sym typeface="Arial"/>
              </a:rPr>
              <a:t> dans les note-pr</a:t>
            </a:r>
            <a:r>
              <a:rPr lang="fr-FR" sz="1200" noProof="0" dirty="0">
                <a:solidFill>
                  <a:schemeClr val="accent1"/>
                </a:solidFill>
                <a:latin typeface="+mn-lt"/>
                <a:ea typeface="Arial"/>
                <a:cs typeface="Arial"/>
                <a:sym typeface="Arial"/>
              </a:rPr>
              <a:t>é</a:t>
            </a:r>
            <a:r>
              <a:rPr lang="fr-FR" sz="1200" baseline="0" noProof="0" dirty="0">
                <a:solidFill>
                  <a:schemeClr val="accent1"/>
                </a:solidFill>
                <a:latin typeface="+mn-lt"/>
                <a:ea typeface="Arial"/>
                <a:cs typeface="Arial"/>
                <a:sym typeface="Arial"/>
              </a:rPr>
              <a:t>sentateur </a:t>
            </a:r>
            <a:r>
              <a:rPr lang="en-GB" sz="1200" dirty="0">
                <a:solidFill>
                  <a:schemeClr val="accent1"/>
                </a:solidFill>
                <a:latin typeface="+mn-lt"/>
                <a:ea typeface="Arial"/>
                <a:cs typeface="Arial"/>
                <a:sym typeface="Arial"/>
              </a:rPr>
              <a:t>:</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GB" sz="1200" dirty="0">
                <a:solidFill>
                  <a:schemeClr val="tx1"/>
                </a:solidFill>
                <a:latin typeface="+mn-lt"/>
                <a:ea typeface="Arial"/>
                <a:cs typeface="Arial"/>
                <a:sym typeface="Arial"/>
              </a:rPr>
              <a:t>Constanza, R. </a:t>
            </a:r>
            <a:r>
              <a:rPr lang="en-GB" sz="1200" i="1" dirty="0">
                <a:solidFill>
                  <a:schemeClr val="tx1"/>
                </a:solidFill>
                <a:latin typeface="+mn-lt"/>
                <a:ea typeface="Arial"/>
                <a:cs typeface="Arial"/>
                <a:sym typeface="Arial"/>
              </a:rPr>
              <a:t>et al. </a:t>
            </a:r>
            <a:r>
              <a:rPr lang="en-GB" sz="1200" dirty="0">
                <a:solidFill>
                  <a:schemeClr val="tx1"/>
                </a:solidFill>
                <a:latin typeface="+mn-lt"/>
                <a:ea typeface="Arial"/>
                <a:cs typeface="Arial"/>
                <a:sym typeface="Arial"/>
              </a:rPr>
              <a:t>(1997) The value of the world’ s ecosystem services and natural capital. </a:t>
            </a:r>
            <a:r>
              <a:rPr lang="en-GB" sz="1200" i="1" dirty="0">
                <a:solidFill>
                  <a:schemeClr val="tx1"/>
                </a:solidFill>
                <a:latin typeface="+mn-lt"/>
                <a:ea typeface="Arial"/>
                <a:cs typeface="Arial"/>
                <a:sym typeface="Arial"/>
              </a:rPr>
              <a:t>Nature</a:t>
            </a:r>
            <a:r>
              <a:rPr lang="en-GB" sz="1200" dirty="0">
                <a:solidFill>
                  <a:schemeClr val="tx1"/>
                </a:solidFill>
                <a:latin typeface="+mn-lt"/>
                <a:ea typeface="Arial"/>
                <a:cs typeface="Arial"/>
                <a:sym typeface="Arial"/>
              </a:rPr>
              <a:t> </a:t>
            </a:r>
            <a:r>
              <a:rPr lang="en-GB" sz="1200" b="1" dirty="0">
                <a:solidFill>
                  <a:schemeClr val="tx1"/>
                </a:solidFill>
                <a:latin typeface="+mn-lt"/>
                <a:ea typeface="Arial"/>
                <a:cs typeface="Arial"/>
                <a:sym typeface="Arial"/>
              </a:rPr>
              <a:t>387</a:t>
            </a:r>
            <a:r>
              <a:rPr lang="en-GB" sz="1200" dirty="0">
                <a:solidFill>
                  <a:schemeClr val="tx1"/>
                </a:solidFill>
                <a:latin typeface="+mn-lt"/>
                <a:ea typeface="Arial"/>
                <a:cs typeface="Arial"/>
                <a:sym typeface="Arial"/>
              </a:rPr>
              <a:t>: 253–260.</a:t>
            </a:r>
          </a:p>
          <a:p>
            <a:pPr marL="171450" lvl="0" indent="-171450">
              <a:spcBef>
                <a:spcPts val="0"/>
              </a:spcBef>
              <a:spcAft>
                <a:spcPts val="0"/>
              </a:spcAft>
              <a:buClrTx/>
              <a:buFont typeface="Arial" panose="020B0604020202020204" pitchFamily="34" charset="0"/>
              <a:buChar char="•"/>
            </a:pPr>
            <a:r>
              <a:rPr lang="en-GB" dirty="0">
                <a:solidFill>
                  <a:schemeClr val="tx1"/>
                </a:solidFill>
                <a:latin typeface="+mn-lt"/>
              </a:rPr>
              <a:t>IPBES (2016). The assessment report of the Intergovernmental Science-Policy Platform on Biodiversity and Ecosystem Services on pollinators, pollination and food production. S.G. Potts, V. L. Imperatriz-Fonseca, and H. T. Ngo, (eds). IPBES Secretariat, Bonn, Germany. Available at: https://www.ipbes.net/sites/default/files/downloads/pdf/individual_chapters_pollination_20170305.pdf  </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GB" sz="1200" dirty="0">
                <a:solidFill>
                  <a:schemeClr val="tx1"/>
                </a:solidFill>
                <a:latin typeface="+mn-lt"/>
                <a:ea typeface="Arial"/>
                <a:cs typeface="Arial"/>
                <a:sym typeface="Arial"/>
              </a:rPr>
              <a:t>Mace, G.M. </a:t>
            </a:r>
            <a:r>
              <a:rPr lang="en-GB" sz="1200" i="1" dirty="0">
                <a:solidFill>
                  <a:schemeClr val="tx1"/>
                </a:solidFill>
                <a:latin typeface="+mn-lt"/>
                <a:ea typeface="Arial"/>
                <a:cs typeface="Arial"/>
                <a:sym typeface="Arial"/>
              </a:rPr>
              <a:t>et al</a:t>
            </a:r>
            <a:r>
              <a:rPr lang="en-GB" sz="1200" dirty="0">
                <a:solidFill>
                  <a:schemeClr val="tx1"/>
                </a:solidFill>
                <a:latin typeface="+mn-lt"/>
                <a:ea typeface="Arial"/>
                <a:cs typeface="Arial"/>
                <a:sym typeface="Arial"/>
              </a:rPr>
              <a:t>. (2012) Biodiversity and ecosystem services: a multi-layered relationship. </a:t>
            </a:r>
            <a:r>
              <a:rPr lang="en-GB" sz="1200" i="1" dirty="0">
                <a:solidFill>
                  <a:schemeClr val="tx1"/>
                </a:solidFill>
                <a:latin typeface="+mn-lt"/>
                <a:ea typeface="Arial"/>
                <a:cs typeface="Arial"/>
                <a:sym typeface="Arial"/>
              </a:rPr>
              <a:t>Trends in Ecology &amp; Evolution</a:t>
            </a:r>
            <a:r>
              <a:rPr lang="en-GB" sz="1200" dirty="0">
                <a:solidFill>
                  <a:schemeClr val="tx1"/>
                </a:solidFill>
                <a:latin typeface="+mn-lt"/>
                <a:ea typeface="Arial"/>
                <a:cs typeface="Arial"/>
                <a:sym typeface="Arial"/>
              </a:rPr>
              <a:t> </a:t>
            </a:r>
            <a:r>
              <a:rPr lang="en-GB" sz="1200" b="1" dirty="0">
                <a:solidFill>
                  <a:schemeClr val="tx1"/>
                </a:solidFill>
                <a:latin typeface="+mn-lt"/>
                <a:ea typeface="Arial"/>
                <a:cs typeface="Arial"/>
                <a:sym typeface="Arial"/>
              </a:rPr>
              <a:t>27</a:t>
            </a:r>
            <a:r>
              <a:rPr lang="en-GB" sz="1200" dirty="0">
                <a:solidFill>
                  <a:schemeClr val="tx1"/>
                </a:solidFill>
                <a:latin typeface="+mn-lt"/>
                <a:ea typeface="Arial"/>
                <a:cs typeface="Arial"/>
                <a:sym typeface="Arial"/>
              </a:rPr>
              <a:t>: 19-26.</a:t>
            </a:r>
          </a:p>
          <a:p>
            <a:pPr marL="171450" marR="0" lvl="0" indent="-171450" algn="l" rtl="0">
              <a:lnSpc>
                <a:spcPct val="100000"/>
              </a:lnSpc>
              <a:spcBef>
                <a:spcPts val="600"/>
              </a:spcBef>
              <a:spcAft>
                <a:spcPts val="0"/>
              </a:spcAft>
              <a:buClrTx/>
              <a:buSzPts val="1300"/>
              <a:buFont typeface="Arial" panose="020B0604020202020204" pitchFamily="34" charset="0"/>
              <a:buChar char="•"/>
            </a:pPr>
            <a:r>
              <a:rPr lang="en-GB" sz="1200" dirty="0">
                <a:solidFill>
                  <a:schemeClr val="tx1"/>
                </a:solidFill>
                <a:latin typeface="+mn-lt"/>
                <a:ea typeface="Arial"/>
                <a:cs typeface="Arial"/>
                <a:sym typeface="Arial"/>
              </a:rPr>
              <a:t>Pascual, U. and Howe, C. (2018) Seeing the wood for the trees: Exploring the evolution of frameworks of ecosystem services for human wellbeing. Chapter 1 in Schreckenberg, K., Mace, G. and Poudyal, M. (eds). </a:t>
            </a:r>
            <a:r>
              <a:rPr lang="en-GB" sz="1200" i="1" dirty="0">
                <a:solidFill>
                  <a:schemeClr val="tx1"/>
                </a:solidFill>
                <a:latin typeface="+mn-lt"/>
                <a:ea typeface="Arial"/>
                <a:cs typeface="Arial"/>
                <a:sym typeface="Arial"/>
              </a:rPr>
              <a:t>Ecosystem Services for Poverty Alleviation: Trade-offs and Governance. </a:t>
            </a:r>
            <a:r>
              <a:rPr lang="en-GB" sz="1200" dirty="0">
                <a:solidFill>
                  <a:schemeClr val="tx1"/>
                </a:solidFill>
                <a:latin typeface="+mn-lt"/>
                <a:ea typeface="Arial"/>
                <a:cs typeface="Arial"/>
                <a:sym typeface="Arial"/>
              </a:rPr>
              <a:t>Routledge, Abingdon.</a:t>
            </a:r>
          </a:p>
          <a:p>
            <a:pPr marL="171450" marR="0" lvl="0" indent="-171450" algn="l" rtl="0">
              <a:lnSpc>
                <a:spcPct val="100000"/>
              </a:lnSpc>
              <a:spcBef>
                <a:spcPts val="600"/>
              </a:spcBef>
              <a:spcAft>
                <a:spcPts val="0"/>
              </a:spcAft>
              <a:buClrTx/>
              <a:buSzPts val="1300"/>
              <a:buFont typeface="Arial" panose="020B0604020202020204" pitchFamily="34" charset="0"/>
              <a:buChar char="•"/>
            </a:pPr>
            <a:r>
              <a:rPr lang="en-GB" sz="1200" dirty="0" err="1">
                <a:solidFill>
                  <a:schemeClr val="tx1"/>
                </a:solidFill>
                <a:latin typeface="+mn-lt"/>
                <a:ea typeface="Arial"/>
                <a:cs typeface="Arial"/>
                <a:sym typeface="Arial"/>
              </a:rPr>
              <a:t>Sandker</a:t>
            </a:r>
            <a:r>
              <a:rPr lang="en-GB" sz="1200" dirty="0">
                <a:solidFill>
                  <a:schemeClr val="tx1"/>
                </a:solidFill>
                <a:latin typeface="+mn-lt"/>
                <a:ea typeface="Arial"/>
                <a:cs typeface="Arial"/>
                <a:sym typeface="Arial"/>
              </a:rPr>
              <a:t>, M. </a:t>
            </a:r>
            <a:r>
              <a:rPr lang="en-GB" sz="1200" i="0" dirty="0">
                <a:solidFill>
                  <a:schemeClr val="tx1"/>
                </a:solidFill>
                <a:latin typeface="+mn-lt"/>
                <a:ea typeface="Arial"/>
                <a:cs typeface="Arial"/>
                <a:sym typeface="Arial"/>
              </a:rPr>
              <a:t>et al. </a:t>
            </a:r>
            <a:r>
              <a:rPr lang="en-GB" sz="1200" dirty="0">
                <a:solidFill>
                  <a:schemeClr val="tx1"/>
                </a:solidFill>
                <a:latin typeface="+mn-lt"/>
                <a:ea typeface="Arial"/>
                <a:cs typeface="Arial"/>
                <a:sym typeface="Arial"/>
              </a:rPr>
              <a:t>(2012) Trade-offs between biodiversity conservation and economic development in five tropical forest landscapes. </a:t>
            </a:r>
            <a:r>
              <a:rPr lang="en-GB" sz="1200" i="1" dirty="0">
                <a:solidFill>
                  <a:schemeClr val="tx1"/>
                </a:solidFill>
                <a:latin typeface="+mn-lt"/>
                <a:ea typeface="Arial"/>
                <a:cs typeface="Arial"/>
                <a:sym typeface="Arial"/>
              </a:rPr>
              <a:t>Environmental Management </a:t>
            </a:r>
            <a:r>
              <a:rPr lang="en-GB" sz="1200" b="1" i="0" dirty="0">
                <a:solidFill>
                  <a:schemeClr val="tx1"/>
                </a:solidFill>
                <a:latin typeface="+mn-lt"/>
                <a:ea typeface="Arial"/>
                <a:cs typeface="Arial"/>
                <a:sym typeface="Arial"/>
              </a:rPr>
              <a:t>50</a:t>
            </a:r>
            <a:r>
              <a:rPr lang="en-GB" sz="1200" i="0" dirty="0">
                <a:solidFill>
                  <a:schemeClr val="tx1"/>
                </a:solidFill>
                <a:latin typeface="+mn-lt"/>
                <a:ea typeface="Arial"/>
                <a:cs typeface="Arial"/>
                <a:sym typeface="Arial"/>
              </a:rPr>
              <a:t>(4): </a:t>
            </a:r>
            <a:r>
              <a:rPr lang="en-GB" sz="1200" dirty="0">
                <a:solidFill>
                  <a:schemeClr val="tx1"/>
                </a:solidFill>
                <a:latin typeface="+mn-lt"/>
                <a:ea typeface="Arial"/>
                <a:cs typeface="Arial"/>
                <a:sym typeface="Arial"/>
              </a:rPr>
              <a:t>633–644.</a:t>
            </a:r>
            <a:endParaRPr lang="en-GB" dirty="0">
              <a:solidFill>
                <a:schemeClr val="tx1"/>
              </a:solidFill>
              <a:latin typeface="+mn-lt"/>
            </a:endParaRPr>
          </a:p>
          <a:p>
            <a:pPr marL="171450" marR="0" lvl="0" indent="-171450" algn="l" rtl="0">
              <a:lnSpc>
                <a:spcPct val="100000"/>
              </a:lnSpc>
              <a:spcBef>
                <a:spcPts val="600"/>
              </a:spcBef>
              <a:spcAft>
                <a:spcPts val="0"/>
              </a:spcAft>
              <a:buClrTx/>
              <a:buSzPts val="1300"/>
              <a:buFont typeface="Arial" panose="020B0604020202020204" pitchFamily="34" charset="0"/>
              <a:buChar char="•"/>
            </a:pPr>
            <a:r>
              <a:rPr lang="en-GB" sz="1200" dirty="0" err="1">
                <a:solidFill>
                  <a:schemeClr val="tx1"/>
                </a:solidFill>
                <a:latin typeface="+mn-lt"/>
                <a:ea typeface="Arial"/>
                <a:cs typeface="Arial"/>
                <a:sym typeface="Arial"/>
              </a:rPr>
              <a:t>Sjosted</a:t>
            </a:r>
            <a:r>
              <a:rPr lang="en-GB" sz="1200" dirty="0">
                <a:solidFill>
                  <a:schemeClr val="tx1"/>
                </a:solidFill>
                <a:latin typeface="+mn-lt"/>
                <a:ea typeface="Arial"/>
                <a:cs typeface="Arial"/>
                <a:sym typeface="Arial"/>
              </a:rPr>
              <a:t>, M. (2012) Ecosystem services and poverty reduction: How do development practitioners conceptualize the linkages ? </a:t>
            </a:r>
            <a:r>
              <a:rPr lang="en-GB" sz="1200" i="1" dirty="0">
                <a:solidFill>
                  <a:schemeClr val="tx1"/>
                </a:solidFill>
                <a:latin typeface="+mn-lt"/>
                <a:ea typeface="Arial"/>
                <a:cs typeface="Arial"/>
                <a:sym typeface="Arial"/>
              </a:rPr>
              <a:t>European Journal of Development Research</a:t>
            </a:r>
            <a:r>
              <a:rPr lang="en-GB" sz="1200" dirty="0">
                <a:solidFill>
                  <a:schemeClr val="tx1"/>
                </a:solidFill>
                <a:latin typeface="+mn-lt"/>
                <a:ea typeface="Arial"/>
                <a:cs typeface="Arial"/>
                <a:sym typeface="Arial"/>
              </a:rPr>
              <a:t> </a:t>
            </a:r>
            <a:r>
              <a:rPr lang="en-GB" sz="1200" b="1" dirty="0">
                <a:solidFill>
                  <a:schemeClr val="tx1"/>
                </a:solidFill>
                <a:latin typeface="+mn-lt"/>
                <a:ea typeface="Arial"/>
                <a:cs typeface="Arial"/>
                <a:sym typeface="Arial"/>
              </a:rPr>
              <a:t>24</a:t>
            </a:r>
            <a:r>
              <a:rPr lang="en-GB" sz="1200" dirty="0">
                <a:solidFill>
                  <a:schemeClr val="tx1"/>
                </a:solidFill>
                <a:latin typeface="+mn-lt"/>
                <a:ea typeface="Arial"/>
                <a:cs typeface="Arial"/>
                <a:sym typeface="Arial"/>
              </a:rPr>
              <a:t>: 777–787.</a:t>
            </a:r>
            <a:endParaRPr lang="en-GB" dirty="0">
              <a:solidFill>
                <a:schemeClr val="tx1"/>
              </a:solidFill>
              <a:latin typeface="+mn-lt"/>
            </a:endParaRPr>
          </a:p>
          <a:p>
            <a:pPr marL="171450" marR="0" lvl="0" indent="-171450" algn="l" rtl="0">
              <a:lnSpc>
                <a:spcPct val="100000"/>
              </a:lnSpc>
              <a:spcBef>
                <a:spcPts val="600"/>
              </a:spcBef>
              <a:spcAft>
                <a:spcPts val="0"/>
              </a:spcAft>
              <a:buClrTx/>
              <a:buSzPts val="1300"/>
              <a:buFont typeface="Arial" panose="020B0604020202020204" pitchFamily="34" charset="0"/>
              <a:buChar char="•"/>
            </a:pPr>
            <a:r>
              <a:rPr lang="en-GB" sz="1200" dirty="0" err="1">
                <a:solidFill>
                  <a:schemeClr val="tx1"/>
                </a:solidFill>
                <a:latin typeface="+mn-lt"/>
                <a:ea typeface="Arial"/>
                <a:cs typeface="Arial"/>
                <a:sym typeface="Arial"/>
              </a:rPr>
              <a:t>Tallis</a:t>
            </a:r>
            <a:r>
              <a:rPr lang="en-GB" sz="1200" dirty="0">
                <a:solidFill>
                  <a:schemeClr val="tx1"/>
                </a:solidFill>
                <a:latin typeface="+mn-lt"/>
                <a:ea typeface="Arial"/>
                <a:cs typeface="Arial"/>
                <a:sym typeface="Arial"/>
              </a:rPr>
              <a:t>, H.</a:t>
            </a:r>
            <a:r>
              <a:rPr lang="en-GB" sz="1200" i="1" dirty="0">
                <a:solidFill>
                  <a:schemeClr val="tx1"/>
                </a:solidFill>
                <a:latin typeface="+mn-lt"/>
                <a:ea typeface="Arial"/>
                <a:cs typeface="Arial"/>
                <a:sym typeface="Arial"/>
              </a:rPr>
              <a:t> et al.</a:t>
            </a:r>
            <a:r>
              <a:rPr lang="en-GB" sz="1200" i="0" dirty="0">
                <a:solidFill>
                  <a:schemeClr val="tx1"/>
                </a:solidFill>
                <a:latin typeface="+mn-lt"/>
                <a:ea typeface="Arial"/>
                <a:cs typeface="Arial"/>
                <a:sym typeface="Arial"/>
              </a:rPr>
              <a:t> </a:t>
            </a:r>
            <a:r>
              <a:rPr lang="en-GB" sz="1200" dirty="0">
                <a:solidFill>
                  <a:schemeClr val="tx1"/>
                </a:solidFill>
                <a:latin typeface="+mn-lt"/>
                <a:ea typeface="Arial"/>
                <a:cs typeface="Arial"/>
                <a:sym typeface="Arial"/>
              </a:rPr>
              <a:t>(2008) An ecosystem services framework to support both practical conservation and economic development. </a:t>
            </a:r>
            <a:r>
              <a:rPr lang="en-GB" sz="1200" i="1" dirty="0">
                <a:solidFill>
                  <a:schemeClr val="tx1"/>
                </a:solidFill>
                <a:latin typeface="+mn-lt"/>
                <a:ea typeface="Arial"/>
                <a:cs typeface="Arial"/>
                <a:sym typeface="Arial"/>
              </a:rPr>
              <a:t>Proceedings of the National Academy of Sciences</a:t>
            </a:r>
            <a:r>
              <a:rPr lang="en-GB" sz="1200" dirty="0">
                <a:solidFill>
                  <a:schemeClr val="tx1"/>
                </a:solidFill>
                <a:latin typeface="+mn-lt"/>
                <a:ea typeface="Arial"/>
                <a:cs typeface="Arial"/>
                <a:sym typeface="Arial"/>
              </a:rPr>
              <a:t> </a:t>
            </a:r>
            <a:r>
              <a:rPr lang="en-GB" sz="1200" b="1" dirty="0">
                <a:solidFill>
                  <a:schemeClr val="tx1"/>
                </a:solidFill>
                <a:latin typeface="+mn-lt"/>
                <a:ea typeface="Arial"/>
                <a:cs typeface="Arial"/>
                <a:sym typeface="Arial"/>
              </a:rPr>
              <a:t>105</a:t>
            </a:r>
            <a:r>
              <a:rPr lang="en-GB" sz="1200" dirty="0">
                <a:solidFill>
                  <a:schemeClr val="tx1"/>
                </a:solidFill>
                <a:latin typeface="+mn-lt"/>
                <a:ea typeface="Arial"/>
                <a:cs typeface="Arial"/>
                <a:sym typeface="Arial"/>
              </a:rPr>
              <a:t>: 9457–9464.</a:t>
            </a:r>
            <a:endParaRPr lang="en-GB" dirty="0">
              <a:solidFill>
                <a:schemeClr val="tx1"/>
              </a:solidFill>
              <a:latin typeface="+mn-lt"/>
            </a:endParaRPr>
          </a:p>
          <a:p>
            <a:pPr marL="171450" marR="0" lvl="0" indent="-171450" algn="l" rtl="0">
              <a:lnSpc>
                <a:spcPct val="100000"/>
              </a:lnSpc>
              <a:spcBef>
                <a:spcPts val="600"/>
              </a:spcBef>
              <a:spcAft>
                <a:spcPts val="0"/>
              </a:spcAft>
              <a:buClrTx/>
              <a:buSzPts val="1300"/>
              <a:buFont typeface="Arial" panose="020B0604020202020204" pitchFamily="34" charset="0"/>
              <a:buChar char="•"/>
            </a:pPr>
            <a:r>
              <a:rPr lang="en-GB" sz="1200" dirty="0">
                <a:solidFill>
                  <a:schemeClr val="tx1"/>
                </a:solidFill>
                <a:latin typeface="+mn-lt"/>
                <a:ea typeface="Arial"/>
                <a:cs typeface="Arial"/>
                <a:sym typeface="Arial"/>
              </a:rPr>
              <a:t>Turner, W.R. </a:t>
            </a:r>
            <a:r>
              <a:rPr lang="en-GB" sz="1200" i="1" dirty="0">
                <a:solidFill>
                  <a:schemeClr val="tx1"/>
                </a:solidFill>
                <a:latin typeface="+mn-lt"/>
                <a:ea typeface="Arial"/>
                <a:cs typeface="Arial"/>
                <a:sym typeface="Arial"/>
              </a:rPr>
              <a:t>et al. </a:t>
            </a:r>
            <a:r>
              <a:rPr lang="en-GB" sz="1200" dirty="0">
                <a:solidFill>
                  <a:schemeClr val="tx1"/>
                </a:solidFill>
                <a:latin typeface="+mn-lt"/>
                <a:ea typeface="Arial"/>
                <a:cs typeface="Arial"/>
                <a:sym typeface="Arial"/>
              </a:rPr>
              <a:t>(2012) Global biodiversity conservation and the alleviation of poverty. </a:t>
            </a:r>
            <a:r>
              <a:rPr lang="en-GB" sz="1200" i="1" dirty="0" err="1">
                <a:solidFill>
                  <a:schemeClr val="tx1"/>
                </a:solidFill>
                <a:latin typeface="+mn-lt"/>
                <a:ea typeface="Arial"/>
                <a:cs typeface="Arial"/>
                <a:sym typeface="Arial"/>
              </a:rPr>
              <a:t>BioScience</a:t>
            </a:r>
            <a:r>
              <a:rPr lang="en-GB" sz="1200" dirty="0">
                <a:solidFill>
                  <a:schemeClr val="tx1"/>
                </a:solidFill>
                <a:latin typeface="+mn-lt"/>
                <a:ea typeface="Arial"/>
                <a:cs typeface="Arial"/>
                <a:sym typeface="Arial"/>
              </a:rPr>
              <a:t> </a:t>
            </a:r>
            <a:r>
              <a:rPr lang="en-GB" sz="1200" b="1" dirty="0">
                <a:solidFill>
                  <a:schemeClr val="tx1"/>
                </a:solidFill>
                <a:latin typeface="+mn-lt"/>
                <a:ea typeface="Arial"/>
                <a:cs typeface="Arial"/>
                <a:sym typeface="Arial"/>
              </a:rPr>
              <a:t>62</a:t>
            </a:r>
            <a:r>
              <a:rPr lang="en-GB" sz="1200" dirty="0">
                <a:solidFill>
                  <a:schemeClr val="tx1"/>
                </a:solidFill>
                <a:latin typeface="+mn-lt"/>
                <a:ea typeface="Arial"/>
                <a:cs typeface="Arial"/>
                <a:sym typeface="Arial"/>
              </a:rPr>
              <a:t>: 85–92.</a:t>
            </a:r>
            <a:endParaRPr lang="en-GB" dirty="0">
              <a:solidFill>
                <a:schemeClr val="tx1"/>
              </a:solidFill>
              <a:latin typeface="+mn-lt"/>
            </a:endParaRPr>
          </a:p>
          <a:p>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23</a:t>
            </a:fld>
            <a:endParaRPr lang="en-US"/>
          </a:p>
        </p:txBody>
      </p:sp>
    </p:spTree>
    <p:extLst>
      <p:ext uri="{BB962C8B-B14F-4D97-AF65-F5344CB8AC3E}">
        <p14:creationId xmlns:p14="http://schemas.microsoft.com/office/powerpoint/2010/main" val="571388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effectLst/>
                <a:latin typeface="+mn-lt"/>
                <a:ea typeface="+mn-ea"/>
                <a:cs typeface="+mn-cs"/>
              </a:rPr>
              <a:t>[Veuillez se référer aux résumés des études de cas correspondant pour les études de cas A, B </a:t>
            </a:r>
            <a:r>
              <a:rPr lang="fr-FR" sz="1200" i="1" kern="1200">
                <a:solidFill>
                  <a:schemeClr val="tx1"/>
                </a:solidFill>
                <a:effectLst/>
                <a:latin typeface="+mn-lt"/>
                <a:ea typeface="+mn-ea"/>
                <a:cs typeface="+mn-cs"/>
              </a:rPr>
              <a:t>et C]</a:t>
            </a:r>
            <a:endParaRPr lang="en-GB" i="1" dirty="0"/>
          </a:p>
        </p:txBody>
      </p:sp>
      <p:sp>
        <p:nvSpPr>
          <p:cNvPr id="4" name="Slide Number Placeholder 3"/>
          <p:cNvSpPr>
            <a:spLocks noGrp="1"/>
          </p:cNvSpPr>
          <p:nvPr>
            <p:ph type="sldNum" sz="quarter" idx="10"/>
          </p:nvPr>
        </p:nvSpPr>
        <p:spPr/>
        <p:txBody>
          <a:bodyPr/>
          <a:lstStyle/>
          <a:p>
            <a:fld id="{D536A055-F74D-284E-8E9F-F2FBD7D2465E}" type="slidenum">
              <a:rPr lang="en-US" smtClean="0"/>
              <a:t>24</a:t>
            </a:fld>
            <a:endParaRPr lang="en-US"/>
          </a:p>
        </p:txBody>
      </p:sp>
    </p:spTree>
    <p:extLst>
      <p:ext uri="{BB962C8B-B14F-4D97-AF65-F5344CB8AC3E}">
        <p14:creationId xmlns:p14="http://schemas.microsoft.com/office/powerpoint/2010/main" val="2209437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L’évaluation des écosystèmes pour le millénaire (MA) en 2005 a défini les services écosystémiques comme « les bénéfices que les hommes tirent des écosystèmes » en donnant des exemples tels que l’air pur que nous respirons, la lutte contre les parasites et les maladies, la séquestration et le stockage de carbone, etc.</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Une remarque importante à propos de cette définition est qu’elle introduit une </a:t>
            </a:r>
            <a:r>
              <a:rPr lang="fr-FR" sz="1200" b="1" kern="1200" dirty="0">
                <a:solidFill>
                  <a:schemeClr val="tx1"/>
                </a:solidFill>
                <a:effectLst/>
                <a:latin typeface="+mn-lt"/>
                <a:ea typeface="+mn-ea"/>
                <a:cs typeface="+mn-cs"/>
              </a:rPr>
              <a:t>perspective très anthropocentrique</a:t>
            </a:r>
            <a:r>
              <a:rPr lang="fr-FR" sz="1200" kern="1200" dirty="0">
                <a:solidFill>
                  <a:schemeClr val="tx1"/>
                </a:solidFill>
                <a:effectLst/>
                <a:latin typeface="+mn-lt"/>
                <a:ea typeface="+mn-ea"/>
                <a:cs typeface="+mn-cs"/>
              </a:rPr>
              <a:t> et se focalise spécialement sur les bénéfices ou ‘services’ que les écosystèmes fournissent aux hommes. Les écosystèmes tels quels suscitent moins d’intérêts (et ceci est une critique parfois portée à l’encontre du concept de services écosystémiques).</a:t>
            </a:r>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4</a:t>
            </a:fld>
            <a:endParaRPr lang="en-US"/>
          </a:p>
        </p:txBody>
      </p:sp>
    </p:spTree>
    <p:extLst>
      <p:ext uri="{BB962C8B-B14F-4D97-AF65-F5344CB8AC3E}">
        <p14:creationId xmlns:p14="http://schemas.microsoft.com/office/powerpoint/2010/main" val="782516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 concept de SE (services écosystémiques) remonte aux années 70, quand la préoccupation croissante sur la dégradation environnementale a suscité l’intérêt de mettre en exergue la dépendance de la société vis à vis des écosystèmes.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Il y a eu un intérêt grandissant avec la libéralisation du marché à la fin des années 1980 à travers l’idée que les approches marchandes pourront contribuer à la durabilité de l’environnement.</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La reconnaissance plus large du terme Services Ecosystémiques remonte aux tentatives d’assigner une valeur aux services fournis par la nature par une collaboration de groupes d’écologistes et d’économistes à la fin des années 1990 (Costanza </a:t>
            </a:r>
            <a:r>
              <a:rPr lang="fr-FR" sz="1200" i="1" kern="1200" dirty="0">
                <a:solidFill>
                  <a:schemeClr val="tx1"/>
                </a:solidFill>
                <a:effectLst/>
                <a:latin typeface="+mn-lt"/>
                <a:ea typeface="+mn-ea"/>
                <a:cs typeface="+mn-cs"/>
              </a:rPr>
              <a:t>et al. </a:t>
            </a:r>
            <a:r>
              <a:rPr lang="fr-FR" sz="1200" kern="1200" dirty="0">
                <a:solidFill>
                  <a:schemeClr val="tx1"/>
                </a:solidFill>
                <a:effectLst/>
                <a:latin typeface="+mn-lt"/>
                <a:ea typeface="+mn-ea"/>
                <a:cs typeface="+mn-cs"/>
              </a:rPr>
              <a:t>1997)</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L’année 2005 a vu la publication de l’Evaluation des écosystèmes pour le millénaire qui a marqué le début d’une forte préoccupation politique et stratégique pour les services écosystémiques</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Il est important de noter à propos de ce diagramme que plusieurs événements et études différents ont contribué au développement du concept de services écosystémiques, et comme la flèche l’indique, il continue d’évoluer.</a:t>
            </a:r>
            <a:endParaRPr lang="en-GB"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5</a:t>
            </a:fld>
            <a:endParaRPr lang="en-US"/>
          </a:p>
        </p:txBody>
      </p:sp>
    </p:spTree>
    <p:extLst>
      <p:ext uri="{BB962C8B-B14F-4D97-AF65-F5344CB8AC3E}">
        <p14:creationId xmlns:p14="http://schemas.microsoft.com/office/powerpoint/2010/main" val="2862806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Comment est-ce que nous obtenons ces bénéfices à partir des écosystèmes ?</a:t>
            </a:r>
          </a:p>
          <a:p>
            <a:pPr marL="342900" lvl="0" indent="-342900">
              <a:lnSpc>
                <a:spcPct val="107000"/>
              </a:lnSpc>
              <a:spcAft>
                <a:spcPts val="0"/>
              </a:spcAft>
              <a:buFont typeface="+mj-lt"/>
              <a:buAutoNum type="arabicPeriod"/>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D’abord, nous avons besoin des processus écosystémiques - tels que la production primaire, le cycle de nutriments et le cycle de l’eau- qui sont tous nécessaires pour produire des services écosystémiques</a:t>
            </a:r>
          </a:p>
          <a:p>
            <a:pPr marL="342900" lvl="0" indent="-342900">
              <a:lnSpc>
                <a:spcPct val="107000"/>
              </a:lnSpc>
              <a:spcAft>
                <a:spcPts val="0"/>
              </a:spcAft>
              <a:buFont typeface="+mj-lt"/>
              <a:buAutoNum type="arabicPeriod"/>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Les services écosystémiques comprennent les cultures, les arbres, l’eau etc. Tout cela est potentiellement utile pour l’homme</a:t>
            </a:r>
          </a:p>
          <a:p>
            <a:pPr marL="342900" lvl="0" indent="-342900">
              <a:lnSpc>
                <a:spcPct val="107000"/>
              </a:lnSpc>
              <a:spcAft>
                <a:spcPts val="0"/>
              </a:spcAft>
              <a:buFont typeface="+mj-lt"/>
              <a:buAutoNum type="arabicPeriod"/>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Mais les services ne sont pas automatiquement bénéfiques pour les hommes. Par exemple, pour obtenir de l’aliment a partir des cultures, nous devons d’abord les récolter et les cuire, nous avons donc besoin d’investir de la main-d’œuvre. De même, nous avons besoin d’investir de la main-d’œuvre et de la technologie pour couper les arbres et produire du bois et de bois de chauffe.</a:t>
            </a:r>
          </a:p>
          <a:p>
            <a:pPr marL="342900" lvl="0" indent="-342900">
              <a:lnSpc>
                <a:spcPct val="107000"/>
              </a:lnSpc>
              <a:spcAft>
                <a:spcPts val="0"/>
              </a:spcAft>
              <a:buFont typeface="+mj-lt"/>
              <a:buAutoNum type="arabicPeriod"/>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La dernière partie du diagramme montre les «bénéfices pour l’homme »</a:t>
            </a: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Il faut noter deux points importants :</a:t>
            </a:r>
          </a:p>
          <a:p>
            <a:pPr marL="342900" lvl="0" indent="-342900">
              <a:lnSpc>
                <a:spcPct val="107000"/>
              </a:lnSpc>
              <a:spcAft>
                <a:spcPts val="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Le terme services écosystémiques est souvent utilisé assez vaguement pour couvrir tous les 3 éléments de ce diagramme. C’est ainsi qu’il sera utilisé dans ce cours. Toutefois, il y a des moments, par exemple quand on met des valeurs économiques sur les services écosystémiques, où il est important de distinguer clairement les services écosystémiques, les biens et les bénéfices. Nous allons revenir sur ceci plus tard.</a:t>
            </a:r>
          </a:p>
          <a:p>
            <a:pPr marL="342900" lvl="0" indent="-342900">
              <a:lnSpc>
                <a:spcPct val="107000"/>
              </a:lnSpc>
              <a:spcAft>
                <a:spcPts val="0"/>
              </a:spcAft>
              <a:buFont typeface="Arial" panose="020B0604020202020204" pitchFamily="34" charset="0"/>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Bien que nous dépendons tous en fin de compte sur les services écosystémiques pour notre alimentation, nos vêtements, l’énergie, l’eau et l’air que nous respirons, plus la distance entre l’écosystème d’origine et les bénéfices est grande, plus il est difficile pour la population de reconnaitre l’importance de l’environnement dans leur vie. Par exemple, les habitants des villes peuvent se sentir moins connectées à l’environnement que les habitants des campagnes.</a:t>
            </a:r>
          </a:p>
        </p:txBody>
      </p:sp>
      <p:sp>
        <p:nvSpPr>
          <p:cNvPr id="4" name="Slide Number Placeholder 3"/>
          <p:cNvSpPr>
            <a:spLocks noGrp="1"/>
          </p:cNvSpPr>
          <p:nvPr>
            <p:ph type="sldNum" sz="quarter" idx="10"/>
          </p:nvPr>
        </p:nvSpPr>
        <p:spPr/>
        <p:txBody>
          <a:bodyPr/>
          <a:lstStyle/>
          <a:p>
            <a:fld id="{D536A055-F74D-284E-8E9F-F2FBD7D2465E}" type="slidenum">
              <a:rPr lang="en-US" smtClean="0"/>
              <a:t>6</a:t>
            </a:fld>
            <a:endParaRPr lang="en-US"/>
          </a:p>
        </p:txBody>
      </p:sp>
    </p:spTree>
    <p:extLst>
      <p:ext uri="{BB962C8B-B14F-4D97-AF65-F5344CB8AC3E}">
        <p14:creationId xmlns:p14="http://schemas.microsoft.com/office/powerpoint/2010/main" val="2080967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services écosystémiques sont essentiels pour la survie humaine et le développement social et économique, surtout pour les pauvres et les couches vulnérables dans la société.</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écosystèmes fournissent aux individus, ménages, entreprises et industries une large gamme de services.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En 2005, l’évaluation des écosystèmes pour le millénaire (MA) identifiait et catégorisait les services écosystémiques en quatre catégories :</a:t>
            </a: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Services d’approvisionnement : nourriture, fibre, ressources génétiques, produits biochimiques, eau douce</a:t>
            </a: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Services de régulation : régulation de la qualité de l’air, régulation du climat, régulation de l’eau, régulation de l’érosion, purification de l’eau, traitement des déchets, régulation des maladies, régulation des parasites, pollinisation, régulation des catastrophes naturelles</a:t>
            </a: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Services culturels : valeurs spirituelles et religieuses, valeurs esthétiques, récréation et écotourisme</a:t>
            </a: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Services de support : Cycle des nutriments, formation de sol, (fournissent des espaces de vie pour les plantes et les animaux maintenant ainsi la diversité des plantes et des animaux). NB ce service est à la base de tous les autres services.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NB. Bien que ces quatre catégories définis par le MA sont les plus utilisées, il y a beaucoup de débat sur la meilleure façon de catégoriser les services écosystémiques. Par exemple, un article récent par Diaz </a:t>
            </a:r>
            <a:r>
              <a:rPr lang="fr-FR" sz="1200" i="1" kern="1200" dirty="0">
                <a:solidFill>
                  <a:schemeClr val="tx1"/>
                </a:solidFill>
                <a:effectLst/>
                <a:latin typeface="+mn-lt"/>
                <a:ea typeface="+mn-ea"/>
                <a:cs typeface="+mn-cs"/>
              </a:rPr>
              <a:t>et al. </a:t>
            </a:r>
            <a:r>
              <a:rPr lang="fr-FR" sz="1200" kern="1200" dirty="0">
                <a:solidFill>
                  <a:schemeClr val="tx1"/>
                </a:solidFill>
                <a:effectLst/>
                <a:latin typeface="+mn-lt"/>
                <a:ea typeface="+mn-ea"/>
                <a:cs typeface="+mn-cs"/>
              </a:rPr>
              <a:t>(2018) indique que les services culturels ne devraient pas constituer une catégorie séparée parce que la culture touche les autres catégories (prenez l’exemple de certains aliments, ils peuvent être des services d’approvisionnement et un service culturel). Cet article suggère alors de catégoriser les services écosystémiques (SE) en matériel, non-matériel et régulation.</a:t>
            </a:r>
          </a:p>
        </p:txBody>
      </p:sp>
      <p:sp>
        <p:nvSpPr>
          <p:cNvPr id="4" name="Slide Number Placeholder 3"/>
          <p:cNvSpPr>
            <a:spLocks noGrp="1"/>
          </p:cNvSpPr>
          <p:nvPr>
            <p:ph type="sldNum" sz="quarter" idx="10"/>
          </p:nvPr>
        </p:nvSpPr>
        <p:spPr/>
        <p:txBody>
          <a:bodyPr/>
          <a:lstStyle/>
          <a:p>
            <a:fld id="{D536A055-F74D-284E-8E9F-F2FBD7D2465E}" type="slidenum">
              <a:rPr lang="en-US" smtClean="0"/>
              <a:t>7</a:t>
            </a:fld>
            <a:endParaRPr lang="en-US"/>
          </a:p>
        </p:txBody>
      </p:sp>
    </p:spTree>
    <p:extLst>
      <p:ext uri="{BB962C8B-B14F-4D97-AF65-F5344CB8AC3E}">
        <p14:creationId xmlns:p14="http://schemas.microsoft.com/office/powerpoint/2010/main" val="2894754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a:solidFill>
                  <a:schemeClr val="tx1"/>
                </a:solidFill>
                <a:effectLst/>
                <a:latin typeface="+mn-lt"/>
                <a:ea typeface="+mn-ea"/>
                <a:cs typeface="+mn-cs"/>
              </a:rPr>
              <a:t>Prenez 3 minutes pour discuter avec votre voisin et notez combien de services écosystémiques vous pouvez identifier. Essayez classer quelques-uns dans chacune des quatre catégories que nous avons discutées.</a:t>
            </a:r>
            <a:endParaRPr lang="en-GB" i="0" dirty="0"/>
          </a:p>
        </p:txBody>
      </p:sp>
      <p:sp>
        <p:nvSpPr>
          <p:cNvPr id="4" name="Slide Number Placeholder 3"/>
          <p:cNvSpPr>
            <a:spLocks noGrp="1"/>
          </p:cNvSpPr>
          <p:nvPr>
            <p:ph type="sldNum" sz="quarter" idx="10"/>
          </p:nvPr>
        </p:nvSpPr>
        <p:spPr/>
        <p:txBody>
          <a:bodyPr/>
          <a:lstStyle/>
          <a:p>
            <a:fld id="{D536A055-F74D-284E-8E9F-F2FBD7D2465E}" type="slidenum">
              <a:rPr lang="en-US" smtClean="0"/>
              <a:t>8</a:t>
            </a:fld>
            <a:endParaRPr lang="en-US"/>
          </a:p>
        </p:txBody>
      </p:sp>
    </p:spTree>
    <p:extLst>
      <p:ext uri="{BB962C8B-B14F-4D97-AF65-F5344CB8AC3E}">
        <p14:creationId xmlns:p14="http://schemas.microsoft.com/office/powerpoint/2010/main" val="260007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Ici, nous introduisons brièvement trois concepts clés que nous allons couvrir plus en détail dans les prochaines sessions.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Pauvreté/bien-être : comme nous nous concentrons sur les services écosystémiques pour la réduction de la pauvreté, il est important d’avoir une idée claire de ce que nous entendons par pauvreté. Des publications récentes préfèrent parler de ‘bien-être’ que de pauvreté, une des raisons est que bien-être se focalise plus sur ce que les gens ont (</a:t>
            </a:r>
            <a:r>
              <a:rPr lang="fr-FR" sz="1200" i="1" kern="1200" dirty="0">
                <a:solidFill>
                  <a:schemeClr val="tx1"/>
                </a:solidFill>
                <a:effectLst/>
                <a:latin typeface="+mn-lt"/>
                <a:ea typeface="+mn-ea"/>
                <a:cs typeface="+mn-cs"/>
              </a:rPr>
              <a:t>leur reconnaissant un statut plus entreprenant en tant qu’acteur social et économique</a:t>
            </a:r>
            <a:r>
              <a:rPr lang="fr-FR" sz="1200" kern="1200" dirty="0">
                <a:solidFill>
                  <a:schemeClr val="tx1"/>
                </a:solidFill>
                <a:effectLst/>
                <a:latin typeface="+mn-lt"/>
                <a:ea typeface="+mn-ea"/>
                <a:cs typeface="+mn-cs"/>
              </a:rPr>
              <a:t>) plutôt que de ce qu’ils n’ont pas.</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La pauvreté et le bien-être ont tous les deux des dimensions multiples</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La pauvreté est parfois mesurée en termes absolus (ex. revenu en $/jour) ou présentée par rapport à un référence (ex. seuil national de pauvreté)</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Systèmes socio-écologiques : il y a plusieurs définitions mais elles abandonnent toutes l’idée de relations simples et linéaires entre nature et société, les considérant plutôt comme interdépendants et avec beaucoup de rétroaction.</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La justice environnementale (souvent appelée équité) : un concept de plus en plus important en développement, avec 3 dimensions :</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Reconnaissance des droits des hommes, des valeurs, etc.</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Procédures qui permettent la participation effective de toutes les parties prenantes et les ayants-droit</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Distribution des impacts positifs et négatifs d’une manière considérée juste par les parties prenantes.</a:t>
            </a:r>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9</a:t>
            </a:fld>
            <a:endParaRPr lang="en-US"/>
          </a:p>
        </p:txBody>
      </p:sp>
    </p:spTree>
    <p:extLst>
      <p:ext uri="{BB962C8B-B14F-4D97-AF65-F5344CB8AC3E}">
        <p14:creationId xmlns:p14="http://schemas.microsoft.com/office/powerpoint/2010/main" val="2167013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La provision des services écosystémiques (SE) est généralement supposée contribuer à l’atténuation de la pauvreté, particulièrement en milieu rural des pays en développement et par conséquent la dégradation de ces services est aussi supposée avoir des impacts négatifs sur le bien-être humain (Tallis </a:t>
            </a:r>
            <a:r>
              <a:rPr lang="fr-FR" sz="1200" i="1" kern="1200" dirty="0">
                <a:solidFill>
                  <a:schemeClr val="tx1"/>
                </a:solidFill>
                <a:effectLst/>
                <a:latin typeface="+mn-lt"/>
                <a:ea typeface="+mn-ea"/>
                <a:cs typeface="+mn-cs"/>
              </a:rPr>
              <a:t>et al.</a:t>
            </a:r>
            <a:r>
              <a:rPr lang="fr-FR" sz="1200" kern="1200" dirty="0">
                <a:solidFill>
                  <a:schemeClr val="tx1"/>
                </a:solidFill>
                <a:effectLst/>
                <a:latin typeface="+mn-lt"/>
                <a:ea typeface="+mn-ea"/>
                <a:cs typeface="+mn-cs"/>
              </a:rPr>
              <a:t> 2008), ou entraver les efforts visant à réduire la pauvreté (</a:t>
            </a:r>
            <a:r>
              <a:rPr lang="fr-FR" sz="1200" kern="1200" dirty="0" err="1">
                <a:solidFill>
                  <a:schemeClr val="tx1"/>
                </a:solidFill>
                <a:effectLst/>
                <a:latin typeface="+mn-lt"/>
                <a:ea typeface="+mn-ea"/>
                <a:cs typeface="+mn-cs"/>
              </a:rPr>
              <a:t>Sjostedt</a:t>
            </a:r>
            <a:r>
              <a:rPr lang="fr-FR" sz="1200" kern="1200" dirty="0">
                <a:solidFill>
                  <a:schemeClr val="tx1"/>
                </a:solidFill>
                <a:effectLst/>
                <a:latin typeface="+mn-lt"/>
                <a:ea typeface="+mn-ea"/>
                <a:cs typeface="+mn-cs"/>
              </a:rPr>
              <a:t> 2012)</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Toutefois, il y a des débats sur le </a:t>
            </a:r>
            <a:r>
              <a:rPr lang="fr-FR" sz="1200" b="1" kern="1200" dirty="0">
                <a:solidFill>
                  <a:schemeClr val="tx1"/>
                </a:solidFill>
                <a:effectLst/>
                <a:latin typeface="+mn-lt"/>
                <a:ea typeface="+mn-ea"/>
                <a:cs typeface="+mn-cs"/>
              </a:rPr>
              <a:t>sens de la causalité</a:t>
            </a:r>
            <a:r>
              <a:rPr lang="fr-FR" sz="1200" kern="1200" dirty="0">
                <a:solidFill>
                  <a:schemeClr val="tx1"/>
                </a:solidFill>
                <a:effectLst/>
                <a:latin typeface="+mn-lt"/>
                <a:ea typeface="+mn-ea"/>
                <a:cs typeface="+mn-cs"/>
              </a:rPr>
              <a:t>- si la pauvreté crée, ou est le résultat, de la dégradation environnementale (</a:t>
            </a:r>
            <a:r>
              <a:rPr lang="fr-FR" sz="1200" kern="1200" dirty="0" err="1">
                <a:solidFill>
                  <a:schemeClr val="tx1"/>
                </a:solidFill>
                <a:effectLst/>
                <a:latin typeface="+mn-lt"/>
                <a:ea typeface="+mn-ea"/>
                <a:cs typeface="+mn-cs"/>
              </a:rPr>
              <a:t>Sandker</a:t>
            </a:r>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et al. </a:t>
            </a:r>
            <a:r>
              <a:rPr lang="fr-FR" sz="1200" kern="1200" dirty="0">
                <a:solidFill>
                  <a:schemeClr val="tx1"/>
                </a:solidFill>
                <a:effectLst/>
                <a:latin typeface="+mn-lt"/>
                <a:ea typeface="+mn-ea"/>
                <a:cs typeface="+mn-cs"/>
              </a:rPr>
              <a:t>2012)</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Au-delà des études de corrélation à grande échelle cartographiant a l’échelle globale les liens entre richesses, de biodiversité et de changement environnemental (Turner </a:t>
            </a:r>
            <a:r>
              <a:rPr lang="fr-FR" sz="1200" i="1" kern="1200" dirty="0">
                <a:solidFill>
                  <a:schemeClr val="tx1"/>
                </a:solidFill>
                <a:effectLst/>
                <a:latin typeface="+mn-lt"/>
                <a:ea typeface="+mn-ea"/>
                <a:cs typeface="+mn-cs"/>
              </a:rPr>
              <a:t>et al. </a:t>
            </a:r>
            <a:r>
              <a:rPr lang="fr-FR" sz="1200" kern="1200" dirty="0">
                <a:solidFill>
                  <a:schemeClr val="tx1"/>
                </a:solidFill>
                <a:effectLst/>
                <a:latin typeface="+mn-lt"/>
                <a:ea typeface="+mn-ea"/>
                <a:cs typeface="+mn-cs"/>
              </a:rPr>
              <a:t>2012), très peu d’attention a été consacrée à la compréhension de la manière dont les SE contribuent effectivement à la réduction de la pauvreté, ou si c’est vraiment possible en pratique</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Des cadres ont été développés pour aider dans la compréhension des relations entre services écosystémiques et atténuation de la pauvreté.</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Aujourd’hui, nous allons voir trois qui sont très connues et</a:t>
            </a:r>
            <a:r>
              <a:rPr lang="fr-FR" sz="1200" kern="1200" baseline="0" dirty="0">
                <a:solidFill>
                  <a:schemeClr val="tx1"/>
                </a:solidFill>
                <a:effectLst/>
                <a:latin typeface="+mn-lt"/>
                <a:ea typeface="+mn-ea"/>
                <a:cs typeface="+mn-cs"/>
              </a:rPr>
              <a:t> </a:t>
            </a:r>
            <a:r>
              <a:rPr lang="fr-FR" dirty="0"/>
              <a:t>très complètes.</a:t>
            </a: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10</a:t>
            </a:fld>
            <a:endParaRPr lang="en-US"/>
          </a:p>
        </p:txBody>
      </p:sp>
    </p:spTree>
    <p:extLst>
      <p:ext uri="{BB962C8B-B14F-4D97-AF65-F5344CB8AC3E}">
        <p14:creationId xmlns:p14="http://schemas.microsoft.com/office/powerpoint/2010/main" val="3557816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9B58C9-FC10-A342-B0A7-D2DE30515083}"/>
              </a:ext>
            </a:extLst>
          </p:cNvPr>
          <p:cNvPicPr>
            <a:picLocks noChangeAspect="1"/>
          </p:cNvPicPr>
          <p:nvPr userDrawn="1"/>
        </p:nvPicPr>
        <p:blipFill rotWithShape="1">
          <a:blip r:embed="rId2"/>
          <a:srcRect b="2149"/>
          <a:stretch/>
        </p:blipFill>
        <p:spPr>
          <a:xfrm>
            <a:off x="0" y="0"/>
            <a:ext cx="9144000" cy="6162261"/>
          </a:xfrm>
          <a:prstGeom prst="rect">
            <a:avLst/>
          </a:prstGeom>
        </p:spPr>
      </p:pic>
      <p:sp>
        <p:nvSpPr>
          <p:cNvPr id="8" name="Rectangle 7">
            <a:extLst>
              <a:ext uri="{FF2B5EF4-FFF2-40B4-BE49-F238E27FC236}">
                <a16:creationId xmlns:a16="http://schemas.microsoft.com/office/drawing/2014/main" id="{A1FA03C5-558A-0E40-9472-A205E00A04F3}"/>
              </a:ext>
            </a:extLst>
          </p:cNvPr>
          <p:cNvSpPr/>
          <p:nvPr userDrawn="1"/>
        </p:nvSpPr>
        <p:spPr>
          <a:xfrm flipV="1">
            <a:off x="0" y="3895870"/>
            <a:ext cx="9144000" cy="22663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10E272-3F0F-A244-932E-FCE3E4CF0711}"/>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073083"/>
            <a:ext cx="7772400" cy="2387600"/>
          </a:xfrm>
        </p:spPr>
        <p:txBody>
          <a:bodyPr anchor="b">
            <a:normAutofit/>
          </a:bodyPr>
          <a:lstStyle>
            <a:lvl1pPr algn="ctr">
              <a:defRPr sz="44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5552758"/>
            <a:ext cx="6858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Picture 14">
            <a:extLst>
              <a:ext uri="{FF2B5EF4-FFF2-40B4-BE49-F238E27FC236}">
                <a16:creationId xmlns:a16="http://schemas.microsoft.com/office/drawing/2014/main" id="{2030158B-6B14-D744-9ADC-E694CD5D5B8F}"/>
              </a:ext>
            </a:extLst>
          </p:cNvPr>
          <p:cNvPicPr>
            <a:picLocks noChangeAspect="1"/>
          </p:cNvPicPr>
          <p:nvPr userDrawn="1"/>
        </p:nvPicPr>
        <p:blipFill>
          <a:blip r:embed="rId3">
            <a:alphaModFix amt="85000"/>
          </a:blip>
          <a:stretch>
            <a:fillRect/>
          </a:stretch>
        </p:blipFill>
        <p:spPr>
          <a:xfrm>
            <a:off x="5864374" y="245417"/>
            <a:ext cx="3270102" cy="2271257"/>
          </a:xfrm>
          <a:prstGeom prst="rect">
            <a:avLst/>
          </a:prstGeom>
        </p:spPr>
      </p:pic>
      <p:sp>
        <p:nvSpPr>
          <p:cNvPr id="16" name="Rectangle 15">
            <a:extLst>
              <a:ext uri="{FF2B5EF4-FFF2-40B4-BE49-F238E27FC236}">
                <a16:creationId xmlns:a16="http://schemas.microsoft.com/office/drawing/2014/main" id="{1CE0C27E-6EB9-0E4B-AB7D-FA9970F2868D}"/>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5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89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FE4223-46E4-A548-AAEA-3DEF7A103352}"/>
              </a:ext>
            </a:extLst>
          </p:cNvPr>
          <p:cNvSpPr/>
          <p:nvPr userDrawn="1"/>
        </p:nvSpPr>
        <p:spPr>
          <a:xfrm rot="5400000">
            <a:off x="1499858" y="-786142"/>
            <a:ext cx="6858000" cy="8430287"/>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543675" y="365125"/>
            <a:ext cx="1971675" cy="5811838"/>
          </a:xfrm>
        </p:spPr>
        <p:txBody>
          <a:bodyPr vert="eaVert">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919972" y="5291115"/>
            <a:ext cx="2502317" cy="452547"/>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672356" y="1038472"/>
            <a:ext cx="1994982" cy="500073"/>
          </a:xfrm>
          <a:prstGeom prst="rect">
            <a:avLst/>
          </a:prstGeom>
        </p:spPr>
      </p:pic>
      <p:sp>
        <p:nvSpPr>
          <p:cNvPr id="7" name="Rectangle 6">
            <a:extLst>
              <a:ext uri="{FF2B5EF4-FFF2-40B4-BE49-F238E27FC236}">
                <a16:creationId xmlns:a16="http://schemas.microsoft.com/office/drawing/2014/main" id="{4CA8E3CB-726D-FB46-BEA6-7B9A066A4BE0}"/>
              </a:ext>
            </a:extLst>
          </p:cNvPr>
          <p:cNvSpPr/>
          <p:nvPr userDrawn="1"/>
        </p:nvSpPr>
        <p:spPr>
          <a:xfrm>
            <a:off x="0" y="1"/>
            <a:ext cx="9144000" cy="634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3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1"/>
            <a:ext cx="9144000" cy="6162262"/>
          </a:xfrm>
          <a:prstGeom prst="rect">
            <a:avLst/>
          </a:prstGeom>
          <a:solidFill>
            <a:schemeClr val="accent4">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9"/>
            <a:ext cx="7886700" cy="2852737"/>
          </a:xfrm>
        </p:spPr>
        <p:txBody>
          <a:bodyPr anchor="b">
            <a:normAutofit/>
          </a:bodyPr>
          <a:lstStyle>
            <a:lvl1pPr>
              <a:defRPr sz="4400"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r="35322"/>
          <a:stretch/>
        </p:blipFill>
        <p:spPr>
          <a:xfrm>
            <a:off x="5864374" y="217675"/>
            <a:ext cx="3270102" cy="2326741"/>
          </a:xfrm>
          <a:prstGeom prst="rect">
            <a:avLst/>
          </a:prstGeom>
        </p:spPr>
      </p:pic>
      <p:pic>
        <p:nvPicPr>
          <p:cNvPr id="13" name="Picture 12">
            <a:extLst>
              <a:ext uri="{FF2B5EF4-FFF2-40B4-BE49-F238E27FC236}">
                <a16:creationId xmlns:a16="http://schemas.microsoft.com/office/drawing/2014/main" id="{410B1044-7ED6-5A42-9E67-0654589205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6478" y="6401797"/>
            <a:ext cx="1929840" cy="349014"/>
          </a:xfrm>
          <a:prstGeom prst="rect">
            <a:avLst/>
          </a:prstGeom>
        </p:spPr>
      </p:pic>
      <p:pic>
        <p:nvPicPr>
          <p:cNvPr id="14" name="Picture 13">
            <a:extLst>
              <a:ext uri="{FF2B5EF4-FFF2-40B4-BE49-F238E27FC236}">
                <a16:creationId xmlns:a16="http://schemas.microsoft.com/office/drawing/2014/main" id="{67FAB5AC-7774-4E44-B3CC-C55C50D169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9" name="Rectangle 8">
            <a:extLst>
              <a:ext uri="{FF2B5EF4-FFF2-40B4-BE49-F238E27FC236}">
                <a16:creationId xmlns:a16="http://schemas.microsoft.com/office/drawing/2014/main" id="{CF397270-85CB-6242-876E-1A3066A5CDF9}"/>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448C43-DDA1-044A-A332-77E628FFA8EB}"/>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1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baseline="0"/>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7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Tree>
    <p:extLst>
      <p:ext uri="{BB962C8B-B14F-4D97-AF65-F5344CB8AC3E}">
        <p14:creationId xmlns:p14="http://schemas.microsoft.com/office/powerpoint/2010/main" val="1200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50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aseline="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729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468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alpha val="1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6BB032-C209-E444-9516-BC0011C19D5B}"/>
              </a:ext>
            </a:extLst>
          </p:cNvPr>
          <p:cNvSpPr/>
          <p:nvPr userDrawn="1"/>
        </p:nvSpPr>
        <p:spPr>
          <a:xfrm flipV="1">
            <a:off x="0" y="6162259"/>
            <a:ext cx="9144000" cy="695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06478" y="6371317"/>
            <a:ext cx="1929840" cy="349014"/>
          </a:xfrm>
          <a:prstGeom prst="rect">
            <a:avLst/>
          </a:prstGeom>
        </p:spPr>
      </p:pic>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10" name="Rectangle 9">
            <a:extLst>
              <a:ext uri="{FF2B5EF4-FFF2-40B4-BE49-F238E27FC236}">
                <a16:creationId xmlns:a16="http://schemas.microsoft.com/office/drawing/2014/main" id="{42396909-E1A3-714C-BC21-FF375635C688}"/>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BBBCD2-553F-EF42-92BF-EBF48DD515E8}"/>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60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spa-headlines.ac.u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espa.ac.uk/projects/ne-i00324x-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thebulletin.org/day-zero-lessons-cape-towns-crisis11519" TargetMode="External"/><Relationship Id="rId4" Type="http://schemas.openxmlformats.org/officeDocument/2006/relationships/hyperlink" Target="https://www.espa.ac.uk/files/espa/Realising%20the%20promise%20of%20Tanzania%20Wildlife%20Management%20Areas.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dirty="0"/>
              <a:t>Ecosystèmes et services écosystémiques</a:t>
            </a:r>
            <a:endParaRPr lang="en-US" dirty="0"/>
          </a:p>
        </p:txBody>
      </p:sp>
      <p:sp>
        <p:nvSpPr>
          <p:cNvPr id="5" name="Subtitle 4">
            <a:extLst>
              <a:ext uri="{FF2B5EF4-FFF2-40B4-BE49-F238E27FC236}">
                <a16:creationId xmlns:a16="http://schemas.microsoft.com/office/drawing/2014/main" id="{95602EF0-93F3-1C46-8053-A83A4D8810E0}"/>
              </a:ext>
            </a:extLst>
          </p:cNvPr>
          <p:cNvSpPr>
            <a:spLocks noGrp="1"/>
          </p:cNvSpPr>
          <p:nvPr>
            <p:ph type="subTitle" idx="1"/>
          </p:nvPr>
        </p:nvSpPr>
        <p:spPr/>
        <p:txBody>
          <a:bodyPr/>
          <a:lstStyle/>
          <a:p>
            <a:r>
              <a:rPr lang="en-US" dirty="0" err="1"/>
              <a:t>Thème</a:t>
            </a:r>
            <a:r>
              <a:rPr lang="en-US" dirty="0"/>
              <a:t> 01</a:t>
            </a:r>
          </a:p>
        </p:txBody>
      </p:sp>
    </p:spTree>
    <p:extLst>
      <p:ext uri="{BB962C8B-B14F-4D97-AF65-F5344CB8AC3E}">
        <p14:creationId xmlns:p14="http://schemas.microsoft.com/office/powerpoint/2010/main" val="142360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00000"/>
              </a:lnSpc>
            </a:pPr>
            <a:r>
              <a:rPr lang="fr-FR" dirty="0"/>
              <a:t>Trois cadres conceptuels clés décrivant la relation entre services écosystémiques et l’homme</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535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35677D-2F81-ED4C-ADC4-C3BF3200333E}"/>
              </a:ext>
            </a:extLst>
          </p:cNvPr>
          <p:cNvSpPr>
            <a:spLocks noGrp="1"/>
          </p:cNvSpPr>
          <p:nvPr>
            <p:ph type="title" idx="4294967295"/>
          </p:nvPr>
        </p:nvSpPr>
        <p:spPr>
          <a:xfrm>
            <a:off x="628649" y="255359"/>
            <a:ext cx="8196373" cy="1325563"/>
          </a:xfrm>
        </p:spPr>
        <p:txBody>
          <a:bodyPr>
            <a:normAutofit/>
          </a:bodyPr>
          <a:lstStyle/>
          <a:p>
            <a:pPr marL="514350" indent="-514350">
              <a:lnSpc>
                <a:spcPct val="100000"/>
              </a:lnSpc>
              <a:buFont typeface="+mj-lt"/>
              <a:buAutoNum type="arabicPeriod"/>
            </a:pPr>
            <a:r>
              <a:rPr lang="fr-FR" sz="3200" dirty="0"/>
              <a:t>Evaluation des écosystèmes pour le millénaire </a:t>
            </a:r>
            <a:r>
              <a:rPr lang="fr-FR" sz="2400" b="0" dirty="0"/>
              <a:t>(MA 2005)</a:t>
            </a:r>
            <a:endParaRPr lang="en-US" sz="2400" b="0" dirty="0"/>
          </a:p>
        </p:txBody>
      </p:sp>
      <p:sp>
        <p:nvSpPr>
          <p:cNvPr id="5" name="Content Placeholder 4">
            <a:extLst>
              <a:ext uri="{FF2B5EF4-FFF2-40B4-BE49-F238E27FC236}">
                <a16:creationId xmlns:a16="http://schemas.microsoft.com/office/drawing/2014/main" id="{A679B132-8930-1747-87B5-60E6CC4B63D2}"/>
              </a:ext>
            </a:extLst>
          </p:cNvPr>
          <p:cNvSpPr>
            <a:spLocks noGrp="1"/>
          </p:cNvSpPr>
          <p:nvPr>
            <p:ph sz="half" idx="1"/>
          </p:nvPr>
        </p:nvSpPr>
        <p:spPr>
          <a:xfrm>
            <a:off x="628649" y="1505627"/>
            <a:ext cx="4762058" cy="4656633"/>
          </a:xfrm>
        </p:spPr>
        <p:txBody>
          <a:bodyPr>
            <a:noAutofit/>
          </a:bodyPr>
          <a:lstStyle/>
          <a:p>
            <a:pPr lvl="0"/>
            <a:r>
              <a:rPr lang="fr-FR" sz="2000" dirty="0"/>
              <a:t>Lancée en 2001 par le Programme des nations unies pour l’environnement (PNUE) pour évaluer les conséquences des changements d’écosystèmes pour le bien-être humain et recommander les actions nécessaires</a:t>
            </a:r>
          </a:p>
          <a:p>
            <a:pPr lvl="0"/>
            <a:r>
              <a:rPr lang="fr-FR" sz="2000" dirty="0"/>
              <a:t>A identifié et catégorisé les écosystèmes et les services qui en résultent</a:t>
            </a:r>
          </a:p>
          <a:p>
            <a:pPr lvl="0"/>
            <a:r>
              <a:rPr lang="fr-FR" sz="2000" dirty="0"/>
              <a:t>A identifié les liens entre ces services et les sociétés humaines, et</a:t>
            </a:r>
          </a:p>
          <a:p>
            <a:r>
              <a:rPr lang="fr-FR" sz="2000" dirty="0"/>
              <a:t>Les facteurs directs et indirects et les boucles de rétroaction. </a:t>
            </a:r>
            <a:endParaRPr lang="en-GB" altLang="en-US" sz="2000" dirty="0">
              <a:solidFill>
                <a:schemeClr val="accent1"/>
              </a:solidFill>
              <a:cs typeface="Times New Roman" panose="02020603050405020304" pitchFamily="18" charset="0"/>
            </a:endParaRPr>
          </a:p>
        </p:txBody>
      </p:sp>
      <p:pic>
        <p:nvPicPr>
          <p:cNvPr id="8" name="Content Placeholder 7">
            <a:extLst>
              <a:ext uri="{FF2B5EF4-FFF2-40B4-BE49-F238E27FC236}">
                <a16:creationId xmlns:a16="http://schemas.microsoft.com/office/drawing/2014/main" id="{8C6C3627-A60D-654A-8B57-65F511AD399C}"/>
              </a:ext>
            </a:extLst>
          </p:cNvPr>
          <p:cNvPicPr>
            <a:picLocks noGrp="1" noChangeAspect="1"/>
          </p:cNvPicPr>
          <p:nvPr>
            <p:ph sz="half" idx="2"/>
          </p:nvPr>
        </p:nvPicPr>
        <p:blipFill rotWithShape="1">
          <a:blip r:embed="rId3"/>
          <a:srcRect r="2239"/>
          <a:stretch/>
        </p:blipFill>
        <p:spPr>
          <a:xfrm>
            <a:off x="5486959" y="1693217"/>
            <a:ext cx="2785730" cy="3947395"/>
          </a:xfrm>
          <a:ln w="31750">
            <a:solidFill>
              <a:schemeClr val="accent1"/>
            </a:solidFill>
          </a:ln>
        </p:spPr>
      </p:pic>
      <p:sp>
        <p:nvSpPr>
          <p:cNvPr id="9" name="Rectangle 8">
            <a:extLst>
              <a:ext uri="{FF2B5EF4-FFF2-40B4-BE49-F238E27FC236}">
                <a16:creationId xmlns:a16="http://schemas.microsoft.com/office/drawing/2014/main" id="{F69D57A1-A1D9-7C42-BD44-6EAB0BB878B4}"/>
              </a:ext>
            </a:extLst>
          </p:cNvPr>
          <p:cNvSpPr/>
          <p:nvPr/>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133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8409" y="135469"/>
            <a:ext cx="7886700" cy="1103969"/>
          </a:xfrm>
        </p:spPr>
        <p:txBody>
          <a:bodyPr>
            <a:noAutofit/>
          </a:bodyPr>
          <a:lstStyle/>
          <a:p>
            <a:pPr>
              <a:lnSpc>
                <a:spcPct val="100000"/>
              </a:lnSpc>
            </a:pPr>
            <a:r>
              <a:rPr lang="fr-FR" sz="2800" dirty="0"/>
              <a:t>Liens entre services écosystémiques et bien-être humain </a:t>
            </a:r>
            <a:r>
              <a:rPr lang="fr-FR" sz="2400" b="0" dirty="0"/>
              <a:t>(MA 2005)</a:t>
            </a:r>
            <a:endParaRPr lang="en-GB" sz="2400" b="0" dirty="0">
              <a:cs typeface="Times New Roman" panose="02020603050405020304" pitchFamily="18" charset="0"/>
            </a:endParaRPr>
          </a:p>
        </p:txBody>
      </p:sp>
      <p:pic>
        <p:nvPicPr>
          <p:cNvPr id="3" name="Content Placeholder 2">
            <a:extLst>
              <a:ext uri="{FF2B5EF4-FFF2-40B4-BE49-F238E27FC236}">
                <a16:creationId xmlns:a16="http://schemas.microsoft.com/office/drawing/2014/main" id="{4455B216-68B3-1B4E-8954-85A7E8F2D764}"/>
              </a:ext>
            </a:extLst>
          </p:cNvPr>
          <p:cNvPicPr>
            <a:picLocks noGrp="1" noChangeAspect="1"/>
          </p:cNvPicPr>
          <p:nvPr>
            <p:ph idx="1"/>
          </p:nvPr>
        </p:nvPicPr>
        <p:blipFill>
          <a:blip r:embed="rId3"/>
          <a:stretch>
            <a:fillRect/>
          </a:stretch>
        </p:blipFill>
        <p:spPr>
          <a:xfrm>
            <a:off x="298409" y="1271522"/>
            <a:ext cx="8564235" cy="4612330"/>
          </a:xfrm>
        </p:spPr>
      </p:pic>
    </p:spTree>
    <p:extLst>
      <p:ext uri="{BB962C8B-B14F-4D97-AF65-F5344CB8AC3E}">
        <p14:creationId xmlns:p14="http://schemas.microsoft.com/office/powerpoint/2010/main" val="236421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42787" y="215679"/>
            <a:ext cx="8515351" cy="1103969"/>
          </a:xfrm>
        </p:spPr>
        <p:txBody>
          <a:bodyPr>
            <a:normAutofit/>
          </a:bodyPr>
          <a:lstStyle/>
          <a:p>
            <a:pPr>
              <a:lnSpc>
                <a:spcPct val="100000"/>
              </a:lnSpc>
            </a:pPr>
            <a:r>
              <a:rPr lang="fr-FR" sz="2800" dirty="0"/>
              <a:t>Le cadre MA: considérant les ‘facteurs de changement’</a:t>
            </a:r>
            <a:endParaRPr lang="en-US" sz="28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36144" y="1319647"/>
            <a:ext cx="7886700" cy="4838557"/>
          </a:xfrm>
        </p:spPr>
        <p:txBody>
          <a:bodyPr>
            <a:noAutofit/>
          </a:bodyPr>
          <a:lstStyle/>
          <a:p>
            <a:pPr lvl="0"/>
            <a:r>
              <a:rPr lang="fr-FR" sz="2300" dirty="0"/>
              <a:t>Reconnaissance de l’importance des facteurs de changement directs et indirects dans les écosystèmes</a:t>
            </a:r>
          </a:p>
          <a:p>
            <a:pPr lvl="1"/>
            <a:r>
              <a:rPr lang="fr-FR" sz="2300" dirty="0"/>
              <a:t>Indirect : démographique, économique, socio-politique, science &amp; technologie, culturel &amp; religieux</a:t>
            </a:r>
          </a:p>
          <a:p>
            <a:pPr lvl="1"/>
            <a:r>
              <a:rPr lang="fr-FR" sz="2300" dirty="0"/>
              <a:t>Direct : ex. Changement dans l’utilisation locale des terres, l’introduction d’espèces, intrants externes, consommation de ressource, changement climatique, facteurs naturels (ex. inondation, volcans)</a:t>
            </a:r>
          </a:p>
          <a:p>
            <a:r>
              <a:rPr lang="fr-FR" sz="2300" dirty="0"/>
              <a:t>Les interactions peuvent avoir lieu à différentes échelles spatiales (local au global) et temporelles (du court au long terme)</a:t>
            </a:r>
            <a:endParaRPr lang="en-GB" sz="23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1068061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130645"/>
            <a:ext cx="8292066" cy="1325563"/>
          </a:xfrm>
        </p:spPr>
        <p:txBody>
          <a:bodyPr>
            <a:normAutofit/>
          </a:bodyPr>
          <a:lstStyle/>
          <a:p>
            <a:r>
              <a:rPr lang="fr-FR" sz="2800" dirty="0"/>
              <a:t>Limites du cadre MA</a:t>
            </a:r>
            <a:endParaRPr lang="en-US" sz="28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305912"/>
            <a:ext cx="7886700" cy="4351338"/>
          </a:xfrm>
        </p:spPr>
        <p:txBody>
          <a:bodyPr>
            <a:normAutofit fontScale="92500" lnSpcReduction="10000"/>
          </a:bodyPr>
          <a:lstStyle/>
          <a:p>
            <a:pPr lvl="0"/>
            <a:r>
              <a:rPr lang="fr-FR" sz="2400" dirty="0"/>
              <a:t>Se fonde sur le consensus entre de multiples parties prenantes; n’identifie pas les responsabilités des actions- pas de focus sur la gouvernance</a:t>
            </a:r>
          </a:p>
          <a:p>
            <a:pPr lvl="0"/>
            <a:r>
              <a:rPr lang="fr-FR" sz="2400" dirty="0"/>
              <a:t>Les solutions recommandées dépendent étroitement des informations scientifiques et accorde moins d’attention à la volonté politique</a:t>
            </a:r>
          </a:p>
          <a:p>
            <a:pPr lvl="0"/>
            <a:r>
              <a:rPr lang="fr-FR" sz="2400" dirty="0"/>
              <a:t>Identifie une variété de causes de la dégradation environnementale, mais pas d’élément fondamental commun</a:t>
            </a:r>
          </a:p>
          <a:p>
            <a:r>
              <a:rPr lang="fr-FR" sz="2400" dirty="0"/>
              <a:t>Ne rend pas explicite les aspects de pauvreté associés au bien-être- assume que les services écosystémiques aident les pauvres par des effets de retombées non-définis</a:t>
            </a:r>
            <a:endParaRPr lang="en-GB" sz="24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2239197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121DCC00-8410-4E46-9AA0-900103DF3BEA}"/>
              </a:ext>
            </a:extLst>
          </p:cNvPr>
          <p:cNvPicPr>
            <a:picLocks noGrp="1" noChangeAspect="1"/>
          </p:cNvPicPr>
          <p:nvPr>
            <p:ph idx="1"/>
          </p:nvPr>
        </p:nvPicPr>
        <p:blipFill rotWithShape="1">
          <a:blip r:embed="rId3"/>
          <a:srcRect t="2167" b="3282"/>
          <a:stretch/>
        </p:blipFill>
        <p:spPr>
          <a:xfrm>
            <a:off x="1253447" y="1664413"/>
            <a:ext cx="6556935" cy="4387066"/>
          </a:xfrm>
        </p:spPr>
      </p:pic>
      <p:sp>
        <p:nvSpPr>
          <p:cNvPr id="7" name="Title 6"/>
          <p:cNvSpPr>
            <a:spLocks noGrp="1"/>
          </p:cNvSpPr>
          <p:nvPr>
            <p:ph type="title"/>
          </p:nvPr>
        </p:nvSpPr>
        <p:spPr>
          <a:xfrm>
            <a:off x="0" y="0"/>
            <a:ext cx="9144001" cy="1664413"/>
          </a:xfrm>
        </p:spPr>
        <p:txBody>
          <a:bodyPr>
            <a:noAutofit/>
          </a:bodyPr>
          <a:lstStyle/>
          <a:p>
            <a:pPr marL="514350" indent="-514350">
              <a:lnSpc>
                <a:spcPct val="100000"/>
              </a:lnSpc>
              <a:buFont typeface="+mj-lt"/>
              <a:buAutoNum type="arabicPeriod" startAt="2"/>
            </a:pPr>
            <a:r>
              <a:rPr lang="fr-FR" sz="3200" dirty="0"/>
              <a:t>Un cadre conceptuel pour comprendre les services écosystémiques pour l’atténuation de la pauvreté </a:t>
            </a:r>
            <a:r>
              <a:rPr lang="en-GB" altLang="en-US" sz="2400" b="0" dirty="0">
                <a:cs typeface="Times New Roman" panose="02020603050405020304" pitchFamily="18" charset="0"/>
              </a:rPr>
              <a:t>(Fisher </a:t>
            </a:r>
            <a:r>
              <a:rPr lang="en-GB" altLang="en-US" sz="2400" b="0" i="1" dirty="0">
                <a:cs typeface="Times New Roman" panose="02020603050405020304" pitchFamily="18" charset="0"/>
              </a:rPr>
              <a:t>et al.</a:t>
            </a:r>
            <a:r>
              <a:rPr lang="en-GB" altLang="en-US" sz="2400" b="0" dirty="0">
                <a:cs typeface="Times New Roman" panose="02020603050405020304" pitchFamily="18" charset="0"/>
              </a:rPr>
              <a:t> 2014)</a:t>
            </a:r>
            <a:endParaRPr lang="en-GB" sz="2400" b="0" dirty="0">
              <a:cs typeface="Times New Roman" panose="02020603050405020304" pitchFamily="18" charset="0"/>
            </a:endParaRPr>
          </a:p>
        </p:txBody>
      </p:sp>
    </p:spTree>
    <p:extLst>
      <p:ext uri="{BB962C8B-B14F-4D97-AF65-F5344CB8AC3E}">
        <p14:creationId xmlns:p14="http://schemas.microsoft.com/office/powerpoint/2010/main" val="1181023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580523" y="146687"/>
            <a:ext cx="8419657" cy="1325563"/>
          </a:xfrm>
        </p:spPr>
        <p:txBody>
          <a:bodyPr>
            <a:normAutofit/>
          </a:bodyPr>
          <a:lstStyle/>
          <a:p>
            <a:r>
              <a:rPr lang="fr-FR" sz="2800" dirty="0"/>
              <a:t>Qu’est-ce qui est particulier avec le concept de Fisher </a:t>
            </a:r>
            <a:r>
              <a:rPr lang="fr-FR" sz="2800" i="1" dirty="0"/>
              <a:t>et al. </a:t>
            </a:r>
            <a:r>
              <a:rPr lang="fr-FR" sz="2800" dirty="0"/>
              <a:t>(2014) ?</a:t>
            </a:r>
            <a:endParaRPr lang="en-US" sz="28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580523" y="1462807"/>
            <a:ext cx="8208913" cy="4620751"/>
          </a:xfrm>
        </p:spPr>
        <p:txBody>
          <a:bodyPr>
            <a:normAutofit lnSpcReduction="10000"/>
          </a:bodyPr>
          <a:lstStyle/>
          <a:p>
            <a:pPr lvl="0"/>
            <a:r>
              <a:rPr lang="fr-FR" sz="2000" dirty="0"/>
              <a:t>Différenciation sociale: nécessaire pour toute discussion sur l’atténuation de la pauvreté, les attributs et les interactions d’échelles.</a:t>
            </a:r>
          </a:p>
          <a:p>
            <a:pPr lvl="0"/>
            <a:r>
              <a:rPr lang="fr-FR" sz="2000" dirty="0"/>
              <a:t>Accès et contrôle des SE- sont souvent plus importants (pour les plus pauvres) que la disponibilité totale</a:t>
            </a:r>
          </a:p>
          <a:p>
            <a:pPr lvl="0"/>
            <a:r>
              <a:rPr lang="fr-FR" sz="2000" dirty="0"/>
              <a:t>Distinction entre les catégories de SE, ex. flux physiques d’approvisionnement et argent (provenant de la marchandisation des SE), avec ce dernier particulièrement facile à contrôler</a:t>
            </a:r>
          </a:p>
          <a:p>
            <a:pPr lvl="0"/>
            <a:r>
              <a:rPr lang="fr-FR" sz="2000" dirty="0"/>
              <a:t>Réduction Vs prévention de la pauvreté</a:t>
            </a:r>
          </a:p>
          <a:p>
            <a:pPr lvl="0"/>
            <a:r>
              <a:rPr lang="fr-FR" sz="2000" dirty="0"/>
              <a:t>Distinction entre les activités de mitigation (de la dégradation des SE) et d’adaptation (aux changements des conditions de SE)</a:t>
            </a:r>
          </a:p>
          <a:p>
            <a:r>
              <a:rPr lang="fr-FR" sz="2000" dirty="0"/>
              <a:t>Influences humaines externes (consommation et échanges culturelles)</a:t>
            </a:r>
            <a:endParaRPr lang="en-GB" sz="24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3225243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35677D-2F81-ED4C-ADC4-C3BF3200333E}"/>
              </a:ext>
            </a:extLst>
          </p:cNvPr>
          <p:cNvSpPr>
            <a:spLocks noGrp="1"/>
          </p:cNvSpPr>
          <p:nvPr>
            <p:ph type="title" idx="4294967295"/>
          </p:nvPr>
        </p:nvSpPr>
        <p:spPr>
          <a:xfrm>
            <a:off x="0" y="298579"/>
            <a:ext cx="8829675" cy="1609588"/>
          </a:xfrm>
        </p:spPr>
        <p:txBody>
          <a:bodyPr>
            <a:noAutofit/>
          </a:bodyPr>
          <a:lstStyle/>
          <a:p>
            <a:pPr marL="514350" indent="-514350">
              <a:buFont typeface="+mj-lt"/>
              <a:buAutoNum type="arabicPeriod" startAt="3"/>
            </a:pPr>
            <a:r>
              <a:rPr lang="fr-FR" sz="3000" dirty="0"/>
              <a:t>Le cadre ‘Plateforme intergouvernementale scientifique et politique sur la biodiversité et les services écosystémiques’ (IPBES en anglais)</a:t>
            </a:r>
            <a:endParaRPr lang="en-US" sz="3000" dirty="0"/>
          </a:p>
        </p:txBody>
      </p:sp>
      <p:sp>
        <p:nvSpPr>
          <p:cNvPr id="5" name="Content Placeholder 4">
            <a:extLst>
              <a:ext uri="{FF2B5EF4-FFF2-40B4-BE49-F238E27FC236}">
                <a16:creationId xmlns:a16="http://schemas.microsoft.com/office/drawing/2014/main" id="{A679B132-8930-1747-87B5-60E6CC4B63D2}"/>
              </a:ext>
            </a:extLst>
          </p:cNvPr>
          <p:cNvSpPr>
            <a:spLocks noGrp="1"/>
          </p:cNvSpPr>
          <p:nvPr>
            <p:ph sz="half" idx="1"/>
          </p:nvPr>
        </p:nvSpPr>
        <p:spPr>
          <a:xfrm>
            <a:off x="676775" y="1992196"/>
            <a:ext cx="5403184" cy="4124346"/>
          </a:xfrm>
        </p:spPr>
        <p:txBody>
          <a:bodyPr>
            <a:normAutofit/>
          </a:bodyPr>
          <a:lstStyle/>
          <a:p>
            <a:pPr lvl="0"/>
            <a:r>
              <a:rPr lang="fr-FR" sz="2200" dirty="0"/>
              <a:t>Etabli en 2012</a:t>
            </a:r>
          </a:p>
          <a:p>
            <a:pPr lvl="0"/>
            <a:r>
              <a:rPr lang="fr-FR" sz="2200" dirty="0"/>
              <a:t>Fournir des connaissances sur la biodiversité et les services écosystémiques  pertinentes pour les prises de décision politiques</a:t>
            </a:r>
          </a:p>
          <a:p>
            <a:pPr lvl="0"/>
            <a:r>
              <a:rPr lang="fr-FR" sz="2200" dirty="0"/>
              <a:t>Actuellement 124 membres (Gouvernements)</a:t>
            </a:r>
          </a:p>
          <a:p>
            <a:pPr lvl="0"/>
            <a:r>
              <a:rPr lang="fr-FR" sz="2200" dirty="0"/>
              <a:t>Focus sur les évaluations globales, régionales et thématiques de la biodiversité et des services écosystémiques</a:t>
            </a:r>
          </a:p>
        </p:txBody>
      </p:sp>
      <p:pic>
        <p:nvPicPr>
          <p:cNvPr id="8" name="Content Placeholder 7">
            <a:extLst>
              <a:ext uri="{FF2B5EF4-FFF2-40B4-BE49-F238E27FC236}">
                <a16:creationId xmlns:a16="http://schemas.microsoft.com/office/drawing/2014/main" id="{8C6C3627-A60D-654A-8B57-65F511AD399C}"/>
              </a:ext>
            </a:extLst>
          </p:cNvPr>
          <p:cNvPicPr>
            <a:picLocks noGrp="1" noChangeAspect="1"/>
          </p:cNvPicPr>
          <p:nvPr>
            <p:ph sz="half" idx="2"/>
          </p:nvPr>
        </p:nvPicPr>
        <p:blipFill>
          <a:blip r:embed="rId3"/>
          <a:stretch>
            <a:fillRect/>
          </a:stretch>
        </p:blipFill>
        <p:spPr>
          <a:xfrm>
            <a:off x="6079959" y="2822829"/>
            <a:ext cx="2609826" cy="1672965"/>
          </a:xfrm>
          <a:ln w="31750">
            <a:noFill/>
          </a:ln>
        </p:spPr>
      </p:pic>
      <p:sp>
        <p:nvSpPr>
          <p:cNvPr id="9" name="Rectangle 8">
            <a:extLst>
              <a:ext uri="{FF2B5EF4-FFF2-40B4-BE49-F238E27FC236}">
                <a16:creationId xmlns:a16="http://schemas.microsoft.com/office/drawing/2014/main" id="{F69D57A1-A1D9-7C42-BD44-6EAB0BB878B4}"/>
              </a:ext>
            </a:extLst>
          </p:cNvPr>
          <p:cNvSpPr/>
          <p:nvPr/>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148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0629" y="139306"/>
            <a:ext cx="9013371" cy="836353"/>
          </a:xfrm>
        </p:spPr>
        <p:txBody>
          <a:bodyPr>
            <a:noAutofit/>
          </a:bodyPr>
          <a:lstStyle/>
          <a:p>
            <a:r>
              <a:rPr lang="fr-FR" sz="2800" dirty="0"/>
              <a:t>Le cadre conceptuel IPBES </a:t>
            </a:r>
            <a:r>
              <a:rPr lang="en-GB" altLang="en-US" sz="2400" b="0" dirty="0">
                <a:cs typeface="Times New Roman" panose="02020603050405020304" pitchFamily="18" charset="0"/>
              </a:rPr>
              <a:t>(Diaz </a:t>
            </a:r>
            <a:r>
              <a:rPr lang="en-GB" altLang="en-US" sz="2400" b="0" i="1" dirty="0">
                <a:cs typeface="Times New Roman" panose="02020603050405020304" pitchFamily="18" charset="0"/>
              </a:rPr>
              <a:t>et al.</a:t>
            </a:r>
            <a:r>
              <a:rPr lang="en-GB" altLang="en-US" sz="2400" b="0" dirty="0">
                <a:cs typeface="Times New Roman" panose="02020603050405020304" pitchFamily="18" charset="0"/>
              </a:rPr>
              <a:t> 2015)</a:t>
            </a:r>
            <a:endParaRPr lang="en-GB" sz="2400" dirty="0">
              <a:cs typeface="Times New Roman" panose="02020603050405020304" pitchFamily="18" charset="0"/>
            </a:endParaRPr>
          </a:p>
        </p:txBody>
      </p:sp>
      <p:pic>
        <p:nvPicPr>
          <p:cNvPr id="3" name="Content Placeholder 2">
            <a:extLst>
              <a:ext uri="{FF2B5EF4-FFF2-40B4-BE49-F238E27FC236}">
                <a16:creationId xmlns:a16="http://schemas.microsoft.com/office/drawing/2014/main" id="{8E9ECDDA-2609-9B44-9DE0-5381D80B5831}"/>
              </a:ext>
            </a:extLst>
          </p:cNvPr>
          <p:cNvPicPr>
            <a:picLocks noGrp="1" noChangeAspect="1"/>
          </p:cNvPicPr>
          <p:nvPr>
            <p:ph idx="1"/>
          </p:nvPr>
        </p:nvPicPr>
        <p:blipFill>
          <a:blip r:embed="rId3"/>
          <a:stretch>
            <a:fillRect/>
          </a:stretch>
        </p:blipFill>
        <p:spPr>
          <a:xfrm>
            <a:off x="1091414" y="1053248"/>
            <a:ext cx="7003702" cy="4972989"/>
          </a:xfrm>
        </p:spPr>
      </p:pic>
    </p:spTree>
    <p:extLst>
      <p:ext uri="{BB962C8B-B14F-4D97-AF65-F5344CB8AC3E}">
        <p14:creationId xmlns:p14="http://schemas.microsoft.com/office/powerpoint/2010/main" val="3576728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362836" y="120571"/>
            <a:ext cx="8515351" cy="1194684"/>
          </a:xfrm>
        </p:spPr>
        <p:txBody>
          <a:bodyPr>
            <a:normAutofit/>
          </a:bodyPr>
          <a:lstStyle/>
          <a:p>
            <a:r>
              <a:rPr lang="fr-FR" sz="2800" dirty="0"/>
              <a:t>Qu’est-ce qui est nouveau dans le cadre IPBES?</a:t>
            </a:r>
            <a:endParaRPr lang="en-US" sz="28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362836" y="960690"/>
            <a:ext cx="8228271" cy="6055930"/>
          </a:xfrm>
        </p:spPr>
        <p:txBody>
          <a:bodyPr>
            <a:noAutofit/>
          </a:bodyPr>
          <a:lstStyle/>
          <a:p>
            <a:pPr lvl="0"/>
            <a:r>
              <a:rPr lang="fr-FR" sz="2400" dirty="0"/>
              <a:t>La gouvernance est au centre du cadre</a:t>
            </a:r>
          </a:p>
          <a:p>
            <a:pPr lvl="0"/>
            <a:r>
              <a:rPr lang="fr-FR" sz="2400" dirty="0"/>
              <a:t>Le cadre se base sur et parle pour de multiples systèmes de connaissance (et valeur)</a:t>
            </a:r>
          </a:p>
          <a:p>
            <a:pPr lvl="2"/>
            <a:r>
              <a:rPr lang="fr-FR" dirty="0"/>
              <a:t>Noire – nom commun (utile pour les politiques)</a:t>
            </a:r>
          </a:p>
          <a:p>
            <a:pPr lvl="2"/>
            <a:r>
              <a:rPr lang="fr-FR" dirty="0"/>
              <a:t>Verte – terme scientifique</a:t>
            </a:r>
          </a:p>
          <a:p>
            <a:pPr lvl="2"/>
            <a:r>
              <a:rPr lang="fr-FR" dirty="0"/>
              <a:t>Bleue – connaissance et perspective autochtones</a:t>
            </a:r>
          </a:p>
          <a:p>
            <a:pPr lvl="0"/>
            <a:r>
              <a:rPr lang="fr-FR" sz="2400" dirty="0"/>
              <a:t>C’est encore en évolution, ex.</a:t>
            </a:r>
          </a:p>
          <a:p>
            <a:pPr lvl="1"/>
            <a:r>
              <a:rPr lang="fr-FR" sz="2000" dirty="0"/>
              <a:t>Pascual </a:t>
            </a:r>
            <a:r>
              <a:rPr lang="fr-FR" sz="2000" i="1" dirty="0"/>
              <a:t>et al.</a:t>
            </a:r>
            <a:r>
              <a:rPr lang="fr-FR" sz="2000" dirty="0"/>
              <a:t> (2017): ‘</a:t>
            </a:r>
            <a:r>
              <a:rPr lang="fr-FR" sz="2000" dirty="0">
                <a:solidFill>
                  <a:srgbClr val="FF0000"/>
                </a:solidFill>
              </a:rPr>
              <a:t>bénéfices </a:t>
            </a:r>
            <a:r>
              <a:rPr lang="fr-FR" sz="2000" dirty="0"/>
              <a:t>de la nature en faveur de l’homme’ devrait être ‘</a:t>
            </a:r>
            <a:r>
              <a:rPr lang="fr-FR" sz="2000" dirty="0">
                <a:solidFill>
                  <a:srgbClr val="FF0000"/>
                </a:solidFill>
              </a:rPr>
              <a:t>contributions</a:t>
            </a:r>
            <a:r>
              <a:rPr lang="fr-FR" sz="2000" dirty="0"/>
              <a:t> de la nature en faveur de l’homme’ (NCP en anglais) pour reconnaitre l’existence des ‘disservices’</a:t>
            </a:r>
            <a:endParaRPr lang="en-GB" sz="2000" dirty="0">
              <a:solidFill>
                <a:schemeClr val="accent1"/>
              </a:solidFill>
              <a:cs typeface="Times New Roman" panose="02020603050405020304" pitchFamily="18" charset="0"/>
            </a:endParaRPr>
          </a:p>
          <a:p>
            <a:endParaRPr lang="en-GB" sz="24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2494927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35677D-2F81-ED4C-ADC4-C3BF3200333E}"/>
              </a:ext>
            </a:extLst>
          </p:cNvPr>
          <p:cNvSpPr>
            <a:spLocks noGrp="1"/>
          </p:cNvSpPr>
          <p:nvPr>
            <p:ph type="title" idx="4294967295"/>
          </p:nvPr>
        </p:nvSpPr>
        <p:spPr>
          <a:xfrm>
            <a:off x="231649" y="109940"/>
            <a:ext cx="4638064" cy="1325563"/>
          </a:xfrm>
        </p:spPr>
        <p:txBody>
          <a:bodyPr>
            <a:normAutofit fontScale="90000"/>
          </a:bodyPr>
          <a:lstStyle/>
          <a:p>
            <a:pPr>
              <a:lnSpc>
                <a:spcPct val="100000"/>
              </a:lnSpc>
            </a:pPr>
            <a:r>
              <a:rPr lang="nl-NL" sz="3200" dirty="0"/>
              <a:t>Ecosystèmes et services écosystémiques</a:t>
            </a:r>
            <a:endParaRPr lang="en-US" sz="3200" dirty="0"/>
          </a:p>
        </p:txBody>
      </p:sp>
      <p:sp>
        <p:nvSpPr>
          <p:cNvPr id="5" name="Content Placeholder 4">
            <a:extLst>
              <a:ext uri="{FF2B5EF4-FFF2-40B4-BE49-F238E27FC236}">
                <a16:creationId xmlns:a16="http://schemas.microsoft.com/office/drawing/2014/main" id="{A679B132-8930-1747-87B5-60E6CC4B63D2}"/>
              </a:ext>
            </a:extLst>
          </p:cNvPr>
          <p:cNvSpPr>
            <a:spLocks noGrp="1"/>
          </p:cNvSpPr>
          <p:nvPr>
            <p:ph sz="half" idx="1"/>
          </p:nvPr>
        </p:nvSpPr>
        <p:spPr>
          <a:xfrm>
            <a:off x="628650" y="1496008"/>
            <a:ext cx="4241062" cy="4351338"/>
          </a:xfrm>
        </p:spPr>
        <p:txBody>
          <a:bodyPr>
            <a:normAutofit fontScale="70000" lnSpcReduction="20000"/>
          </a:bodyPr>
          <a:lstStyle/>
          <a:p>
            <a:pPr marL="0" indent="0">
              <a:buNone/>
            </a:pPr>
            <a:r>
              <a:rPr lang="fr-FR" b="1" dirty="0"/>
              <a:t>Objectifs d’apprentissage</a:t>
            </a:r>
            <a:endParaRPr lang="fr-FR" dirty="0"/>
          </a:p>
          <a:p>
            <a:pPr lvl="0"/>
            <a:r>
              <a:rPr lang="fr-FR" dirty="0"/>
              <a:t>Expliquer le concept de services écosystémiques </a:t>
            </a:r>
          </a:p>
          <a:p>
            <a:pPr lvl="0"/>
            <a:r>
              <a:rPr lang="fr-FR" dirty="0"/>
              <a:t>Identifier les points communs et les différences entre les différents cadres pour analyser la relation entre services écosystémiques et bien-être humain</a:t>
            </a:r>
          </a:p>
          <a:p>
            <a:pPr lvl="1"/>
            <a:r>
              <a:rPr lang="fr-FR" dirty="0"/>
              <a:t>MA, ESPA, IPBES</a:t>
            </a:r>
          </a:p>
          <a:p>
            <a:r>
              <a:rPr lang="fr-FR" dirty="0"/>
              <a:t>Justifier pourquoi une compréhension holistique et l’application de la théorie des services écosystémiques pour la réduction de la pauvreté est cruciale pour la réalisation des </a:t>
            </a:r>
            <a:r>
              <a:rPr lang="fr-FR" dirty="0" err="1"/>
              <a:t>ODDs</a:t>
            </a:r>
            <a:endParaRPr lang="en-GB" altLang="en-US" sz="5400" dirty="0">
              <a:solidFill>
                <a:schemeClr val="accent1"/>
              </a:solidFill>
              <a:cs typeface="Times New Roman" panose="02020603050405020304" pitchFamily="18" charset="0"/>
            </a:endParaRPr>
          </a:p>
        </p:txBody>
      </p:sp>
      <p:pic>
        <p:nvPicPr>
          <p:cNvPr id="8" name="Content Placeholder 7">
            <a:extLst>
              <a:ext uri="{FF2B5EF4-FFF2-40B4-BE49-F238E27FC236}">
                <a16:creationId xmlns:a16="http://schemas.microsoft.com/office/drawing/2014/main" id="{8C6C3627-A60D-654A-8B57-65F511AD399C}"/>
              </a:ext>
            </a:extLst>
          </p:cNvPr>
          <p:cNvPicPr>
            <a:picLocks noGrp="1" noChangeAspect="1"/>
          </p:cNvPicPr>
          <p:nvPr>
            <p:ph sz="half" idx="2"/>
          </p:nvPr>
        </p:nvPicPr>
        <p:blipFill rotWithShape="1">
          <a:blip r:embed="rId3"/>
          <a:srcRect l="5060" r="2892"/>
          <a:stretch/>
        </p:blipFill>
        <p:spPr>
          <a:xfrm>
            <a:off x="5082363" y="66732"/>
            <a:ext cx="4061637" cy="6078332"/>
          </a:xfrm>
        </p:spPr>
      </p:pic>
      <p:sp>
        <p:nvSpPr>
          <p:cNvPr id="9" name="Rectangle 8">
            <a:extLst>
              <a:ext uri="{FF2B5EF4-FFF2-40B4-BE49-F238E27FC236}">
                <a16:creationId xmlns:a16="http://schemas.microsoft.com/office/drawing/2014/main" id="{F69D57A1-A1D9-7C42-BD44-6EAB0BB878B4}"/>
              </a:ext>
            </a:extLst>
          </p:cNvPr>
          <p:cNvSpPr/>
          <p:nvPr/>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13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375E53-CC3C-EB4C-B999-E4A90CD61A40}"/>
              </a:ext>
            </a:extLst>
          </p:cNvPr>
          <p:cNvSpPr>
            <a:spLocks noGrp="1"/>
          </p:cNvSpPr>
          <p:nvPr>
            <p:ph type="title"/>
          </p:nvPr>
        </p:nvSpPr>
        <p:spPr>
          <a:xfrm>
            <a:off x="623888" y="1709739"/>
            <a:ext cx="7886700" cy="2852737"/>
          </a:xfrm>
        </p:spPr>
        <p:txBody>
          <a:bodyPr>
            <a:normAutofit/>
          </a:bodyPr>
          <a:lstStyle/>
          <a:p>
            <a:r>
              <a:rPr lang="fr-FR" dirty="0"/>
              <a:t>Application de l’approche ‘services écosystémiques pour la réduction de la pauvreté’</a:t>
            </a:r>
            <a:endParaRPr lang="en-US" dirty="0"/>
          </a:p>
        </p:txBody>
      </p:sp>
      <p:sp>
        <p:nvSpPr>
          <p:cNvPr id="5" name="Text Placeholder 4">
            <a:extLst>
              <a:ext uri="{FF2B5EF4-FFF2-40B4-BE49-F238E27FC236}">
                <a16:creationId xmlns:a16="http://schemas.microsoft.com/office/drawing/2014/main" id="{1E3B7C6D-505B-DD4F-A64F-BD9B10E8F59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6414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226897"/>
            <a:ext cx="7886700" cy="1325563"/>
          </a:xfrm>
        </p:spPr>
        <p:txBody>
          <a:bodyPr>
            <a:noAutofit/>
          </a:bodyPr>
          <a:lstStyle/>
          <a:p>
            <a:pPr>
              <a:lnSpc>
                <a:spcPct val="100000"/>
              </a:lnSpc>
            </a:pPr>
            <a:r>
              <a:rPr lang="fr-FR" sz="2800" dirty="0"/>
              <a:t>Principales caractéristiques d’une approche Services écosystémiques pour la réduction de la pauvreté </a:t>
            </a:r>
            <a:r>
              <a:rPr lang="en-GB" altLang="en-US" sz="2400" b="0" dirty="0">
                <a:cs typeface="Times New Roman" panose="02020603050405020304" pitchFamily="18" charset="0"/>
              </a:rPr>
              <a:t>(Poppy </a:t>
            </a:r>
            <a:r>
              <a:rPr lang="en-GB" altLang="en-US" sz="2400" b="0" i="1" dirty="0">
                <a:cs typeface="Times New Roman" panose="02020603050405020304" pitchFamily="18" charset="0"/>
              </a:rPr>
              <a:t>et al.</a:t>
            </a:r>
            <a:r>
              <a:rPr lang="en-GB" altLang="en-US" sz="2400" b="0" dirty="0">
                <a:cs typeface="Times New Roman" panose="02020603050405020304" pitchFamily="18" charset="0"/>
              </a:rPr>
              <a:t> 2014; ESPA 2018)</a:t>
            </a:r>
            <a:endParaRPr lang="en-US" sz="24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1687396"/>
            <a:ext cx="7886700" cy="4351338"/>
          </a:xfrm>
        </p:spPr>
        <p:txBody>
          <a:bodyPr>
            <a:normAutofit fontScale="92500" lnSpcReduction="10000"/>
          </a:bodyPr>
          <a:lstStyle/>
          <a:p>
            <a:pPr marL="0" indent="0">
              <a:buNone/>
            </a:pPr>
            <a:r>
              <a:rPr lang="fr-FR" sz="2400" b="1" dirty="0"/>
              <a:t>Thématiquement</a:t>
            </a:r>
            <a:r>
              <a:rPr lang="fr-FR" sz="2400" dirty="0"/>
              <a:t>:</a:t>
            </a:r>
          </a:p>
          <a:p>
            <a:pPr lvl="0"/>
            <a:r>
              <a:rPr lang="fr-FR" sz="2400" b="1" dirty="0"/>
              <a:t>Echelles et systèmes</a:t>
            </a:r>
            <a:r>
              <a:rPr lang="fr-FR" sz="2400" dirty="0"/>
              <a:t>: comprendre l’échelle spatiale et temporelle des services écosystémiques- et les penser d’une manière holistique et en tant que systèmes intégrés</a:t>
            </a:r>
          </a:p>
          <a:p>
            <a:pPr lvl="0"/>
            <a:r>
              <a:rPr lang="fr-FR" sz="2400" b="1" dirty="0"/>
              <a:t>Bien-être</a:t>
            </a:r>
            <a:r>
              <a:rPr lang="fr-FR" sz="2400" dirty="0"/>
              <a:t> : ventiler les bénéficiaires des différents services écosystémiques et comprendre la nature multi- dimensionnelle du bien-être</a:t>
            </a:r>
          </a:p>
          <a:p>
            <a:pPr lvl="0"/>
            <a:r>
              <a:rPr lang="fr-FR" sz="2400" b="1" dirty="0"/>
              <a:t>Justice</a:t>
            </a:r>
            <a:r>
              <a:rPr lang="fr-FR" sz="2400" dirty="0"/>
              <a:t> : Appuyer la négociation des compromis entre les demandes (conflictuelles) des différents utilisateurs des services écosystémiques</a:t>
            </a:r>
          </a:p>
          <a:p>
            <a:pPr marL="0" indent="0">
              <a:buNone/>
            </a:pPr>
            <a:r>
              <a:rPr lang="fr-FR" sz="2400" b="1" dirty="0"/>
              <a:t>Méthodologiquement</a:t>
            </a:r>
            <a:r>
              <a:rPr lang="fr-FR" sz="2400" dirty="0"/>
              <a:t>: requiert une équipe interdisciplinaire, réunissant les sciences sociales et naturelles</a:t>
            </a:r>
            <a:endParaRPr lang="en-GB" sz="24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3521682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2281" y="248403"/>
            <a:ext cx="8539438" cy="1325563"/>
          </a:xfrm>
        </p:spPr>
        <p:txBody>
          <a:bodyPr>
            <a:noAutofit/>
          </a:bodyPr>
          <a:lstStyle/>
          <a:p>
            <a:pPr>
              <a:lnSpc>
                <a:spcPct val="100000"/>
              </a:lnSpc>
            </a:pPr>
            <a:r>
              <a:rPr lang="fr-FR" sz="2700" dirty="0"/>
              <a:t>Comment est-ce qu’une approche ‘services écosystémiques pour la réduction de la pauvreté ’ peut contribuer au développement durable?</a:t>
            </a:r>
            <a:endParaRPr lang="en-US" sz="2700" dirty="0"/>
          </a:p>
        </p:txBody>
      </p:sp>
      <p:pic>
        <p:nvPicPr>
          <p:cNvPr id="4" name="Content Placeholder 3">
            <a:extLst>
              <a:ext uri="{FF2B5EF4-FFF2-40B4-BE49-F238E27FC236}">
                <a16:creationId xmlns:a16="http://schemas.microsoft.com/office/drawing/2014/main" id="{B2F08303-C052-894C-BE5C-4ABB90A4A64C}"/>
              </a:ext>
            </a:extLst>
          </p:cNvPr>
          <p:cNvPicPr>
            <a:picLocks noGrp="1" noChangeAspect="1"/>
          </p:cNvPicPr>
          <p:nvPr>
            <p:ph idx="1"/>
          </p:nvPr>
        </p:nvPicPr>
        <p:blipFill>
          <a:blip r:embed="rId3"/>
          <a:stretch>
            <a:fillRect/>
          </a:stretch>
        </p:blipFill>
        <p:spPr>
          <a:xfrm>
            <a:off x="302281" y="1573966"/>
            <a:ext cx="8448754" cy="4224378"/>
          </a:xfrm>
        </p:spPr>
      </p:pic>
    </p:spTree>
    <p:extLst>
      <p:ext uri="{BB962C8B-B14F-4D97-AF65-F5344CB8AC3E}">
        <p14:creationId xmlns:p14="http://schemas.microsoft.com/office/powerpoint/2010/main" val="555281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02741"/>
            <a:ext cx="7886700" cy="1222822"/>
          </a:xfrm>
        </p:spPr>
        <p:txBody>
          <a:bodyPr>
            <a:normAutofit/>
          </a:bodyPr>
          <a:lstStyle/>
          <a:p>
            <a:r>
              <a:rPr lang="fr-FR" sz="3200" dirty="0"/>
              <a:t>Références</a:t>
            </a:r>
          </a:p>
        </p:txBody>
      </p:sp>
      <p:sp>
        <p:nvSpPr>
          <p:cNvPr id="6" name="Content Placeholder 2">
            <a:extLst>
              <a:ext uri="{FF2B5EF4-FFF2-40B4-BE49-F238E27FC236}">
                <a16:creationId xmlns:a16="http://schemas.microsoft.com/office/drawing/2014/main" id="{E63D25C6-EEDB-CC41-82F0-0A99F20B09FB}"/>
              </a:ext>
            </a:extLst>
          </p:cNvPr>
          <p:cNvSpPr txBox="1">
            <a:spLocks/>
          </p:cNvSpPr>
          <p:nvPr/>
        </p:nvSpPr>
        <p:spPr>
          <a:xfrm>
            <a:off x="628650" y="1195982"/>
            <a:ext cx="7652321" cy="471165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100000"/>
              </a:lnSpc>
              <a:spcBef>
                <a:spcPts val="12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12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12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12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12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fr-FR" sz="5600" b="1" dirty="0">
                <a:solidFill>
                  <a:schemeClr val="accent1"/>
                </a:solidFill>
                <a:cs typeface="Times New Roman" panose="02020603050405020304" pitchFamily="18" charset="0"/>
              </a:rPr>
              <a:t>Lectures essentielles</a:t>
            </a:r>
          </a:p>
          <a:p>
            <a:pPr lvl="0">
              <a:spcBef>
                <a:spcPts val="600"/>
              </a:spcBef>
              <a:buSzPts val="1200"/>
              <a:buFont typeface="Arial"/>
              <a:buChar char="•"/>
            </a:pPr>
            <a:r>
              <a:rPr lang="en-GB" sz="5600" dirty="0">
                <a:solidFill>
                  <a:schemeClr val="accent1"/>
                </a:solidFill>
                <a:ea typeface="Arial"/>
                <a:cs typeface="Arial"/>
                <a:sym typeface="Arial"/>
              </a:rPr>
              <a:t>Díaz, S. </a:t>
            </a:r>
            <a:r>
              <a:rPr lang="en-GB" sz="5600" i="1" dirty="0">
                <a:solidFill>
                  <a:schemeClr val="accent1"/>
                </a:solidFill>
                <a:ea typeface="Arial"/>
                <a:cs typeface="Arial"/>
                <a:sym typeface="Arial"/>
              </a:rPr>
              <a:t>et al.</a:t>
            </a:r>
            <a:r>
              <a:rPr lang="en-GB" sz="5600" dirty="0">
                <a:solidFill>
                  <a:schemeClr val="accent1"/>
                </a:solidFill>
                <a:ea typeface="Arial"/>
                <a:cs typeface="Arial"/>
                <a:sym typeface="Arial"/>
              </a:rPr>
              <a:t> (2015) The IPBES Conceptual Framework - connecting nature and people. </a:t>
            </a:r>
            <a:r>
              <a:rPr lang="en-GB" sz="5600" i="1" dirty="0">
                <a:solidFill>
                  <a:schemeClr val="accent1"/>
                </a:solidFill>
                <a:ea typeface="Arial"/>
                <a:cs typeface="Arial"/>
                <a:sym typeface="Arial"/>
              </a:rPr>
              <a:t>Current Opinion in Environmental Sustainability</a:t>
            </a:r>
            <a:r>
              <a:rPr lang="en-GB" sz="5600" dirty="0">
                <a:solidFill>
                  <a:schemeClr val="accent1"/>
                </a:solidFill>
                <a:ea typeface="Arial"/>
                <a:cs typeface="Arial"/>
                <a:sym typeface="Arial"/>
              </a:rPr>
              <a:t> </a:t>
            </a:r>
            <a:r>
              <a:rPr lang="en-GB" sz="5600" b="1" dirty="0">
                <a:solidFill>
                  <a:schemeClr val="accent1"/>
                </a:solidFill>
                <a:ea typeface="Arial"/>
                <a:cs typeface="Arial"/>
                <a:sym typeface="Arial"/>
              </a:rPr>
              <a:t>14</a:t>
            </a:r>
            <a:r>
              <a:rPr lang="en-GB" sz="5600" dirty="0">
                <a:solidFill>
                  <a:schemeClr val="accent1"/>
                </a:solidFill>
                <a:ea typeface="Arial"/>
                <a:cs typeface="Arial"/>
                <a:sym typeface="Arial"/>
              </a:rPr>
              <a:t>: 1-16.</a:t>
            </a:r>
            <a:endParaRPr lang="en-GB" sz="5600" dirty="0"/>
          </a:p>
          <a:p>
            <a:pPr>
              <a:spcBef>
                <a:spcPts val="600"/>
              </a:spcBef>
              <a:buSzPts val="1200"/>
              <a:buFont typeface="Arial"/>
              <a:buChar char="•"/>
            </a:pPr>
            <a:r>
              <a:rPr lang="en-GB" sz="5600" dirty="0">
                <a:solidFill>
                  <a:schemeClr val="accent1"/>
                </a:solidFill>
              </a:rPr>
              <a:t>Fisher, B. </a:t>
            </a:r>
            <a:r>
              <a:rPr lang="en-GB" sz="5600" i="1" dirty="0">
                <a:solidFill>
                  <a:schemeClr val="accent1"/>
                </a:solidFill>
              </a:rPr>
              <a:t>et al.</a:t>
            </a:r>
            <a:r>
              <a:rPr lang="en-GB" sz="5600" dirty="0">
                <a:solidFill>
                  <a:schemeClr val="accent1"/>
                </a:solidFill>
              </a:rPr>
              <a:t> (2008) Ecosystem services and economic theory: Integration for policy-relevant research. </a:t>
            </a:r>
            <a:r>
              <a:rPr lang="en-GB" sz="5600" i="1" dirty="0">
                <a:solidFill>
                  <a:schemeClr val="accent1"/>
                </a:solidFill>
              </a:rPr>
              <a:t>Ecological Applications </a:t>
            </a:r>
            <a:r>
              <a:rPr lang="en-GB" sz="5600" b="1" dirty="0">
                <a:solidFill>
                  <a:schemeClr val="accent1"/>
                </a:solidFill>
              </a:rPr>
              <a:t>18</a:t>
            </a:r>
            <a:r>
              <a:rPr lang="en-GB" sz="5600" dirty="0">
                <a:solidFill>
                  <a:schemeClr val="accent1"/>
                </a:solidFill>
              </a:rPr>
              <a:t>: 2050-2067.</a:t>
            </a:r>
          </a:p>
          <a:p>
            <a:pPr lvl="0">
              <a:spcBef>
                <a:spcPts val="600"/>
              </a:spcBef>
              <a:buSzPts val="1200"/>
              <a:buFont typeface="Arial"/>
              <a:buChar char="•"/>
            </a:pPr>
            <a:r>
              <a:rPr lang="en-GB" sz="5600" dirty="0">
                <a:solidFill>
                  <a:schemeClr val="accent1"/>
                </a:solidFill>
                <a:ea typeface="Arial"/>
                <a:cs typeface="Arial"/>
                <a:sym typeface="Arial"/>
              </a:rPr>
              <a:t>Fisher, J.A. </a:t>
            </a:r>
            <a:r>
              <a:rPr lang="en-GB" sz="5600" i="1" dirty="0">
                <a:solidFill>
                  <a:schemeClr val="accent1"/>
                </a:solidFill>
                <a:ea typeface="Arial"/>
                <a:cs typeface="Arial"/>
                <a:sym typeface="Arial"/>
              </a:rPr>
              <a:t>et al. </a:t>
            </a:r>
            <a:r>
              <a:rPr lang="en-GB" sz="5600" dirty="0">
                <a:solidFill>
                  <a:schemeClr val="accent1"/>
                </a:solidFill>
                <a:ea typeface="Arial"/>
                <a:cs typeface="Arial"/>
                <a:sym typeface="Arial"/>
              </a:rPr>
              <a:t>(2014) Understanding the relationships between ecosystem services and poverty alleviation: A conceptual framework. </a:t>
            </a:r>
            <a:r>
              <a:rPr lang="en-GB" sz="5600" i="1" dirty="0">
                <a:solidFill>
                  <a:schemeClr val="accent1"/>
                </a:solidFill>
                <a:ea typeface="Arial"/>
                <a:cs typeface="Arial"/>
                <a:sym typeface="Arial"/>
              </a:rPr>
              <a:t>Ecosystem Services</a:t>
            </a:r>
            <a:r>
              <a:rPr lang="en-GB" sz="5600" dirty="0">
                <a:solidFill>
                  <a:schemeClr val="accent1"/>
                </a:solidFill>
                <a:ea typeface="Arial"/>
                <a:cs typeface="Arial"/>
                <a:sym typeface="Arial"/>
              </a:rPr>
              <a:t> </a:t>
            </a:r>
            <a:r>
              <a:rPr lang="en-GB" sz="5600" b="1" dirty="0">
                <a:solidFill>
                  <a:schemeClr val="accent1"/>
                </a:solidFill>
                <a:ea typeface="Arial"/>
                <a:cs typeface="Arial"/>
                <a:sym typeface="Arial"/>
              </a:rPr>
              <a:t>7</a:t>
            </a:r>
            <a:r>
              <a:rPr lang="en-GB" sz="5600" dirty="0">
                <a:solidFill>
                  <a:schemeClr val="accent1"/>
                </a:solidFill>
                <a:ea typeface="Arial"/>
                <a:cs typeface="Arial"/>
                <a:sym typeface="Arial"/>
              </a:rPr>
              <a:t>: 34-45.</a:t>
            </a:r>
          </a:p>
          <a:p>
            <a:pPr>
              <a:spcBef>
                <a:spcPts val="600"/>
              </a:spcBef>
              <a:buSzPts val="1200"/>
              <a:buFont typeface="Arial"/>
              <a:buChar char="•"/>
            </a:pPr>
            <a:r>
              <a:rPr lang="en-GB" sz="5600" dirty="0">
                <a:solidFill>
                  <a:schemeClr val="accent1"/>
                </a:solidFill>
              </a:rPr>
              <a:t>Pascual, U. </a:t>
            </a:r>
            <a:r>
              <a:rPr lang="en-GB" sz="5600" i="1" dirty="0">
                <a:solidFill>
                  <a:schemeClr val="accent1"/>
                </a:solidFill>
              </a:rPr>
              <a:t>et al</a:t>
            </a:r>
            <a:r>
              <a:rPr lang="en-GB" sz="5600" dirty="0">
                <a:solidFill>
                  <a:schemeClr val="accent1"/>
                </a:solidFill>
              </a:rPr>
              <a:t>. (2017) Valuing nature’ s contributions to people : the IPBES approach.</a:t>
            </a:r>
            <a:r>
              <a:rPr lang="en-GB" sz="5600" i="1" dirty="0">
                <a:solidFill>
                  <a:schemeClr val="accent1"/>
                </a:solidFill>
              </a:rPr>
              <a:t> Current Opinion in Environmental Sustainability</a:t>
            </a:r>
            <a:r>
              <a:rPr lang="en-GB" sz="5600" dirty="0">
                <a:solidFill>
                  <a:schemeClr val="accent1"/>
                </a:solidFill>
              </a:rPr>
              <a:t> </a:t>
            </a:r>
            <a:r>
              <a:rPr lang="en-GB" sz="5600" b="1" dirty="0">
                <a:solidFill>
                  <a:schemeClr val="accent1"/>
                </a:solidFill>
              </a:rPr>
              <a:t>26</a:t>
            </a:r>
            <a:r>
              <a:rPr lang="en-GB" sz="5600" dirty="0">
                <a:solidFill>
                  <a:schemeClr val="accent1"/>
                </a:solidFill>
              </a:rPr>
              <a:t>: 7-16. </a:t>
            </a:r>
            <a:endParaRPr lang="en-GB" sz="5600" dirty="0"/>
          </a:p>
          <a:p>
            <a:pPr marL="0" indent="0">
              <a:lnSpc>
                <a:spcPct val="120000"/>
              </a:lnSpc>
              <a:buNone/>
            </a:pPr>
            <a:r>
              <a:rPr lang="fr-FR" sz="5600" b="1" dirty="0">
                <a:solidFill>
                  <a:schemeClr val="accent1"/>
                </a:solidFill>
                <a:cs typeface="Times New Roman" panose="02020603050405020304" pitchFamily="18" charset="0"/>
              </a:rPr>
              <a:t>Autres lectures</a:t>
            </a:r>
          </a:p>
          <a:p>
            <a:pPr lvl="0">
              <a:spcBef>
                <a:spcPts val="600"/>
              </a:spcBef>
              <a:buSzPts val="1200"/>
              <a:buFont typeface="Arial"/>
              <a:buChar char="•"/>
            </a:pPr>
            <a:r>
              <a:rPr lang="en-GB" sz="5600" dirty="0">
                <a:ea typeface="Arial"/>
                <a:cs typeface="Arial"/>
                <a:sym typeface="Arial"/>
              </a:rPr>
              <a:t>Díaz, S. </a:t>
            </a:r>
            <a:r>
              <a:rPr lang="en-GB" sz="5600" i="1" dirty="0">
                <a:ea typeface="Arial"/>
                <a:cs typeface="Arial"/>
                <a:sym typeface="Arial"/>
              </a:rPr>
              <a:t>et al. </a:t>
            </a:r>
            <a:r>
              <a:rPr lang="en-GB" sz="5600" dirty="0">
                <a:ea typeface="Arial"/>
                <a:cs typeface="Arial"/>
                <a:sym typeface="Arial"/>
              </a:rPr>
              <a:t>(2018) Assessing nature’s contributions to people. Recognizing culture, and diverse sources of knowledge, can improve assessments. </a:t>
            </a:r>
            <a:r>
              <a:rPr lang="en-GB" sz="5600" i="1" dirty="0">
                <a:ea typeface="Arial"/>
                <a:cs typeface="Arial"/>
                <a:sym typeface="Arial"/>
              </a:rPr>
              <a:t>Science</a:t>
            </a:r>
            <a:r>
              <a:rPr lang="en-GB" sz="5600" dirty="0">
                <a:ea typeface="Arial"/>
                <a:cs typeface="Arial"/>
                <a:sym typeface="Arial"/>
              </a:rPr>
              <a:t> </a:t>
            </a:r>
            <a:r>
              <a:rPr lang="en-GB" sz="5600" b="1" dirty="0">
                <a:ea typeface="Arial"/>
                <a:cs typeface="Arial"/>
                <a:sym typeface="Arial"/>
              </a:rPr>
              <a:t>359</a:t>
            </a:r>
            <a:r>
              <a:rPr lang="en-GB" sz="5600" dirty="0">
                <a:ea typeface="Arial"/>
                <a:cs typeface="Arial"/>
                <a:sym typeface="Arial"/>
              </a:rPr>
              <a:t>: 270-272.</a:t>
            </a:r>
            <a:endParaRPr lang="en-GB" sz="5600" dirty="0"/>
          </a:p>
          <a:p>
            <a:pPr lvl="0">
              <a:spcBef>
                <a:spcPts val="600"/>
              </a:spcBef>
              <a:buSzPts val="1200"/>
              <a:buFont typeface="Arial"/>
              <a:buChar char="•"/>
            </a:pPr>
            <a:r>
              <a:rPr lang="en-GB" sz="5600" dirty="0">
                <a:ea typeface="Arial"/>
                <a:cs typeface="Arial"/>
                <a:sym typeface="Arial"/>
              </a:rPr>
              <a:t>ESPA (2018) </a:t>
            </a:r>
            <a:r>
              <a:rPr lang="en-GB" sz="5600" dirty="0">
                <a:ea typeface="Arial"/>
                <a:cs typeface="Arial"/>
                <a:sym typeface="Arial"/>
                <a:hlinkClick r:id="rId3"/>
              </a:rPr>
              <a:t>An environment for wellbeing: Pathways out of poverty – Policy messages from the ESPA programme</a:t>
            </a:r>
            <a:r>
              <a:rPr lang="en-GB" sz="5600" dirty="0">
                <a:ea typeface="Arial"/>
                <a:cs typeface="Arial"/>
                <a:sym typeface="Arial"/>
              </a:rPr>
              <a:t>. Ecosystem Services for Poverty Alleviation, Edinburgh.</a:t>
            </a:r>
          </a:p>
          <a:p>
            <a:pPr lvl="0">
              <a:spcBef>
                <a:spcPts val="600"/>
              </a:spcBef>
              <a:buSzPts val="1300"/>
              <a:buFont typeface="Arial"/>
              <a:buChar char="•"/>
            </a:pPr>
            <a:r>
              <a:rPr lang="en-GB" sz="5600" dirty="0">
                <a:solidFill>
                  <a:schemeClr val="accent1"/>
                </a:solidFill>
              </a:rPr>
              <a:t>Gomez-</a:t>
            </a:r>
            <a:r>
              <a:rPr lang="en-GB" sz="5600" dirty="0" err="1">
                <a:solidFill>
                  <a:schemeClr val="accent1"/>
                </a:solidFill>
              </a:rPr>
              <a:t>Baggethun</a:t>
            </a:r>
            <a:r>
              <a:rPr lang="en-GB" sz="5600" dirty="0">
                <a:solidFill>
                  <a:schemeClr val="accent1"/>
                </a:solidFill>
              </a:rPr>
              <a:t>, E. </a:t>
            </a:r>
            <a:r>
              <a:rPr lang="en-GB" sz="5600" i="1" dirty="0">
                <a:solidFill>
                  <a:schemeClr val="accent1"/>
                </a:solidFill>
              </a:rPr>
              <a:t>et al.</a:t>
            </a:r>
            <a:r>
              <a:rPr lang="en-GB" sz="5600" dirty="0">
                <a:solidFill>
                  <a:schemeClr val="accent1"/>
                </a:solidFill>
              </a:rPr>
              <a:t> (2010) The history of ecosystem services in economic theory and practice: from early notions to markets and payment schemes. </a:t>
            </a:r>
            <a:r>
              <a:rPr lang="en-GB" sz="5600" i="1" dirty="0">
                <a:solidFill>
                  <a:schemeClr val="accent1"/>
                </a:solidFill>
              </a:rPr>
              <a:t>Ecological Economics </a:t>
            </a:r>
            <a:r>
              <a:rPr lang="en-GB" sz="5600" b="1" dirty="0">
                <a:solidFill>
                  <a:schemeClr val="accent1"/>
                </a:solidFill>
              </a:rPr>
              <a:t>69</a:t>
            </a:r>
            <a:r>
              <a:rPr lang="en-GB" sz="5600" dirty="0">
                <a:solidFill>
                  <a:schemeClr val="accent1"/>
                </a:solidFill>
              </a:rPr>
              <a:t>: 1209-1218.</a:t>
            </a:r>
            <a:endParaRPr lang="en-GB" sz="5600" dirty="0"/>
          </a:p>
          <a:p>
            <a:pPr lvl="0">
              <a:spcBef>
                <a:spcPts val="600"/>
              </a:spcBef>
              <a:buSzPts val="1300"/>
              <a:buFont typeface="Arial"/>
              <a:buChar char="•"/>
            </a:pPr>
            <a:r>
              <a:rPr lang="en-GB" sz="5600" dirty="0">
                <a:solidFill>
                  <a:schemeClr val="accent1"/>
                </a:solidFill>
              </a:rPr>
              <a:t>MA (2005) </a:t>
            </a:r>
            <a:r>
              <a:rPr lang="en-GB" sz="5600" i="1" dirty="0">
                <a:solidFill>
                  <a:schemeClr val="accent1"/>
                </a:solidFill>
              </a:rPr>
              <a:t>Ecosystems and Human Well-being: Biodiversity Synthesis</a:t>
            </a:r>
            <a:r>
              <a:rPr lang="en-GB" sz="5600" dirty="0">
                <a:solidFill>
                  <a:schemeClr val="accent1"/>
                </a:solidFill>
              </a:rPr>
              <a:t>. Island Press, Washington, DC.</a:t>
            </a:r>
            <a:endParaRPr lang="en-GB" sz="5600" dirty="0"/>
          </a:p>
          <a:p>
            <a:pPr lvl="0">
              <a:spcBef>
                <a:spcPts val="600"/>
              </a:spcBef>
              <a:buSzPts val="1300"/>
              <a:buFont typeface="Arial"/>
              <a:buChar char="•"/>
            </a:pPr>
            <a:r>
              <a:rPr lang="en-GB" sz="5600" dirty="0">
                <a:solidFill>
                  <a:schemeClr val="accent1"/>
                </a:solidFill>
              </a:rPr>
              <a:t>Poppy, G. </a:t>
            </a:r>
            <a:r>
              <a:rPr lang="en-GB" sz="5600" i="1" dirty="0">
                <a:solidFill>
                  <a:schemeClr val="accent1"/>
                </a:solidFill>
              </a:rPr>
              <a:t>et al. </a:t>
            </a:r>
            <a:r>
              <a:rPr lang="en-GB" sz="5600" dirty="0">
                <a:solidFill>
                  <a:schemeClr val="accent1"/>
                </a:solidFill>
              </a:rPr>
              <a:t>(2014) Food security in a perfect storm: using the ecosystem services framework to increase understanding</a:t>
            </a:r>
            <a:r>
              <a:rPr lang="en-GB" sz="5600" i="1" dirty="0">
                <a:solidFill>
                  <a:schemeClr val="accent1"/>
                </a:solidFill>
              </a:rPr>
              <a:t>. Phil. Trans. R. Soc. B </a:t>
            </a:r>
            <a:r>
              <a:rPr lang="en-GB" sz="5600" b="1" dirty="0">
                <a:solidFill>
                  <a:schemeClr val="accent1"/>
                </a:solidFill>
              </a:rPr>
              <a:t>369</a:t>
            </a:r>
            <a:r>
              <a:rPr lang="en-GB" sz="5600" dirty="0">
                <a:solidFill>
                  <a:schemeClr val="accent1"/>
                </a:solidFill>
              </a:rPr>
              <a:t>: 1-13 </a:t>
            </a:r>
            <a:endParaRPr lang="en-GB" sz="5600" dirty="0">
              <a:solidFill>
                <a:schemeClr val="accent1"/>
              </a:solidFill>
              <a:cs typeface="Times New Roman" panose="02020603050405020304" pitchFamily="18" charset="0"/>
            </a:endParaRPr>
          </a:p>
          <a:p>
            <a:pPr>
              <a:lnSpc>
                <a:spcPct val="120000"/>
              </a:lnSpc>
            </a:pPr>
            <a:endParaRPr lang="en-GB" sz="24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684689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123289"/>
            <a:ext cx="7886700" cy="1160980"/>
          </a:xfrm>
        </p:spPr>
        <p:txBody>
          <a:bodyPr>
            <a:normAutofit/>
          </a:bodyPr>
          <a:lstStyle/>
          <a:p>
            <a:pPr>
              <a:lnSpc>
                <a:spcPct val="100000"/>
              </a:lnSpc>
            </a:pPr>
            <a:r>
              <a:rPr lang="fr-FR" sz="3200" dirty="0"/>
              <a:t>Séminaire consacré à l’étude de cas</a:t>
            </a:r>
            <a:endParaRPr lang="en-US"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317242" y="1121832"/>
            <a:ext cx="8584162" cy="5006450"/>
          </a:xfrm>
        </p:spPr>
        <p:txBody>
          <a:bodyPr>
            <a:normAutofit lnSpcReduction="10000"/>
          </a:bodyPr>
          <a:lstStyle/>
          <a:p>
            <a:pPr marL="0" lvl="0" indent="0">
              <a:buNone/>
            </a:pPr>
            <a:r>
              <a:rPr lang="fr-FR" sz="1600" b="1" dirty="0"/>
              <a:t>Etude de cas A : </a:t>
            </a:r>
            <a:r>
              <a:rPr lang="fr-FR" sz="1600" dirty="0"/>
              <a:t>Systèmes de modélisation participative pour comprendre les compromis en bien-être dans les services des écosystèmes côtiers et marins. </a:t>
            </a:r>
            <a:r>
              <a:rPr lang="fr-FR" sz="1600" u="sng" dirty="0">
                <a:hlinkClick r:id="rId3"/>
              </a:rPr>
              <a:t>http://www.espa.ac.uk/projects/ne-i00324x-1</a:t>
            </a:r>
            <a:endParaRPr lang="fr-FR" sz="1600" dirty="0"/>
          </a:p>
          <a:p>
            <a:r>
              <a:rPr lang="en-GB" sz="1600" dirty="0"/>
              <a:t>Daw, T.M. </a:t>
            </a:r>
            <a:r>
              <a:rPr lang="en-GB" sz="1600" i="1" dirty="0"/>
              <a:t>et al.</a:t>
            </a:r>
            <a:r>
              <a:rPr lang="en-GB" sz="1600" dirty="0"/>
              <a:t> (2015) Evaluating taboo trade-offs in ecosystems services and human well-being. </a:t>
            </a:r>
            <a:r>
              <a:rPr lang="en-GB" sz="1600" i="1" dirty="0"/>
              <a:t>Proceedings of the National Academy of Sciences</a:t>
            </a:r>
            <a:r>
              <a:rPr lang="en-GB" sz="1600" dirty="0"/>
              <a:t> </a:t>
            </a:r>
            <a:r>
              <a:rPr lang="en-GB" sz="1600" b="1" dirty="0"/>
              <a:t>112</a:t>
            </a:r>
            <a:r>
              <a:rPr lang="en-GB" sz="1600" dirty="0"/>
              <a:t>: 6949-6954.</a:t>
            </a:r>
            <a:endParaRPr lang="fr-FR" sz="1600" dirty="0"/>
          </a:p>
          <a:p>
            <a:pPr marL="0" lvl="0" indent="0">
              <a:buNone/>
            </a:pPr>
            <a:r>
              <a:rPr lang="fr-FR" sz="1600" b="1" dirty="0"/>
              <a:t>Etude de cas  B : </a:t>
            </a:r>
            <a:r>
              <a:rPr lang="fr-FR" sz="1600" dirty="0"/>
              <a:t>Les </a:t>
            </a:r>
            <a:r>
              <a:rPr lang="fr-FR" sz="1600" dirty="0" err="1"/>
              <a:t>disservices</a:t>
            </a:r>
            <a:r>
              <a:rPr lang="fr-FR" sz="1600" dirty="0"/>
              <a:t> écosystémiques dans les Aires de gestion de la nature sauvage en Tanzanie</a:t>
            </a:r>
          </a:p>
          <a:p>
            <a:r>
              <a:rPr lang="en-GB" sz="1600" dirty="0" err="1"/>
              <a:t>Bluwstein</a:t>
            </a:r>
            <a:r>
              <a:rPr lang="en-GB" sz="1600" dirty="0"/>
              <a:t>, J., </a:t>
            </a:r>
            <a:r>
              <a:rPr lang="en-GB" sz="1600" dirty="0" err="1"/>
              <a:t>Moyo</a:t>
            </a:r>
            <a:r>
              <a:rPr lang="en-GB" sz="1600" dirty="0"/>
              <a:t>, F. &amp; </a:t>
            </a:r>
            <a:r>
              <a:rPr lang="en-GB" sz="1600" dirty="0" err="1"/>
              <a:t>Kicheleri</a:t>
            </a:r>
            <a:r>
              <a:rPr lang="en-GB" sz="1600" dirty="0"/>
              <a:t>, R. (2016) Austere conservation: Understanding conflicts over resource governance in Tanzanian Wildlife Management Areas. </a:t>
            </a:r>
            <a:r>
              <a:rPr lang="en-GB" sz="1600" i="1" dirty="0"/>
              <a:t>Conservation and Society </a:t>
            </a:r>
            <a:r>
              <a:rPr lang="en-GB" sz="1600" b="1" dirty="0"/>
              <a:t>14</a:t>
            </a:r>
            <a:r>
              <a:rPr lang="en-GB" sz="1600" dirty="0"/>
              <a:t>: 218-231.</a:t>
            </a:r>
            <a:endParaRPr lang="fr-FR" sz="1600" dirty="0"/>
          </a:p>
          <a:p>
            <a:r>
              <a:rPr lang="en-GB" sz="1600" dirty="0"/>
              <a:t>Homewood, K. </a:t>
            </a:r>
            <a:r>
              <a:rPr lang="en-GB" sz="1600" i="1" dirty="0"/>
              <a:t>et al. </a:t>
            </a:r>
            <a:r>
              <a:rPr lang="en-GB" sz="1600" dirty="0"/>
              <a:t>(2017) Realising the promise of Tanzania’s Wildlife Management Areas. Policy and Practice Briefing, ESPA. Disponible sur: </a:t>
            </a:r>
            <a:r>
              <a:rPr lang="en-GB" sz="1600" dirty="0">
                <a:hlinkClick r:id="rId4"/>
              </a:rPr>
              <a:t>https://www.espa.ac.uk/files/espa/Realising%20the%20promise%20of%20Tanzania%20Wildlife%20Management%20Areas.pdf</a:t>
            </a:r>
            <a:endParaRPr lang="en-GB" sz="1600" dirty="0"/>
          </a:p>
          <a:p>
            <a:pPr marL="0" indent="0">
              <a:buNone/>
            </a:pPr>
            <a:r>
              <a:rPr lang="fr-FR" sz="1600" b="1" dirty="0"/>
              <a:t>Etude de cas C : </a:t>
            </a:r>
            <a:r>
              <a:rPr lang="fr-FR" sz="1600" dirty="0"/>
              <a:t>La crise de l’eau à Cape Town</a:t>
            </a:r>
          </a:p>
          <a:p>
            <a:pPr>
              <a:lnSpc>
                <a:spcPct val="120000"/>
              </a:lnSpc>
              <a:spcBef>
                <a:spcPts val="600"/>
              </a:spcBef>
            </a:pPr>
            <a:r>
              <a:rPr lang="en-GB" sz="1600" dirty="0" err="1">
                <a:ea typeface="Calibri" panose="020F0502020204030204" pitchFamily="34" charset="0"/>
              </a:rPr>
              <a:t>Drollette</a:t>
            </a:r>
            <a:r>
              <a:rPr lang="en-GB" sz="1600" dirty="0">
                <a:ea typeface="Calibri" panose="020F0502020204030204" pitchFamily="34" charset="0"/>
              </a:rPr>
              <a:t> Jr, D. (2018) Day Zero: Lessons from Cape Town’s crisis. Bulletin of the Atomic Scientists. Disponible sur </a:t>
            </a:r>
            <a:r>
              <a:rPr lang="en-GB" sz="1600" u="sng" dirty="0">
                <a:solidFill>
                  <a:srgbClr val="0563C1"/>
                </a:solidFill>
                <a:ea typeface="Calibri" panose="020F0502020204030204" pitchFamily="34" charset="0"/>
                <a:hlinkClick r:id="rId5"/>
              </a:rPr>
              <a:t>https://thebulletin.org/day-zero-lessons-cape-towns-crisis11519</a:t>
            </a:r>
            <a:endParaRPr lang="en-GB" sz="16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721436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Définition des services écosystémiques</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9266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365126"/>
            <a:ext cx="8398393" cy="1325563"/>
          </a:xfrm>
        </p:spPr>
        <p:txBody>
          <a:bodyPr>
            <a:normAutofit/>
          </a:bodyPr>
          <a:lstStyle/>
          <a:p>
            <a:r>
              <a:rPr lang="fr-FR" sz="3200" dirty="0"/>
              <a:t>En quoi consistent les services écosystémiques?</a:t>
            </a:r>
            <a:endParaRPr lang="en-US" sz="3200" dirty="0"/>
          </a:p>
        </p:txBody>
      </p:sp>
      <p:sp>
        <p:nvSpPr>
          <p:cNvPr id="5" name="Content Placeholder 4"/>
          <p:cNvSpPr>
            <a:spLocks noGrp="1"/>
          </p:cNvSpPr>
          <p:nvPr>
            <p:ph idx="1"/>
          </p:nvPr>
        </p:nvSpPr>
        <p:spPr/>
        <p:txBody>
          <a:bodyPr/>
          <a:lstStyle/>
          <a:p>
            <a:pPr lvl="0"/>
            <a:r>
              <a:rPr lang="fr-FR" b="1" dirty="0"/>
              <a:t>« </a:t>
            </a:r>
            <a:r>
              <a:rPr lang="fr-FR" b="1" i="1" dirty="0"/>
              <a:t>Les bénéfices que les hommes tirent des écosystèmes </a:t>
            </a:r>
            <a:r>
              <a:rPr lang="fr-FR" b="1" dirty="0"/>
              <a:t>» </a:t>
            </a:r>
          </a:p>
          <a:p>
            <a:pPr marL="0" lvl="0" indent="0">
              <a:buNone/>
            </a:pPr>
            <a:r>
              <a:rPr lang="fr-FR" b="1" dirty="0"/>
              <a:t>   (MA 2005)</a:t>
            </a:r>
          </a:p>
          <a:p>
            <a:pPr marL="0" indent="0">
              <a:buNone/>
            </a:pPr>
            <a:endParaRPr lang="en-GB" altLang="en-US" sz="2400" kern="0" dirty="0">
              <a:solidFill>
                <a:schemeClr val="accent1"/>
              </a:solidFill>
              <a:cs typeface="Times New Roman" panose="02020603050405020304" pitchFamily="18" charset="0"/>
            </a:endParaRPr>
          </a:p>
          <a:p>
            <a:pPr marL="0" indent="0">
              <a:buNone/>
            </a:pPr>
            <a:r>
              <a:rPr lang="fr-FR" sz="2400" b="1" dirty="0"/>
              <a:t>Notez </a:t>
            </a:r>
            <a:r>
              <a:rPr lang="fr-FR" sz="2400" dirty="0"/>
              <a:t>que</a:t>
            </a:r>
            <a:r>
              <a:rPr lang="fr-FR" sz="2400" b="1" dirty="0"/>
              <a:t> </a:t>
            </a:r>
            <a:r>
              <a:rPr lang="fr-FR" sz="2400" dirty="0"/>
              <a:t>le concept de services écosystémiques a une connotation très anthropocentrique</a:t>
            </a:r>
            <a:endParaRPr lang="en-GB" altLang="en-US" sz="2400" kern="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136518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 y="56505"/>
            <a:ext cx="9144000" cy="1067354"/>
          </a:xfrm>
        </p:spPr>
        <p:txBody>
          <a:bodyPr>
            <a:noAutofit/>
          </a:bodyPr>
          <a:lstStyle/>
          <a:p>
            <a:r>
              <a:rPr lang="fr-FR" sz="3000" dirty="0"/>
              <a:t>Origine du concept de services écosystémiques</a:t>
            </a:r>
            <a:endParaRPr lang="en-GB" sz="3000" dirty="0">
              <a:cs typeface="Times New Roman" panose="02020603050405020304" pitchFamily="18" charset="0"/>
            </a:endParaRPr>
          </a:p>
        </p:txBody>
      </p:sp>
      <p:sp>
        <p:nvSpPr>
          <p:cNvPr id="2" name="Content Placeholder 1">
            <a:extLst>
              <a:ext uri="{FF2B5EF4-FFF2-40B4-BE49-F238E27FC236}">
                <a16:creationId xmlns:a16="http://schemas.microsoft.com/office/drawing/2014/main" id="{C3BF541C-90A2-D546-AB53-AED4CF7DFF86}"/>
              </a:ext>
            </a:extLst>
          </p:cNvPr>
          <p:cNvSpPr>
            <a:spLocks noGrp="1"/>
          </p:cNvSpPr>
          <p:nvPr>
            <p:ph idx="4294967295"/>
          </p:nvPr>
        </p:nvSpPr>
        <p:spPr>
          <a:xfrm>
            <a:off x="377697" y="916315"/>
            <a:ext cx="7886700" cy="652462"/>
          </a:xfrm>
        </p:spPr>
        <p:txBody>
          <a:bodyPr>
            <a:normAutofit/>
          </a:bodyPr>
          <a:lstStyle/>
          <a:p>
            <a:pPr marL="0" indent="0">
              <a:buNone/>
            </a:pPr>
            <a:r>
              <a:rPr lang="fr-FR" sz="1800" b="1" dirty="0"/>
              <a:t>3 étapes</a:t>
            </a:r>
            <a:r>
              <a:rPr lang="fr-FR" sz="1800" dirty="0"/>
              <a:t>: (i) Origine et genèse; (ii) Programme scientifique; et (iii) Programme politique (Gomez-</a:t>
            </a:r>
            <a:r>
              <a:rPr lang="fr-FR" sz="1800" dirty="0" err="1"/>
              <a:t>Baggethun</a:t>
            </a:r>
            <a:r>
              <a:rPr lang="fr-FR" sz="1800" dirty="0"/>
              <a:t> </a:t>
            </a:r>
            <a:r>
              <a:rPr lang="fr-FR" sz="1800" i="1" dirty="0"/>
              <a:t>et al. </a:t>
            </a:r>
            <a:r>
              <a:rPr lang="fr-FR" sz="1800" dirty="0"/>
              <a:t>2010)</a:t>
            </a:r>
            <a:endParaRPr lang="en-GB" sz="1800" dirty="0">
              <a:solidFill>
                <a:schemeClr val="accent1"/>
              </a:solidFill>
              <a:cs typeface="Times New Roman" panose="02020603050405020304" pitchFamily="18" charset="0"/>
            </a:endParaRPr>
          </a:p>
        </p:txBody>
      </p:sp>
      <p:sp>
        <p:nvSpPr>
          <p:cNvPr id="5" name="Content Placeholder 1">
            <a:extLst>
              <a:ext uri="{FF2B5EF4-FFF2-40B4-BE49-F238E27FC236}">
                <a16:creationId xmlns:a16="http://schemas.microsoft.com/office/drawing/2014/main" id="{FD15A6F2-95ED-9F4F-AEEB-46D33539A712}"/>
              </a:ext>
            </a:extLst>
          </p:cNvPr>
          <p:cNvSpPr txBox="1">
            <a:spLocks/>
          </p:cNvSpPr>
          <p:nvPr/>
        </p:nvSpPr>
        <p:spPr>
          <a:xfrm>
            <a:off x="781050" y="1230129"/>
            <a:ext cx="7886700" cy="651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rgbClr val="004C96"/>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rgbClr val="004C96"/>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rgbClr val="004C96"/>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4C96"/>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dirty="0">
              <a:solidFill>
                <a:schemeClr val="accent1"/>
              </a:solidFill>
              <a:cs typeface="Times New Roman" panose="02020603050405020304" pitchFamily="18" charset="0"/>
            </a:endParaRPr>
          </a:p>
        </p:txBody>
      </p:sp>
      <p:pic>
        <p:nvPicPr>
          <p:cNvPr id="4" name="Picture 3">
            <a:extLst>
              <a:ext uri="{FF2B5EF4-FFF2-40B4-BE49-F238E27FC236}">
                <a16:creationId xmlns:a16="http://schemas.microsoft.com/office/drawing/2014/main" id="{0AED506A-5540-F449-9647-DCA9751C790A}"/>
              </a:ext>
            </a:extLst>
          </p:cNvPr>
          <p:cNvPicPr>
            <a:picLocks noChangeAspect="1"/>
          </p:cNvPicPr>
          <p:nvPr/>
        </p:nvPicPr>
        <p:blipFill>
          <a:blip r:embed="rId3"/>
          <a:stretch>
            <a:fillRect/>
          </a:stretch>
        </p:blipFill>
        <p:spPr>
          <a:xfrm>
            <a:off x="381835" y="1675047"/>
            <a:ext cx="8440616" cy="4396823"/>
          </a:xfrm>
          <a:prstGeom prst="rect">
            <a:avLst/>
          </a:prstGeom>
        </p:spPr>
      </p:pic>
    </p:spTree>
    <p:extLst>
      <p:ext uri="{BB962C8B-B14F-4D97-AF65-F5344CB8AC3E}">
        <p14:creationId xmlns:p14="http://schemas.microsoft.com/office/powerpoint/2010/main" val="154725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20748"/>
            <a:ext cx="9143999" cy="1325563"/>
          </a:xfrm>
        </p:spPr>
        <p:txBody>
          <a:bodyPr>
            <a:noAutofit/>
          </a:bodyPr>
          <a:lstStyle/>
          <a:p>
            <a:r>
              <a:rPr lang="fr-FR" sz="3200" dirty="0"/>
              <a:t>Des écosystèmes aux bienfaits pour l’homme </a:t>
            </a:r>
            <a:r>
              <a:rPr lang="en-GB" sz="2400" b="0" dirty="0"/>
              <a:t>(</a:t>
            </a:r>
            <a:r>
              <a:rPr lang="en-GB" sz="2400" b="0" dirty="0" err="1"/>
              <a:t>d’après</a:t>
            </a:r>
            <a:r>
              <a:rPr lang="en-GB" sz="2400" b="0" dirty="0"/>
              <a:t> Fisher </a:t>
            </a:r>
            <a:r>
              <a:rPr lang="en-GB" sz="2400" b="0" i="1" dirty="0"/>
              <a:t>et al. </a:t>
            </a:r>
            <a:r>
              <a:rPr lang="en-GB" sz="2400" b="0" dirty="0"/>
              <a:t>2008)</a:t>
            </a:r>
            <a:endParaRPr lang="en-GB" sz="2400" b="0" dirty="0">
              <a:cs typeface="Times New Roman" panose="02020603050405020304" pitchFamily="18" charset="0"/>
            </a:endParaRPr>
          </a:p>
        </p:txBody>
      </p:sp>
      <p:pic>
        <p:nvPicPr>
          <p:cNvPr id="3" name="Content Placeholder 2">
            <a:extLst>
              <a:ext uri="{FF2B5EF4-FFF2-40B4-BE49-F238E27FC236}">
                <a16:creationId xmlns:a16="http://schemas.microsoft.com/office/drawing/2014/main" id="{E4A9661C-9640-E649-A929-BBC8FF6564B9}"/>
              </a:ext>
            </a:extLst>
          </p:cNvPr>
          <p:cNvPicPr>
            <a:picLocks noGrp="1" noChangeAspect="1"/>
          </p:cNvPicPr>
          <p:nvPr>
            <p:ph idx="4294967295"/>
          </p:nvPr>
        </p:nvPicPr>
        <p:blipFill>
          <a:blip r:embed="rId3"/>
          <a:stretch>
            <a:fillRect/>
          </a:stretch>
        </p:blipFill>
        <p:spPr>
          <a:xfrm>
            <a:off x="794036" y="1831830"/>
            <a:ext cx="1638300" cy="2476500"/>
          </a:xfrm>
        </p:spPr>
      </p:pic>
      <p:pic>
        <p:nvPicPr>
          <p:cNvPr id="6" name="Picture 5">
            <a:extLst>
              <a:ext uri="{FF2B5EF4-FFF2-40B4-BE49-F238E27FC236}">
                <a16:creationId xmlns:a16="http://schemas.microsoft.com/office/drawing/2014/main" id="{1CE8E7D4-35C9-BB47-B0C9-BCFB1164FC08}"/>
              </a:ext>
            </a:extLst>
          </p:cNvPr>
          <p:cNvPicPr>
            <a:picLocks noChangeAspect="1"/>
          </p:cNvPicPr>
          <p:nvPr/>
        </p:nvPicPr>
        <p:blipFill>
          <a:blip r:embed="rId4"/>
          <a:stretch>
            <a:fillRect/>
          </a:stretch>
        </p:blipFill>
        <p:spPr>
          <a:xfrm>
            <a:off x="2719806" y="1832206"/>
            <a:ext cx="1651000" cy="2476500"/>
          </a:xfrm>
          <a:prstGeom prst="rect">
            <a:avLst/>
          </a:prstGeom>
        </p:spPr>
      </p:pic>
      <p:pic>
        <p:nvPicPr>
          <p:cNvPr id="9" name="Picture 8">
            <a:extLst>
              <a:ext uri="{FF2B5EF4-FFF2-40B4-BE49-F238E27FC236}">
                <a16:creationId xmlns:a16="http://schemas.microsoft.com/office/drawing/2014/main" id="{D629627B-49DE-2F41-8D49-BEF1345A4C0E}"/>
              </a:ext>
            </a:extLst>
          </p:cNvPr>
          <p:cNvPicPr>
            <a:picLocks noChangeAspect="1"/>
          </p:cNvPicPr>
          <p:nvPr/>
        </p:nvPicPr>
        <p:blipFill>
          <a:blip r:embed="rId5"/>
          <a:stretch>
            <a:fillRect/>
          </a:stretch>
        </p:blipFill>
        <p:spPr>
          <a:xfrm>
            <a:off x="4672406" y="1832206"/>
            <a:ext cx="1651000" cy="3784600"/>
          </a:xfrm>
          <a:prstGeom prst="rect">
            <a:avLst/>
          </a:prstGeom>
        </p:spPr>
      </p:pic>
      <p:pic>
        <p:nvPicPr>
          <p:cNvPr id="11" name="Picture 10">
            <a:extLst>
              <a:ext uri="{FF2B5EF4-FFF2-40B4-BE49-F238E27FC236}">
                <a16:creationId xmlns:a16="http://schemas.microsoft.com/office/drawing/2014/main" id="{54B65C3C-819D-494C-8E3E-5FF5D3E3A091}"/>
              </a:ext>
            </a:extLst>
          </p:cNvPr>
          <p:cNvPicPr>
            <a:picLocks noChangeAspect="1"/>
          </p:cNvPicPr>
          <p:nvPr/>
        </p:nvPicPr>
        <p:blipFill>
          <a:blip r:embed="rId6"/>
          <a:stretch>
            <a:fillRect/>
          </a:stretch>
        </p:blipFill>
        <p:spPr>
          <a:xfrm>
            <a:off x="6625006" y="3034696"/>
            <a:ext cx="1638300" cy="609600"/>
          </a:xfrm>
          <a:prstGeom prst="rect">
            <a:avLst/>
          </a:prstGeom>
        </p:spPr>
      </p:pic>
    </p:spTree>
    <p:extLst>
      <p:ext uri="{BB962C8B-B14F-4D97-AF65-F5344CB8AC3E}">
        <p14:creationId xmlns:p14="http://schemas.microsoft.com/office/powerpoint/2010/main" val="1820783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a:extLst>
              <a:ext uri="{FF2B5EF4-FFF2-40B4-BE49-F238E27FC236}">
                <a16:creationId xmlns:a16="http://schemas.microsoft.com/office/drawing/2014/main" id="{F58A387D-E20C-9C4F-AD3A-6B329F8C041E}"/>
              </a:ext>
            </a:extLst>
          </p:cNvPr>
          <p:cNvPicPr>
            <a:picLocks noChangeAspect="1"/>
          </p:cNvPicPr>
          <p:nvPr/>
        </p:nvPicPr>
        <p:blipFill rotWithShape="1">
          <a:blip r:embed="rId3"/>
          <a:srcRect t="19446" b="13232"/>
          <a:stretch/>
        </p:blipFill>
        <p:spPr>
          <a:xfrm>
            <a:off x="5082364" y="4327451"/>
            <a:ext cx="4080882" cy="1834810"/>
          </a:xfrm>
          <a:prstGeom prst="rect">
            <a:avLst/>
          </a:prstGeom>
        </p:spPr>
      </p:pic>
      <p:sp>
        <p:nvSpPr>
          <p:cNvPr id="4" name="Title 3">
            <a:extLst>
              <a:ext uri="{FF2B5EF4-FFF2-40B4-BE49-F238E27FC236}">
                <a16:creationId xmlns:a16="http://schemas.microsoft.com/office/drawing/2014/main" id="{0E35677D-2F81-ED4C-ADC4-C3BF3200333E}"/>
              </a:ext>
            </a:extLst>
          </p:cNvPr>
          <p:cNvSpPr>
            <a:spLocks noGrp="1"/>
          </p:cNvSpPr>
          <p:nvPr>
            <p:ph type="title" idx="4294967295"/>
          </p:nvPr>
        </p:nvSpPr>
        <p:spPr>
          <a:xfrm>
            <a:off x="-74645" y="141841"/>
            <a:ext cx="5393095" cy="1473523"/>
          </a:xfrm>
        </p:spPr>
        <p:txBody>
          <a:bodyPr>
            <a:normAutofit/>
          </a:bodyPr>
          <a:lstStyle/>
          <a:p>
            <a:pPr>
              <a:lnSpc>
                <a:spcPct val="100000"/>
              </a:lnSpc>
            </a:pPr>
            <a:r>
              <a:rPr lang="fr-FR" sz="3100" dirty="0"/>
              <a:t>Catégories des services écosystémiques </a:t>
            </a:r>
            <a:r>
              <a:rPr lang="en-US" altLang="en-US" sz="2400" b="0" dirty="0">
                <a:cs typeface="Times New Roman" panose="02020603050405020304" pitchFamily="18" charset="0"/>
              </a:rPr>
              <a:t>(MA 2005)</a:t>
            </a:r>
            <a:endParaRPr lang="en-US" sz="2400" b="0" dirty="0"/>
          </a:p>
        </p:txBody>
      </p:sp>
      <p:sp>
        <p:nvSpPr>
          <p:cNvPr id="5" name="Content Placeholder 4">
            <a:extLst>
              <a:ext uri="{FF2B5EF4-FFF2-40B4-BE49-F238E27FC236}">
                <a16:creationId xmlns:a16="http://schemas.microsoft.com/office/drawing/2014/main" id="{A679B132-8930-1747-87B5-60E6CC4B63D2}"/>
              </a:ext>
            </a:extLst>
          </p:cNvPr>
          <p:cNvSpPr>
            <a:spLocks noGrp="1"/>
          </p:cNvSpPr>
          <p:nvPr>
            <p:ph sz="half" idx="1"/>
          </p:nvPr>
        </p:nvSpPr>
        <p:spPr>
          <a:xfrm>
            <a:off x="330938" y="1615365"/>
            <a:ext cx="4241062" cy="4579326"/>
          </a:xfrm>
        </p:spPr>
        <p:txBody>
          <a:bodyPr>
            <a:normAutofit fontScale="92500" lnSpcReduction="10000"/>
          </a:bodyPr>
          <a:lstStyle/>
          <a:p>
            <a:pPr lvl="0"/>
            <a:r>
              <a:rPr lang="fr-FR" sz="2000" b="1" dirty="0"/>
              <a:t>Services d’approvisionnement</a:t>
            </a:r>
            <a:r>
              <a:rPr lang="fr-FR" sz="2000" dirty="0"/>
              <a:t>- nourriture, eau douce, combustible, fibres</a:t>
            </a:r>
          </a:p>
          <a:p>
            <a:pPr lvl="0"/>
            <a:r>
              <a:rPr lang="fr-FR" sz="2000" b="1" dirty="0"/>
              <a:t>Services de régulation</a:t>
            </a:r>
            <a:r>
              <a:rPr lang="fr-FR" sz="2000" dirty="0"/>
              <a:t>: régulation du climat et des inondations, filtration de l’eau </a:t>
            </a:r>
          </a:p>
          <a:p>
            <a:pPr lvl="0"/>
            <a:r>
              <a:rPr lang="fr-FR" sz="2000" b="1" dirty="0"/>
              <a:t>Services culturels</a:t>
            </a:r>
            <a:r>
              <a:rPr lang="fr-FR" sz="2000" dirty="0"/>
              <a:t> : esthétique, spirituel, éducatif, récréatif</a:t>
            </a:r>
          </a:p>
          <a:p>
            <a:pPr lvl="0"/>
            <a:r>
              <a:rPr lang="fr-FR" sz="2000" b="1" dirty="0"/>
              <a:t>Services de support</a:t>
            </a:r>
            <a:r>
              <a:rPr lang="fr-FR" sz="2000" dirty="0"/>
              <a:t> : cycle des nutriments, formation des sols</a:t>
            </a:r>
          </a:p>
          <a:p>
            <a:pPr marL="0" lvl="0" indent="0">
              <a:buNone/>
            </a:pPr>
            <a:endParaRPr lang="fr-FR" sz="2000" dirty="0"/>
          </a:p>
          <a:p>
            <a:pPr marL="0" indent="0">
              <a:buNone/>
            </a:pPr>
            <a:r>
              <a:rPr lang="fr-FR" sz="2000" dirty="0"/>
              <a:t>NB : Il existe d’autres catégorisations, ex. par Diaz </a:t>
            </a:r>
            <a:r>
              <a:rPr lang="fr-FR" sz="2000" i="1" dirty="0"/>
              <a:t>et al. </a:t>
            </a:r>
            <a:r>
              <a:rPr lang="fr-FR" sz="2000" dirty="0"/>
              <a:t>(2018)</a:t>
            </a:r>
          </a:p>
          <a:p>
            <a:r>
              <a:rPr lang="fr-FR" sz="2000" dirty="0"/>
              <a:t>Matériel, non-matériel et régulation</a:t>
            </a:r>
            <a:endParaRPr lang="en-US" altLang="en-US" sz="2400" dirty="0">
              <a:solidFill>
                <a:schemeClr val="accent1"/>
              </a:solidFill>
              <a:cs typeface="Times New Roman" panose="02020603050405020304" pitchFamily="18" charset="0"/>
            </a:endParaRPr>
          </a:p>
        </p:txBody>
      </p:sp>
      <p:pic>
        <p:nvPicPr>
          <p:cNvPr id="8" name="Content Placeholder 7">
            <a:extLst>
              <a:ext uri="{FF2B5EF4-FFF2-40B4-BE49-F238E27FC236}">
                <a16:creationId xmlns:a16="http://schemas.microsoft.com/office/drawing/2014/main" id="{8C6C3627-A60D-654A-8B57-65F511AD399C}"/>
              </a:ext>
            </a:extLst>
          </p:cNvPr>
          <p:cNvPicPr>
            <a:picLocks noGrp="1" noChangeAspect="1"/>
          </p:cNvPicPr>
          <p:nvPr>
            <p:ph sz="half" idx="2"/>
          </p:nvPr>
        </p:nvPicPr>
        <p:blipFill rotWithShape="1">
          <a:blip r:embed="rId4"/>
          <a:srcRect t="13315" b="5275"/>
          <a:stretch/>
        </p:blipFill>
        <p:spPr>
          <a:xfrm>
            <a:off x="5082363" y="38896"/>
            <a:ext cx="4061637" cy="2533949"/>
          </a:xfrm>
        </p:spPr>
      </p:pic>
      <p:sp>
        <p:nvSpPr>
          <p:cNvPr id="9" name="Rectangle 8">
            <a:extLst>
              <a:ext uri="{FF2B5EF4-FFF2-40B4-BE49-F238E27FC236}">
                <a16:creationId xmlns:a16="http://schemas.microsoft.com/office/drawing/2014/main" id="{F69D57A1-A1D9-7C42-BD44-6EAB0BB878B4}"/>
              </a:ext>
            </a:extLst>
          </p:cNvPr>
          <p:cNvSpPr/>
          <p:nvPr/>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7">
            <a:extLst>
              <a:ext uri="{FF2B5EF4-FFF2-40B4-BE49-F238E27FC236}">
                <a16:creationId xmlns:a16="http://schemas.microsoft.com/office/drawing/2014/main" id="{141B4BA8-5F67-E440-A9AC-EE83F9B6366A}"/>
              </a:ext>
            </a:extLst>
          </p:cNvPr>
          <p:cNvPicPr>
            <a:picLocks noChangeAspect="1"/>
          </p:cNvPicPr>
          <p:nvPr/>
        </p:nvPicPr>
        <p:blipFill rotWithShape="1">
          <a:blip r:embed="rId5"/>
          <a:srcRect t="29385" b="12537"/>
          <a:stretch/>
        </p:blipFill>
        <p:spPr>
          <a:xfrm>
            <a:off x="5082363" y="2562214"/>
            <a:ext cx="4061637" cy="1765237"/>
          </a:xfrm>
          <a:prstGeom prst="rect">
            <a:avLst/>
          </a:prstGeom>
        </p:spPr>
      </p:pic>
      <p:sp>
        <p:nvSpPr>
          <p:cNvPr id="2" name="TextBox 1">
            <a:extLst>
              <a:ext uri="{FF2B5EF4-FFF2-40B4-BE49-F238E27FC236}">
                <a16:creationId xmlns:a16="http://schemas.microsoft.com/office/drawing/2014/main" id="{3A65D3BE-9F80-D340-BE4D-FFAEC5C13CCD}"/>
              </a:ext>
            </a:extLst>
          </p:cNvPr>
          <p:cNvSpPr txBox="1"/>
          <p:nvPr/>
        </p:nvSpPr>
        <p:spPr>
          <a:xfrm>
            <a:off x="7397395" y="4008387"/>
            <a:ext cx="1798655" cy="230832"/>
          </a:xfrm>
          <a:prstGeom prst="rect">
            <a:avLst/>
          </a:prstGeom>
          <a:noFill/>
        </p:spPr>
        <p:txBody>
          <a:bodyPr wrap="square" rtlCol="0">
            <a:spAutoFit/>
          </a:bodyPr>
          <a:lstStyle/>
          <a:p>
            <a:pPr algn="r"/>
            <a:r>
              <a:rPr lang="en-US" sz="900" dirty="0">
                <a:solidFill>
                  <a:schemeClr val="bg1"/>
                </a:solidFill>
              </a:rPr>
              <a:t>©Peter Etelej</a:t>
            </a:r>
            <a:endParaRPr lang="en-GB" sz="900" dirty="0">
              <a:solidFill>
                <a:schemeClr val="bg1"/>
              </a:solidFill>
            </a:endParaRPr>
          </a:p>
        </p:txBody>
      </p:sp>
      <p:sp>
        <p:nvSpPr>
          <p:cNvPr id="10" name="TextBox 9">
            <a:extLst>
              <a:ext uri="{FF2B5EF4-FFF2-40B4-BE49-F238E27FC236}">
                <a16:creationId xmlns:a16="http://schemas.microsoft.com/office/drawing/2014/main" id="{85B14A3C-DF06-6E4C-9A98-F6D82D88C0A1}"/>
              </a:ext>
            </a:extLst>
          </p:cNvPr>
          <p:cNvSpPr txBox="1"/>
          <p:nvPr/>
        </p:nvSpPr>
        <p:spPr>
          <a:xfrm>
            <a:off x="7394347" y="5907276"/>
            <a:ext cx="1798655" cy="230832"/>
          </a:xfrm>
          <a:prstGeom prst="rect">
            <a:avLst/>
          </a:prstGeom>
          <a:noFill/>
        </p:spPr>
        <p:txBody>
          <a:bodyPr wrap="square" rtlCol="0">
            <a:spAutoFit/>
          </a:bodyPr>
          <a:lstStyle/>
          <a:p>
            <a:pPr algn="r"/>
            <a:r>
              <a:rPr lang="en-US" sz="900" dirty="0">
                <a:solidFill>
                  <a:schemeClr val="bg1"/>
                </a:solidFill>
              </a:rPr>
              <a:t>©</a:t>
            </a:r>
            <a:r>
              <a:rPr lang="en-GB" sz="900" dirty="0">
                <a:solidFill>
                  <a:schemeClr val="bg1"/>
                </a:solidFill>
              </a:rPr>
              <a:t>DEMOSH</a:t>
            </a:r>
          </a:p>
        </p:txBody>
      </p:sp>
    </p:spTree>
    <p:extLst>
      <p:ext uri="{BB962C8B-B14F-4D97-AF65-F5344CB8AC3E}">
        <p14:creationId xmlns:p14="http://schemas.microsoft.com/office/powerpoint/2010/main" val="4043390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24781-9A99-8A48-97E7-38115F0428DE}"/>
              </a:ext>
            </a:extLst>
          </p:cNvPr>
          <p:cNvSpPr>
            <a:spLocks noGrp="1"/>
          </p:cNvSpPr>
          <p:nvPr>
            <p:ph type="title"/>
          </p:nvPr>
        </p:nvSpPr>
        <p:spPr>
          <a:xfrm>
            <a:off x="514349" y="16042"/>
            <a:ext cx="8275087" cy="726147"/>
          </a:xfrm>
        </p:spPr>
        <p:txBody>
          <a:bodyPr>
            <a:noAutofit/>
          </a:bodyPr>
          <a:lstStyle/>
          <a:p>
            <a:pPr>
              <a:lnSpc>
                <a:spcPct val="100000"/>
              </a:lnSpc>
            </a:pPr>
            <a:r>
              <a:rPr lang="fr-FR" sz="2800" dirty="0"/>
              <a:t>Combien de SE est-ce que vous reconnaissez?</a:t>
            </a:r>
            <a:endParaRPr lang="en-US" sz="2800" dirty="0"/>
          </a:p>
        </p:txBody>
      </p:sp>
      <p:pic>
        <p:nvPicPr>
          <p:cNvPr id="5" name="Content Placeholder 4">
            <a:extLst>
              <a:ext uri="{FF2B5EF4-FFF2-40B4-BE49-F238E27FC236}">
                <a16:creationId xmlns:a16="http://schemas.microsoft.com/office/drawing/2014/main" id="{A3324DA4-FC17-FE40-8E77-763C60CF5D8E}"/>
              </a:ext>
            </a:extLst>
          </p:cNvPr>
          <p:cNvPicPr>
            <a:picLocks noGrp="1" noChangeAspect="1"/>
          </p:cNvPicPr>
          <p:nvPr>
            <p:ph idx="1"/>
          </p:nvPr>
        </p:nvPicPr>
        <p:blipFill>
          <a:blip r:embed="rId3"/>
          <a:stretch>
            <a:fillRect/>
          </a:stretch>
        </p:blipFill>
        <p:spPr>
          <a:xfrm>
            <a:off x="756240" y="726147"/>
            <a:ext cx="7505257" cy="5259987"/>
          </a:xfrm>
        </p:spPr>
      </p:pic>
    </p:spTree>
    <p:extLst>
      <p:ext uri="{BB962C8B-B14F-4D97-AF65-F5344CB8AC3E}">
        <p14:creationId xmlns:p14="http://schemas.microsoft.com/office/powerpoint/2010/main" val="3256654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226897"/>
            <a:ext cx="7886700" cy="1325563"/>
          </a:xfrm>
        </p:spPr>
        <p:txBody>
          <a:bodyPr>
            <a:normAutofit/>
          </a:bodyPr>
          <a:lstStyle/>
          <a:p>
            <a:pPr>
              <a:lnSpc>
                <a:spcPct val="100000"/>
              </a:lnSpc>
            </a:pPr>
            <a:r>
              <a:rPr lang="fr-FR" sz="3200" dirty="0"/>
              <a:t>Autres concepts clés (abordés plus en  détail dans les prochaines sessions)</a:t>
            </a:r>
            <a:endParaRPr lang="en-US"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1666848"/>
            <a:ext cx="8274718" cy="4351338"/>
          </a:xfrm>
        </p:spPr>
        <p:txBody>
          <a:bodyPr>
            <a:normAutofit fontScale="85000" lnSpcReduction="10000"/>
          </a:bodyPr>
          <a:lstStyle/>
          <a:p>
            <a:pPr lvl="0"/>
            <a:r>
              <a:rPr lang="fr-FR" b="1" dirty="0"/>
              <a:t>Pauvreté (ou bien-être)- Thème 2</a:t>
            </a:r>
          </a:p>
          <a:p>
            <a:pPr lvl="1"/>
            <a:r>
              <a:rPr lang="fr-FR" dirty="0"/>
              <a:t>Est multi dimensionnelle (Objective, subjective et relationnelle)</a:t>
            </a:r>
          </a:p>
          <a:p>
            <a:pPr lvl="1"/>
            <a:r>
              <a:rPr lang="fr-FR" dirty="0"/>
              <a:t>Peut être mesurée en termes absolue ou relative</a:t>
            </a:r>
          </a:p>
          <a:p>
            <a:pPr lvl="0"/>
            <a:r>
              <a:rPr lang="fr-FR" b="1" dirty="0"/>
              <a:t>Systèmes socio-écologiques- Thème 3</a:t>
            </a:r>
          </a:p>
          <a:p>
            <a:pPr lvl="1"/>
            <a:r>
              <a:rPr lang="fr-FR" dirty="0"/>
              <a:t>L’homme fait partie de la nature et ne peut pas être traite a part </a:t>
            </a:r>
          </a:p>
          <a:p>
            <a:pPr lvl="1"/>
            <a:r>
              <a:rPr lang="fr-FR" dirty="0"/>
              <a:t>Accent sur la nature emboitée et interdépendante de la société et des écosystèmes et comment ils se façonnent l’un et l’autre (</a:t>
            </a:r>
            <a:r>
              <a:rPr lang="fr-FR" dirty="0" err="1"/>
              <a:t>Folke</a:t>
            </a:r>
            <a:r>
              <a:rPr lang="fr-FR" dirty="0"/>
              <a:t> </a:t>
            </a:r>
            <a:r>
              <a:rPr lang="fr-FR" i="1" dirty="0"/>
              <a:t>et al</a:t>
            </a:r>
            <a:r>
              <a:rPr lang="fr-FR" dirty="0"/>
              <a:t>. 2016)</a:t>
            </a:r>
          </a:p>
          <a:p>
            <a:pPr lvl="0"/>
            <a:r>
              <a:rPr lang="fr-FR" b="1" dirty="0"/>
              <a:t>Justice environnementale- Thème 7</a:t>
            </a:r>
          </a:p>
          <a:p>
            <a:pPr lvl="1"/>
            <a:r>
              <a:rPr lang="fr-FR" dirty="0"/>
              <a:t>Trois dimensions interdépendantes : Reconnaissance, Procédure et Répartition</a:t>
            </a:r>
            <a:endParaRPr lang="en-GB" dirty="0"/>
          </a:p>
        </p:txBody>
      </p:sp>
    </p:spTree>
    <p:extLst>
      <p:ext uri="{BB962C8B-B14F-4D97-AF65-F5344CB8AC3E}">
        <p14:creationId xmlns:p14="http://schemas.microsoft.com/office/powerpoint/2010/main" val="3978690308"/>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2B49"/>
      </a:dk2>
      <a:lt2>
        <a:srgbClr val="E7E6E6"/>
      </a:lt2>
      <a:accent1>
        <a:srgbClr val="004C96"/>
      </a:accent1>
      <a:accent2>
        <a:srgbClr val="ED8B00"/>
      </a:accent2>
      <a:accent3>
        <a:srgbClr val="BFB8AF"/>
      </a:accent3>
      <a:accent4>
        <a:srgbClr val="C3D600"/>
      </a:accent4>
      <a:accent5>
        <a:srgbClr val="582C83"/>
      </a:accent5>
      <a:accent6>
        <a:srgbClr val="64A70B"/>
      </a:accent6>
      <a:hlink>
        <a:srgbClr val="0085CA"/>
      </a:hlink>
      <a:folHlink>
        <a:srgbClr val="8C47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1604</TotalTime>
  <Words>3116</Words>
  <Application>Microsoft Office PowerPoint</Application>
  <PresentationFormat>On-screen Show (4:3)</PresentationFormat>
  <Paragraphs>237</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Courier New</vt:lpstr>
      <vt:lpstr>LucidaGrande</vt:lpstr>
      <vt:lpstr>Times New Roman</vt:lpstr>
      <vt:lpstr>Office Theme</vt:lpstr>
      <vt:lpstr>Ecosystèmes et services écosystémiques</vt:lpstr>
      <vt:lpstr>Ecosystèmes et services écosystémiques</vt:lpstr>
      <vt:lpstr>Définition des services écosystémiques</vt:lpstr>
      <vt:lpstr>En quoi consistent les services écosystémiques?</vt:lpstr>
      <vt:lpstr>Origine du concept de services écosystémiques</vt:lpstr>
      <vt:lpstr>Des écosystèmes aux bienfaits pour l’homme (d’après Fisher et al. 2008)</vt:lpstr>
      <vt:lpstr>Catégories des services écosystémiques (MA 2005)</vt:lpstr>
      <vt:lpstr>Combien de SE est-ce que vous reconnaissez?</vt:lpstr>
      <vt:lpstr>Autres concepts clés (abordés plus en  détail dans les prochaines sessions)</vt:lpstr>
      <vt:lpstr>Trois cadres conceptuels clés décrivant la relation entre services écosystémiques et l’homme</vt:lpstr>
      <vt:lpstr>Evaluation des écosystèmes pour le millénaire (MA 2005)</vt:lpstr>
      <vt:lpstr>Liens entre services écosystémiques et bien-être humain (MA 2005)</vt:lpstr>
      <vt:lpstr>Le cadre MA: considérant les ‘facteurs de changement’</vt:lpstr>
      <vt:lpstr>Limites du cadre MA</vt:lpstr>
      <vt:lpstr>Un cadre conceptuel pour comprendre les services écosystémiques pour l’atténuation de la pauvreté (Fisher et al. 2014)</vt:lpstr>
      <vt:lpstr>Qu’est-ce qui est particulier avec le concept de Fisher et al. (2014) ?</vt:lpstr>
      <vt:lpstr>Le cadre ‘Plateforme intergouvernementale scientifique et politique sur la biodiversité et les services écosystémiques’ (IPBES en anglais)</vt:lpstr>
      <vt:lpstr>Le cadre conceptuel IPBES (Diaz et al. 2015)</vt:lpstr>
      <vt:lpstr>Qu’est-ce qui est nouveau dans le cadre IPBES?</vt:lpstr>
      <vt:lpstr>Application de l’approche ‘services écosystémiques pour la réduction de la pauvreté’</vt:lpstr>
      <vt:lpstr>Principales caractéristiques d’une approche Services écosystémiques pour la réduction de la pauvreté (Poppy et al. 2014; ESPA 2018)</vt:lpstr>
      <vt:lpstr>Comment est-ce qu’une approche ‘services écosystémiques pour la réduction de la pauvreté ’ peut contribuer au développement durable?</vt:lpstr>
      <vt:lpstr>Références</vt:lpstr>
      <vt:lpstr>Séminaire consacré à l’étude de 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Schreckenberg, Kate</cp:lastModifiedBy>
  <cp:revision>295</cp:revision>
  <dcterms:created xsi:type="dcterms:W3CDTF">2017-06-01T13:54:47Z</dcterms:created>
  <dcterms:modified xsi:type="dcterms:W3CDTF">2018-12-14T07:32:06Z</dcterms:modified>
</cp:coreProperties>
</file>