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7" r:id="rId2"/>
    <p:sldId id="284" r:id="rId3"/>
    <p:sldId id="258" r:id="rId4"/>
    <p:sldId id="260" r:id="rId5"/>
    <p:sldId id="287" r:id="rId6"/>
    <p:sldId id="298" r:id="rId7"/>
    <p:sldId id="297" r:id="rId8"/>
    <p:sldId id="288" r:id="rId9"/>
    <p:sldId id="308" r:id="rId10"/>
    <p:sldId id="272" r:id="rId11"/>
    <p:sldId id="301" r:id="rId12"/>
    <p:sldId id="273" r:id="rId13"/>
    <p:sldId id="310" r:id="rId14"/>
    <p:sldId id="291" r:id="rId15"/>
    <p:sldId id="312" r:id="rId16"/>
    <p:sldId id="311" r:id="rId17"/>
    <p:sldId id="313" r:id="rId18"/>
    <p:sldId id="314" r:id="rId19"/>
    <p:sldId id="304" r:id="rId20"/>
    <p:sldId id="306" r:id="rId21"/>
    <p:sldId id="30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19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76" autoAdjust="0"/>
    <p:restoredTop sz="76809" autoAdjust="0"/>
  </p:normalViewPr>
  <p:slideViewPr>
    <p:cSldViewPr snapToGrid="0" snapToObjects="1">
      <p:cViewPr varScale="1">
        <p:scale>
          <a:sx n="52" d="100"/>
          <a:sy n="52" d="100"/>
        </p:scale>
        <p:origin x="1716" y="60"/>
      </p:cViewPr>
      <p:guideLst>
        <p:guide orient="horz" pos="2160"/>
        <p:guide pos="2880"/>
      </p:guideLst>
    </p:cSldViewPr>
  </p:slideViewPr>
  <p:outlineViewPr>
    <p:cViewPr>
      <p:scale>
        <a:sx n="33" d="100"/>
        <a:sy n="33" d="100"/>
      </p:scale>
      <p:origin x="0" y="-440"/>
    </p:cViewPr>
  </p:outlineViewPr>
  <p:notesTextViewPr>
    <p:cViewPr>
      <p:scale>
        <a:sx n="1" d="1"/>
        <a:sy n="1" d="1"/>
      </p:scale>
      <p:origin x="0" y="0"/>
    </p:cViewPr>
  </p:notesTextViewPr>
  <p:sorterViewPr>
    <p:cViewPr>
      <p:scale>
        <a:sx n="66" d="100"/>
        <a:sy n="66" d="100"/>
      </p:scale>
      <p:origin x="0" y="-10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reckenberg, Kate" userId="8b45ddae-23f1-407e-8d90-04d8d4e05fa6" providerId="ADAL" clId="{DEDBAA05-1563-40F2-8350-88187402B2F7}"/>
    <pc:docChg chg="modSld">
      <pc:chgData name="Schreckenberg, Kate" userId="8b45ddae-23f1-407e-8d90-04d8d4e05fa6" providerId="ADAL" clId="{DEDBAA05-1563-40F2-8350-88187402B2F7}" dt="2018-12-14T01:10:41.874" v="2" actId="6549"/>
      <pc:docMkLst>
        <pc:docMk/>
      </pc:docMkLst>
      <pc:sldChg chg="modNotesTx">
        <pc:chgData name="Schreckenberg, Kate" userId="8b45ddae-23f1-407e-8d90-04d8d4e05fa6" providerId="ADAL" clId="{DEDBAA05-1563-40F2-8350-88187402B2F7}" dt="2018-12-14T01:10:35.607" v="1" actId="20577"/>
        <pc:sldMkLst>
          <pc:docMk/>
          <pc:sldMk cId="4047100808" sldId="304"/>
        </pc:sldMkLst>
      </pc:sldChg>
      <pc:sldChg chg="modNotesTx">
        <pc:chgData name="Schreckenberg, Kate" userId="8b45ddae-23f1-407e-8d90-04d8d4e05fa6" providerId="ADAL" clId="{DEDBAA05-1563-40F2-8350-88187402B2F7}" dt="2018-12-14T01:10:41.874" v="2" actId="6549"/>
        <pc:sldMkLst>
          <pc:docMk/>
          <pc:sldMk cId="1141047160" sldId="314"/>
        </pc:sldMkLst>
      </pc:sldChg>
    </pc:docChg>
  </pc:docChgLst>
  <pc:docChgLst>
    <pc:chgData name="Schreckenberg, Kate" userId="8b45ddae-23f1-407e-8d90-04d8d4e05fa6" providerId="ADAL" clId="{14E2A4CF-5961-4233-971D-1D9EE2487F5A}"/>
    <pc:docChg chg="modSld">
      <pc:chgData name="Schreckenberg, Kate" userId="8b45ddae-23f1-407e-8d90-04d8d4e05fa6" providerId="ADAL" clId="{14E2A4CF-5961-4233-971D-1D9EE2487F5A}" dt="2018-12-12T21:51:15.056" v="21" actId="20577"/>
      <pc:docMkLst>
        <pc:docMk/>
      </pc:docMkLst>
      <pc:sldChg chg="modSp">
        <pc:chgData name="Schreckenberg, Kate" userId="8b45ddae-23f1-407e-8d90-04d8d4e05fa6" providerId="ADAL" clId="{14E2A4CF-5961-4233-971D-1D9EE2487F5A}" dt="2018-12-12T21:48:32.928" v="0" actId="113"/>
        <pc:sldMkLst>
          <pc:docMk/>
          <pc:sldMk cId="1365184651" sldId="260"/>
        </pc:sldMkLst>
        <pc:spChg chg="mod">
          <ac:chgData name="Schreckenberg, Kate" userId="8b45ddae-23f1-407e-8d90-04d8d4e05fa6" providerId="ADAL" clId="{14E2A4CF-5961-4233-971D-1D9EE2487F5A}" dt="2018-12-12T21:48:32.928" v="0" actId="113"/>
          <ac:spMkLst>
            <pc:docMk/>
            <pc:sldMk cId="1365184651" sldId="260"/>
            <ac:spMk id="4" creationId="{00000000-0000-0000-0000-000000000000}"/>
          </ac:spMkLst>
        </pc:spChg>
      </pc:sldChg>
      <pc:sldChg chg="modSp">
        <pc:chgData name="Schreckenberg, Kate" userId="8b45ddae-23f1-407e-8d90-04d8d4e05fa6" providerId="ADAL" clId="{14E2A4CF-5961-4233-971D-1D9EE2487F5A}" dt="2018-12-12T21:49:12.452" v="2" actId="113"/>
        <pc:sldMkLst>
          <pc:docMk/>
          <pc:sldMk cId="2239197081" sldId="273"/>
        </pc:sldMkLst>
        <pc:spChg chg="mod">
          <ac:chgData name="Schreckenberg, Kate" userId="8b45ddae-23f1-407e-8d90-04d8d4e05fa6" providerId="ADAL" clId="{14E2A4CF-5961-4233-971D-1D9EE2487F5A}" dt="2018-12-12T21:49:12.452" v="2" actId="113"/>
          <ac:spMkLst>
            <pc:docMk/>
            <pc:sldMk cId="2239197081" sldId="273"/>
            <ac:spMk id="2" creationId="{0832E985-29B1-574D-9686-CC59B40F2B18}"/>
          </ac:spMkLst>
        </pc:spChg>
      </pc:sldChg>
      <pc:sldChg chg="modSp">
        <pc:chgData name="Schreckenberg, Kate" userId="8b45ddae-23f1-407e-8d90-04d8d4e05fa6" providerId="ADAL" clId="{14E2A4CF-5961-4233-971D-1D9EE2487F5A}" dt="2018-12-12T21:48:40.906" v="1" actId="113"/>
        <pc:sldMkLst>
          <pc:docMk/>
          <pc:sldMk cId="3567466452" sldId="287"/>
        </pc:sldMkLst>
        <pc:spChg chg="mod">
          <ac:chgData name="Schreckenberg, Kate" userId="8b45ddae-23f1-407e-8d90-04d8d4e05fa6" providerId="ADAL" clId="{14E2A4CF-5961-4233-971D-1D9EE2487F5A}" dt="2018-12-12T21:48:40.906" v="1" actId="113"/>
          <ac:spMkLst>
            <pc:docMk/>
            <pc:sldMk cId="3567466452" sldId="287"/>
            <ac:spMk id="2" creationId="{00000000-0000-0000-0000-000000000000}"/>
          </ac:spMkLst>
        </pc:spChg>
      </pc:sldChg>
      <pc:sldChg chg="modSp modNotesTx">
        <pc:chgData name="Schreckenberg, Kate" userId="8b45ddae-23f1-407e-8d90-04d8d4e05fa6" providerId="ADAL" clId="{14E2A4CF-5961-4233-971D-1D9EE2487F5A}" dt="2018-12-12T21:50:56.870" v="18" actId="20577"/>
        <pc:sldMkLst>
          <pc:docMk/>
          <pc:sldMk cId="177757691" sldId="306"/>
        </pc:sldMkLst>
        <pc:spChg chg="mod">
          <ac:chgData name="Schreckenberg, Kate" userId="8b45ddae-23f1-407e-8d90-04d8d4e05fa6" providerId="ADAL" clId="{14E2A4CF-5961-4233-971D-1D9EE2487F5A}" dt="2018-12-12T21:50:35.345" v="14" actId="113"/>
          <ac:spMkLst>
            <pc:docMk/>
            <pc:sldMk cId="177757691" sldId="306"/>
            <ac:spMk id="6" creationId="{E63D25C6-EEDB-CC41-82F0-0A99F20B09FB}"/>
          </ac:spMkLst>
        </pc:spChg>
      </pc:sldChg>
      <pc:sldChg chg="modSp modNotesTx">
        <pc:chgData name="Schreckenberg, Kate" userId="8b45ddae-23f1-407e-8d90-04d8d4e05fa6" providerId="ADAL" clId="{14E2A4CF-5961-4233-971D-1D9EE2487F5A}" dt="2018-12-12T21:51:15.056" v="21" actId="20577"/>
        <pc:sldMkLst>
          <pc:docMk/>
          <pc:sldMk cId="1867916588" sldId="307"/>
        </pc:sldMkLst>
        <pc:spChg chg="mod">
          <ac:chgData name="Schreckenberg, Kate" userId="8b45ddae-23f1-407e-8d90-04d8d4e05fa6" providerId="ADAL" clId="{14E2A4CF-5961-4233-971D-1D9EE2487F5A}" dt="2018-12-12T21:51:11.476" v="20" actId="6549"/>
          <ac:spMkLst>
            <pc:docMk/>
            <pc:sldMk cId="1867916588" sldId="307"/>
            <ac:spMk id="254" creationId="{00000000-0000-0000-0000-000000000000}"/>
          </ac:spMkLst>
        </pc:spChg>
      </pc:sldChg>
      <pc:sldChg chg="modSp">
        <pc:chgData name="Schreckenberg, Kate" userId="8b45ddae-23f1-407e-8d90-04d8d4e05fa6" providerId="ADAL" clId="{14E2A4CF-5961-4233-971D-1D9EE2487F5A}" dt="2018-12-12T21:49:19.791" v="3" actId="113"/>
        <pc:sldMkLst>
          <pc:docMk/>
          <pc:sldMk cId="4182999826" sldId="310"/>
        </pc:sldMkLst>
        <pc:spChg chg="mod">
          <ac:chgData name="Schreckenberg, Kate" userId="8b45ddae-23f1-407e-8d90-04d8d4e05fa6" providerId="ADAL" clId="{14E2A4CF-5961-4233-971D-1D9EE2487F5A}" dt="2018-12-12T21:49:19.791" v="3" actId="113"/>
          <ac:spMkLst>
            <pc:docMk/>
            <pc:sldMk cId="4182999826" sldId="310"/>
            <ac:spMk id="2" creationId="{38F82FD5-D356-45ED-B458-63E4A39C8984}"/>
          </ac:spMkLst>
        </pc:spChg>
      </pc:sldChg>
      <pc:sldChg chg="modSp">
        <pc:chgData name="Schreckenberg, Kate" userId="8b45ddae-23f1-407e-8d90-04d8d4e05fa6" providerId="ADAL" clId="{14E2A4CF-5961-4233-971D-1D9EE2487F5A}" dt="2018-12-12T21:49:39.651" v="6" actId="255"/>
        <pc:sldMkLst>
          <pc:docMk/>
          <pc:sldMk cId="4149225745" sldId="311"/>
        </pc:sldMkLst>
        <pc:spChg chg="mod">
          <ac:chgData name="Schreckenberg, Kate" userId="8b45ddae-23f1-407e-8d90-04d8d4e05fa6" providerId="ADAL" clId="{14E2A4CF-5961-4233-971D-1D9EE2487F5A}" dt="2018-12-12T21:49:39.651" v="6" actId="255"/>
          <ac:spMkLst>
            <pc:docMk/>
            <pc:sldMk cId="4149225745" sldId="311"/>
            <ac:spMk id="2" creationId="{E3F7E1F8-9381-45E3-B1B2-4F954D0E586B}"/>
          </ac:spMkLst>
        </pc:spChg>
      </pc:sldChg>
      <pc:sldChg chg="modSp">
        <pc:chgData name="Schreckenberg, Kate" userId="8b45ddae-23f1-407e-8d90-04d8d4e05fa6" providerId="ADAL" clId="{14E2A4CF-5961-4233-971D-1D9EE2487F5A}" dt="2018-12-12T21:49:26.878" v="4" actId="113"/>
        <pc:sldMkLst>
          <pc:docMk/>
          <pc:sldMk cId="3801444198" sldId="312"/>
        </pc:sldMkLst>
        <pc:spChg chg="mod">
          <ac:chgData name="Schreckenberg, Kate" userId="8b45ddae-23f1-407e-8d90-04d8d4e05fa6" providerId="ADAL" clId="{14E2A4CF-5961-4233-971D-1D9EE2487F5A}" dt="2018-12-12T21:49:26.878" v="4" actId="113"/>
          <ac:spMkLst>
            <pc:docMk/>
            <pc:sldMk cId="3801444198" sldId="312"/>
            <ac:spMk id="2" creationId="{4592982E-2CCF-417D-9B0C-32C18C342E28}"/>
          </ac:spMkLst>
        </pc:spChg>
      </pc:sldChg>
      <pc:sldChg chg="modSp">
        <pc:chgData name="Schreckenberg, Kate" userId="8b45ddae-23f1-407e-8d90-04d8d4e05fa6" providerId="ADAL" clId="{14E2A4CF-5961-4233-971D-1D9EE2487F5A}" dt="2018-12-12T21:49:49.045" v="7" actId="113"/>
        <pc:sldMkLst>
          <pc:docMk/>
          <pc:sldMk cId="1000757923" sldId="313"/>
        </pc:sldMkLst>
        <pc:spChg chg="mod">
          <ac:chgData name="Schreckenberg, Kate" userId="8b45ddae-23f1-407e-8d90-04d8d4e05fa6" providerId="ADAL" clId="{14E2A4CF-5961-4233-971D-1D9EE2487F5A}" dt="2018-12-12T21:49:49.045" v="7" actId="113"/>
          <ac:spMkLst>
            <pc:docMk/>
            <pc:sldMk cId="1000757923" sldId="313"/>
            <ac:spMk id="2" creationId="{014B3F28-0872-4AB0-B043-0A817AA90A4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F87009-E22B-CE49-8E85-EDD8FE539492}" type="datetimeFigureOut">
              <a:rPr lang="en-US" smtClean="0"/>
              <a:t>12/14/2018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36A055-F74D-284E-8E9F-F2FBD7D2465E}" type="slidenum">
              <a:rPr lang="en-US" smtClean="0"/>
              <a:t>‹#›</a:t>
            </a:fld>
            <a:endParaRPr lang="en-US"/>
          </a:p>
        </p:txBody>
      </p:sp>
    </p:spTree>
    <p:extLst>
      <p:ext uri="{BB962C8B-B14F-4D97-AF65-F5344CB8AC3E}">
        <p14:creationId xmlns:p14="http://schemas.microsoft.com/office/powerpoint/2010/main" val="9036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1</a:t>
            </a:fld>
            <a:endParaRPr lang="en-US"/>
          </a:p>
        </p:txBody>
      </p:sp>
    </p:spTree>
    <p:extLst>
      <p:ext uri="{BB962C8B-B14F-4D97-AF65-F5344CB8AC3E}">
        <p14:creationId xmlns:p14="http://schemas.microsoft.com/office/powerpoint/2010/main" val="2156343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Aft>
                <a:spcPct val="30000"/>
              </a:spcAft>
              <a:buFontTx/>
              <a:buNone/>
            </a:pPr>
            <a:r>
              <a:rPr lang="en-US" altLang="en-US" sz="2400" dirty="0"/>
              <a:t>Ecosystems restoration</a:t>
            </a:r>
            <a:r>
              <a:rPr lang="en-US" altLang="en-US" sz="2400" baseline="0" dirty="0"/>
              <a:t> can be approached from two perspectives:</a:t>
            </a:r>
          </a:p>
          <a:p>
            <a:pPr marL="342900" indent="-342900" eaLnBrk="1" hangingPunct="1">
              <a:spcAft>
                <a:spcPct val="30000"/>
              </a:spcAft>
              <a:buFont typeface="Arial" panose="020B0604020202020204" pitchFamily="34" charset="0"/>
              <a:buChar char="•"/>
            </a:pPr>
            <a:r>
              <a:rPr lang="en-US" altLang="en-US" sz="2400" b="1" baseline="0" dirty="0"/>
              <a:t>Passive restoration:</a:t>
            </a:r>
            <a:r>
              <a:rPr lang="en-US" altLang="en-US" sz="2400" baseline="0" dirty="0"/>
              <a:t> focuses on reducing external pressures, e.g.:</a:t>
            </a:r>
          </a:p>
          <a:p>
            <a:pPr marL="800100" lvl="1" indent="-342900" eaLnBrk="1" hangingPunct="1">
              <a:spcAft>
                <a:spcPct val="30000"/>
              </a:spcAft>
              <a:buFont typeface="Courier New" panose="02070309020205020404" pitchFamily="49" charset="0"/>
              <a:buChar char="o"/>
            </a:pPr>
            <a:r>
              <a:rPr lang="en-US" altLang="en-US" sz="2400" baseline="0" dirty="0"/>
              <a:t>Preventing fires in terrestrial systems</a:t>
            </a:r>
          </a:p>
          <a:p>
            <a:pPr marL="800100" lvl="1" indent="-342900" eaLnBrk="1" hangingPunct="1">
              <a:spcAft>
                <a:spcPct val="30000"/>
              </a:spcAft>
              <a:buFont typeface="Courier New" panose="02070309020205020404" pitchFamily="49" charset="0"/>
              <a:buChar char="o"/>
            </a:pPr>
            <a:r>
              <a:rPr lang="en-US" altLang="en-US" sz="2400" baseline="0" dirty="0"/>
              <a:t>Preventing over-exploitation such as destructive fishing practices</a:t>
            </a:r>
          </a:p>
          <a:p>
            <a:pPr marL="800100" lvl="1" indent="-342900" eaLnBrk="1" hangingPunct="1">
              <a:spcAft>
                <a:spcPct val="30000"/>
              </a:spcAft>
              <a:buFont typeface="Courier New" panose="02070309020205020404" pitchFamily="49" charset="0"/>
              <a:buChar char="o"/>
            </a:pPr>
            <a:r>
              <a:rPr lang="en-US" altLang="en-US" sz="2400" baseline="0" dirty="0"/>
              <a:t>Preventing arrival of invasive species</a:t>
            </a:r>
          </a:p>
          <a:p>
            <a:pPr marL="342900" lvl="0" indent="-342900" eaLnBrk="1" hangingPunct="1">
              <a:spcAft>
                <a:spcPct val="30000"/>
              </a:spcAft>
              <a:buFont typeface="Arial" panose="020B0604020202020204" pitchFamily="34" charset="0"/>
              <a:buChar char="•"/>
            </a:pPr>
            <a:r>
              <a:rPr lang="en-GB" sz="2400" b="1" i="0" u="none" strike="noStrike" kern="1200" baseline="0" dirty="0">
                <a:solidFill>
                  <a:schemeClr val="tx1"/>
                </a:solidFill>
                <a:latin typeface="+mn-lt"/>
                <a:ea typeface="+mn-ea"/>
                <a:cs typeface="+mn-cs"/>
              </a:rPr>
              <a:t>Active ecological intervention:</a:t>
            </a:r>
            <a:r>
              <a:rPr lang="en-GB" sz="2400" b="0" i="0" u="none" strike="noStrike" kern="1200" baseline="0" dirty="0">
                <a:solidFill>
                  <a:schemeClr val="tx1"/>
                </a:solidFill>
                <a:latin typeface="+mn-lt"/>
                <a:ea typeface="+mn-ea"/>
                <a:cs typeface="+mn-cs"/>
              </a:rPr>
              <a:t> Activities designed to drive succession and increase the pace of restoration, often promoting yields of a limited number of ecosystem services (e.g. timber production). </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2400" b="0" i="0" u="none" strike="noStrike" kern="1200" baseline="0" dirty="0">
                <a:solidFill>
                  <a:schemeClr val="tx1"/>
                </a:solidFill>
                <a:latin typeface="+mn-lt"/>
                <a:ea typeface="+mn-ea"/>
                <a:cs typeface="+mn-cs"/>
              </a:rPr>
              <a:t>Active restoration measures are often necessary in very degraded ecosystems, e.g. where soils have been compacted, hard pans have formed, topsoil has been lost, or invasive species dominate.</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2400" b="0" i="0" u="none" strike="noStrike" kern="1200" baseline="0" dirty="0">
                <a:solidFill>
                  <a:schemeClr val="tx1"/>
                </a:solidFill>
                <a:latin typeface="+mn-lt"/>
                <a:ea typeface="+mn-ea"/>
                <a:cs typeface="+mn-cs"/>
              </a:rPr>
              <a:t>Active restoration methods include: preparing land, producing saplings in nurseries, planting and follow-up care for saplings, manually restoring meanders in river systems, or transplanting cultivated corals to degraded reefs. </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4400" b="0" i="0" u="none" strike="noStrike" kern="1200" baseline="0" dirty="0">
                <a:solidFill>
                  <a:schemeClr val="tx1"/>
                </a:solidFill>
                <a:latin typeface="+mn-lt"/>
                <a:ea typeface="+mn-ea"/>
                <a:cs typeface="+mn-cs"/>
              </a:rPr>
              <a:t>Mid-intensity actions are designed to enhance succession; such as strategic enrichment planting of saplings, supplementing the depleted seed stocks of degraded forests, seeding coral reefs and controlling invasive species.</a:t>
            </a:r>
            <a:endParaRPr lang="en-GB" altLang="en-US" sz="4400" i="0" dirty="0">
              <a:latin typeface="Times New Roman" panose="02020603050405020304" pitchFamily="18" charset="0"/>
              <a:cs typeface="Times New Roman" panose="02020603050405020304" pitchFamily="18" charset="0"/>
            </a:endParaRPr>
          </a:p>
          <a:p>
            <a:pPr lvl="0" eaLnBrk="1" hangingPunct="1">
              <a:spcAft>
                <a:spcPct val="30000"/>
              </a:spcAft>
              <a:buFontTx/>
              <a:buNone/>
            </a:pPr>
            <a:r>
              <a:rPr lang="en-US" altLang="en-US" sz="2400" i="0" baseline="0" dirty="0"/>
              <a:t>NB. Passive restoration is usually more cost-effective than active restoration activities.</a:t>
            </a:r>
          </a:p>
          <a:p>
            <a:pPr lvl="0" eaLnBrk="1" hangingPunct="1">
              <a:spcAft>
                <a:spcPct val="30000"/>
              </a:spcAft>
              <a:buFontTx/>
              <a:buNone/>
            </a:pPr>
            <a:endParaRPr lang="en-US" altLang="en-US" sz="2400" i="1" baseline="0" dirty="0"/>
          </a:p>
          <a:p>
            <a:pPr lvl="0" eaLnBrk="1" hangingPunct="1">
              <a:spcAft>
                <a:spcPct val="30000"/>
              </a:spcAft>
              <a:buFontTx/>
              <a:buNone/>
            </a:pPr>
            <a:r>
              <a:rPr lang="en-US" altLang="en-US" sz="2400" i="1" baseline="0" dirty="0"/>
              <a:t>[Let students discuss some examples of ecosystems in their surroundings that have undergone restoration. For each ecosystem, let the students identify and discuss the restoration action that was undertaken.]</a:t>
            </a:r>
          </a:p>
        </p:txBody>
      </p:sp>
      <p:sp>
        <p:nvSpPr>
          <p:cNvPr id="4" name="Slide Number Placeholder 3"/>
          <p:cNvSpPr>
            <a:spLocks noGrp="1"/>
          </p:cNvSpPr>
          <p:nvPr>
            <p:ph type="sldNum" sz="quarter" idx="10"/>
          </p:nvPr>
        </p:nvSpPr>
        <p:spPr/>
        <p:txBody>
          <a:bodyPr/>
          <a:lstStyle/>
          <a:p>
            <a:fld id="{D536A055-F74D-284E-8E9F-F2FBD7D2465E}" type="slidenum">
              <a:rPr lang="en-US" smtClean="0"/>
              <a:t>12</a:t>
            </a:fld>
            <a:endParaRPr lang="en-US"/>
          </a:p>
        </p:txBody>
      </p:sp>
    </p:spTree>
    <p:extLst>
      <p:ext uri="{BB962C8B-B14F-4D97-AF65-F5344CB8AC3E}">
        <p14:creationId xmlns:p14="http://schemas.microsoft.com/office/powerpoint/2010/main" val="468246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Global Partnership on Forest Land Restoration has defined 7 categories of forest land restoration options depending on main intended land use of the area. A mosaic of different restoration options may be applied in one area.</a:t>
            </a:r>
          </a:p>
        </p:txBody>
      </p:sp>
      <p:sp>
        <p:nvSpPr>
          <p:cNvPr id="4" name="Slide Number Placeholder 3"/>
          <p:cNvSpPr>
            <a:spLocks noGrp="1"/>
          </p:cNvSpPr>
          <p:nvPr>
            <p:ph type="sldNum" sz="quarter" idx="5"/>
          </p:nvPr>
        </p:nvSpPr>
        <p:spPr/>
        <p:txBody>
          <a:bodyPr/>
          <a:lstStyle/>
          <a:p>
            <a:fld id="{D536A055-F74D-284E-8E9F-F2FBD7D2465E}" type="slidenum">
              <a:rPr lang="en-US" smtClean="0"/>
              <a:t>13</a:t>
            </a:fld>
            <a:endParaRPr lang="en-US"/>
          </a:p>
        </p:txBody>
      </p:sp>
    </p:spTree>
    <p:extLst>
      <p:ext uri="{BB962C8B-B14F-4D97-AF65-F5344CB8AC3E}">
        <p14:creationId xmlns:p14="http://schemas.microsoft.com/office/powerpoint/2010/main" val="3653144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case study shows that restoration projects may appear to be successful by one measure (e.g. the number of ecosystem services restored), but can still lead to widespread dissatisfaction by local people because:</a:t>
            </a:r>
          </a:p>
          <a:p>
            <a:pPr marL="228600" indent="-228600">
              <a:buAutoNum type="arabicPeriod"/>
            </a:pPr>
            <a:r>
              <a:rPr lang="en-GB" dirty="0"/>
              <a:t>Crop raiding was an immediate and serious threat to local livelihoods (farmers had to invest in guarding their crops at night), but many benefits (like reduced erosion and flood risk) accrued to people living downstream.</a:t>
            </a:r>
          </a:p>
          <a:p>
            <a:pPr marL="228600" indent="-228600">
              <a:buAutoNum type="arabicPeriod"/>
            </a:pPr>
            <a:r>
              <a:rPr lang="en-GB" dirty="0"/>
              <a:t>Distribution of benefits and costs was unequal. Wealthy households were able to use their quotas of products (like timber and fodder) from the forest whereas poor households often could not pay the fees required to obtain their quotas. At the same time, wealthy households were less vulnerable to crop raiding because they had several plots (not all of which were next to the forests).</a:t>
            </a:r>
          </a:p>
          <a:p>
            <a:pPr marL="0" indent="0">
              <a:buNone/>
            </a:pPr>
            <a:r>
              <a:rPr lang="en-GB" dirty="0"/>
              <a:t>The authors argue that most projects did not take into account power relationships between the project designers and local people, and between different groups of local people.</a:t>
            </a:r>
          </a:p>
        </p:txBody>
      </p:sp>
      <p:sp>
        <p:nvSpPr>
          <p:cNvPr id="4" name="Slide Number Placeholder 3"/>
          <p:cNvSpPr>
            <a:spLocks noGrp="1"/>
          </p:cNvSpPr>
          <p:nvPr>
            <p:ph type="sldNum" sz="quarter" idx="5"/>
          </p:nvPr>
        </p:nvSpPr>
        <p:spPr/>
        <p:txBody>
          <a:bodyPr/>
          <a:lstStyle/>
          <a:p>
            <a:fld id="{D536A055-F74D-284E-8E9F-F2FBD7D2465E}" type="slidenum">
              <a:rPr lang="en-US" smtClean="0"/>
              <a:t>16</a:t>
            </a:fld>
            <a:endParaRPr lang="en-US"/>
          </a:p>
        </p:txBody>
      </p:sp>
    </p:spTree>
    <p:extLst>
      <p:ext uri="{BB962C8B-B14F-4D97-AF65-F5344CB8AC3E}">
        <p14:creationId xmlns:p14="http://schemas.microsoft.com/office/powerpoint/2010/main" val="1412309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36A055-F74D-284E-8E9F-F2FBD7D2465E}" type="slidenum">
              <a:rPr lang="en-US" smtClean="0"/>
              <a:t>18</a:t>
            </a:fld>
            <a:endParaRPr lang="en-US"/>
          </a:p>
        </p:txBody>
      </p:sp>
    </p:spTree>
    <p:extLst>
      <p:ext uri="{BB962C8B-B14F-4D97-AF65-F5344CB8AC3E}">
        <p14:creationId xmlns:p14="http://schemas.microsoft.com/office/powerpoint/2010/main" val="3638545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useful guide for planning restoration activities is the IUCN and WRI (2014) </a:t>
            </a:r>
            <a:r>
              <a:rPr lang="en-GB" sz="1200" dirty="0">
                <a:solidFill>
                  <a:schemeClr val="accent1"/>
                </a:solidFill>
                <a:cs typeface="Times New Roman" panose="02020603050405020304" pitchFamily="18" charset="0"/>
              </a:rPr>
              <a:t>guide to the Restoration Opportunities Assessment Methodology (ROAM).</a:t>
            </a:r>
          </a:p>
          <a:p>
            <a:pPr marL="171450" indent="-171450" eaLnBrk="1" hangingPunct="1">
              <a:buFont typeface="Arial" panose="020B0604020202020204" pitchFamily="34" charset="0"/>
              <a:buChar char="•"/>
            </a:pPr>
            <a:r>
              <a:rPr lang="en-US" altLang="en-US" dirty="0"/>
              <a:t>At the start, it is important to determine if indeed the ecosystem is</a:t>
            </a:r>
            <a:r>
              <a:rPr lang="en-US" altLang="en-US" baseline="0" dirty="0"/>
              <a:t> damaged and requiring restoration. What factors are causing the degradation and at what scale they operate. How does restoration fit into local and national policy objectives (e.g. relating to carbon sequestration)?</a:t>
            </a:r>
          </a:p>
          <a:p>
            <a:pPr marL="171450" indent="-171450" eaLnBrk="1" hangingPunct="1">
              <a:buFont typeface="Arial" panose="020B0604020202020204" pitchFamily="34" charset="0"/>
              <a:buChar char="•"/>
            </a:pPr>
            <a:r>
              <a:rPr lang="en-US" altLang="en-US" baseline="0" dirty="0"/>
              <a:t>Who are the stakeholders? Who is responsible for the restoration activity? What is the land ownership and who will take decisions about the restoration goals and approach?</a:t>
            </a:r>
          </a:p>
          <a:p>
            <a:pPr marL="171450" indent="-171450" eaLnBrk="1" hangingPunct="1">
              <a:buFont typeface="Arial" panose="020B0604020202020204" pitchFamily="34" charset="0"/>
              <a:buChar char="•"/>
            </a:pPr>
            <a:r>
              <a:rPr lang="en-US" altLang="en-US" dirty="0"/>
              <a:t>Assess the different types of restoration approach that might be appropriate – who would be involved in implementation? What can be learned from other similar ecosystems in the region?</a:t>
            </a:r>
          </a:p>
          <a:p>
            <a:pPr marL="171450" indent="-171450" eaLnBrk="1" hangingPunct="1">
              <a:buFont typeface="Arial" panose="020B0604020202020204" pitchFamily="34" charset="0"/>
              <a:buChar char="•"/>
            </a:pPr>
            <a:r>
              <a:rPr lang="en-US" altLang="en-US" dirty="0"/>
              <a:t>Who benefits and who loses? Is there a process for facilitating dialogue between stakeholders and resolving differences between them?</a:t>
            </a:r>
          </a:p>
          <a:p>
            <a:pPr marL="171450" indent="-171450" eaLnBrk="1" hangingPunct="1">
              <a:buFont typeface="Arial" panose="020B0604020202020204" pitchFamily="34" charset="0"/>
              <a:buChar char="•"/>
            </a:pPr>
            <a:r>
              <a:rPr lang="en-US" altLang="en-US" dirty="0"/>
              <a:t>How can some of the techniques introduced in this lecture series (e.g. modelling and mapping of ecosystem services, Payments for Ecosystem Services schemes) be useful in planning and implementing the restoration activity?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altLang="en-US"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en-US" i="1" dirty="0"/>
              <a:t>[This could be a relatively short exercise undertaken in class (1 hour), or be developed into a proper group project possibly with use of ecosystem service mapping tools and even stakeholder engagement.]</a:t>
            </a:r>
          </a:p>
        </p:txBody>
      </p:sp>
      <p:sp>
        <p:nvSpPr>
          <p:cNvPr id="4" name="Slide Number Placeholder 3"/>
          <p:cNvSpPr>
            <a:spLocks noGrp="1"/>
          </p:cNvSpPr>
          <p:nvPr>
            <p:ph type="sldNum" sz="quarter" idx="10"/>
          </p:nvPr>
        </p:nvSpPr>
        <p:spPr/>
        <p:txBody>
          <a:bodyPr/>
          <a:lstStyle/>
          <a:p>
            <a:fld id="{D536A055-F74D-284E-8E9F-F2FBD7D2465E}" type="slidenum">
              <a:rPr lang="en-US" smtClean="0"/>
              <a:t>19</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sz="1200" dirty="0">
                <a:solidFill>
                  <a:schemeClr val="tx1"/>
                </a:solidFill>
                <a:latin typeface="Arial" panose="020B0604020202020204" pitchFamily="34" charset="0"/>
                <a:ea typeface="Arial"/>
                <a:cs typeface="Arial" panose="020B0604020202020204" pitchFamily="34" charset="0"/>
                <a:sym typeface="Arial"/>
              </a:rPr>
              <a:t>References cited in the Speakers’ notes:</a:t>
            </a:r>
          </a:p>
          <a:p>
            <a:pPr marL="171450" indent="-171450">
              <a:spcBef>
                <a:spcPts val="600"/>
              </a:spcBef>
              <a:buFont typeface="Arial" panose="020B0604020202020204" pitchFamily="34" charset="0"/>
              <a:buChar char="•"/>
            </a:pPr>
            <a:r>
              <a:rPr lang="en-GB" sz="1200" dirty="0">
                <a:solidFill>
                  <a:schemeClr val="accent1"/>
                </a:solidFill>
                <a:cs typeface="Times New Roman" panose="02020603050405020304" pitchFamily="18" charset="0"/>
              </a:rPr>
              <a:t>Hobbs, R.J. and Harris, J.A. (2001) Restoration ecology: repairing the Earth's ecosystems in the new millennium. </a:t>
            </a:r>
            <a:r>
              <a:rPr lang="en-GB" sz="1200" i="1" dirty="0">
                <a:solidFill>
                  <a:schemeClr val="accent1"/>
                </a:solidFill>
                <a:cs typeface="Times New Roman" panose="02020603050405020304" pitchFamily="18" charset="0"/>
              </a:rPr>
              <a:t>Restoration Ecology </a:t>
            </a:r>
            <a:r>
              <a:rPr lang="en-GB" sz="1200" b="1" dirty="0">
                <a:solidFill>
                  <a:schemeClr val="accent1"/>
                </a:solidFill>
                <a:cs typeface="Times New Roman" panose="02020603050405020304" pitchFamily="18" charset="0"/>
              </a:rPr>
              <a:t>9</a:t>
            </a:r>
            <a:r>
              <a:rPr lang="en-GB" sz="1200" b="0" dirty="0">
                <a:solidFill>
                  <a:schemeClr val="accent1"/>
                </a:solidFill>
                <a:cs typeface="Times New Roman" panose="02020603050405020304" pitchFamily="18" charset="0"/>
              </a:rPr>
              <a:t>:</a:t>
            </a:r>
            <a:r>
              <a:rPr lang="en-GB" sz="1200" dirty="0">
                <a:solidFill>
                  <a:schemeClr val="accent1"/>
                </a:solidFill>
                <a:cs typeface="Times New Roman" panose="02020603050405020304" pitchFamily="18" charset="0"/>
              </a:rPr>
              <a:t> 239-246.</a:t>
            </a:r>
          </a:p>
          <a:p>
            <a:pPr marL="171450" lvl="0" indent="-171450">
              <a:buFont typeface="Arial" panose="020B0604020202020204" pitchFamily="34" charset="0"/>
              <a:buChar char="•"/>
            </a:pPr>
            <a:r>
              <a:rPr lang="en-GB" sz="1200" kern="1200" dirty="0">
                <a:solidFill>
                  <a:schemeClr val="tx1"/>
                </a:solidFill>
                <a:effectLst/>
                <a:latin typeface="Arial" panose="020B0604020202020204" pitchFamily="34" charset="0"/>
                <a:ea typeface="+mn-ea"/>
                <a:cs typeface="Arial" panose="020B0604020202020204" pitchFamily="34" charset="0"/>
              </a:rPr>
              <a:t>Hobbs, R.J. and Norton, D.A. (1996) Towards a conceptual framework for restoration ecology. </a:t>
            </a:r>
            <a:r>
              <a:rPr lang="en-GB" sz="1200" i="1" kern="1200" dirty="0">
                <a:solidFill>
                  <a:schemeClr val="tx1"/>
                </a:solidFill>
                <a:effectLst/>
                <a:latin typeface="Arial" panose="020B0604020202020204" pitchFamily="34" charset="0"/>
                <a:ea typeface="+mn-ea"/>
                <a:cs typeface="Arial" panose="020B0604020202020204" pitchFamily="34" charset="0"/>
              </a:rPr>
              <a:t>Restoration Ecology </a:t>
            </a:r>
            <a:r>
              <a:rPr lang="en-GB" sz="1200" b="1" kern="1200" dirty="0">
                <a:solidFill>
                  <a:schemeClr val="tx1"/>
                </a:solidFill>
                <a:effectLst/>
                <a:latin typeface="Arial" panose="020B0604020202020204" pitchFamily="34" charset="0"/>
                <a:ea typeface="+mn-ea"/>
                <a:cs typeface="Arial" panose="020B0604020202020204" pitchFamily="34" charset="0"/>
              </a:rPr>
              <a:t>4</a:t>
            </a:r>
            <a:r>
              <a:rPr lang="en-GB" sz="1200" b="0" kern="1200" dirty="0">
                <a:solidFill>
                  <a:schemeClr val="tx1"/>
                </a:solidFill>
                <a:effectLst/>
                <a:latin typeface="Arial" panose="020B0604020202020204" pitchFamily="34" charset="0"/>
                <a:ea typeface="+mn-ea"/>
                <a:cs typeface="Arial" panose="020B0604020202020204" pitchFamily="34" charset="0"/>
              </a:rPr>
              <a:t>:</a:t>
            </a:r>
            <a:r>
              <a:rPr lang="en-GB" sz="1200" kern="1200" dirty="0">
                <a:solidFill>
                  <a:schemeClr val="tx1"/>
                </a:solidFill>
                <a:effectLst/>
                <a:latin typeface="Arial" panose="020B0604020202020204" pitchFamily="34" charset="0"/>
                <a:ea typeface="+mn-ea"/>
                <a:cs typeface="Arial" panose="020B0604020202020204" pitchFamily="34" charset="0"/>
              </a:rPr>
              <a:t> 93-110.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err="1">
                <a:solidFill>
                  <a:schemeClr val="accent1"/>
                </a:solidFill>
                <a:cs typeface="Times New Roman" panose="02020603050405020304" pitchFamily="18" charset="0"/>
              </a:rPr>
              <a:t>Whisenant</a:t>
            </a:r>
            <a:r>
              <a:rPr lang="en-GB" sz="1200" dirty="0">
                <a:solidFill>
                  <a:schemeClr val="accent1"/>
                </a:solidFill>
                <a:cs typeface="Times New Roman" panose="02020603050405020304" pitchFamily="18" charset="0"/>
              </a:rPr>
              <a:t>, S.G. (1999) </a:t>
            </a:r>
            <a:r>
              <a:rPr lang="en-GB" sz="1200" i="1" dirty="0">
                <a:solidFill>
                  <a:schemeClr val="accent1"/>
                </a:solidFill>
                <a:cs typeface="Times New Roman" panose="02020603050405020304" pitchFamily="18" charset="0"/>
              </a:rPr>
              <a:t>Repairing damaged wildlands: a process-oriented, landscape-scale approach. </a:t>
            </a:r>
            <a:r>
              <a:rPr lang="en-GB" sz="1200" dirty="0">
                <a:solidFill>
                  <a:schemeClr val="accent1"/>
                </a:solidFill>
                <a:cs typeface="Times New Roman" panose="02020603050405020304" pitchFamily="18" charset="0"/>
              </a:rPr>
              <a:t>Cambridge University Press, Cambridge, UK.</a:t>
            </a:r>
          </a:p>
          <a:p>
            <a:pPr marL="171450" lvl="0" indent="-171450">
              <a:buFont typeface="Arial" panose="020B0604020202020204" pitchFamily="34" charset="0"/>
              <a:buChar char="•"/>
            </a:pPr>
            <a:endParaRPr lang="en-GB" sz="1200" kern="1200" dirty="0">
              <a:solidFill>
                <a:schemeClr val="tx1"/>
              </a:solidFill>
              <a:effectLst/>
              <a:latin typeface="Arial" panose="020B0604020202020204" pitchFamily="34" charset="0"/>
              <a:ea typeface="+mn-ea"/>
              <a:cs typeface="Arial" panose="020B0604020202020204" pitchFamily="34" charset="0"/>
            </a:endParaRPr>
          </a:p>
          <a:p>
            <a:pPr marL="0" lvl="0" indent="0">
              <a:spcBef>
                <a:spcPts val="0"/>
              </a:spcBef>
              <a:spcAft>
                <a:spcPts val="0"/>
              </a:spcAft>
              <a:buNone/>
            </a:pPr>
            <a:endParaRPr lang="en-GB" dirty="0">
              <a:solidFill>
                <a:schemeClr val="tx1"/>
              </a:solidFill>
              <a:latin typeface="Arial" panose="020B0604020202020204" pitchFamily="34" charset="0"/>
              <a:cs typeface="Arial" panose="020B0604020202020204" pitchFamily="34" charset="0"/>
            </a:endParaRPr>
          </a:p>
          <a:p>
            <a:endParaRPr lang="en-US"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t>20</a:t>
            </a:fld>
            <a:endParaRPr lang="en-US"/>
          </a:p>
        </p:txBody>
      </p:sp>
    </p:spTree>
    <p:extLst>
      <p:ext uri="{BB962C8B-B14F-4D97-AF65-F5344CB8AC3E}">
        <p14:creationId xmlns:p14="http://schemas.microsoft.com/office/powerpoint/2010/main" val="15208401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Shape 250"/>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1" u="none" strike="noStrike" cap="none" dirty="0">
                <a:solidFill>
                  <a:schemeClr val="dk1"/>
                </a:solidFill>
                <a:latin typeface="Arial" panose="020B0604020202020204" pitchFamily="34" charset="0"/>
                <a:ea typeface="Calibri"/>
                <a:cs typeface="Arial" panose="020B0604020202020204" pitchFamily="34" charset="0"/>
                <a:sym typeface="Calibri"/>
              </a:rPr>
              <a:t>[Please refer to the accompanying case study summaries for case </a:t>
            </a:r>
            <a:r>
              <a:rPr lang="en-GB" sz="1200" b="0" i="1" u="none" strike="noStrike" cap="none">
                <a:solidFill>
                  <a:schemeClr val="dk1"/>
                </a:solidFill>
                <a:latin typeface="Arial" panose="020B0604020202020204" pitchFamily="34" charset="0"/>
                <a:ea typeface="Calibri"/>
                <a:cs typeface="Arial" panose="020B0604020202020204" pitchFamily="34" charset="0"/>
                <a:sym typeface="Calibri"/>
              </a:rPr>
              <a:t>study G] </a:t>
            </a:r>
            <a:endParaRPr i="1" dirty="0">
              <a:latin typeface="Arial" panose="020B0604020202020204" pitchFamily="34" charset="0"/>
              <a:cs typeface="Arial" panose="020B0604020202020204" pitchFamily="34" charset="0"/>
            </a:endParaRPr>
          </a:p>
        </p:txBody>
      </p:sp>
      <p:sp>
        <p:nvSpPr>
          <p:cNvPr id="251" name="Shape 251"/>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21</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3985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2</a:t>
            </a:fld>
            <a:endParaRPr lang="en-US"/>
          </a:p>
        </p:txBody>
      </p:sp>
    </p:spTree>
    <p:extLst>
      <p:ext uri="{BB962C8B-B14F-4D97-AF65-F5344CB8AC3E}">
        <p14:creationId xmlns:p14="http://schemas.microsoft.com/office/powerpoint/2010/main" val="4015659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3</a:t>
            </a:fld>
            <a:endParaRPr lang="en-US"/>
          </a:p>
        </p:txBody>
      </p:sp>
    </p:spTree>
    <p:extLst>
      <p:ext uri="{BB962C8B-B14F-4D97-AF65-F5344CB8AC3E}">
        <p14:creationId xmlns:p14="http://schemas.microsoft.com/office/powerpoint/2010/main" val="4224125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
                <a:schemeClr val="bg2">
                  <a:lumMod val="25000"/>
                </a:schemeClr>
              </a:buClr>
              <a:buSzTx/>
              <a:buFont typeface="Arial" panose="020B0604020202020204" pitchFamily="34" charset="0"/>
              <a:buChar char="•"/>
              <a:tabLst/>
              <a:defRPr/>
            </a:pPr>
            <a:r>
              <a:rPr lang="en-GB" sz="1200" dirty="0">
                <a:solidFill>
                  <a:schemeClr val="tx2">
                    <a:lumMod val="90000"/>
                    <a:lumOff val="10000"/>
                  </a:schemeClr>
                </a:solidFill>
                <a:latin typeface="Arial" panose="020B0604020202020204" pitchFamily="34" charset="0"/>
                <a:cs typeface="Arial" panose="020B0604020202020204" pitchFamily="34" charset="0"/>
              </a:rPr>
              <a:t>In</a:t>
            </a:r>
            <a:r>
              <a:rPr lang="en-GB" sz="1200" baseline="0" dirty="0">
                <a:solidFill>
                  <a:schemeClr val="tx2">
                    <a:lumMod val="90000"/>
                    <a:lumOff val="10000"/>
                  </a:schemeClr>
                </a:solidFill>
                <a:latin typeface="Arial" panose="020B0604020202020204" pitchFamily="34" charset="0"/>
                <a:cs typeface="Arial" panose="020B0604020202020204" pitchFamily="34" charset="0"/>
              </a:rPr>
              <a:t> the previous topics, we have learned how humans through various </a:t>
            </a:r>
            <a:r>
              <a:rPr lang="en-GB" sz="1200" dirty="0">
                <a:solidFill>
                  <a:schemeClr val="tx2">
                    <a:lumMod val="90000"/>
                    <a:lumOff val="10000"/>
                  </a:schemeClr>
                </a:solidFill>
                <a:latin typeface="Arial" panose="020B0604020202020204" pitchFamily="34" charset="0"/>
                <a:cs typeface="Arial" panose="020B0604020202020204" pitchFamily="34" charset="0"/>
              </a:rPr>
              <a:t>socio-economical, technological and institutional activities,</a:t>
            </a:r>
            <a:r>
              <a:rPr lang="en-GB" sz="1200" baseline="0" dirty="0">
                <a:solidFill>
                  <a:schemeClr val="tx2">
                    <a:lumMod val="90000"/>
                    <a:lumOff val="10000"/>
                  </a:schemeClr>
                </a:solidFill>
                <a:latin typeface="Arial" panose="020B0604020202020204" pitchFamily="34" charset="0"/>
                <a:cs typeface="Arial" panose="020B0604020202020204" pitchFamily="34" charset="0"/>
              </a:rPr>
              <a:t> have contributed to the degradation of many ecosystems and the services they provide. IPBES (2018) particularly highlights high consumption lifestyles (leading to over-exploitation of resources) as the main cause of land degradation worldwide.</a:t>
            </a:r>
            <a:endParaRPr lang="en-GB" sz="1200" dirty="0">
              <a:solidFill>
                <a:schemeClr val="tx2">
                  <a:lumMod val="90000"/>
                  <a:lumOff val="10000"/>
                </a:schemeClr>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b="0" i="0" u="none" strike="noStrike" kern="1200" baseline="0" dirty="0">
                <a:solidFill>
                  <a:schemeClr val="tx1"/>
                </a:solidFill>
                <a:latin typeface="Arial" panose="020B0604020202020204" pitchFamily="34" charset="0"/>
                <a:ea typeface="+mn-ea"/>
                <a:cs typeface="Arial" panose="020B0604020202020204" pitchFamily="34" charset="0"/>
              </a:rPr>
              <a:t>Evidence of widespread ecosystem decline is seen in the growing number of threatened plant and animal species worldwide, as well as in the collapse of ecosystem structure, functions and processes (leading to the inability of ecosystems to sustain the ecosystem service levels desired by beneficiaries).</a:t>
            </a:r>
          </a:p>
          <a:p>
            <a:pPr marL="171450" indent="-171450">
              <a:buFont typeface="Arial" panose="020B0604020202020204" pitchFamily="34" charset="0"/>
              <a:buChar char="•"/>
            </a:pPr>
            <a:endParaRPr lang="en-GB" sz="1200" baseline="0" dirty="0">
              <a:solidFill>
                <a:schemeClr val="tx2">
                  <a:lumMod val="90000"/>
                  <a:lumOff val="10000"/>
                </a:schemeClr>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chemeClr val="bg2">
                  <a:lumMod val="25000"/>
                </a:schemeClr>
              </a:buClr>
              <a:buSzTx/>
              <a:buFont typeface="Arial" panose="020B0604020202020204" pitchFamily="34" charset="0"/>
              <a:buChar char="•"/>
              <a:tabLst/>
              <a:defRPr/>
            </a:pPr>
            <a:r>
              <a:rPr lang="en-GB" sz="1200" i="1" baseline="0" dirty="0">
                <a:solidFill>
                  <a:schemeClr val="tx2">
                    <a:lumMod val="90000"/>
                    <a:lumOff val="10000"/>
                  </a:schemeClr>
                </a:solidFill>
                <a:latin typeface="Arial" panose="020B0604020202020204" pitchFamily="34" charset="0"/>
                <a:cs typeface="Arial" panose="020B0604020202020204" pitchFamily="34" charset="0"/>
              </a:rPr>
              <a:t>[Ask students to identify any ecosystems within their surrounding that have been degraded and the kinds of benefits that have been lost as a result of such degradation. Please ensure these are carefully noted down since they will use the identified ecosystems and their services as case study exercise at the end of this lecture. Visit slide 19 for the final exercise]</a:t>
            </a:r>
            <a:endParaRPr lang="en-GB" sz="1200" b="0" i="0" u="none" strike="noStrike" kern="1200" baseline="0" dirty="0">
              <a:solidFill>
                <a:schemeClr val="tx1"/>
              </a:solidFill>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t>4</a:t>
            </a:fld>
            <a:endParaRPr lang="en-US"/>
          </a:p>
        </p:txBody>
      </p:sp>
    </p:spTree>
    <p:extLst>
      <p:ext uri="{BB962C8B-B14F-4D97-AF65-F5344CB8AC3E}">
        <p14:creationId xmlns:p14="http://schemas.microsoft.com/office/powerpoint/2010/main" val="782516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80000"/>
              </a:lnSpc>
              <a:spcBef>
                <a:spcPts val="0"/>
              </a:spcBef>
              <a:spcAft>
                <a:spcPts val="0"/>
              </a:spcAft>
              <a:buClrTx/>
              <a:buSzTx/>
              <a:buFont typeface="Arial" panose="020B0604020202020204" pitchFamily="34" charset="0"/>
              <a:buNone/>
              <a:tabLst/>
              <a:defRPr/>
            </a:pPr>
            <a:r>
              <a:rPr lang="en-US" altLang="en-US" sz="1200" dirty="0"/>
              <a:t>Ecosystem restoration is not a fixed set of procedures.</a:t>
            </a:r>
          </a:p>
          <a:p>
            <a:pPr marL="0" marR="0" lvl="0" indent="0" algn="l" defTabSz="914400" rtl="0" eaLnBrk="1" fontAlgn="auto" latinLnBrk="0" hangingPunct="1">
              <a:lnSpc>
                <a:spcPct val="80000"/>
              </a:lnSpc>
              <a:spcBef>
                <a:spcPts val="0"/>
              </a:spcBef>
              <a:spcAft>
                <a:spcPts val="0"/>
              </a:spcAft>
              <a:buClrTx/>
              <a:buSzTx/>
              <a:buFont typeface="Arial" panose="020B0604020202020204" pitchFamily="34" charset="0"/>
              <a:buNone/>
              <a:tabLst/>
              <a:defRPr/>
            </a:pPr>
            <a:r>
              <a:rPr lang="en-GB" sz="1200" b="0" i="0" u="none" strike="noStrike" kern="1200" baseline="0" dirty="0">
                <a:solidFill>
                  <a:schemeClr val="tx1"/>
                </a:solidFill>
                <a:latin typeface="+mn-lt"/>
                <a:ea typeface="+mn-ea"/>
                <a:cs typeface="+mn-cs"/>
              </a:rPr>
              <a:t>Restoration activities range from </a:t>
            </a:r>
            <a:r>
              <a:rPr lang="en-GB" sz="1200" b="1" i="0" u="none" strike="noStrike" kern="1200" baseline="0" dirty="0">
                <a:solidFill>
                  <a:schemeClr val="tx1"/>
                </a:solidFill>
                <a:latin typeface="+mn-lt"/>
                <a:ea typeface="+mn-ea"/>
                <a:cs typeface="+mn-cs"/>
              </a:rPr>
              <a:t>modest improvement of key ecosystem functions and services</a:t>
            </a:r>
            <a:r>
              <a:rPr lang="en-GB" sz="1200" b="0" i="0" u="none" strike="noStrike" kern="1200" baseline="0" dirty="0">
                <a:solidFill>
                  <a:schemeClr val="tx1"/>
                </a:solidFill>
                <a:latin typeface="+mn-lt"/>
                <a:ea typeface="+mn-ea"/>
                <a:cs typeface="+mn-cs"/>
              </a:rPr>
              <a:t>, through to </a:t>
            </a:r>
            <a:r>
              <a:rPr lang="en-GB" sz="1200" b="1" i="0" u="none" strike="noStrike" kern="1200" baseline="0" dirty="0">
                <a:solidFill>
                  <a:schemeClr val="tx1"/>
                </a:solidFill>
                <a:latin typeface="+mn-lt"/>
                <a:ea typeface="+mn-ea"/>
                <a:cs typeface="+mn-cs"/>
              </a:rPr>
              <a:t>complete restoration of native biodiversity and habitat structure</a:t>
            </a:r>
            <a:r>
              <a:rPr lang="en-GB" sz="1200" b="0" i="0" u="none" strike="noStrike" kern="1200" baseline="0" dirty="0">
                <a:solidFill>
                  <a:schemeClr val="tx1"/>
                </a:solidFill>
                <a:latin typeface="+mn-lt"/>
                <a:ea typeface="+mn-ea"/>
                <a:cs typeface="+mn-cs"/>
              </a:rPr>
              <a:t>, with an implicit goal to restore the full range of associated ecosystem functions and services. </a:t>
            </a:r>
            <a:endParaRPr lang="en-GB" sz="1200" dirty="0">
              <a:solidFill>
                <a:srgbClr val="004C96"/>
              </a:solidFill>
              <a:latin typeface="Times New Roman" panose="02020603050405020304" pitchFamily="18" charset="0"/>
              <a:cs typeface="Times New Roman" panose="02020603050405020304" pitchFamily="18" charset="0"/>
            </a:endParaRPr>
          </a:p>
          <a:p>
            <a:pPr marL="171450" indent="-171450">
              <a:lnSpc>
                <a:spcPct val="80000"/>
              </a:lnSpc>
              <a:buFont typeface="Arial" panose="020B0604020202020204" pitchFamily="34" charset="0"/>
              <a:buChar char="•"/>
            </a:pPr>
            <a:endParaRPr lang="en-US" altLang="en-US" sz="1200" dirty="0"/>
          </a:p>
          <a:p>
            <a:pPr marL="171450" marR="0" lvl="0" indent="-17145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Image: http://</a:t>
            </a:r>
            <a:r>
              <a:rPr lang="en-GB" sz="1200" b="0" i="0" kern="1200" dirty="0" err="1">
                <a:solidFill>
                  <a:schemeClr val="tx1"/>
                </a:solidFill>
                <a:effectLst/>
                <a:latin typeface="+mn-lt"/>
                <a:ea typeface="+mn-ea"/>
                <a:cs typeface="+mn-cs"/>
              </a:rPr>
              <a:t>wwf.panda.org</a:t>
            </a:r>
            <a:r>
              <a:rPr lang="en-GB" sz="1200" b="0" i="0" kern="1200" dirty="0">
                <a:solidFill>
                  <a:schemeClr val="tx1"/>
                </a:solidFill>
                <a:effectLst/>
                <a:latin typeface="+mn-lt"/>
                <a:ea typeface="+mn-ea"/>
                <a:cs typeface="+mn-cs"/>
              </a:rPr>
              <a:t>/</a:t>
            </a:r>
            <a:r>
              <a:rPr lang="en-GB" sz="1200" b="0" i="0" kern="1200" dirty="0" err="1">
                <a:solidFill>
                  <a:schemeClr val="tx1"/>
                </a:solidFill>
                <a:effectLst/>
                <a:latin typeface="+mn-lt"/>
                <a:ea typeface="+mn-ea"/>
                <a:cs typeface="+mn-cs"/>
              </a:rPr>
              <a:t>our_work</a:t>
            </a:r>
            <a:r>
              <a:rPr lang="en-GB" sz="1200" b="0" i="0" kern="1200" dirty="0">
                <a:solidFill>
                  <a:schemeClr val="tx1"/>
                </a:solidFill>
                <a:effectLst/>
                <a:latin typeface="+mn-lt"/>
                <a:ea typeface="+mn-ea"/>
                <a:cs typeface="+mn-cs"/>
              </a:rPr>
              <a:t>/wildlife/problems/</a:t>
            </a:r>
            <a:r>
              <a:rPr lang="en-GB" sz="1200" b="0" i="0" kern="1200" dirty="0" err="1">
                <a:solidFill>
                  <a:schemeClr val="tx1"/>
                </a:solidFill>
                <a:effectLst/>
                <a:latin typeface="+mn-lt"/>
                <a:ea typeface="+mn-ea"/>
                <a:cs typeface="+mn-cs"/>
              </a:rPr>
              <a:t>habitat_loss_degradation</a:t>
            </a:r>
            <a:r>
              <a:rPr lang="en-GB" sz="1200" b="0" i="0" kern="1200" dirty="0">
                <a:solidFill>
                  <a:schemeClr val="tx1"/>
                </a:solidFill>
                <a:effectLst/>
                <a:latin typeface="+mn-lt"/>
                <a:ea typeface="+mn-ea"/>
                <a:cs typeface="+mn-cs"/>
              </a:rPr>
              <a:t>/ </a:t>
            </a:r>
          </a:p>
          <a:p>
            <a:pPr marL="171450" marR="0" lvl="0" indent="-171450" algn="l" defTabSz="914400" rtl="0" eaLnBrk="1" fontAlgn="auto" latinLnBrk="0" hangingPunct="1">
              <a:lnSpc>
                <a:spcPct val="8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Image:</a:t>
            </a:r>
            <a:r>
              <a:rPr lang="en-GB" sz="1200" b="0" i="0" kern="1200" baseline="0" dirty="0">
                <a:solidFill>
                  <a:schemeClr val="tx1"/>
                </a:solidFill>
                <a:effectLst/>
                <a:latin typeface="+mn-lt"/>
                <a:ea typeface="+mn-ea"/>
                <a:cs typeface="+mn-cs"/>
              </a:rPr>
              <a:t> </a:t>
            </a:r>
            <a:r>
              <a:rPr lang="en-GB" sz="1200" b="0" i="0" kern="1200" dirty="0">
                <a:solidFill>
                  <a:schemeClr val="tx1"/>
                </a:solidFill>
                <a:effectLst/>
                <a:latin typeface="+mn-lt"/>
                <a:ea typeface="+mn-ea"/>
                <a:cs typeface="+mn-cs"/>
              </a:rPr>
              <a:t>Protecting Environment-Planting trees (Creative commons)</a:t>
            </a:r>
          </a:p>
        </p:txBody>
      </p:sp>
      <p:sp>
        <p:nvSpPr>
          <p:cNvPr id="4" name="Slide Number Placeholder 3"/>
          <p:cNvSpPr>
            <a:spLocks noGrp="1"/>
          </p:cNvSpPr>
          <p:nvPr>
            <p:ph type="sldNum" sz="quarter" idx="10"/>
          </p:nvPr>
        </p:nvSpPr>
        <p:spPr/>
        <p:txBody>
          <a:bodyPr/>
          <a:lstStyle/>
          <a:p>
            <a:fld id="{D536A055-F74D-284E-8E9F-F2FBD7D2465E}" type="slidenum">
              <a:rPr lang="en-US" smtClean="0"/>
              <a:t>5</a:t>
            </a:fld>
            <a:endParaRPr lang="en-US"/>
          </a:p>
        </p:txBody>
      </p:sp>
    </p:spTree>
    <p:extLst>
      <p:ext uri="{BB962C8B-B14F-4D97-AF65-F5344CB8AC3E}">
        <p14:creationId xmlns:p14="http://schemas.microsoft.com/office/powerpoint/2010/main" val="221816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bg2">
                  <a:lumMod val="25000"/>
                </a:schemeClr>
              </a:buClr>
              <a:defRPr/>
            </a:pPr>
            <a:r>
              <a:rPr lang="en-GB" sz="1200" dirty="0">
                <a:latin typeface="Arial" panose="020B0604020202020204" pitchFamily="34" charset="0"/>
                <a:cs typeface="Arial" panose="020B0604020202020204" pitchFamily="34" charset="0"/>
              </a:rPr>
              <a:t>[</a:t>
            </a:r>
            <a:r>
              <a:rPr lang="en-GB" sz="1200" i="1" dirty="0">
                <a:latin typeface="Arial" panose="020B0604020202020204" pitchFamily="34" charset="0"/>
                <a:cs typeface="Arial" panose="020B0604020202020204" pitchFamily="34" charset="0"/>
              </a:rPr>
              <a:t>Discuss and</a:t>
            </a:r>
            <a:r>
              <a:rPr lang="en-GB" sz="1200" i="1" baseline="0" dirty="0">
                <a:latin typeface="Arial" panose="020B0604020202020204" pitchFamily="34" charset="0"/>
                <a:cs typeface="Arial" panose="020B0604020202020204" pitchFamily="34" charset="0"/>
              </a:rPr>
              <a:t> provide specific examples where possible. Some examples include: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i="1" dirty="0">
                <a:solidFill>
                  <a:schemeClr val="accent1">
                    <a:lumMod val="50000"/>
                  </a:schemeClr>
                </a:solidFill>
                <a:latin typeface="Arial" panose="020B0604020202020204" pitchFamily="34" charset="0"/>
                <a:cs typeface="Arial" panose="020B0604020202020204" pitchFamily="34" charset="0"/>
              </a:rPr>
              <a:t>Restoring ecosystem services</a:t>
            </a:r>
            <a:r>
              <a:rPr lang="en-GB" sz="1200" i="1" dirty="0">
                <a:solidFill>
                  <a:schemeClr val="accent1">
                    <a:lumMod val="50000"/>
                  </a:schemeClr>
                </a:solidFill>
                <a:latin typeface="Arial" panose="020B0604020202020204" pitchFamily="34" charset="0"/>
                <a:cs typeface="Arial" panose="020B0604020202020204" pitchFamily="34" charset="0"/>
              </a:rPr>
              <a:t>:</a:t>
            </a:r>
            <a:r>
              <a:rPr lang="en-US" sz="1200" i="1" dirty="0">
                <a:latin typeface="Arial" panose="020B0604020202020204" pitchFamily="34" charset="0"/>
                <a:cs typeface="Arial" panose="020B0604020202020204" pitchFamily="34" charset="0"/>
              </a:rPr>
              <a:t> T</a:t>
            </a:r>
            <a:r>
              <a:rPr lang="en-GB" sz="1200" i="1" dirty="0">
                <a:solidFill>
                  <a:schemeClr val="accent1">
                    <a:lumMod val="50000"/>
                  </a:schemeClr>
                </a:solidFill>
                <a:latin typeface="Arial" panose="020B0604020202020204" pitchFamily="34" charset="0"/>
                <a:cs typeface="Arial" panose="020B0604020202020204" pitchFamily="34" charset="0"/>
              </a:rPr>
              <a:t>o recover or repair ecosystems for their capacity to provide various services</a:t>
            </a:r>
            <a:r>
              <a:rPr lang="en-GB" sz="1200" i="1" baseline="0" dirty="0">
                <a:latin typeface="Arial" panose="020B0604020202020204" pitchFamily="34" charset="0"/>
                <a:cs typeface="Arial" panose="020B0604020202020204" pitchFamily="34" charset="0"/>
              </a:rPr>
              <a:t> (i.e. a utilitarian approach focused on human needs). In the context of combating climate change, there is a massive global policy focus on reforesting to increase carbon sequestration.</a:t>
            </a:r>
            <a:endParaRPr lang="en-GB" sz="1200" i="1" dirty="0">
              <a:solidFill>
                <a:schemeClr val="accent1">
                  <a:lumMod val="50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1200" b="1" i="1" dirty="0">
                <a:solidFill>
                  <a:schemeClr val="accent1">
                    <a:lumMod val="50000"/>
                  </a:schemeClr>
                </a:solidFill>
                <a:latin typeface="Arial" panose="020B0604020202020204" pitchFamily="34" charset="0"/>
                <a:cs typeface="Arial" panose="020B0604020202020204" pitchFamily="34" charset="0"/>
              </a:rPr>
              <a:t>Biotic reasons</a:t>
            </a:r>
            <a:r>
              <a:rPr lang="en-GB" sz="1200" i="1" dirty="0">
                <a:solidFill>
                  <a:schemeClr val="accent1">
                    <a:lumMod val="50000"/>
                  </a:schemeClr>
                </a:solidFill>
                <a:latin typeface="Arial" panose="020B0604020202020204" pitchFamily="34" charset="0"/>
                <a:cs typeface="Arial" panose="020B0604020202020204" pitchFamily="34" charset="0"/>
              </a:rPr>
              <a:t>: To recover lost aspects of local biodiversity (for their own intrinsic value) </a:t>
            </a:r>
          </a:p>
          <a:p>
            <a:pPr marL="342900" indent="-342900">
              <a:buFont typeface="Arial" panose="020B0604020202020204" pitchFamily="34" charset="0"/>
              <a:buChar char="•"/>
            </a:pPr>
            <a:r>
              <a:rPr lang="en-GB" sz="1200" b="1" i="1" dirty="0">
                <a:solidFill>
                  <a:schemeClr val="accent1">
                    <a:lumMod val="50000"/>
                  </a:schemeClr>
                </a:solidFill>
                <a:latin typeface="Arial" panose="020B0604020202020204" pitchFamily="34" charset="0"/>
                <a:cs typeface="Arial" panose="020B0604020202020204" pitchFamily="34" charset="0"/>
              </a:rPr>
              <a:t>Aesthetic reasons</a:t>
            </a:r>
            <a:r>
              <a:rPr lang="en-GB" sz="1200" i="1" dirty="0">
                <a:solidFill>
                  <a:schemeClr val="accent1">
                    <a:lumMod val="50000"/>
                  </a:schemeClr>
                </a:solidFill>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Nature is beautiful and we should value, preserve and restore the beauty of the Earth, as we would a beautiful or historical building or painting</a:t>
            </a:r>
            <a:endParaRPr lang="en-GB" sz="1200" i="1" dirty="0">
              <a:solidFill>
                <a:schemeClr val="accent1">
                  <a:lumMod val="50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1200" b="1" i="1" dirty="0">
                <a:solidFill>
                  <a:schemeClr val="accent1">
                    <a:lumMod val="50000"/>
                  </a:schemeClr>
                </a:solidFill>
                <a:latin typeface="Arial" panose="020B0604020202020204" pitchFamily="34" charset="0"/>
                <a:cs typeface="Arial" panose="020B0604020202020204" pitchFamily="34" charset="0"/>
              </a:rPr>
              <a:t>Idealistic reasons</a:t>
            </a:r>
            <a:r>
              <a:rPr lang="en-GB" sz="1200" i="1" dirty="0">
                <a:solidFill>
                  <a:schemeClr val="accent1">
                    <a:lumMod val="50000"/>
                  </a:schemeClr>
                </a:solidFill>
                <a:latin typeface="Arial" panose="020B0604020202020204" pitchFamily="34" charset="0"/>
                <a:cs typeface="Arial" panose="020B0604020202020204" pitchFamily="34" charset="0"/>
              </a:rPr>
              <a:t>: Consists of personal and cultural expressions of concern or atonement for environmental degradation, reengagement with nature, and/or spiritual fulfilment] </a:t>
            </a:r>
          </a:p>
          <a:p>
            <a:pPr>
              <a:spcBef>
                <a:spcPct val="0"/>
              </a:spcBef>
            </a:pPr>
            <a:endParaRPr lang="en-US" altLang="en-US" dirty="0"/>
          </a:p>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6</a:t>
            </a:fld>
            <a:endParaRPr lang="en-US"/>
          </a:p>
        </p:txBody>
      </p:sp>
    </p:spTree>
    <p:extLst>
      <p:ext uri="{BB962C8B-B14F-4D97-AF65-F5344CB8AC3E}">
        <p14:creationId xmlns:p14="http://schemas.microsoft.com/office/powerpoint/2010/main" val="555775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Ecological restoration efforts may be conducted on either a small scale (e.g. tree planting) or may involve major human and technical efforts (e.g. re-creation of wetlands).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D536A055-F74D-284E-8E9F-F2FBD7D2465E}" type="slidenum">
              <a:rPr lang="en-US" smtClean="0"/>
              <a:t>9</a:t>
            </a:fld>
            <a:endParaRPr lang="en-US"/>
          </a:p>
        </p:txBody>
      </p:sp>
    </p:spTree>
    <p:extLst>
      <p:ext uri="{BB962C8B-B14F-4D97-AF65-F5344CB8AC3E}">
        <p14:creationId xmlns:p14="http://schemas.microsoft.com/office/powerpoint/2010/main" val="359608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Palatino-Roman"/>
              </a:rPr>
              <a:t>It is important to understand the ecosystem, why it is degraded and what opportunities exist to restore it. A general feature of many systems seems to be the potential for the system to exist in a number of different states, and the likelihood that restoration thresholds/barriers exist, which prevent the system from returning to a less-degraded state without the input of management effort (Hobbs &amp; Norton 1996).</a:t>
            </a:r>
          </a:p>
          <a:p>
            <a:pPr marL="171450" indent="-171450">
              <a:buFont typeface="Arial" panose="020B0604020202020204" pitchFamily="34" charset="0"/>
              <a:buChar char="•"/>
            </a:pPr>
            <a:r>
              <a:rPr lang="en-GB" sz="1200" b="0" i="0" u="none" strike="noStrike" kern="1200" baseline="0" dirty="0" err="1">
                <a:solidFill>
                  <a:schemeClr val="tx1"/>
                </a:solidFill>
                <a:latin typeface="+mn-lt"/>
                <a:ea typeface="+mn-ea"/>
                <a:cs typeface="+mn-cs"/>
              </a:rPr>
              <a:t>Whisenant</a:t>
            </a:r>
            <a:r>
              <a:rPr lang="en-GB" sz="1200" b="0" i="0" u="none" strike="noStrike" kern="1200" baseline="0" dirty="0">
                <a:solidFill>
                  <a:schemeClr val="tx1"/>
                </a:solidFill>
                <a:latin typeface="+mn-lt"/>
                <a:ea typeface="+mn-ea"/>
                <a:cs typeface="+mn-cs"/>
              </a:rPr>
              <a:t> (1999) suggests that two main types of such threshold are likely: </a:t>
            </a:r>
          </a:p>
          <a:p>
            <a:pPr marL="628650" lvl="1" indent="-171450">
              <a:buFont typeface="Courier New" panose="02070309020205020404" pitchFamily="49" charset="0"/>
              <a:buChar char="o"/>
            </a:pPr>
            <a:r>
              <a:rPr lang="en-GB" sz="1200" b="0" i="0" u="none" strike="noStrike" kern="1200" baseline="0" dirty="0">
                <a:solidFill>
                  <a:schemeClr val="tx1"/>
                </a:solidFill>
                <a:latin typeface="+mn-lt"/>
                <a:ea typeface="+mn-ea"/>
                <a:cs typeface="+mn-cs"/>
              </a:rPr>
              <a:t>That caused by biotic interactions </a:t>
            </a:r>
          </a:p>
          <a:p>
            <a:pPr marL="628650" lvl="1" indent="-171450">
              <a:buFont typeface="Courier New" panose="02070309020205020404" pitchFamily="49" charset="0"/>
              <a:buChar char="o"/>
            </a:pPr>
            <a:r>
              <a:rPr lang="en-GB" sz="1200" b="0" i="0" u="none" strike="noStrike" kern="1200" baseline="0" dirty="0">
                <a:solidFill>
                  <a:schemeClr val="tx1"/>
                </a:solidFill>
                <a:latin typeface="+mn-lt"/>
                <a:ea typeface="+mn-ea"/>
                <a:cs typeface="+mn-cs"/>
              </a:rPr>
              <a:t>That caused by abiotic limitations.</a:t>
            </a:r>
            <a:endParaRPr lang="en-GB" dirty="0"/>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model provides a conceptual model for understanding ecosystem states and transitions amongst them.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It also helps to identify the types of interventions that may be required to restore the functions of ecosystems that are degraded to varying degrees.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numbered ‘cups’ represent alternative ecosystem states that may exist because of the </a:t>
            </a:r>
            <a:r>
              <a:rPr lang="en-GB" sz="1200" b="1" kern="1200" dirty="0">
                <a:solidFill>
                  <a:schemeClr val="tx1"/>
                </a:solidFill>
                <a:effectLst/>
                <a:latin typeface="+mn-lt"/>
                <a:ea typeface="+mn-ea"/>
                <a:cs typeface="+mn-cs"/>
              </a:rPr>
              <a:t>influence of natural or anthropogenic disturbance and stress</a:t>
            </a:r>
            <a:r>
              <a:rPr lang="en-GB" sz="1200" kern="1200" dirty="0">
                <a:solidFill>
                  <a:schemeClr val="tx1"/>
                </a:solidFill>
                <a:effectLst/>
                <a:latin typeface="+mn-lt"/>
                <a:ea typeface="+mn-ea"/>
                <a:cs typeface="+mn-cs"/>
              </a:rPr>
              <a:t>. </a:t>
            </a:r>
          </a:p>
          <a:p>
            <a:pPr marL="628650" lvl="1" indent="-171450">
              <a:buFont typeface="Courier New" panose="02070309020205020404" pitchFamily="49" charset="0"/>
              <a:buChar char="o"/>
            </a:pPr>
            <a:r>
              <a:rPr lang="en-GB" sz="1200" kern="1200" dirty="0">
                <a:solidFill>
                  <a:schemeClr val="tx1"/>
                </a:solidFill>
                <a:effectLst/>
                <a:latin typeface="+mn-lt"/>
                <a:ea typeface="+mn-ea"/>
                <a:cs typeface="+mn-cs"/>
              </a:rPr>
              <a:t>These can cause transitions towards increasingly degraded states (6 being the most degraded) while interventions (restoration activities) attempt to force transitions towards an intact state (e.g. state 1 or above)</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ecological resilience of the ecosystem in any given state is indicated by the width and depth of the ‘cup’ </a:t>
            </a:r>
          </a:p>
          <a:p>
            <a:pPr marL="628650" lvl="1" indent="-171450">
              <a:buFont typeface="Courier New" panose="02070309020205020404" pitchFamily="49" charset="0"/>
              <a:buChar char="o"/>
            </a:pPr>
            <a:r>
              <a:rPr lang="en-GB" sz="1200" kern="1200" dirty="0">
                <a:solidFill>
                  <a:schemeClr val="tx1"/>
                </a:solidFill>
                <a:effectLst/>
                <a:latin typeface="+mn-lt"/>
                <a:ea typeface="+mn-ea"/>
                <a:cs typeface="+mn-cs"/>
              </a:rPr>
              <a:t>Its depth represents the degree of disturbance (moving to the left) or intervention (moving to the right) required to cause transition between states. </a:t>
            </a:r>
          </a:p>
          <a:p>
            <a:pPr marL="628650" lvl="1" indent="-171450">
              <a:buFont typeface="Courier New" panose="02070309020205020404" pitchFamily="49" charset="0"/>
              <a:buChar char="o"/>
            </a:pPr>
            <a:r>
              <a:rPr lang="en-GB" sz="1200" kern="1200" dirty="0">
                <a:solidFill>
                  <a:schemeClr val="tx1"/>
                </a:solidFill>
                <a:effectLst/>
                <a:latin typeface="+mn-lt"/>
                <a:ea typeface="+mn-ea"/>
                <a:cs typeface="+mn-cs"/>
              </a:rPr>
              <a:t>There may be multiple barriers for each ecosystem attribute</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Interventions may thus be understood as focusing on preventing or reversing transition in ecosystem states across these barriers</a:t>
            </a:r>
            <a:r>
              <a:rPr lang="en-GB" sz="1200" kern="1200" baseline="0" dirty="0">
                <a:solidFill>
                  <a:schemeClr val="tx1"/>
                </a:solidFill>
                <a:effectLst/>
                <a:latin typeface="+mn-lt"/>
                <a:ea typeface="+mn-ea"/>
                <a:cs typeface="+mn-cs"/>
              </a:rPr>
              <a:t> (</a:t>
            </a:r>
            <a:r>
              <a:rPr lang="en-GB" sz="1200" b="0" i="0" u="none" strike="noStrike" kern="1200" baseline="0" dirty="0" err="1">
                <a:solidFill>
                  <a:schemeClr val="tx1"/>
                </a:solidFill>
                <a:latin typeface="+mn-lt"/>
                <a:ea typeface="+mn-ea"/>
                <a:cs typeface="+mn-cs"/>
              </a:rPr>
              <a:t>Whisenant</a:t>
            </a:r>
            <a:r>
              <a:rPr lang="en-GB" sz="1200" b="0" i="0" u="none" strike="noStrike" kern="1200" baseline="0" dirty="0">
                <a:solidFill>
                  <a:schemeClr val="tx1"/>
                </a:solidFill>
                <a:latin typeface="+mn-lt"/>
                <a:ea typeface="+mn-ea"/>
                <a:cs typeface="+mn-cs"/>
              </a:rPr>
              <a:t> 1999; Hobbs and Harris 2001)</a:t>
            </a:r>
            <a:endParaRPr lang="en-US" alt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10</a:t>
            </a:fld>
            <a:endParaRPr lang="en-US"/>
          </a:p>
        </p:txBody>
      </p:sp>
    </p:spTree>
    <p:extLst>
      <p:ext uri="{BB962C8B-B14F-4D97-AF65-F5344CB8AC3E}">
        <p14:creationId xmlns:p14="http://schemas.microsoft.com/office/powerpoint/2010/main" val="1911786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0" i="1" u="none" strike="noStrike" kern="1200" baseline="0" dirty="0">
                <a:solidFill>
                  <a:schemeClr val="tx1"/>
                </a:solidFill>
                <a:latin typeface="+mn-lt"/>
                <a:ea typeface="+mn-ea"/>
                <a:cs typeface="+mn-cs"/>
              </a:rPr>
              <a:t>[Some ideas to help answer the questions are: </a:t>
            </a:r>
          </a:p>
          <a:p>
            <a:r>
              <a:rPr lang="en-GB" sz="2400" b="0" i="1" u="none" strike="noStrike" kern="1200" baseline="0" dirty="0">
                <a:solidFill>
                  <a:schemeClr val="tx1"/>
                </a:solidFill>
                <a:latin typeface="+mn-lt"/>
                <a:ea typeface="+mn-ea"/>
                <a:cs typeface="+mn-cs"/>
              </a:rPr>
              <a:t>If the system has degraded mainly due to biotic changes (such as grazing-induced changes in vegetation composition), restoration efforts need to focus on biotic manipulations which remove the degrading factor (e.g., the grazing animal) and adjust the biotic composition (e.g., replant desired species). If, on the other hand, the system has degraded due to changes in abiotic features (such as through soil erosion or contamination), restoration efforts need to focus first on removing the degrading factor and repairing the physical and/or chemical environment. In the latter case, there is little point in focusing on biotic manipulation without first tackling the abiotic problems].</a:t>
            </a:r>
            <a:endParaRPr lang="en-GB" sz="2400" i="1" dirty="0"/>
          </a:p>
          <a:p>
            <a:endParaRPr lang="en-GB" sz="2400" dirty="0"/>
          </a:p>
        </p:txBody>
      </p:sp>
      <p:sp>
        <p:nvSpPr>
          <p:cNvPr id="4" name="Slide Number Placeholder 3"/>
          <p:cNvSpPr>
            <a:spLocks noGrp="1"/>
          </p:cNvSpPr>
          <p:nvPr>
            <p:ph type="sldNum" sz="quarter" idx="10"/>
          </p:nvPr>
        </p:nvSpPr>
        <p:spPr/>
        <p:txBody>
          <a:bodyPr/>
          <a:lstStyle/>
          <a:p>
            <a:fld id="{D536A055-F74D-284E-8E9F-F2FBD7D2465E}" type="slidenum">
              <a:rPr lang="en-US" smtClean="0"/>
              <a:t>11</a:t>
            </a:fld>
            <a:endParaRPr lang="en-US"/>
          </a:p>
        </p:txBody>
      </p:sp>
    </p:spTree>
    <p:extLst>
      <p:ext uri="{BB962C8B-B14F-4D97-AF65-F5344CB8AC3E}">
        <p14:creationId xmlns:p14="http://schemas.microsoft.com/office/powerpoint/2010/main" val="4682461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9B58C9-FC10-A342-B0A7-D2DE3051508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4653"/>
          <a:stretch/>
        </p:blipFill>
        <p:spPr>
          <a:xfrm>
            <a:off x="0" y="1424"/>
            <a:ext cx="9187292" cy="6120680"/>
          </a:xfrm>
          <a:prstGeom prst="rect">
            <a:avLst/>
          </a:prstGeom>
        </p:spPr>
      </p:pic>
      <p:sp>
        <p:nvSpPr>
          <p:cNvPr id="8" name="Rectangle 7">
            <a:extLst>
              <a:ext uri="{FF2B5EF4-FFF2-40B4-BE49-F238E27FC236}">
                <a16:creationId xmlns:a16="http://schemas.microsoft.com/office/drawing/2014/main" id="{A1FA03C5-558A-0E40-9472-A205E00A04F3}"/>
              </a:ext>
            </a:extLst>
          </p:cNvPr>
          <p:cNvSpPr/>
          <p:nvPr userDrawn="1"/>
        </p:nvSpPr>
        <p:spPr>
          <a:xfrm flipV="1">
            <a:off x="0" y="3895870"/>
            <a:ext cx="9144000" cy="22663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010E272-3F0F-A244-932E-FCE3E4CF0711}"/>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073083"/>
            <a:ext cx="7772400" cy="2387600"/>
          </a:xfrm>
        </p:spPr>
        <p:txBody>
          <a:bodyPr anchor="b">
            <a:normAutofit/>
          </a:bodyPr>
          <a:lstStyle>
            <a:lvl1pPr algn="ctr">
              <a:defRPr sz="4400" baseline="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43000" y="5552758"/>
            <a:ext cx="6858000" cy="1655762"/>
          </a:xfrm>
        </p:spPr>
        <p:txBody>
          <a:bodyPr/>
          <a:lstStyle>
            <a:lvl1pPr marL="0" indent="0" algn="ctr">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5" name="Picture 14">
            <a:extLst>
              <a:ext uri="{FF2B5EF4-FFF2-40B4-BE49-F238E27FC236}">
                <a16:creationId xmlns:a16="http://schemas.microsoft.com/office/drawing/2014/main" id="{2030158B-6B14-D744-9ADC-E694CD5D5B8F}"/>
              </a:ext>
            </a:extLst>
          </p:cNvPr>
          <p:cNvPicPr>
            <a:picLocks noChangeAspect="1"/>
          </p:cNvPicPr>
          <p:nvPr userDrawn="1"/>
        </p:nvPicPr>
        <p:blipFill>
          <a:blip r:embed="rId3">
            <a:alphaModFix amt="85000"/>
          </a:blip>
          <a:stretch>
            <a:fillRect/>
          </a:stretch>
        </p:blipFill>
        <p:spPr>
          <a:xfrm>
            <a:off x="5878805" y="245417"/>
            <a:ext cx="3270102" cy="2271257"/>
          </a:xfrm>
          <a:prstGeom prst="rect">
            <a:avLst/>
          </a:prstGeom>
        </p:spPr>
      </p:pic>
      <p:sp>
        <p:nvSpPr>
          <p:cNvPr id="16" name="Rectangle 15">
            <a:extLst>
              <a:ext uri="{FF2B5EF4-FFF2-40B4-BE49-F238E27FC236}">
                <a16:creationId xmlns:a16="http://schemas.microsoft.com/office/drawing/2014/main" id="{1CE0C27E-6EB9-0E4B-AB7D-FA9970F2868D}"/>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557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894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AFE4223-46E4-A548-AAEA-3DEF7A103352}"/>
              </a:ext>
            </a:extLst>
          </p:cNvPr>
          <p:cNvSpPr/>
          <p:nvPr userDrawn="1"/>
        </p:nvSpPr>
        <p:spPr>
          <a:xfrm rot="5400000">
            <a:off x="1499858" y="-786142"/>
            <a:ext cx="6858000" cy="8430287"/>
          </a:xfrm>
          <a:prstGeom prst="rect">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543675" y="365125"/>
            <a:ext cx="1971675" cy="5811838"/>
          </a:xfrm>
        </p:spPr>
        <p:txBody>
          <a:bodyPr vert="eaVert">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919972" y="5291115"/>
            <a:ext cx="2502317" cy="45254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672356" y="1038472"/>
            <a:ext cx="1994982" cy="500073"/>
          </a:xfrm>
          <a:prstGeom prst="rect">
            <a:avLst/>
          </a:prstGeom>
        </p:spPr>
      </p:pic>
      <p:sp>
        <p:nvSpPr>
          <p:cNvPr id="7" name="Rectangle 6">
            <a:extLst>
              <a:ext uri="{FF2B5EF4-FFF2-40B4-BE49-F238E27FC236}">
                <a16:creationId xmlns:a16="http://schemas.microsoft.com/office/drawing/2014/main" id="{4CA8E3CB-726D-FB46-BEA6-7B9A066A4BE0}"/>
              </a:ext>
            </a:extLst>
          </p:cNvPr>
          <p:cNvSpPr/>
          <p:nvPr userDrawn="1"/>
        </p:nvSpPr>
        <p:spPr>
          <a:xfrm>
            <a:off x="0" y="1"/>
            <a:ext cx="9144000" cy="634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4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2139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1"/>
            <a:ext cx="9144000" cy="6162262"/>
          </a:xfrm>
          <a:prstGeom prst="rect">
            <a:avLst/>
          </a:prstGeom>
          <a:solidFill>
            <a:schemeClr val="accent4">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3888" y="1709739"/>
            <a:ext cx="7886700" cy="2852737"/>
          </a:xfrm>
        </p:spPr>
        <p:txBody>
          <a:bodyPr anchor="b">
            <a:normAutofit/>
          </a:bodyPr>
          <a:lstStyle>
            <a:lvl1pPr>
              <a:defRPr sz="4400" baseline="0">
                <a:solidFill>
                  <a:schemeClr val="accent1"/>
                </a:solidFill>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9" name="Picture 18"/>
          <p:cNvPicPr>
            <a:picLocks noChangeAspect="1"/>
          </p:cNvPicPr>
          <p:nvPr userDrawn="1"/>
        </p:nvPicPr>
        <p:blipFill rotWithShape="1">
          <a:blip r:embed="rId2">
            <a:extLst>
              <a:ext uri="{28A0092B-C50C-407E-A947-70E740481C1C}">
                <a14:useLocalDpi xmlns:a14="http://schemas.microsoft.com/office/drawing/2010/main" val="0"/>
              </a:ext>
            </a:extLst>
          </a:blip>
          <a:srcRect r="35322"/>
          <a:stretch/>
        </p:blipFill>
        <p:spPr>
          <a:xfrm>
            <a:off x="5864374" y="217675"/>
            <a:ext cx="3270102" cy="2326741"/>
          </a:xfrm>
          <a:prstGeom prst="rect">
            <a:avLst/>
          </a:prstGeom>
        </p:spPr>
      </p:pic>
      <p:pic>
        <p:nvPicPr>
          <p:cNvPr id="13" name="Picture 12">
            <a:extLst>
              <a:ext uri="{FF2B5EF4-FFF2-40B4-BE49-F238E27FC236}">
                <a16:creationId xmlns:a16="http://schemas.microsoft.com/office/drawing/2014/main" id="{410B1044-7ED6-5A42-9E67-0654589205D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06478" y="6401797"/>
            <a:ext cx="1929840" cy="349014"/>
          </a:xfrm>
          <a:prstGeom prst="rect">
            <a:avLst/>
          </a:prstGeom>
        </p:spPr>
      </p:pic>
      <p:pic>
        <p:nvPicPr>
          <p:cNvPr id="14" name="Picture 13">
            <a:extLst>
              <a:ext uri="{FF2B5EF4-FFF2-40B4-BE49-F238E27FC236}">
                <a16:creationId xmlns:a16="http://schemas.microsoft.com/office/drawing/2014/main" id="{67FAB5AC-7774-4E44-B3CC-C55C50D1695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9" name="Rectangle 8">
            <a:extLst>
              <a:ext uri="{FF2B5EF4-FFF2-40B4-BE49-F238E27FC236}">
                <a16:creationId xmlns:a16="http://schemas.microsoft.com/office/drawing/2014/main" id="{CF397270-85CB-6242-876E-1A3066A5CDF9}"/>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2448C43-DDA1-044A-A332-77E628FFA8EB}"/>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4628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0121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lvl1pPr>
              <a:defRPr sz="3600" baseline="0"/>
            </a:lvl1p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77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Tree>
    <p:extLst>
      <p:ext uri="{BB962C8B-B14F-4D97-AF65-F5344CB8AC3E}">
        <p14:creationId xmlns:p14="http://schemas.microsoft.com/office/powerpoint/2010/main" val="120090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507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baseline="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2969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4687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1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6BB032-C209-E444-9516-BC0011C19D5B}"/>
              </a:ext>
            </a:extLst>
          </p:cNvPr>
          <p:cNvSpPr/>
          <p:nvPr userDrawn="1"/>
        </p:nvSpPr>
        <p:spPr>
          <a:xfrm flipV="1">
            <a:off x="0" y="6162259"/>
            <a:ext cx="9144000" cy="695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106478" y="6371317"/>
            <a:ext cx="1929840" cy="349014"/>
          </a:xfrm>
          <a:prstGeom prst="rect">
            <a:avLst/>
          </a:prstGeom>
        </p:spPr>
      </p:pic>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10" name="Rectangle 9">
            <a:extLst>
              <a:ext uri="{FF2B5EF4-FFF2-40B4-BE49-F238E27FC236}">
                <a16:creationId xmlns:a16="http://schemas.microsoft.com/office/drawing/2014/main" id="{42396909-E1A3-714C-BC21-FF375635C688}"/>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CBBBCD2-553F-EF42-92BF-EBF48DD515E8}"/>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60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b="1" kern="1200" baseline="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600"/>
        </a:spcBef>
        <a:buClr>
          <a:schemeClr val="accent4"/>
        </a:buClr>
        <a:buFont typeface="Arial" panose="020B0604020202020204" pitchFamily="34" charset="0"/>
        <a:buChar char="•"/>
        <a:defRPr sz="2800" kern="800" baseline="0">
          <a:solidFill>
            <a:srgbClr val="004C96"/>
          </a:solidFill>
          <a:latin typeface="+mn-lt"/>
          <a:ea typeface="+mn-ea"/>
          <a:cs typeface="+mn-cs"/>
        </a:defRPr>
      </a:lvl1pPr>
      <a:lvl2pPr marL="685800" indent="-228600" algn="l" defTabSz="914400" rtl="0" eaLnBrk="1" latinLnBrk="0" hangingPunct="1">
        <a:lnSpc>
          <a:spcPct val="100000"/>
        </a:lnSpc>
        <a:spcBef>
          <a:spcPts val="600"/>
        </a:spcBef>
        <a:buClr>
          <a:schemeClr val="accent4"/>
        </a:buClr>
        <a:buFont typeface="LucidaGrande" panose="020B0600040502020204" pitchFamily="34" charset="0"/>
        <a:buChar char="-"/>
        <a:defRPr sz="2400" kern="800" baseline="0">
          <a:solidFill>
            <a:srgbClr val="004C96"/>
          </a:solidFill>
          <a:latin typeface="+mn-lt"/>
          <a:ea typeface="+mn-ea"/>
          <a:cs typeface="+mn-cs"/>
        </a:defRPr>
      </a:lvl2pPr>
      <a:lvl3pPr marL="1143000" indent="-228600" algn="l" defTabSz="914400" rtl="0" eaLnBrk="1" latinLnBrk="0" hangingPunct="1">
        <a:lnSpc>
          <a:spcPct val="100000"/>
        </a:lnSpc>
        <a:spcBef>
          <a:spcPts val="600"/>
        </a:spcBef>
        <a:buClr>
          <a:schemeClr val="accent4"/>
        </a:buClr>
        <a:buFont typeface="Arial" panose="020B0604020202020204" pitchFamily="34" charset="0"/>
        <a:buChar char="•"/>
        <a:defRPr sz="2000" kern="800" baseline="0">
          <a:solidFill>
            <a:srgbClr val="004C96"/>
          </a:solidFill>
          <a:latin typeface="+mn-lt"/>
          <a:ea typeface="+mn-ea"/>
          <a:cs typeface="+mn-cs"/>
        </a:defRPr>
      </a:lvl3pPr>
      <a:lvl4pPr marL="16002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4pPr>
      <a:lvl5pPr marL="20574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ipbes.net/"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ebrary.ifpri.org/cdm/ref/collection/p15738coll2/id/130817"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a:cs typeface="Times New Roman" panose="02020603050405020304" pitchFamily="18" charset="0"/>
              </a:rPr>
              <a:t>Ecosystem </a:t>
            </a:r>
            <a:br>
              <a:rPr lang="en-GB" altLang="en-US" dirty="0">
                <a:cs typeface="Times New Roman" panose="02020603050405020304" pitchFamily="18" charset="0"/>
              </a:rPr>
            </a:br>
            <a:r>
              <a:rPr lang="en-GB" altLang="en-US" dirty="0">
                <a:cs typeface="Times New Roman" panose="02020603050405020304" pitchFamily="18" charset="0"/>
              </a:rPr>
              <a:t>Restoration</a:t>
            </a:r>
            <a:endParaRPr lang="en-US" dirty="0"/>
          </a:p>
        </p:txBody>
      </p:sp>
      <p:sp>
        <p:nvSpPr>
          <p:cNvPr id="5" name="Subtitle 4">
            <a:extLst>
              <a:ext uri="{FF2B5EF4-FFF2-40B4-BE49-F238E27FC236}">
                <a16:creationId xmlns:a16="http://schemas.microsoft.com/office/drawing/2014/main" id="{95602EF0-93F3-1C46-8053-A83A4D8810E0}"/>
              </a:ext>
            </a:extLst>
          </p:cNvPr>
          <p:cNvSpPr>
            <a:spLocks noGrp="1"/>
          </p:cNvSpPr>
          <p:nvPr>
            <p:ph type="subTitle" idx="1"/>
          </p:nvPr>
        </p:nvSpPr>
        <p:spPr/>
        <p:txBody>
          <a:bodyPr/>
          <a:lstStyle/>
          <a:p>
            <a:r>
              <a:rPr lang="en-US" dirty="0"/>
              <a:t>Topic 10</a:t>
            </a:r>
          </a:p>
        </p:txBody>
      </p:sp>
      <p:sp>
        <p:nvSpPr>
          <p:cNvPr id="4" name="TextBox 3">
            <a:extLst>
              <a:ext uri="{FF2B5EF4-FFF2-40B4-BE49-F238E27FC236}">
                <a16:creationId xmlns:a16="http://schemas.microsoft.com/office/drawing/2014/main" id="{3A65D3BE-9F80-D340-BE4D-FFAEC5C13CCD}"/>
              </a:ext>
            </a:extLst>
          </p:cNvPr>
          <p:cNvSpPr txBox="1"/>
          <p:nvPr/>
        </p:nvSpPr>
        <p:spPr>
          <a:xfrm>
            <a:off x="7361111" y="5886168"/>
            <a:ext cx="1798655" cy="200055"/>
          </a:xfrm>
          <a:prstGeom prst="rect">
            <a:avLst/>
          </a:prstGeom>
          <a:noFill/>
        </p:spPr>
        <p:txBody>
          <a:bodyPr wrap="square" rtlCol="0">
            <a:spAutoFit/>
          </a:bodyPr>
          <a:lstStyle/>
          <a:p>
            <a:pPr algn="r"/>
            <a:r>
              <a:rPr lang="en-US" sz="700" dirty="0">
                <a:solidFill>
                  <a:schemeClr val="bg1">
                    <a:alpha val="70000"/>
                  </a:schemeClr>
                </a:solidFill>
              </a:rPr>
              <a:t>© Neil Palmer / IWMI</a:t>
            </a:r>
            <a:endParaRPr lang="en-GB" sz="700" dirty="0">
              <a:solidFill>
                <a:schemeClr val="bg1">
                  <a:alpha val="70000"/>
                </a:schemeClr>
              </a:solidFill>
            </a:endParaRPr>
          </a:p>
        </p:txBody>
      </p:sp>
    </p:spTree>
    <p:extLst>
      <p:ext uri="{BB962C8B-B14F-4D97-AF65-F5344CB8AC3E}">
        <p14:creationId xmlns:p14="http://schemas.microsoft.com/office/powerpoint/2010/main" val="1423600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376597" y="136121"/>
            <a:ext cx="8045447" cy="1325563"/>
          </a:xfrm>
        </p:spPr>
        <p:txBody>
          <a:bodyPr>
            <a:normAutofit/>
          </a:bodyPr>
          <a:lstStyle/>
          <a:p>
            <a:pPr>
              <a:lnSpc>
                <a:spcPct val="100000"/>
              </a:lnSpc>
            </a:pPr>
            <a:r>
              <a:rPr lang="en-GB" sz="3200" dirty="0"/>
              <a:t>Ecosystem degradation and restoration model</a:t>
            </a:r>
          </a:p>
        </p:txBody>
      </p:sp>
      <p:sp>
        <p:nvSpPr>
          <p:cNvPr id="4" name="TextBox 3">
            <a:extLst>
              <a:ext uri="{FF2B5EF4-FFF2-40B4-BE49-F238E27FC236}">
                <a16:creationId xmlns:a16="http://schemas.microsoft.com/office/drawing/2014/main" id="{85B14A3C-DF06-6E4C-9A98-F6D82D88C0A1}"/>
              </a:ext>
            </a:extLst>
          </p:cNvPr>
          <p:cNvSpPr txBox="1"/>
          <p:nvPr/>
        </p:nvSpPr>
        <p:spPr>
          <a:xfrm>
            <a:off x="6538148" y="5881888"/>
            <a:ext cx="2568324" cy="200055"/>
          </a:xfrm>
          <a:prstGeom prst="rect">
            <a:avLst/>
          </a:prstGeom>
          <a:noFill/>
        </p:spPr>
        <p:txBody>
          <a:bodyPr wrap="square" rtlCol="0">
            <a:spAutoFit/>
          </a:bodyPr>
          <a:lstStyle/>
          <a:p>
            <a:pPr algn="r"/>
            <a:r>
              <a:rPr lang="en-US" sz="700" dirty="0">
                <a:solidFill>
                  <a:srgbClr val="000000">
                    <a:alpha val="70000"/>
                  </a:srgbClr>
                </a:solidFill>
              </a:rPr>
              <a:t>© Adapted from </a:t>
            </a:r>
            <a:r>
              <a:rPr lang="en-US" sz="700" dirty="0" err="1">
                <a:solidFill>
                  <a:srgbClr val="000000">
                    <a:alpha val="70000"/>
                  </a:srgbClr>
                </a:solidFill>
              </a:rPr>
              <a:t>Whisenant</a:t>
            </a:r>
            <a:r>
              <a:rPr lang="en-US" sz="700" dirty="0">
                <a:solidFill>
                  <a:srgbClr val="000000">
                    <a:alpha val="70000"/>
                  </a:srgbClr>
                </a:solidFill>
              </a:rPr>
              <a:t> (1999), Hobbs and Harris (2001)</a:t>
            </a:r>
            <a:endParaRPr lang="en-GB" sz="700" dirty="0">
              <a:solidFill>
                <a:srgbClr val="000000">
                  <a:alpha val="70000"/>
                </a:srgbClr>
              </a:solidFill>
            </a:endParaRPr>
          </a:p>
        </p:txBody>
      </p:sp>
      <p:grpSp>
        <p:nvGrpSpPr>
          <p:cNvPr id="39" name="Group 38"/>
          <p:cNvGrpSpPr/>
          <p:nvPr/>
        </p:nvGrpSpPr>
        <p:grpSpPr>
          <a:xfrm>
            <a:off x="794933" y="1476549"/>
            <a:ext cx="7627112" cy="4307307"/>
            <a:chOff x="212928" y="963613"/>
            <a:chExt cx="8405969" cy="4747156"/>
          </a:xfrm>
        </p:grpSpPr>
        <p:grpSp>
          <p:nvGrpSpPr>
            <p:cNvPr id="40" name="Group 39"/>
            <p:cNvGrpSpPr/>
            <p:nvPr/>
          </p:nvGrpSpPr>
          <p:grpSpPr>
            <a:xfrm>
              <a:off x="212928" y="963613"/>
              <a:ext cx="8405969" cy="4747156"/>
              <a:chOff x="212928" y="696913"/>
              <a:chExt cx="8405969" cy="4747156"/>
            </a:xfrm>
          </p:grpSpPr>
          <p:cxnSp>
            <p:nvCxnSpPr>
              <p:cNvPr id="48" name="Straight Connector 47"/>
              <p:cNvCxnSpPr/>
              <p:nvPr/>
            </p:nvCxnSpPr>
            <p:spPr>
              <a:xfrm>
                <a:off x="3987800" y="798513"/>
                <a:ext cx="0" cy="1587"/>
              </a:xfrm>
              <a:prstGeom prst="line">
                <a:avLst/>
              </a:prstGeom>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rot="16200000">
                <a:off x="1990666" y="2701869"/>
                <a:ext cx="4349867" cy="35560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rPr>
                  <a:t>                        Abiotic Barrier</a:t>
                </a:r>
              </a:p>
            </p:txBody>
          </p:sp>
          <p:sp>
            <p:nvSpPr>
              <p:cNvPr id="50" name="Rectangle 49"/>
              <p:cNvSpPr/>
              <p:nvPr/>
            </p:nvSpPr>
            <p:spPr>
              <a:xfrm rot="16200000">
                <a:off x="4284451" y="2695001"/>
                <a:ext cx="4349864" cy="369332"/>
              </a:xfrm>
              <a:prstGeom prst="rect">
                <a:avLst/>
              </a:prstGeom>
              <a:solidFill>
                <a:schemeClr val="bg1">
                  <a:lumMod val="95000"/>
                </a:schemeClr>
              </a:solidFill>
              <a:ln>
                <a:solidFill>
                  <a:schemeClr val="bg2">
                    <a:lumMod val="90000"/>
                  </a:schemeClr>
                </a:solidFill>
              </a:ln>
            </p:spPr>
            <p:txBody>
              <a:bodyPr wrap="square">
                <a:spAutoFit/>
              </a:bodyPr>
              <a:lstStyle/>
              <a:p>
                <a:r>
                  <a:rPr lang="en-GB" dirty="0">
                    <a:solidFill>
                      <a:schemeClr val="tx2">
                        <a:lumMod val="90000"/>
                        <a:lumOff val="10000"/>
                      </a:schemeClr>
                    </a:solidFill>
                  </a:rPr>
                  <a:t>     Biotic Barrier</a:t>
                </a:r>
              </a:p>
            </p:txBody>
          </p:sp>
          <p:grpSp>
            <p:nvGrpSpPr>
              <p:cNvPr id="51" name="Group 50"/>
              <p:cNvGrpSpPr/>
              <p:nvPr/>
            </p:nvGrpSpPr>
            <p:grpSpPr>
              <a:xfrm>
                <a:off x="2012950" y="1708150"/>
                <a:ext cx="6394450" cy="3068507"/>
                <a:chOff x="831850" y="2482850"/>
                <a:chExt cx="6394450" cy="3068507"/>
              </a:xfrm>
            </p:grpSpPr>
            <p:sp>
              <p:nvSpPr>
                <p:cNvPr id="66" name="Freeform 65"/>
                <p:cNvSpPr/>
                <p:nvPr/>
              </p:nvSpPr>
              <p:spPr>
                <a:xfrm>
                  <a:off x="831850" y="2482850"/>
                  <a:ext cx="6394450" cy="3068507"/>
                </a:xfrm>
                <a:custGeom>
                  <a:avLst/>
                  <a:gdLst>
                    <a:gd name="connsiteX0" fmla="*/ 0 w 6394450"/>
                    <a:gd name="connsiteY0" fmla="*/ 2603500 h 3068507"/>
                    <a:gd name="connsiteX1" fmla="*/ 304800 w 6394450"/>
                    <a:gd name="connsiteY1" fmla="*/ 3035300 h 3068507"/>
                    <a:gd name="connsiteX2" fmla="*/ 419100 w 6394450"/>
                    <a:gd name="connsiteY2" fmla="*/ 3028950 h 3068507"/>
                    <a:gd name="connsiteX3" fmla="*/ 495300 w 6394450"/>
                    <a:gd name="connsiteY3" fmla="*/ 2946400 h 3068507"/>
                    <a:gd name="connsiteX4" fmla="*/ 590550 w 6394450"/>
                    <a:gd name="connsiteY4" fmla="*/ 2787650 h 3068507"/>
                    <a:gd name="connsiteX5" fmla="*/ 679450 w 6394450"/>
                    <a:gd name="connsiteY5" fmla="*/ 2641600 h 3068507"/>
                    <a:gd name="connsiteX6" fmla="*/ 768350 w 6394450"/>
                    <a:gd name="connsiteY6" fmla="*/ 2520950 h 3068507"/>
                    <a:gd name="connsiteX7" fmla="*/ 831850 w 6394450"/>
                    <a:gd name="connsiteY7" fmla="*/ 2432050 h 3068507"/>
                    <a:gd name="connsiteX8" fmla="*/ 908050 w 6394450"/>
                    <a:gd name="connsiteY8" fmla="*/ 2381250 h 3068507"/>
                    <a:gd name="connsiteX9" fmla="*/ 1060450 w 6394450"/>
                    <a:gd name="connsiteY9" fmla="*/ 2444750 h 3068507"/>
                    <a:gd name="connsiteX10" fmla="*/ 1187450 w 6394450"/>
                    <a:gd name="connsiteY10" fmla="*/ 2597150 h 3068507"/>
                    <a:gd name="connsiteX11" fmla="*/ 1352550 w 6394450"/>
                    <a:gd name="connsiteY11" fmla="*/ 2749550 h 3068507"/>
                    <a:gd name="connsiteX12" fmla="*/ 1447800 w 6394450"/>
                    <a:gd name="connsiteY12" fmla="*/ 2800350 h 3068507"/>
                    <a:gd name="connsiteX13" fmla="*/ 1504950 w 6394450"/>
                    <a:gd name="connsiteY13" fmla="*/ 2781300 h 3068507"/>
                    <a:gd name="connsiteX14" fmla="*/ 1568450 w 6394450"/>
                    <a:gd name="connsiteY14" fmla="*/ 2698750 h 3068507"/>
                    <a:gd name="connsiteX15" fmla="*/ 1682750 w 6394450"/>
                    <a:gd name="connsiteY15" fmla="*/ 2540000 h 3068507"/>
                    <a:gd name="connsiteX16" fmla="*/ 2139950 w 6394450"/>
                    <a:gd name="connsiteY16" fmla="*/ 1631950 h 3068507"/>
                    <a:gd name="connsiteX17" fmla="*/ 2330450 w 6394450"/>
                    <a:gd name="connsiteY17" fmla="*/ 1511300 h 3068507"/>
                    <a:gd name="connsiteX18" fmla="*/ 2476500 w 6394450"/>
                    <a:gd name="connsiteY18" fmla="*/ 1581150 h 3068507"/>
                    <a:gd name="connsiteX19" fmla="*/ 2647950 w 6394450"/>
                    <a:gd name="connsiteY19" fmla="*/ 1733550 h 3068507"/>
                    <a:gd name="connsiteX20" fmla="*/ 2787650 w 6394450"/>
                    <a:gd name="connsiteY20" fmla="*/ 1841500 h 3068507"/>
                    <a:gd name="connsiteX21" fmla="*/ 2895600 w 6394450"/>
                    <a:gd name="connsiteY21" fmla="*/ 1866900 h 3068507"/>
                    <a:gd name="connsiteX22" fmla="*/ 3067050 w 6394450"/>
                    <a:gd name="connsiteY22" fmla="*/ 1619250 h 3068507"/>
                    <a:gd name="connsiteX23" fmla="*/ 3257550 w 6394450"/>
                    <a:gd name="connsiteY23" fmla="*/ 1276350 h 3068507"/>
                    <a:gd name="connsiteX24" fmla="*/ 3321050 w 6394450"/>
                    <a:gd name="connsiteY24" fmla="*/ 1206500 h 3068507"/>
                    <a:gd name="connsiteX25" fmla="*/ 3390900 w 6394450"/>
                    <a:gd name="connsiteY25" fmla="*/ 1219200 h 3068507"/>
                    <a:gd name="connsiteX26" fmla="*/ 3460750 w 6394450"/>
                    <a:gd name="connsiteY26" fmla="*/ 1295400 h 3068507"/>
                    <a:gd name="connsiteX27" fmla="*/ 3575050 w 6394450"/>
                    <a:gd name="connsiteY27" fmla="*/ 1428750 h 3068507"/>
                    <a:gd name="connsiteX28" fmla="*/ 3721100 w 6394450"/>
                    <a:gd name="connsiteY28" fmla="*/ 1562100 h 3068507"/>
                    <a:gd name="connsiteX29" fmla="*/ 3816350 w 6394450"/>
                    <a:gd name="connsiteY29" fmla="*/ 1638300 h 3068507"/>
                    <a:gd name="connsiteX30" fmla="*/ 3854450 w 6394450"/>
                    <a:gd name="connsiteY30" fmla="*/ 1638300 h 3068507"/>
                    <a:gd name="connsiteX31" fmla="*/ 3924300 w 6394450"/>
                    <a:gd name="connsiteY31" fmla="*/ 1574800 h 3068507"/>
                    <a:gd name="connsiteX32" fmla="*/ 4006850 w 6394450"/>
                    <a:gd name="connsiteY32" fmla="*/ 1466850 h 3068507"/>
                    <a:gd name="connsiteX33" fmla="*/ 4165600 w 6394450"/>
                    <a:gd name="connsiteY33" fmla="*/ 1174750 h 3068507"/>
                    <a:gd name="connsiteX34" fmla="*/ 4387850 w 6394450"/>
                    <a:gd name="connsiteY34" fmla="*/ 647700 h 3068507"/>
                    <a:gd name="connsiteX35" fmla="*/ 4521200 w 6394450"/>
                    <a:gd name="connsiteY35" fmla="*/ 438150 h 3068507"/>
                    <a:gd name="connsiteX36" fmla="*/ 4552950 w 6394450"/>
                    <a:gd name="connsiteY36" fmla="*/ 400050 h 3068507"/>
                    <a:gd name="connsiteX37" fmla="*/ 4629150 w 6394450"/>
                    <a:gd name="connsiteY37" fmla="*/ 387350 h 3068507"/>
                    <a:gd name="connsiteX38" fmla="*/ 4679950 w 6394450"/>
                    <a:gd name="connsiteY38" fmla="*/ 387350 h 3068507"/>
                    <a:gd name="connsiteX39" fmla="*/ 4794250 w 6394450"/>
                    <a:gd name="connsiteY39" fmla="*/ 482600 h 3068507"/>
                    <a:gd name="connsiteX40" fmla="*/ 4851400 w 6394450"/>
                    <a:gd name="connsiteY40" fmla="*/ 539750 h 3068507"/>
                    <a:gd name="connsiteX41" fmla="*/ 4972050 w 6394450"/>
                    <a:gd name="connsiteY41" fmla="*/ 673100 h 3068507"/>
                    <a:gd name="connsiteX42" fmla="*/ 5054600 w 6394450"/>
                    <a:gd name="connsiteY42" fmla="*/ 654050 h 3068507"/>
                    <a:gd name="connsiteX43" fmla="*/ 5111750 w 6394450"/>
                    <a:gd name="connsiteY43" fmla="*/ 571500 h 3068507"/>
                    <a:gd name="connsiteX44" fmla="*/ 5207000 w 6394450"/>
                    <a:gd name="connsiteY44" fmla="*/ 431800 h 3068507"/>
                    <a:gd name="connsiteX45" fmla="*/ 5340350 w 6394450"/>
                    <a:gd name="connsiteY45" fmla="*/ 254000 h 3068507"/>
                    <a:gd name="connsiteX46" fmla="*/ 5473700 w 6394450"/>
                    <a:gd name="connsiteY46" fmla="*/ 133350 h 3068507"/>
                    <a:gd name="connsiteX47" fmla="*/ 5530850 w 6394450"/>
                    <a:gd name="connsiteY47" fmla="*/ 120650 h 3068507"/>
                    <a:gd name="connsiteX48" fmla="*/ 5619750 w 6394450"/>
                    <a:gd name="connsiteY48" fmla="*/ 158750 h 3068507"/>
                    <a:gd name="connsiteX49" fmla="*/ 5854700 w 6394450"/>
                    <a:gd name="connsiteY49" fmla="*/ 368300 h 3068507"/>
                    <a:gd name="connsiteX50" fmla="*/ 5949950 w 6394450"/>
                    <a:gd name="connsiteY50" fmla="*/ 412750 h 3068507"/>
                    <a:gd name="connsiteX51" fmla="*/ 6000750 w 6394450"/>
                    <a:gd name="connsiteY51" fmla="*/ 412750 h 3068507"/>
                    <a:gd name="connsiteX52" fmla="*/ 6096000 w 6394450"/>
                    <a:gd name="connsiteY52" fmla="*/ 361950 h 3068507"/>
                    <a:gd name="connsiteX53" fmla="*/ 6178550 w 6394450"/>
                    <a:gd name="connsiteY53" fmla="*/ 260350 h 3068507"/>
                    <a:gd name="connsiteX54" fmla="*/ 6299200 w 6394450"/>
                    <a:gd name="connsiteY54" fmla="*/ 107950 h 3068507"/>
                    <a:gd name="connsiteX55" fmla="*/ 6356350 w 6394450"/>
                    <a:gd name="connsiteY55" fmla="*/ 31750 h 3068507"/>
                    <a:gd name="connsiteX56" fmla="*/ 6394450 w 6394450"/>
                    <a:gd name="connsiteY56" fmla="*/ 0 h 30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394450" h="3068507">
                      <a:moveTo>
                        <a:pt x="0" y="2603500"/>
                      </a:moveTo>
                      <a:cubicBezTo>
                        <a:pt x="117475" y="2783946"/>
                        <a:pt x="234950" y="2964392"/>
                        <a:pt x="304800" y="3035300"/>
                      </a:cubicBezTo>
                      <a:cubicBezTo>
                        <a:pt x="374650" y="3106208"/>
                        <a:pt x="387350" y="3043767"/>
                        <a:pt x="419100" y="3028950"/>
                      </a:cubicBezTo>
                      <a:cubicBezTo>
                        <a:pt x="450850" y="3014133"/>
                        <a:pt x="466725" y="2986617"/>
                        <a:pt x="495300" y="2946400"/>
                      </a:cubicBezTo>
                      <a:cubicBezTo>
                        <a:pt x="523875" y="2906183"/>
                        <a:pt x="559858" y="2838450"/>
                        <a:pt x="590550" y="2787650"/>
                      </a:cubicBezTo>
                      <a:cubicBezTo>
                        <a:pt x="621242" y="2736850"/>
                        <a:pt x="649817" y="2686050"/>
                        <a:pt x="679450" y="2641600"/>
                      </a:cubicBezTo>
                      <a:cubicBezTo>
                        <a:pt x="709083" y="2597150"/>
                        <a:pt x="742950" y="2555875"/>
                        <a:pt x="768350" y="2520950"/>
                      </a:cubicBezTo>
                      <a:cubicBezTo>
                        <a:pt x="793750" y="2486025"/>
                        <a:pt x="808567" y="2455333"/>
                        <a:pt x="831850" y="2432050"/>
                      </a:cubicBezTo>
                      <a:cubicBezTo>
                        <a:pt x="855133" y="2408767"/>
                        <a:pt x="869950" y="2379133"/>
                        <a:pt x="908050" y="2381250"/>
                      </a:cubicBezTo>
                      <a:cubicBezTo>
                        <a:pt x="946150" y="2383367"/>
                        <a:pt x="1013883" y="2408767"/>
                        <a:pt x="1060450" y="2444750"/>
                      </a:cubicBezTo>
                      <a:cubicBezTo>
                        <a:pt x="1107017" y="2480733"/>
                        <a:pt x="1138767" y="2546350"/>
                        <a:pt x="1187450" y="2597150"/>
                      </a:cubicBezTo>
                      <a:cubicBezTo>
                        <a:pt x="1236133" y="2647950"/>
                        <a:pt x="1309158" y="2715683"/>
                        <a:pt x="1352550" y="2749550"/>
                      </a:cubicBezTo>
                      <a:cubicBezTo>
                        <a:pt x="1395942" y="2783417"/>
                        <a:pt x="1422400" y="2795058"/>
                        <a:pt x="1447800" y="2800350"/>
                      </a:cubicBezTo>
                      <a:cubicBezTo>
                        <a:pt x="1473200" y="2805642"/>
                        <a:pt x="1484842" y="2798233"/>
                        <a:pt x="1504950" y="2781300"/>
                      </a:cubicBezTo>
                      <a:cubicBezTo>
                        <a:pt x="1525058" y="2764367"/>
                        <a:pt x="1538817" y="2738966"/>
                        <a:pt x="1568450" y="2698750"/>
                      </a:cubicBezTo>
                      <a:cubicBezTo>
                        <a:pt x="1598083" y="2658534"/>
                        <a:pt x="1587500" y="2717800"/>
                        <a:pt x="1682750" y="2540000"/>
                      </a:cubicBezTo>
                      <a:cubicBezTo>
                        <a:pt x="1778000" y="2362200"/>
                        <a:pt x="2032000" y="1803400"/>
                        <a:pt x="2139950" y="1631950"/>
                      </a:cubicBezTo>
                      <a:cubicBezTo>
                        <a:pt x="2247900" y="1460500"/>
                        <a:pt x="2274358" y="1519767"/>
                        <a:pt x="2330450" y="1511300"/>
                      </a:cubicBezTo>
                      <a:cubicBezTo>
                        <a:pt x="2386542" y="1502833"/>
                        <a:pt x="2423583" y="1544108"/>
                        <a:pt x="2476500" y="1581150"/>
                      </a:cubicBezTo>
                      <a:cubicBezTo>
                        <a:pt x="2529417" y="1618192"/>
                        <a:pt x="2596092" y="1690158"/>
                        <a:pt x="2647950" y="1733550"/>
                      </a:cubicBezTo>
                      <a:cubicBezTo>
                        <a:pt x="2699808" y="1776942"/>
                        <a:pt x="2746375" y="1819275"/>
                        <a:pt x="2787650" y="1841500"/>
                      </a:cubicBezTo>
                      <a:cubicBezTo>
                        <a:pt x="2828925" y="1863725"/>
                        <a:pt x="2849033" y="1903942"/>
                        <a:pt x="2895600" y="1866900"/>
                      </a:cubicBezTo>
                      <a:cubicBezTo>
                        <a:pt x="2942167" y="1829858"/>
                        <a:pt x="3006725" y="1717675"/>
                        <a:pt x="3067050" y="1619250"/>
                      </a:cubicBezTo>
                      <a:cubicBezTo>
                        <a:pt x="3127375" y="1520825"/>
                        <a:pt x="3215217" y="1345142"/>
                        <a:pt x="3257550" y="1276350"/>
                      </a:cubicBezTo>
                      <a:cubicBezTo>
                        <a:pt x="3299883" y="1207558"/>
                        <a:pt x="3298825" y="1216025"/>
                        <a:pt x="3321050" y="1206500"/>
                      </a:cubicBezTo>
                      <a:cubicBezTo>
                        <a:pt x="3343275" y="1196975"/>
                        <a:pt x="3367617" y="1204383"/>
                        <a:pt x="3390900" y="1219200"/>
                      </a:cubicBezTo>
                      <a:cubicBezTo>
                        <a:pt x="3414183" y="1234017"/>
                        <a:pt x="3430058" y="1260475"/>
                        <a:pt x="3460750" y="1295400"/>
                      </a:cubicBezTo>
                      <a:cubicBezTo>
                        <a:pt x="3491442" y="1330325"/>
                        <a:pt x="3531658" y="1384300"/>
                        <a:pt x="3575050" y="1428750"/>
                      </a:cubicBezTo>
                      <a:cubicBezTo>
                        <a:pt x="3618442" y="1473200"/>
                        <a:pt x="3680883" y="1527175"/>
                        <a:pt x="3721100" y="1562100"/>
                      </a:cubicBezTo>
                      <a:cubicBezTo>
                        <a:pt x="3761317" y="1597025"/>
                        <a:pt x="3794125" y="1625600"/>
                        <a:pt x="3816350" y="1638300"/>
                      </a:cubicBezTo>
                      <a:cubicBezTo>
                        <a:pt x="3838575" y="1651000"/>
                        <a:pt x="3836458" y="1648883"/>
                        <a:pt x="3854450" y="1638300"/>
                      </a:cubicBezTo>
                      <a:cubicBezTo>
                        <a:pt x="3872442" y="1627717"/>
                        <a:pt x="3898900" y="1603375"/>
                        <a:pt x="3924300" y="1574800"/>
                      </a:cubicBezTo>
                      <a:cubicBezTo>
                        <a:pt x="3949700" y="1546225"/>
                        <a:pt x="3966633" y="1533525"/>
                        <a:pt x="4006850" y="1466850"/>
                      </a:cubicBezTo>
                      <a:cubicBezTo>
                        <a:pt x="4047067" y="1400175"/>
                        <a:pt x="4102100" y="1311275"/>
                        <a:pt x="4165600" y="1174750"/>
                      </a:cubicBezTo>
                      <a:cubicBezTo>
                        <a:pt x="4229100" y="1038225"/>
                        <a:pt x="4328583" y="770467"/>
                        <a:pt x="4387850" y="647700"/>
                      </a:cubicBezTo>
                      <a:cubicBezTo>
                        <a:pt x="4447117" y="524933"/>
                        <a:pt x="4493683" y="479425"/>
                        <a:pt x="4521200" y="438150"/>
                      </a:cubicBezTo>
                      <a:cubicBezTo>
                        <a:pt x="4548717" y="396875"/>
                        <a:pt x="4534958" y="408517"/>
                        <a:pt x="4552950" y="400050"/>
                      </a:cubicBezTo>
                      <a:cubicBezTo>
                        <a:pt x="4570942" y="391583"/>
                        <a:pt x="4607983" y="389467"/>
                        <a:pt x="4629150" y="387350"/>
                      </a:cubicBezTo>
                      <a:cubicBezTo>
                        <a:pt x="4650317" y="385233"/>
                        <a:pt x="4652433" y="371475"/>
                        <a:pt x="4679950" y="387350"/>
                      </a:cubicBezTo>
                      <a:cubicBezTo>
                        <a:pt x="4707467" y="403225"/>
                        <a:pt x="4765675" y="457200"/>
                        <a:pt x="4794250" y="482600"/>
                      </a:cubicBezTo>
                      <a:cubicBezTo>
                        <a:pt x="4822825" y="508000"/>
                        <a:pt x="4821767" y="508000"/>
                        <a:pt x="4851400" y="539750"/>
                      </a:cubicBezTo>
                      <a:cubicBezTo>
                        <a:pt x="4881033" y="571500"/>
                        <a:pt x="4938183" y="654050"/>
                        <a:pt x="4972050" y="673100"/>
                      </a:cubicBezTo>
                      <a:cubicBezTo>
                        <a:pt x="5005917" y="692150"/>
                        <a:pt x="5031317" y="670983"/>
                        <a:pt x="5054600" y="654050"/>
                      </a:cubicBezTo>
                      <a:cubicBezTo>
                        <a:pt x="5077883" y="637117"/>
                        <a:pt x="5111750" y="571500"/>
                        <a:pt x="5111750" y="571500"/>
                      </a:cubicBezTo>
                      <a:cubicBezTo>
                        <a:pt x="5137150" y="534458"/>
                        <a:pt x="5168900" y="484717"/>
                        <a:pt x="5207000" y="431800"/>
                      </a:cubicBezTo>
                      <a:cubicBezTo>
                        <a:pt x="5245100" y="378883"/>
                        <a:pt x="5295900" y="303742"/>
                        <a:pt x="5340350" y="254000"/>
                      </a:cubicBezTo>
                      <a:cubicBezTo>
                        <a:pt x="5384800" y="204258"/>
                        <a:pt x="5441950" y="155575"/>
                        <a:pt x="5473700" y="133350"/>
                      </a:cubicBezTo>
                      <a:cubicBezTo>
                        <a:pt x="5505450" y="111125"/>
                        <a:pt x="5506508" y="116417"/>
                        <a:pt x="5530850" y="120650"/>
                      </a:cubicBezTo>
                      <a:cubicBezTo>
                        <a:pt x="5555192" y="124883"/>
                        <a:pt x="5565775" y="117475"/>
                        <a:pt x="5619750" y="158750"/>
                      </a:cubicBezTo>
                      <a:cubicBezTo>
                        <a:pt x="5673725" y="200025"/>
                        <a:pt x="5799667" y="325967"/>
                        <a:pt x="5854700" y="368300"/>
                      </a:cubicBezTo>
                      <a:cubicBezTo>
                        <a:pt x="5909733" y="410633"/>
                        <a:pt x="5925608" y="405342"/>
                        <a:pt x="5949950" y="412750"/>
                      </a:cubicBezTo>
                      <a:cubicBezTo>
                        <a:pt x="5974292" y="420158"/>
                        <a:pt x="5976408" y="421217"/>
                        <a:pt x="6000750" y="412750"/>
                      </a:cubicBezTo>
                      <a:cubicBezTo>
                        <a:pt x="6025092" y="404283"/>
                        <a:pt x="6066367" y="387350"/>
                        <a:pt x="6096000" y="361950"/>
                      </a:cubicBezTo>
                      <a:cubicBezTo>
                        <a:pt x="6125633" y="336550"/>
                        <a:pt x="6144683" y="302683"/>
                        <a:pt x="6178550" y="260350"/>
                      </a:cubicBezTo>
                      <a:cubicBezTo>
                        <a:pt x="6212417" y="218017"/>
                        <a:pt x="6269567" y="146050"/>
                        <a:pt x="6299200" y="107950"/>
                      </a:cubicBezTo>
                      <a:cubicBezTo>
                        <a:pt x="6328833" y="69850"/>
                        <a:pt x="6340475" y="49742"/>
                        <a:pt x="6356350" y="31750"/>
                      </a:cubicBezTo>
                      <a:cubicBezTo>
                        <a:pt x="6372225" y="13758"/>
                        <a:pt x="6383337" y="6879"/>
                        <a:pt x="6394450" y="0"/>
                      </a:cubicBezTo>
                    </a:path>
                  </a:pathLst>
                </a:custGeom>
                <a:ln w="38100"/>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67" name="Oval 66"/>
                <p:cNvSpPr/>
                <p:nvPr/>
              </p:nvSpPr>
              <p:spPr>
                <a:xfrm>
                  <a:off x="1028700" y="5130800"/>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5651500" y="2781300"/>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p:cNvSpPr/>
                <p:nvPr/>
              </p:nvSpPr>
              <p:spPr>
                <a:xfrm>
                  <a:off x="4495800" y="3696428"/>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3505200" y="3975714"/>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p:cNvSpPr/>
                <p:nvPr/>
              </p:nvSpPr>
              <p:spPr>
                <a:xfrm>
                  <a:off x="2114550" y="4908550"/>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6629400" y="2520950"/>
                  <a:ext cx="342900" cy="336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Rectangle 51"/>
              <p:cNvSpPr/>
              <p:nvPr/>
            </p:nvSpPr>
            <p:spPr>
              <a:xfrm>
                <a:off x="2031084" y="709613"/>
                <a:ext cx="191226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cs typeface="Times New Roman" panose="02020603050405020304" pitchFamily="18" charset="0"/>
                  </a:rPr>
                  <a:t>Requires Physical-Chemical Modification</a:t>
                </a:r>
              </a:p>
            </p:txBody>
          </p:sp>
          <p:sp>
            <p:nvSpPr>
              <p:cNvPr id="53" name="Rectangle 52"/>
              <p:cNvSpPr/>
              <p:nvPr/>
            </p:nvSpPr>
            <p:spPr>
              <a:xfrm>
                <a:off x="4413251" y="704735"/>
                <a:ext cx="17716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cs typeface="Times New Roman" panose="02020603050405020304" pitchFamily="18" charset="0"/>
                  </a:rPr>
                  <a:t>Requires Biological Modification</a:t>
                </a:r>
              </a:p>
            </p:txBody>
          </p:sp>
          <p:sp>
            <p:nvSpPr>
              <p:cNvPr id="54" name="Rectangle 53"/>
              <p:cNvSpPr/>
              <p:nvPr/>
            </p:nvSpPr>
            <p:spPr>
              <a:xfrm>
                <a:off x="6721165" y="696913"/>
                <a:ext cx="180923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cs typeface="Times New Roman" panose="02020603050405020304" pitchFamily="18" charset="0"/>
                  </a:rPr>
                  <a:t>Requires Improved Management</a:t>
                </a:r>
              </a:p>
            </p:txBody>
          </p:sp>
          <p:sp>
            <p:nvSpPr>
              <p:cNvPr id="55" name="Rectangle 54"/>
              <p:cNvSpPr/>
              <p:nvPr/>
            </p:nvSpPr>
            <p:spPr>
              <a:xfrm>
                <a:off x="213440" y="804193"/>
                <a:ext cx="1808319" cy="338554"/>
              </a:xfrm>
              <a:prstGeom prst="rect">
                <a:avLst/>
              </a:prstGeom>
              <a:noFill/>
              <a:ln>
                <a:noFill/>
              </a:ln>
            </p:spPr>
            <p:txBody>
              <a:bodyPr wrap="square">
                <a:spAutoFit/>
              </a:bodyPr>
              <a:lstStyle/>
              <a:p>
                <a:r>
                  <a:rPr lang="en-GB" sz="1400" b="1" dirty="0">
                    <a:solidFill>
                      <a:schemeClr val="tx2">
                        <a:lumMod val="90000"/>
                        <a:lumOff val="10000"/>
                      </a:schemeClr>
                    </a:solidFill>
                    <a:cs typeface="Times New Roman" panose="02020603050405020304" pitchFamily="18" charset="0"/>
                  </a:rPr>
                  <a:t>Fully Functional </a:t>
                </a:r>
              </a:p>
            </p:txBody>
          </p:sp>
          <p:sp>
            <p:nvSpPr>
              <p:cNvPr id="56" name="Rectangle 55"/>
              <p:cNvSpPr/>
              <p:nvPr/>
            </p:nvSpPr>
            <p:spPr>
              <a:xfrm>
                <a:off x="212928" y="4705775"/>
                <a:ext cx="1808831" cy="338554"/>
              </a:xfrm>
              <a:prstGeom prst="rect">
                <a:avLst/>
              </a:prstGeom>
              <a:noFill/>
              <a:ln>
                <a:noFill/>
              </a:ln>
            </p:spPr>
            <p:txBody>
              <a:bodyPr wrap="square">
                <a:spAutoFit/>
              </a:bodyPr>
              <a:lstStyle/>
              <a:p>
                <a:r>
                  <a:rPr lang="en-GB" sz="1400" b="1" dirty="0">
                    <a:solidFill>
                      <a:schemeClr val="tx2">
                        <a:lumMod val="90000"/>
                        <a:lumOff val="10000"/>
                      </a:schemeClr>
                    </a:solidFill>
                    <a:cs typeface="Times New Roman" panose="02020603050405020304" pitchFamily="18" charset="0"/>
                  </a:rPr>
                  <a:t>Non-Functional </a:t>
                </a:r>
              </a:p>
            </p:txBody>
          </p:sp>
          <p:sp>
            <p:nvSpPr>
              <p:cNvPr id="57" name="Rectangle 56"/>
              <p:cNvSpPr/>
              <p:nvPr/>
            </p:nvSpPr>
            <p:spPr>
              <a:xfrm>
                <a:off x="376598" y="2611947"/>
                <a:ext cx="1496652" cy="584775"/>
              </a:xfrm>
              <a:prstGeom prst="rect">
                <a:avLst/>
              </a:prstGeom>
              <a:noFill/>
              <a:ln>
                <a:noFill/>
              </a:ln>
            </p:spPr>
            <p:txBody>
              <a:bodyPr wrap="square">
                <a:spAutoFit/>
              </a:bodyPr>
              <a:lstStyle/>
              <a:p>
                <a:pPr algn="ctr"/>
                <a:r>
                  <a:rPr lang="en-GB" sz="1400" b="1" dirty="0">
                    <a:solidFill>
                      <a:schemeClr val="tx2">
                        <a:lumMod val="90000"/>
                        <a:lumOff val="10000"/>
                      </a:schemeClr>
                    </a:solidFill>
                    <a:cs typeface="Times New Roman" panose="02020603050405020304" pitchFamily="18" charset="0"/>
                  </a:rPr>
                  <a:t>   Ecosystem Attribute</a:t>
                </a:r>
              </a:p>
            </p:txBody>
          </p:sp>
          <p:cxnSp>
            <p:nvCxnSpPr>
              <p:cNvPr id="58" name="Straight Arrow Connector 57"/>
              <p:cNvCxnSpPr/>
              <p:nvPr/>
            </p:nvCxnSpPr>
            <p:spPr>
              <a:xfrm flipV="1">
                <a:off x="1127383" y="1195314"/>
                <a:ext cx="0" cy="143842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7" idx="2"/>
                <a:endCxn id="56" idx="0"/>
              </p:cNvCxnSpPr>
              <p:nvPr/>
            </p:nvCxnSpPr>
            <p:spPr>
              <a:xfrm flipH="1">
                <a:off x="1117344" y="3196722"/>
                <a:ext cx="7580" cy="150905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4365167" y="5097237"/>
                <a:ext cx="1909549" cy="338554"/>
              </a:xfrm>
              <a:prstGeom prst="rect">
                <a:avLst/>
              </a:prstGeom>
              <a:noFill/>
              <a:ln>
                <a:noFill/>
              </a:ln>
            </p:spPr>
            <p:txBody>
              <a:bodyPr wrap="square">
                <a:spAutoFit/>
              </a:bodyPr>
              <a:lstStyle/>
              <a:p>
                <a:r>
                  <a:rPr lang="en-GB" sz="1400" b="1" dirty="0">
                    <a:solidFill>
                      <a:schemeClr val="tx2">
                        <a:lumMod val="90000"/>
                        <a:lumOff val="10000"/>
                      </a:schemeClr>
                    </a:solidFill>
                    <a:cs typeface="Times New Roman" panose="02020603050405020304" pitchFamily="18" charset="0"/>
                  </a:rPr>
                  <a:t>Ecosystem State</a:t>
                </a:r>
              </a:p>
            </p:txBody>
          </p:sp>
          <p:cxnSp>
            <p:nvCxnSpPr>
              <p:cNvPr id="61" name="Straight Arrow Connector 60"/>
              <p:cNvCxnSpPr>
                <a:endCxn id="64" idx="1"/>
              </p:cNvCxnSpPr>
              <p:nvPr/>
            </p:nvCxnSpPr>
            <p:spPr>
              <a:xfrm flipV="1">
                <a:off x="6159500" y="5260055"/>
                <a:ext cx="1656581" cy="153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60" idx="1"/>
                <a:endCxn id="63" idx="3"/>
              </p:cNvCxnSpPr>
              <p:nvPr/>
            </p:nvCxnSpPr>
            <p:spPr>
              <a:xfrm flipH="1">
                <a:off x="3077453" y="5266514"/>
                <a:ext cx="1287714" cy="827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1898650" y="5105515"/>
                <a:ext cx="1178803" cy="338554"/>
              </a:xfrm>
              <a:prstGeom prst="rect">
                <a:avLst/>
              </a:prstGeom>
              <a:noFill/>
              <a:ln>
                <a:noFill/>
              </a:ln>
            </p:spPr>
            <p:txBody>
              <a:bodyPr wrap="square">
                <a:spAutoFit/>
              </a:bodyPr>
              <a:lstStyle/>
              <a:p>
                <a:r>
                  <a:rPr lang="en-GB" sz="1400" b="1" dirty="0">
                    <a:solidFill>
                      <a:schemeClr val="tx2">
                        <a:lumMod val="90000"/>
                        <a:lumOff val="10000"/>
                      </a:schemeClr>
                    </a:solidFill>
                    <a:cs typeface="Times New Roman" panose="02020603050405020304" pitchFamily="18" charset="0"/>
                  </a:rPr>
                  <a:t>Degraded</a:t>
                </a:r>
              </a:p>
            </p:txBody>
          </p:sp>
          <p:sp>
            <p:nvSpPr>
              <p:cNvPr id="64" name="Rectangle 63"/>
              <p:cNvSpPr/>
              <p:nvPr/>
            </p:nvSpPr>
            <p:spPr>
              <a:xfrm>
                <a:off x="7816081" y="5090778"/>
                <a:ext cx="802816" cy="338554"/>
              </a:xfrm>
              <a:prstGeom prst="rect">
                <a:avLst/>
              </a:prstGeom>
              <a:noFill/>
              <a:ln>
                <a:noFill/>
              </a:ln>
            </p:spPr>
            <p:txBody>
              <a:bodyPr wrap="square">
                <a:spAutoFit/>
              </a:bodyPr>
              <a:lstStyle/>
              <a:p>
                <a:r>
                  <a:rPr lang="en-GB" sz="1400" b="1" dirty="0">
                    <a:solidFill>
                      <a:schemeClr val="tx2">
                        <a:lumMod val="90000"/>
                        <a:lumOff val="10000"/>
                      </a:schemeClr>
                    </a:solidFill>
                    <a:cs typeface="Times New Roman" panose="02020603050405020304" pitchFamily="18" charset="0"/>
                  </a:rPr>
                  <a:t>Intact</a:t>
                </a:r>
              </a:p>
            </p:txBody>
          </p:sp>
          <p:sp>
            <p:nvSpPr>
              <p:cNvPr id="65" name="Rectangle 64"/>
              <p:cNvSpPr/>
              <p:nvPr/>
            </p:nvSpPr>
            <p:spPr>
              <a:xfrm>
                <a:off x="2009723" y="704738"/>
                <a:ext cx="6584181" cy="43498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p:cNvGrpSpPr/>
            <p:nvPr/>
          </p:nvGrpSpPr>
          <p:grpSpPr>
            <a:xfrm>
              <a:off x="2209800" y="2421407"/>
              <a:ext cx="6051239" cy="2935604"/>
              <a:chOff x="2209800" y="2421407"/>
              <a:chExt cx="6051239" cy="2935604"/>
            </a:xfrm>
          </p:grpSpPr>
          <p:sp>
            <p:nvSpPr>
              <p:cNvPr id="42" name="Rectangle 41"/>
              <p:cNvSpPr/>
              <p:nvPr/>
            </p:nvSpPr>
            <p:spPr>
              <a:xfrm>
                <a:off x="7861300" y="2421407"/>
                <a:ext cx="399739" cy="3052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1</a:t>
                </a:r>
              </a:p>
            </p:txBody>
          </p:sp>
          <p:sp>
            <p:nvSpPr>
              <p:cNvPr id="43" name="Rectangle 42"/>
              <p:cNvSpPr/>
              <p:nvPr/>
            </p:nvSpPr>
            <p:spPr>
              <a:xfrm>
                <a:off x="6860866" y="2678054"/>
                <a:ext cx="399739" cy="3052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2</a:t>
                </a:r>
              </a:p>
            </p:txBody>
          </p:sp>
          <p:sp>
            <p:nvSpPr>
              <p:cNvPr id="44" name="Rectangle 43"/>
              <p:cNvSpPr/>
              <p:nvPr/>
            </p:nvSpPr>
            <p:spPr>
              <a:xfrm>
                <a:off x="4726756" y="3844442"/>
                <a:ext cx="399739" cy="3052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4</a:t>
                </a:r>
              </a:p>
            </p:txBody>
          </p:sp>
          <p:sp>
            <p:nvSpPr>
              <p:cNvPr id="45" name="Rectangle 44"/>
              <p:cNvSpPr/>
              <p:nvPr/>
            </p:nvSpPr>
            <p:spPr>
              <a:xfrm>
                <a:off x="5658161" y="3641005"/>
                <a:ext cx="399739" cy="3052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3</a:t>
                </a:r>
              </a:p>
            </p:txBody>
          </p:sp>
          <p:sp>
            <p:nvSpPr>
              <p:cNvPr id="46" name="Rectangle 45"/>
              <p:cNvSpPr/>
              <p:nvPr/>
            </p:nvSpPr>
            <p:spPr>
              <a:xfrm>
                <a:off x="3302358" y="4745909"/>
                <a:ext cx="399739" cy="3052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5</a:t>
                </a:r>
              </a:p>
            </p:txBody>
          </p:sp>
          <p:sp>
            <p:nvSpPr>
              <p:cNvPr id="47" name="Rectangle 46"/>
              <p:cNvSpPr/>
              <p:nvPr/>
            </p:nvSpPr>
            <p:spPr>
              <a:xfrm>
                <a:off x="2209800" y="5056031"/>
                <a:ext cx="317500" cy="3009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lumMod val="90000"/>
                        <a:lumOff val="10000"/>
                      </a:schemeClr>
                    </a:solidFill>
                    <a:cs typeface="Times New Roman" panose="02020603050405020304" pitchFamily="18" charset="0"/>
                  </a:rPr>
                  <a:t>6</a:t>
                </a:r>
              </a:p>
            </p:txBody>
          </p:sp>
        </p:grpSp>
      </p:grpSp>
    </p:spTree>
    <p:extLst>
      <p:ext uri="{BB962C8B-B14F-4D97-AF65-F5344CB8AC3E}">
        <p14:creationId xmlns:p14="http://schemas.microsoft.com/office/powerpoint/2010/main" val="1068061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130645"/>
            <a:ext cx="8292066" cy="1325563"/>
          </a:xfrm>
        </p:spPr>
        <p:txBody>
          <a:bodyPr>
            <a:normAutofit/>
          </a:bodyPr>
          <a:lstStyle/>
          <a:p>
            <a:pPr>
              <a:buClr>
                <a:schemeClr val="accent4"/>
              </a:buClr>
              <a:tabLst>
                <a:tab pos="452438" algn="l"/>
              </a:tabLst>
            </a:pPr>
            <a:r>
              <a:rPr lang="en-GB" sz="3200" dirty="0"/>
              <a:t>Class exercise</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305912"/>
            <a:ext cx="7886700" cy="4351338"/>
          </a:xfrm>
        </p:spPr>
        <p:txBody>
          <a:bodyPr>
            <a:normAutofit/>
          </a:bodyPr>
          <a:lstStyle/>
          <a:p>
            <a:pPr marL="0" indent="0">
              <a:buNone/>
            </a:pPr>
            <a:r>
              <a:rPr lang="en-GB" sz="2400" dirty="0">
                <a:solidFill>
                  <a:schemeClr val="accent1"/>
                </a:solidFill>
                <a:cs typeface="Times New Roman" panose="02020603050405020304" pitchFamily="18" charset="0"/>
              </a:rPr>
              <a:t>On the previous slide, we discussed two types of thresholds/barriers which prevent systems from returning to a less-degraded state without the input of management effort </a:t>
            </a:r>
          </a:p>
          <a:p>
            <a:r>
              <a:rPr lang="en-GB" sz="2400" dirty="0">
                <a:solidFill>
                  <a:schemeClr val="accent1"/>
                </a:solidFill>
                <a:cs typeface="Times New Roman" panose="02020603050405020304" pitchFamily="18" charset="0"/>
              </a:rPr>
              <a:t>Working in groups, can you identify and illustrate some examples of the two types of thresholds/barriers to ecosystem restoration?</a:t>
            </a:r>
          </a:p>
          <a:p>
            <a:r>
              <a:rPr lang="en-GB" sz="2400" dirty="0">
                <a:solidFill>
                  <a:schemeClr val="accent1"/>
                </a:solidFill>
                <a:cs typeface="Times New Roman" panose="02020603050405020304" pitchFamily="18" charset="0"/>
              </a:rPr>
              <a:t>For each threshold/barrier, can you identify the type of restoration response needed to overcome it?</a:t>
            </a:r>
          </a:p>
        </p:txBody>
      </p:sp>
    </p:spTree>
    <p:extLst>
      <p:ext uri="{BB962C8B-B14F-4D97-AF65-F5344CB8AC3E}">
        <p14:creationId xmlns:p14="http://schemas.microsoft.com/office/powerpoint/2010/main" val="1861155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130645"/>
            <a:ext cx="8292066" cy="1325563"/>
          </a:xfrm>
        </p:spPr>
        <p:txBody>
          <a:bodyPr>
            <a:normAutofit/>
          </a:bodyPr>
          <a:lstStyle/>
          <a:p>
            <a:pPr>
              <a:buClr>
                <a:schemeClr val="accent4"/>
              </a:buClr>
              <a:tabLst>
                <a:tab pos="452438" algn="l"/>
              </a:tabLst>
            </a:pPr>
            <a:r>
              <a:rPr lang="en-GB" sz="3200" dirty="0"/>
              <a:t>Approaches to restoration</a:t>
            </a:r>
            <a:br>
              <a:rPr lang="en-GB" sz="3200" dirty="0"/>
            </a:br>
            <a:r>
              <a:rPr lang="en-GB" sz="2400" b="0" dirty="0"/>
              <a:t>(Cameron 2018)</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456208"/>
            <a:ext cx="7886700" cy="4351338"/>
          </a:xfrm>
        </p:spPr>
        <p:txBody>
          <a:bodyPr>
            <a:normAutofit fontScale="92500" lnSpcReduction="10000"/>
          </a:bodyPr>
          <a:lstStyle/>
          <a:p>
            <a:pPr marL="0" indent="0">
              <a:buNone/>
            </a:pPr>
            <a:r>
              <a:rPr lang="en-GB" sz="2400" b="1" dirty="0">
                <a:solidFill>
                  <a:schemeClr val="accent1"/>
                </a:solidFill>
                <a:cs typeface="Times New Roman" panose="02020603050405020304" pitchFamily="18" charset="0"/>
              </a:rPr>
              <a:t>Passive restoration: </a:t>
            </a:r>
          </a:p>
          <a:p>
            <a:r>
              <a:rPr lang="en-GB" sz="2400" dirty="0">
                <a:solidFill>
                  <a:schemeClr val="accent1"/>
                </a:solidFill>
                <a:cs typeface="Times New Roman" panose="02020603050405020304" pitchFamily="18" charset="0"/>
              </a:rPr>
              <a:t>Relies on the natural regeneration capacity of the ecosystem</a:t>
            </a:r>
          </a:p>
          <a:p>
            <a:r>
              <a:rPr lang="en-GB" sz="2400" dirty="0">
                <a:solidFill>
                  <a:schemeClr val="accent1"/>
                </a:solidFill>
                <a:cs typeface="Times New Roman" panose="02020603050405020304" pitchFamily="18" charset="0"/>
              </a:rPr>
              <a:t>Depends on reducing damaging external pressures or drivers of degradation </a:t>
            </a:r>
          </a:p>
          <a:p>
            <a:pPr marL="0" indent="0">
              <a:buNone/>
            </a:pPr>
            <a:r>
              <a:rPr lang="en-GB" sz="2400" b="1" dirty="0">
                <a:solidFill>
                  <a:schemeClr val="accent1"/>
                </a:solidFill>
                <a:cs typeface="Times New Roman" panose="02020603050405020304" pitchFamily="18" charset="0"/>
              </a:rPr>
              <a:t>Active ecological interventions:</a:t>
            </a:r>
            <a:endParaRPr lang="en-GB" sz="2400" dirty="0">
              <a:solidFill>
                <a:schemeClr val="accent1"/>
              </a:solidFill>
              <a:cs typeface="Times New Roman" panose="02020603050405020304" pitchFamily="18" charset="0"/>
            </a:endParaRPr>
          </a:p>
          <a:p>
            <a:r>
              <a:rPr lang="en-GB" sz="2400" dirty="0">
                <a:solidFill>
                  <a:schemeClr val="accent1"/>
                </a:solidFill>
                <a:cs typeface="Times New Roman" panose="02020603050405020304" pitchFamily="18" charset="0"/>
              </a:rPr>
              <a:t>Designed to drive succession and increase pace of restoration</a:t>
            </a:r>
          </a:p>
          <a:p>
            <a:r>
              <a:rPr lang="en-GB" sz="2400" dirty="0">
                <a:solidFill>
                  <a:schemeClr val="accent1"/>
                </a:solidFill>
                <a:cs typeface="Times New Roman" panose="02020603050405020304" pitchFamily="18" charset="0"/>
              </a:rPr>
              <a:t>Often focuses on a limited number of ecosystem services</a:t>
            </a:r>
          </a:p>
          <a:p>
            <a:r>
              <a:rPr lang="en-GB" sz="2400" dirty="0">
                <a:solidFill>
                  <a:schemeClr val="accent1"/>
                </a:solidFill>
                <a:cs typeface="Times New Roman" panose="02020603050405020304" pitchFamily="18" charset="0"/>
              </a:rPr>
              <a:t>Particularly beneficial in highly degraded ecosystems</a:t>
            </a:r>
          </a:p>
        </p:txBody>
      </p:sp>
    </p:spTree>
    <p:extLst>
      <p:ext uri="{BB962C8B-B14F-4D97-AF65-F5344CB8AC3E}">
        <p14:creationId xmlns:p14="http://schemas.microsoft.com/office/powerpoint/2010/main" val="2239197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82FD5-D356-45ED-B458-63E4A39C8984}"/>
              </a:ext>
            </a:extLst>
          </p:cNvPr>
          <p:cNvSpPr>
            <a:spLocks noGrp="1"/>
          </p:cNvSpPr>
          <p:nvPr>
            <p:ph type="title"/>
          </p:nvPr>
        </p:nvSpPr>
        <p:spPr/>
        <p:txBody>
          <a:bodyPr>
            <a:normAutofit/>
          </a:bodyPr>
          <a:lstStyle/>
          <a:p>
            <a:r>
              <a:rPr lang="en-GB" dirty="0"/>
              <a:t>Forest land restoration options</a:t>
            </a:r>
            <a:br>
              <a:rPr lang="en-GB" dirty="0"/>
            </a:br>
            <a:r>
              <a:rPr lang="en-GB" sz="2700" b="0" dirty="0"/>
              <a:t>(IUCN and WRI 2014)</a:t>
            </a:r>
          </a:p>
        </p:txBody>
      </p:sp>
      <p:sp>
        <p:nvSpPr>
          <p:cNvPr id="3" name="Content Placeholder 2">
            <a:extLst>
              <a:ext uri="{FF2B5EF4-FFF2-40B4-BE49-F238E27FC236}">
                <a16:creationId xmlns:a16="http://schemas.microsoft.com/office/drawing/2014/main" id="{C16A19DE-7A14-4771-9F9F-B829A03F3569}"/>
              </a:ext>
            </a:extLst>
          </p:cNvPr>
          <p:cNvSpPr>
            <a:spLocks noGrp="1"/>
          </p:cNvSpPr>
          <p:nvPr>
            <p:ph idx="1"/>
          </p:nvPr>
        </p:nvSpPr>
        <p:spPr>
          <a:xfrm>
            <a:off x="628650" y="1690689"/>
            <a:ext cx="7886700" cy="4351338"/>
          </a:xfrm>
        </p:spPr>
        <p:txBody>
          <a:bodyPr>
            <a:normAutofit fontScale="92500" lnSpcReduction="20000"/>
          </a:bodyPr>
          <a:lstStyle/>
          <a:p>
            <a:r>
              <a:rPr lang="en-GB" dirty="0"/>
              <a:t>Forest land</a:t>
            </a:r>
          </a:p>
          <a:p>
            <a:pPr marL="971550" lvl="1" indent="-514350">
              <a:buFont typeface="+mj-lt"/>
              <a:buAutoNum type="romanLcPeriod"/>
            </a:pPr>
            <a:r>
              <a:rPr lang="en-GB" dirty="0"/>
              <a:t>Planted forests and woodlots</a:t>
            </a:r>
          </a:p>
          <a:p>
            <a:pPr marL="971550" lvl="1" indent="-514350">
              <a:buFont typeface="+mj-lt"/>
              <a:buAutoNum type="romanLcPeriod"/>
            </a:pPr>
            <a:r>
              <a:rPr lang="en-GB" dirty="0"/>
              <a:t>Natural regeneration</a:t>
            </a:r>
          </a:p>
          <a:p>
            <a:pPr marL="971550" lvl="1" indent="-514350">
              <a:buFont typeface="+mj-lt"/>
              <a:buAutoNum type="romanLcPeriod"/>
            </a:pPr>
            <a:r>
              <a:rPr lang="en-GB" dirty="0"/>
              <a:t>Silviculture</a:t>
            </a:r>
          </a:p>
          <a:p>
            <a:r>
              <a:rPr lang="en-GB" dirty="0"/>
              <a:t>Agricultural land</a:t>
            </a:r>
          </a:p>
          <a:p>
            <a:pPr marL="971550" lvl="1" indent="-514350">
              <a:buFont typeface="+mj-lt"/>
              <a:buAutoNum type="romanLcPeriod" startAt="4"/>
            </a:pPr>
            <a:r>
              <a:rPr lang="en-GB" dirty="0"/>
              <a:t>Agroforestry</a:t>
            </a:r>
          </a:p>
          <a:p>
            <a:pPr marL="971550" lvl="1" indent="-514350">
              <a:buFont typeface="+mj-lt"/>
              <a:buAutoNum type="romanLcPeriod" startAt="4"/>
            </a:pPr>
            <a:r>
              <a:rPr lang="en-GB" dirty="0"/>
              <a:t>Improved fallow</a:t>
            </a:r>
          </a:p>
          <a:p>
            <a:r>
              <a:rPr lang="en-GB" dirty="0"/>
              <a:t>Protective land and buffers</a:t>
            </a:r>
          </a:p>
          <a:p>
            <a:pPr marL="971550" lvl="1" indent="-514350">
              <a:buFont typeface="+mj-lt"/>
              <a:buAutoNum type="romanLcPeriod" startAt="6"/>
            </a:pPr>
            <a:r>
              <a:rPr lang="en-GB" dirty="0"/>
              <a:t>Mangrove restoration</a:t>
            </a:r>
          </a:p>
          <a:p>
            <a:pPr marL="971550" lvl="1" indent="-514350">
              <a:buFont typeface="+mj-lt"/>
              <a:buAutoNum type="romanLcPeriod" startAt="6"/>
            </a:pPr>
            <a:r>
              <a:rPr lang="en-GB" dirty="0"/>
              <a:t>Watershed protection and erosion control</a:t>
            </a:r>
          </a:p>
        </p:txBody>
      </p:sp>
    </p:spTree>
    <p:extLst>
      <p:ext uri="{BB962C8B-B14F-4D97-AF65-F5344CB8AC3E}">
        <p14:creationId xmlns:p14="http://schemas.microsoft.com/office/powerpoint/2010/main" val="4182999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Ecosystem </a:t>
            </a:r>
            <a:br>
              <a:rPr lang="en-US" dirty="0"/>
            </a:br>
            <a:r>
              <a:rPr lang="en-US" dirty="0"/>
              <a:t>restoration processes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91185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982E-2CCF-417D-9B0C-32C18C342E28}"/>
              </a:ext>
            </a:extLst>
          </p:cNvPr>
          <p:cNvSpPr>
            <a:spLocks noGrp="1"/>
          </p:cNvSpPr>
          <p:nvPr>
            <p:ph type="title"/>
          </p:nvPr>
        </p:nvSpPr>
        <p:spPr/>
        <p:txBody>
          <a:bodyPr/>
          <a:lstStyle/>
          <a:p>
            <a:r>
              <a:rPr lang="en-GB" dirty="0"/>
              <a:t>Restoration and poverty</a:t>
            </a:r>
            <a:br>
              <a:rPr lang="en-GB" dirty="0"/>
            </a:br>
            <a:r>
              <a:rPr lang="en-GB" sz="2400" b="0" dirty="0"/>
              <a:t>(Cameron 2018)</a:t>
            </a:r>
          </a:p>
        </p:txBody>
      </p:sp>
      <p:sp>
        <p:nvSpPr>
          <p:cNvPr id="3" name="Content Placeholder 2">
            <a:extLst>
              <a:ext uri="{FF2B5EF4-FFF2-40B4-BE49-F238E27FC236}">
                <a16:creationId xmlns:a16="http://schemas.microsoft.com/office/drawing/2014/main" id="{CC81568B-9B98-46ED-AEDB-50DDFA305489}"/>
              </a:ext>
            </a:extLst>
          </p:cNvPr>
          <p:cNvSpPr>
            <a:spLocks noGrp="1"/>
          </p:cNvSpPr>
          <p:nvPr>
            <p:ph idx="1"/>
          </p:nvPr>
        </p:nvSpPr>
        <p:spPr/>
        <p:txBody>
          <a:bodyPr>
            <a:normAutofit fontScale="92500" lnSpcReduction="10000"/>
          </a:bodyPr>
          <a:lstStyle/>
          <a:p>
            <a:r>
              <a:rPr lang="en-GB" dirty="0"/>
              <a:t>Many restoration activities have social goals but very few have measurable targets</a:t>
            </a:r>
          </a:p>
          <a:p>
            <a:r>
              <a:rPr lang="en-GB" dirty="0"/>
              <a:t>Active restoration can offer temporary employment</a:t>
            </a:r>
          </a:p>
          <a:p>
            <a:r>
              <a:rPr lang="en-GB" dirty="0"/>
              <a:t>Restoration can increase availability of a range of ecosystem services – but links between improved biodiversity and ecosystem service yields are not always clear</a:t>
            </a:r>
          </a:p>
          <a:p>
            <a:r>
              <a:rPr lang="en-GB" dirty="0"/>
              <a:t>The poorest may lose out if regeneration activities deny them access to ecosystems on which they are disproportionately dependent</a:t>
            </a:r>
          </a:p>
        </p:txBody>
      </p:sp>
    </p:spTree>
    <p:extLst>
      <p:ext uri="{BB962C8B-B14F-4D97-AF65-F5344CB8AC3E}">
        <p14:creationId xmlns:p14="http://schemas.microsoft.com/office/powerpoint/2010/main" val="3801444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7E1F8-9381-45E3-B1B2-4F954D0E586B}"/>
              </a:ext>
            </a:extLst>
          </p:cNvPr>
          <p:cNvSpPr>
            <a:spLocks noGrp="1"/>
          </p:cNvSpPr>
          <p:nvPr>
            <p:ph type="title"/>
          </p:nvPr>
        </p:nvSpPr>
        <p:spPr>
          <a:xfrm>
            <a:off x="628650" y="231776"/>
            <a:ext cx="7886700" cy="1325563"/>
          </a:xfrm>
        </p:spPr>
        <p:txBody>
          <a:bodyPr>
            <a:normAutofit/>
          </a:bodyPr>
          <a:lstStyle/>
          <a:p>
            <a:r>
              <a:rPr lang="en-GB" dirty="0"/>
              <a:t>Case study: Restoration trade-offs in southern Ethiopia</a:t>
            </a:r>
            <a:r>
              <a:rPr lang="en-GB" sz="2700" dirty="0"/>
              <a:t> </a:t>
            </a:r>
            <a:r>
              <a:rPr lang="en-GB" sz="2400" b="0" dirty="0"/>
              <a:t>(</a:t>
            </a:r>
            <a:r>
              <a:rPr lang="en-GB" sz="2400" b="0" dirty="0" err="1"/>
              <a:t>Byg</a:t>
            </a:r>
            <a:r>
              <a:rPr lang="en-GB" sz="2400" b="0" dirty="0"/>
              <a:t> </a:t>
            </a:r>
            <a:r>
              <a:rPr lang="en-GB" sz="2400" b="0" i="1" dirty="0"/>
              <a:t>et al. </a:t>
            </a:r>
            <a:r>
              <a:rPr lang="en-GB" sz="2400" b="0" dirty="0"/>
              <a:t>2017)</a:t>
            </a:r>
          </a:p>
        </p:txBody>
      </p:sp>
      <p:sp>
        <p:nvSpPr>
          <p:cNvPr id="3" name="Content Placeholder 2">
            <a:extLst>
              <a:ext uri="{FF2B5EF4-FFF2-40B4-BE49-F238E27FC236}">
                <a16:creationId xmlns:a16="http://schemas.microsoft.com/office/drawing/2014/main" id="{A6339124-7BE1-46DC-BE52-438AEEE16852}"/>
              </a:ext>
            </a:extLst>
          </p:cNvPr>
          <p:cNvSpPr>
            <a:spLocks noGrp="1"/>
          </p:cNvSpPr>
          <p:nvPr>
            <p:ph idx="1"/>
          </p:nvPr>
        </p:nvSpPr>
        <p:spPr>
          <a:xfrm>
            <a:off x="628650" y="1557339"/>
            <a:ext cx="7886700" cy="4619624"/>
          </a:xfrm>
        </p:spPr>
        <p:txBody>
          <a:bodyPr>
            <a:normAutofit fontScale="70000" lnSpcReduction="20000"/>
          </a:bodyPr>
          <a:lstStyle/>
          <a:p>
            <a:r>
              <a:rPr lang="en-GB" dirty="0"/>
              <a:t>Reforestation projects in 3 study areas – all with explicit aim to improve wellbeing</a:t>
            </a:r>
          </a:p>
          <a:p>
            <a:r>
              <a:rPr lang="en-GB" dirty="0"/>
              <a:t>Projects resulted in more ecosystem services than disservices:</a:t>
            </a:r>
          </a:p>
          <a:p>
            <a:pPr lvl="1"/>
            <a:r>
              <a:rPr lang="en-GB" dirty="0"/>
              <a:t>Ecosystem services: cooler temperature; reduced erosion and flood risk; increased provision of timber, firewood, fodder, thatch</a:t>
            </a:r>
          </a:p>
          <a:p>
            <a:pPr lvl="1"/>
            <a:r>
              <a:rPr lang="en-GB" dirty="0"/>
              <a:t>Ecosystem disservices: warthogs and monkeys raided crops next to restored forests</a:t>
            </a:r>
          </a:p>
          <a:p>
            <a:r>
              <a:rPr lang="en-GB" dirty="0"/>
              <a:t>But participants were dissatisfied because:</a:t>
            </a:r>
          </a:p>
          <a:p>
            <a:pPr lvl="1"/>
            <a:r>
              <a:rPr lang="en-GB" dirty="0"/>
              <a:t>Crop raiding was a more immediate and serious threat to local livelihoods than the various benefits of restoration</a:t>
            </a:r>
          </a:p>
          <a:p>
            <a:pPr lvl="1"/>
            <a:r>
              <a:rPr lang="en-GB" dirty="0"/>
              <a:t>Wealthy households benefited more and were less vulnerable to the risks of crop raiding</a:t>
            </a:r>
          </a:p>
          <a:p>
            <a:r>
              <a:rPr lang="en-GB" dirty="0"/>
              <a:t>Suggests the need for meaningful participation of local people – rich and poor – in negotiating distribution of costs and benefits of restoration</a:t>
            </a:r>
          </a:p>
        </p:txBody>
      </p:sp>
    </p:spTree>
    <p:extLst>
      <p:ext uri="{BB962C8B-B14F-4D97-AF65-F5344CB8AC3E}">
        <p14:creationId xmlns:p14="http://schemas.microsoft.com/office/powerpoint/2010/main" val="4149225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B3F28-0872-4AB0-B043-0A817AA90A43}"/>
              </a:ext>
            </a:extLst>
          </p:cNvPr>
          <p:cNvSpPr>
            <a:spLocks noGrp="1"/>
          </p:cNvSpPr>
          <p:nvPr>
            <p:ph type="title"/>
          </p:nvPr>
        </p:nvSpPr>
        <p:spPr/>
        <p:txBody>
          <a:bodyPr/>
          <a:lstStyle/>
          <a:p>
            <a:r>
              <a:rPr lang="en-GB" dirty="0"/>
              <a:t>Factors to consider when planning restoration </a:t>
            </a:r>
            <a:r>
              <a:rPr lang="en-GB" sz="2400" b="0" dirty="0"/>
              <a:t>(Holl and Aide 2011)</a:t>
            </a:r>
          </a:p>
        </p:txBody>
      </p:sp>
      <p:sp>
        <p:nvSpPr>
          <p:cNvPr id="3" name="Content Placeholder 2">
            <a:extLst>
              <a:ext uri="{FF2B5EF4-FFF2-40B4-BE49-F238E27FC236}">
                <a16:creationId xmlns:a16="http://schemas.microsoft.com/office/drawing/2014/main" id="{CAF09D65-CEA9-4D94-A24B-6972787847A9}"/>
              </a:ext>
            </a:extLst>
          </p:cNvPr>
          <p:cNvSpPr>
            <a:spLocks noGrp="1"/>
          </p:cNvSpPr>
          <p:nvPr>
            <p:ph idx="1"/>
          </p:nvPr>
        </p:nvSpPr>
        <p:spPr/>
        <p:txBody>
          <a:bodyPr>
            <a:normAutofit fontScale="92500"/>
          </a:bodyPr>
          <a:lstStyle/>
          <a:p>
            <a:r>
              <a:rPr lang="en-GB" dirty="0"/>
              <a:t>Goals: biodiversity, ecosystem services, livelihoods</a:t>
            </a:r>
          </a:p>
          <a:p>
            <a:r>
              <a:rPr lang="en-GB" dirty="0"/>
              <a:t>Resources: budget, labour, time</a:t>
            </a:r>
          </a:p>
          <a:p>
            <a:r>
              <a:rPr lang="en-GB" dirty="0"/>
              <a:t>Restoration strategy (from passive to active), which requires consideration of:</a:t>
            </a:r>
          </a:p>
          <a:p>
            <a:pPr lvl="1"/>
            <a:r>
              <a:rPr lang="en-GB" dirty="0"/>
              <a:t>Land-use history – what is the level of degradation?</a:t>
            </a:r>
          </a:p>
          <a:p>
            <a:pPr lvl="1"/>
            <a:r>
              <a:rPr lang="en-GB" dirty="0"/>
              <a:t>Ecosystem resilience – what is the intrinsic rate of recovery?</a:t>
            </a:r>
          </a:p>
          <a:p>
            <a:pPr lvl="1"/>
            <a:r>
              <a:rPr lang="en-GB" dirty="0"/>
              <a:t>Landscape characteristics – what drivers of degradation and seed/animal sources are present?  </a:t>
            </a:r>
          </a:p>
        </p:txBody>
      </p:sp>
    </p:spTree>
    <p:extLst>
      <p:ext uri="{BB962C8B-B14F-4D97-AF65-F5344CB8AC3E}">
        <p14:creationId xmlns:p14="http://schemas.microsoft.com/office/powerpoint/2010/main" val="1000757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F4FA2-8F15-43D8-8638-15162FC57E4B}"/>
              </a:ext>
            </a:extLst>
          </p:cNvPr>
          <p:cNvSpPr>
            <a:spLocks noGrp="1"/>
          </p:cNvSpPr>
          <p:nvPr>
            <p:ph type="title"/>
          </p:nvPr>
        </p:nvSpPr>
        <p:spPr>
          <a:xfrm>
            <a:off x="628650" y="41135"/>
            <a:ext cx="7886700" cy="1325563"/>
          </a:xfrm>
        </p:spPr>
        <p:txBody>
          <a:bodyPr/>
          <a:lstStyle/>
          <a:p>
            <a:r>
              <a:rPr lang="en-GB" dirty="0"/>
              <a:t>In summary</a:t>
            </a:r>
          </a:p>
        </p:txBody>
      </p:sp>
      <p:sp>
        <p:nvSpPr>
          <p:cNvPr id="3" name="Content Placeholder 2">
            <a:extLst>
              <a:ext uri="{FF2B5EF4-FFF2-40B4-BE49-F238E27FC236}">
                <a16:creationId xmlns:a16="http://schemas.microsoft.com/office/drawing/2014/main" id="{FCD64203-5057-4CFC-876C-FDDBD3368ADE}"/>
              </a:ext>
            </a:extLst>
          </p:cNvPr>
          <p:cNvSpPr>
            <a:spLocks noGrp="1"/>
          </p:cNvSpPr>
          <p:nvPr>
            <p:ph idx="1"/>
          </p:nvPr>
        </p:nvSpPr>
        <p:spPr>
          <a:xfrm>
            <a:off x="628650" y="1366698"/>
            <a:ext cx="7886700" cy="4710936"/>
          </a:xfrm>
        </p:spPr>
        <p:txBody>
          <a:bodyPr>
            <a:normAutofit fontScale="92500" lnSpcReduction="20000"/>
          </a:bodyPr>
          <a:lstStyle/>
          <a:p>
            <a:r>
              <a:rPr lang="en-GB" dirty="0"/>
              <a:t>There is a massive global need for ecosystem restoration activities</a:t>
            </a:r>
          </a:p>
          <a:p>
            <a:r>
              <a:rPr lang="en-GB" dirty="0"/>
              <a:t>Passive restoration is often more effective (and better value for money) than active restoration</a:t>
            </a:r>
          </a:p>
          <a:p>
            <a:r>
              <a:rPr lang="en-GB" dirty="0"/>
              <a:t>It is important to consider which ecosystem services will be restored, and for whom?</a:t>
            </a:r>
          </a:p>
          <a:p>
            <a:r>
              <a:rPr lang="en-GB" dirty="0"/>
              <a:t>While restoration activities may benefit the poor, few projects explicitly state their social goals and fewer still monitor their achievements </a:t>
            </a:r>
          </a:p>
          <a:p>
            <a:r>
              <a:rPr lang="en-GB" dirty="0"/>
              <a:t>Restoration processes need to engage diverse stakeholders in transparent negotiations to agree goals and resolve trade-offs. </a:t>
            </a:r>
          </a:p>
        </p:txBody>
      </p:sp>
    </p:spTree>
    <p:extLst>
      <p:ext uri="{BB962C8B-B14F-4D97-AF65-F5344CB8AC3E}">
        <p14:creationId xmlns:p14="http://schemas.microsoft.com/office/powerpoint/2010/main" val="1141047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54170"/>
            <a:ext cx="7886700" cy="1325563"/>
          </a:xfrm>
        </p:spPr>
        <p:txBody>
          <a:bodyPr>
            <a:normAutofit/>
          </a:bodyPr>
          <a:lstStyle/>
          <a:p>
            <a:r>
              <a:rPr lang="en-GB" sz="3200" dirty="0"/>
              <a:t>Class exercise: Design a restoration project</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703910" y="1535666"/>
            <a:ext cx="8059090" cy="4503184"/>
          </a:xfrm>
        </p:spPr>
        <p:txBody>
          <a:bodyPr>
            <a:noAutofit/>
          </a:bodyPr>
          <a:lstStyle/>
          <a:p>
            <a:pPr marL="0" indent="0">
              <a:buNone/>
            </a:pPr>
            <a:r>
              <a:rPr lang="en-GB" sz="2400" dirty="0">
                <a:solidFill>
                  <a:schemeClr val="accent1"/>
                </a:solidFill>
                <a:cs typeface="Times New Roman" panose="02020603050405020304" pitchFamily="18" charset="0"/>
              </a:rPr>
              <a:t>Using the example of a damaged ecosystem identified in </a:t>
            </a:r>
            <a:r>
              <a:rPr lang="en-GB" sz="2400" b="1" dirty="0">
                <a:solidFill>
                  <a:schemeClr val="accent1"/>
                </a:solidFill>
                <a:cs typeface="Times New Roman" panose="02020603050405020304" pitchFamily="18" charset="0"/>
              </a:rPr>
              <a:t>SLIDE 4</a:t>
            </a:r>
            <a:r>
              <a:rPr lang="en-GB" sz="2400" dirty="0">
                <a:solidFill>
                  <a:schemeClr val="accent1"/>
                </a:solidFill>
                <a:cs typeface="Times New Roman" panose="02020603050405020304" pitchFamily="18" charset="0"/>
              </a:rPr>
              <a:t>, work in groups to design a restoration project that aims to enhance ecosystem services for poverty alleviation.</a:t>
            </a:r>
          </a:p>
          <a:p>
            <a:pPr marL="0" indent="0">
              <a:buNone/>
            </a:pPr>
            <a:r>
              <a:rPr lang="en-GB" sz="2400" dirty="0">
                <a:solidFill>
                  <a:schemeClr val="accent1"/>
                </a:solidFill>
                <a:cs typeface="Times New Roman" panose="02020603050405020304" pitchFamily="18" charset="0"/>
              </a:rPr>
              <a:t>This is an opportunity to integrate the knowledge from the previous topics in this series by thinking about:</a:t>
            </a:r>
          </a:p>
          <a:p>
            <a:r>
              <a:rPr lang="en-GB" sz="2000" dirty="0">
                <a:solidFill>
                  <a:schemeClr val="accent1"/>
                </a:solidFill>
                <a:cs typeface="Times New Roman" panose="02020603050405020304" pitchFamily="18" charset="0"/>
              </a:rPr>
              <a:t>Which ecosystem services do you want to restore? And who for?</a:t>
            </a:r>
          </a:p>
          <a:p>
            <a:r>
              <a:rPr lang="en-GB" sz="2000" dirty="0">
                <a:solidFill>
                  <a:schemeClr val="accent1"/>
                </a:solidFill>
                <a:cs typeface="Times New Roman" panose="02020603050405020304" pitchFamily="18" charset="0"/>
              </a:rPr>
              <a:t>Equity: Are there winners and losers? How can trade-offs be resolved?</a:t>
            </a:r>
          </a:p>
          <a:p>
            <a:r>
              <a:rPr lang="en-GB" sz="2000" dirty="0">
                <a:solidFill>
                  <a:schemeClr val="accent1"/>
                </a:solidFill>
                <a:cs typeface="Times New Roman" panose="02020603050405020304" pitchFamily="18" charset="0"/>
              </a:rPr>
              <a:t>Could modelling and mapping techniques help plan the restoration?</a:t>
            </a:r>
          </a:p>
          <a:p>
            <a:r>
              <a:rPr lang="en-GB" sz="2000" dirty="0">
                <a:solidFill>
                  <a:schemeClr val="accent1"/>
                </a:solidFill>
                <a:cs typeface="Times New Roman" panose="02020603050405020304" pitchFamily="18" charset="0"/>
              </a:rPr>
              <a:t>Could the restoration be funded through a PES scheme?</a:t>
            </a:r>
          </a:p>
        </p:txBody>
      </p:sp>
    </p:spTree>
    <p:extLst>
      <p:ext uri="{BB962C8B-B14F-4D97-AF65-F5344CB8AC3E}">
        <p14:creationId xmlns:p14="http://schemas.microsoft.com/office/powerpoint/2010/main" val="4047100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70669"/>
            <a:ext cx="3886200" cy="4351338"/>
          </a:xfrm>
        </p:spPr>
        <p:txBody>
          <a:bodyPr>
            <a:normAutofit/>
          </a:bodyPr>
          <a:lstStyle/>
          <a:p>
            <a:r>
              <a:rPr lang="en-US" sz="2400" dirty="0"/>
              <a:t>Explain the concept of ecosystem restoration</a:t>
            </a:r>
          </a:p>
          <a:p>
            <a:r>
              <a:rPr lang="en-US" sz="2400" dirty="0"/>
              <a:t>Discuss approaches and barriers to ecosystem restoration </a:t>
            </a:r>
          </a:p>
          <a:p>
            <a:r>
              <a:rPr lang="en-US" sz="2400" dirty="0"/>
              <a:t>Design an ecosystem restoration process that aims to enhance ecosystem services for poverty alleviation </a:t>
            </a:r>
          </a:p>
        </p:txBody>
      </p:sp>
      <p:pic>
        <p:nvPicPr>
          <p:cNvPr id="5" name="Content Placeholder 4" descr="Picture02.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5154" r="32733"/>
          <a:stretch/>
        </p:blipFill>
        <p:spPr>
          <a:xfrm>
            <a:off x="5258949" y="20638"/>
            <a:ext cx="3923928" cy="6102360"/>
          </a:xfrm>
        </p:spPr>
      </p:pic>
      <p:sp>
        <p:nvSpPr>
          <p:cNvPr id="2" name="Title 1"/>
          <p:cNvSpPr>
            <a:spLocks noGrp="1"/>
          </p:cNvSpPr>
          <p:nvPr>
            <p:ph type="title" idx="4294967295"/>
          </p:nvPr>
        </p:nvSpPr>
        <p:spPr>
          <a:xfrm>
            <a:off x="710682" y="20638"/>
            <a:ext cx="7150100" cy="1325562"/>
          </a:xfrm>
        </p:spPr>
        <p:txBody>
          <a:bodyPr>
            <a:normAutofit/>
          </a:bodyPr>
          <a:lstStyle/>
          <a:p>
            <a:r>
              <a:rPr lang="en-US" sz="3200" dirty="0"/>
              <a:t>Learning outcomes</a:t>
            </a:r>
          </a:p>
        </p:txBody>
      </p:sp>
      <p:sp>
        <p:nvSpPr>
          <p:cNvPr id="6" name="TextBox 5">
            <a:extLst>
              <a:ext uri="{FF2B5EF4-FFF2-40B4-BE49-F238E27FC236}">
                <a16:creationId xmlns:a16="http://schemas.microsoft.com/office/drawing/2014/main" id="{0EFD3008-B556-B540-8914-ADAAEA16D9C5}"/>
              </a:ext>
            </a:extLst>
          </p:cNvPr>
          <p:cNvSpPr txBox="1"/>
          <p:nvPr/>
        </p:nvSpPr>
        <p:spPr>
          <a:xfrm>
            <a:off x="7046112" y="5877579"/>
            <a:ext cx="2097888" cy="200055"/>
          </a:xfrm>
          <a:prstGeom prst="rect">
            <a:avLst/>
          </a:prstGeom>
          <a:noFill/>
        </p:spPr>
        <p:txBody>
          <a:bodyPr wrap="square" rtlCol="0">
            <a:spAutoFit/>
          </a:bodyPr>
          <a:lstStyle/>
          <a:p>
            <a:pPr algn="r"/>
            <a:r>
              <a:rPr lang="en-US" sz="700" dirty="0">
                <a:solidFill>
                  <a:schemeClr val="bg1">
                    <a:alpha val="70000"/>
                  </a:schemeClr>
                </a:solidFill>
              </a:rPr>
              <a:t>© Colin Crowley / Wikimedia Commons</a:t>
            </a:r>
          </a:p>
        </p:txBody>
      </p:sp>
    </p:spTree>
    <p:extLst>
      <p:ext uri="{BB962C8B-B14F-4D97-AF65-F5344CB8AC3E}">
        <p14:creationId xmlns:p14="http://schemas.microsoft.com/office/powerpoint/2010/main" val="279923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113241"/>
            <a:ext cx="7886700" cy="1202274"/>
          </a:xfrm>
        </p:spPr>
        <p:txBody>
          <a:bodyPr>
            <a:normAutofit/>
          </a:bodyPr>
          <a:lstStyle/>
          <a:p>
            <a:r>
              <a:rPr lang="en-US" sz="3200" dirty="0"/>
              <a:t>References</a:t>
            </a:r>
          </a:p>
        </p:txBody>
      </p:sp>
      <p:sp>
        <p:nvSpPr>
          <p:cNvPr id="6" name="Content Placeholder 2">
            <a:extLst>
              <a:ext uri="{FF2B5EF4-FFF2-40B4-BE49-F238E27FC236}">
                <a16:creationId xmlns:a16="http://schemas.microsoft.com/office/drawing/2014/main" id="{E63D25C6-EEDB-CC41-82F0-0A99F20B09FB}"/>
              </a:ext>
            </a:extLst>
          </p:cNvPr>
          <p:cNvSpPr txBox="1">
            <a:spLocks/>
          </p:cNvSpPr>
          <p:nvPr/>
        </p:nvSpPr>
        <p:spPr>
          <a:xfrm>
            <a:off x="628650" y="1111348"/>
            <a:ext cx="8063174" cy="489512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200"/>
              </a:spcBef>
              <a:buClr>
                <a:schemeClr val="accent4"/>
              </a:buClr>
              <a:buFont typeface="Arial" panose="020B0604020202020204" pitchFamily="34" charset="0"/>
              <a:buChar char="•"/>
              <a:defRPr sz="2800" kern="800" baseline="0">
                <a:solidFill>
                  <a:srgbClr val="004C96"/>
                </a:solidFill>
                <a:latin typeface="+mn-lt"/>
                <a:ea typeface="+mn-ea"/>
                <a:cs typeface="+mn-cs"/>
              </a:defRPr>
            </a:lvl1pPr>
            <a:lvl2pPr marL="685800" indent="-228600" algn="l" defTabSz="914400" rtl="0" eaLnBrk="1" latinLnBrk="0" hangingPunct="1">
              <a:lnSpc>
                <a:spcPct val="100000"/>
              </a:lnSpc>
              <a:spcBef>
                <a:spcPts val="1200"/>
              </a:spcBef>
              <a:buClr>
                <a:schemeClr val="accent4"/>
              </a:buClr>
              <a:buFont typeface="LucidaGrande" panose="020B0600040502020204" pitchFamily="34" charset="0"/>
              <a:buChar char="-"/>
              <a:defRPr sz="2400" kern="800" baseline="0">
                <a:solidFill>
                  <a:srgbClr val="004C96"/>
                </a:solidFill>
                <a:latin typeface="+mn-lt"/>
                <a:ea typeface="+mn-ea"/>
                <a:cs typeface="+mn-cs"/>
              </a:defRPr>
            </a:lvl2pPr>
            <a:lvl3pPr marL="1143000" indent="-228600" algn="l" defTabSz="914400" rtl="0" eaLnBrk="1" latinLnBrk="0" hangingPunct="1">
              <a:lnSpc>
                <a:spcPct val="100000"/>
              </a:lnSpc>
              <a:spcBef>
                <a:spcPts val="1200"/>
              </a:spcBef>
              <a:buClr>
                <a:schemeClr val="accent4"/>
              </a:buClr>
              <a:buFont typeface="Arial" panose="020B0604020202020204" pitchFamily="34" charset="0"/>
              <a:buChar char="•"/>
              <a:defRPr sz="2000" kern="800" baseline="0">
                <a:solidFill>
                  <a:srgbClr val="004C96"/>
                </a:solidFill>
                <a:latin typeface="+mn-lt"/>
                <a:ea typeface="+mn-ea"/>
                <a:cs typeface="+mn-cs"/>
              </a:defRPr>
            </a:lvl3pPr>
            <a:lvl4pPr marL="1600200" indent="-228600" algn="l" defTabSz="914400" rtl="0" eaLnBrk="1" latinLnBrk="0" hangingPunct="1">
              <a:lnSpc>
                <a:spcPct val="100000"/>
              </a:lnSpc>
              <a:spcBef>
                <a:spcPts val="1200"/>
              </a:spcBef>
              <a:buClr>
                <a:schemeClr val="accent4"/>
              </a:buClr>
              <a:buFont typeface="Arial" panose="020B0604020202020204" pitchFamily="34" charset="0"/>
              <a:buChar char="•"/>
              <a:defRPr sz="1800" kern="800" baseline="0">
                <a:solidFill>
                  <a:srgbClr val="004C96"/>
                </a:solidFill>
                <a:latin typeface="+mn-lt"/>
                <a:ea typeface="+mn-ea"/>
                <a:cs typeface="+mn-cs"/>
              </a:defRPr>
            </a:lvl4pPr>
            <a:lvl5pPr marL="2057400" indent="-228600" algn="l" defTabSz="914400" rtl="0" eaLnBrk="1" latinLnBrk="0" hangingPunct="1">
              <a:lnSpc>
                <a:spcPct val="100000"/>
              </a:lnSpc>
              <a:spcBef>
                <a:spcPts val="1200"/>
              </a:spcBef>
              <a:buClr>
                <a:schemeClr val="accent4"/>
              </a:buClr>
              <a:buFont typeface="Arial" panose="020B0604020202020204" pitchFamily="34" charset="0"/>
              <a:buChar char="•"/>
              <a:defRPr sz="1800" kern="800" baseline="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GB" sz="1600" b="1" dirty="0">
                <a:solidFill>
                  <a:schemeClr val="accent1"/>
                </a:solidFill>
                <a:cs typeface="Times New Roman" panose="02020603050405020304" pitchFamily="18" charset="0"/>
              </a:rPr>
              <a:t>Key readings</a:t>
            </a:r>
          </a:p>
          <a:p>
            <a:pPr>
              <a:spcBef>
                <a:spcPts val="600"/>
              </a:spcBef>
            </a:pPr>
            <a:r>
              <a:rPr lang="en-GB" sz="1600" dirty="0">
                <a:solidFill>
                  <a:schemeClr val="accent1"/>
                </a:solidFill>
                <a:cs typeface="Times New Roman" panose="02020603050405020304" pitchFamily="18" charset="0"/>
              </a:rPr>
              <a:t>Cameron, A. (2018) Restoration of ecosystems and ecosystem services. Chapter 9 in Schreckenberg, K., Mace, G. and </a:t>
            </a:r>
            <a:r>
              <a:rPr lang="en-GB" sz="1600" dirty="0" err="1">
                <a:solidFill>
                  <a:schemeClr val="accent1"/>
                </a:solidFill>
                <a:cs typeface="Times New Roman" panose="02020603050405020304" pitchFamily="18" charset="0"/>
              </a:rPr>
              <a:t>Poudyal</a:t>
            </a:r>
            <a:r>
              <a:rPr lang="en-GB" sz="1600" dirty="0">
                <a:solidFill>
                  <a:schemeClr val="accent1"/>
                </a:solidFill>
                <a:cs typeface="Times New Roman" panose="02020603050405020304" pitchFamily="18" charset="0"/>
              </a:rPr>
              <a:t>, M. (eds) </a:t>
            </a:r>
            <a:r>
              <a:rPr lang="en-GB" sz="1600" i="1" dirty="0">
                <a:solidFill>
                  <a:schemeClr val="accent1"/>
                </a:solidFill>
                <a:cs typeface="Times New Roman" panose="02020603050405020304" pitchFamily="18" charset="0"/>
              </a:rPr>
              <a:t>Ecosystem Services and Poverty Alleviation: Trade-offs and Governance</a:t>
            </a:r>
            <a:r>
              <a:rPr lang="en-GB" sz="1600" dirty="0">
                <a:solidFill>
                  <a:schemeClr val="accent1"/>
                </a:solidFill>
                <a:cs typeface="Times New Roman" panose="02020603050405020304" pitchFamily="18" charset="0"/>
              </a:rPr>
              <a:t>. Routledge, Abingdon, UK.</a:t>
            </a:r>
          </a:p>
          <a:p>
            <a:pPr>
              <a:spcBef>
                <a:spcPts val="600"/>
              </a:spcBef>
            </a:pPr>
            <a:r>
              <a:rPr lang="en-GB" sz="1600" dirty="0">
                <a:solidFill>
                  <a:schemeClr val="accent1"/>
                </a:solidFill>
                <a:cs typeface="Times New Roman" panose="02020603050405020304" pitchFamily="18" charset="0"/>
              </a:rPr>
              <a:t>Holl, K.D. and Aide, T.M. (2010) When and where to actively restore ecosystems? </a:t>
            </a:r>
            <a:r>
              <a:rPr lang="en-GB" sz="1600" i="1" dirty="0">
                <a:solidFill>
                  <a:schemeClr val="accent1"/>
                </a:solidFill>
                <a:cs typeface="Times New Roman" panose="02020603050405020304" pitchFamily="18" charset="0"/>
              </a:rPr>
              <a:t>Forest Ecology and Management </a:t>
            </a:r>
            <a:r>
              <a:rPr lang="en-GB" sz="1600" b="1" dirty="0">
                <a:solidFill>
                  <a:schemeClr val="accent1"/>
                </a:solidFill>
                <a:cs typeface="Times New Roman" panose="02020603050405020304" pitchFamily="18" charset="0"/>
              </a:rPr>
              <a:t>261</a:t>
            </a:r>
            <a:r>
              <a:rPr lang="en-GB" sz="1600" dirty="0">
                <a:solidFill>
                  <a:schemeClr val="accent1"/>
                </a:solidFill>
                <a:cs typeface="Times New Roman" panose="02020603050405020304" pitchFamily="18" charset="0"/>
              </a:rPr>
              <a:t>: 1558-1563.</a:t>
            </a:r>
          </a:p>
          <a:p>
            <a:pPr>
              <a:spcBef>
                <a:spcPts val="600"/>
              </a:spcBef>
            </a:pPr>
            <a:r>
              <a:rPr lang="en-GB" sz="1600" dirty="0">
                <a:solidFill>
                  <a:schemeClr val="accent1"/>
                </a:solidFill>
                <a:cs typeface="Times New Roman" panose="02020603050405020304" pitchFamily="18" charset="0"/>
              </a:rPr>
              <a:t>IPBES (2018): Summary for policymakers of the assessment report on land degradation and restoration of the Intergovernmental Science-Policy Platform on Biodiversity and Ecosystem Services. IPBES secretariat, Bonn, Germany. Available at: </a:t>
            </a:r>
            <a:r>
              <a:rPr lang="en-GB" sz="1600" dirty="0">
                <a:solidFill>
                  <a:schemeClr val="accent1"/>
                </a:solidFill>
                <a:cs typeface="Times New Roman" panose="02020603050405020304" pitchFamily="18" charset="0"/>
                <a:hlinkClick r:id="rId3"/>
              </a:rPr>
              <a:t>www.ipbes.net</a:t>
            </a:r>
            <a:r>
              <a:rPr lang="en-GB" sz="1600" dirty="0">
                <a:solidFill>
                  <a:schemeClr val="accent1"/>
                </a:solidFill>
                <a:cs typeface="Times New Roman" panose="02020603050405020304" pitchFamily="18" charset="0"/>
              </a:rPr>
              <a:t> </a:t>
            </a:r>
          </a:p>
          <a:p>
            <a:pPr>
              <a:spcBef>
                <a:spcPts val="600"/>
              </a:spcBef>
            </a:pPr>
            <a:r>
              <a:rPr lang="en-GB" sz="1600" dirty="0">
                <a:solidFill>
                  <a:schemeClr val="accent1"/>
                </a:solidFill>
                <a:cs typeface="Times New Roman" panose="02020603050405020304" pitchFamily="18" charset="0"/>
              </a:rPr>
              <a:t>IUCN and WRI (2014). A guide to the Restoration Opportunities Assessment Methodology (ROAM): Assessing forest landscape restoration opportunities at the national or sub-national level. Working Paper (Road-test edition). Gland, Switzerland: IUCN. 125pp.</a:t>
            </a:r>
          </a:p>
          <a:p>
            <a:pPr marL="0" indent="0">
              <a:spcBef>
                <a:spcPts val="600"/>
              </a:spcBef>
              <a:buNone/>
            </a:pPr>
            <a:r>
              <a:rPr lang="en-GB" sz="1600" b="1" dirty="0">
                <a:solidFill>
                  <a:schemeClr val="accent1"/>
                </a:solidFill>
                <a:cs typeface="Times New Roman" panose="02020603050405020304" pitchFamily="18" charset="0"/>
              </a:rPr>
              <a:t>Other readings</a:t>
            </a:r>
          </a:p>
          <a:p>
            <a:pPr>
              <a:spcBef>
                <a:spcPts val="600"/>
              </a:spcBef>
            </a:pPr>
            <a:r>
              <a:rPr lang="en-GB" sz="1600" dirty="0" err="1">
                <a:solidFill>
                  <a:schemeClr val="accent1"/>
                </a:solidFill>
                <a:cs typeface="Times New Roman" panose="02020603050405020304" pitchFamily="18" charset="0"/>
              </a:rPr>
              <a:t>Byg</a:t>
            </a:r>
            <a:r>
              <a:rPr lang="en-GB" sz="1600" dirty="0">
                <a:solidFill>
                  <a:schemeClr val="accent1"/>
                </a:solidFill>
                <a:cs typeface="Times New Roman" panose="02020603050405020304" pitchFamily="18" charset="0"/>
              </a:rPr>
              <a:t>, A. et al. (2017) Trees, soils, and warthogs – Distribution of services and disservices from reforestation areas in southern Ethiopia. </a:t>
            </a:r>
            <a:r>
              <a:rPr lang="en-GB" sz="1600" i="1" dirty="0">
                <a:solidFill>
                  <a:schemeClr val="accent1"/>
                </a:solidFill>
                <a:cs typeface="Times New Roman" panose="02020603050405020304" pitchFamily="18" charset="0"/>
              </a:rPr>
              <a:t>Forest Policy and Economics </a:t>
            </a:r>
            <a:r>
              <a:rPr lang="en-GB" sz="1600" b="1" dirty="0">
                <a:solidFill>
                  <a:schemeClr val="accent1"/>
                </a:solidFill>
                <a:cs typeface="Times New Roman" panose="02020603050405020304" pitchFamily="18" charset="0"/>
              </a:rPr>
              <a:t>84</a:t>
            </a:r>
            <a:r>
              <a:rPr lang="en-GB" sz="1600" dirty="0">
                <a:solidFill>
                  <a:schemeClr val="accent1"/>
                </a:solidFill>
                <a:cs typeface="Times New Roman" panose="02020603050405020304" pitchFamily="18" charset="0"/>
              </a:rPr>
              <a:t>:112-119.</a:t>
            </a:r>
          </a:p>
          <a:p>
            <a:pPr>
              <a:spcBef>
                <a:spcPts val="600"/>
              </a:spcBef>
            </a:pPr>
            <a:endParaRPr lang="en-GB" sz="13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177757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628650" y="123289"/>
            <a:ext cx="7886700" cy="116098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accent1"/>
              </a:buClr>
              <a:buSzPts val="3200"/>
              <a:buFont typeface="Arial"/>
              <a:buNone/>
            </a:pPr>
            <a:r>
              <a:rPr lang="en-GB" sz="3200" b="1" i="0" u="none" strike="noStrike" cap="none" dirty="0">
                <a:solidFill>
                  <a:schemeClr val="accent1"/>
                </a:solidFill>
                <a:latin typeface="Arial"/>
                <a:ea typeface="Arial"/>
                <a:cs typeface="Arial"/>
                <a:sym typeface="Arial"/>
              </a:rPr>
              <a:t>Case study for further discussion</a:t>
            </a:r>
            <a:endParaRPr sz="3200" b="1" i="0" u="none" strike="noStrike" cap="none" dirty="0">
              <a:solidFill>
                <a:schemeClr val="accent1"/>
              </a:solidFill>
              <a:latin typeface="Arial"/>
              <a:ea typeface="Arial"/>
              <a:cs typeface="Arial"/>
              <a:sym typeface="Arial"/>
            </a:endParaRPr>
          </a:p>
        </p:txBody>
      </p:sp>
      <p:sp>
        <p:nvSpPr>
          <p:cNvPr id="254" name="Shape 254"/>
          <p:cNvSpPr txBox="1">
            <a:spLocks noGrp="1"/>
          </p:cNvSpPr>
          <p:nvPr>
            <p:ph type="body" idx="1"/>
          </p:nvPr>
        </p:nvSpPr>
        <p:spPr>
          <a:xfrm>
            <a:off x="628650" y="1131869"/>
            <a:ext cx="8098255" cy="4507521"/>
          </a:xfrm>
          <a:prstGeom prst="rect">
            <a:avLst/>
          </a:prstGeom>
          <a:noFill/>
          <a:ln>
            <a:noFill/>
          </a:ln>
        </p:spPr>
        <p:txBody>
          <a:bodyPr spcFirstLastPara="1" wrap="square" lIns="91425" tIns="45700" rIns="91425" bIns="45700" anchor="t" anchorCtr="0">
            <a:noAutofit/>
          </a:bodyPr>
          <a:lstStyle/>
          <a:p>
            <a:pPr marL="0" indent="0">
              <a:buNone/>
            </a:pPr>
            <a:r>
              <a:rPr lang="en-GB" dirty="0"/>
              <a:t>Case Study G: Re-greening Africa’s Sahel Region</a:t>
            </a:r>
            <a:r>
              <a:rPr lang="en-GB" b="1" dirty="0"/>
              <a:t> </a:t>
            </a:r>
          </a:p>
          <a:p>
            <a:pPr lvl="1">
              <a:buFont typeface="Arial" panose="020B0604020202020204" pitchFamily="34" charset="0"/>
              <a:buChar char="•"/>
            </a:pPr>
            <a:r>
              <a:rPr lang="en-GB" dirty="0" err="1"/>
              <a:t>Reij</a:t>
            </a:r>
            <a:r>
              <a:rPr lang="en-GB" dirty="0"/>
              <a:t>, C., Tappan, G. and </a:t>
            </a:r>
            <a:r>
              <a:rPr lang="en-GB" dirty="0" err="1"/>
              <a:t>Smale</a:t>
            </a:r>
            <a:r>
              <a:rPr lang="en-GB" dirty="0"/>
              <a:t>, M. (2009) Re-Greening the Sahel: Farmer-led innovation in Burkina Faso and Niger. Chapter 7 in Spielman, D.J. and Pandya-Lorch, R. (Eds.) </a:t>
            </a:r>
            <a:r>
              <a:rPr lang="en-GB" i="1" dirty="0"/>
              <a:t>Millions Fed: Proven Successes in Agricultural Development</a:t>
            </a:r>
            <a:r>
              <a:rPr lang="en-GB" dirty="0"/>
              <a:t>. International Food Policy Research Institute (IFPRI), Washington, D.C. Available at:  </a:t>
            </a:r>
            <a:r>
              <a:rPr lang="en-GB" dirty="0">
                <a:hlinkClick r:id="rId3"/>
              </a:rPr>
              <a:t>http://ebrary.ifpri.org/cdm/ref/collection/p15738coll2/id/130817</a:t>
            </a:r>
            <a:r>
              <a:rPr lang="en-GB" dirty="0"/>
              <a:t> </a:t>
            </a:r>
          </a:p>
        </p:txBody>
      </p:sp>
    </p:spTree>
    <p:extLst>
      <p:ext uri="{BB962C8B-B14F-4D97-AF65-F5344CB8AC3E}">
        <p14:creationId xmlns:p14="http://schemas.microsoft.com/office/powerpoint/2010/main" val="1867916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Defining ecosystem restoration</a:t>
            </a:r>
            <a:endParaRPr lang="en-US" dirty="0"/>
          </a:p>
        </p:txBody>
      </p:sp>
      <p:sp>
        <p:nvSpPr>
          <p:cNvPr id="3" name="Text Placeholder 2">
            <a:extLst>
              <a:ext uri="{FF2B5EF4-FFF2-40B4-BE49-F238E27FC236}">
                <a16:creationId xmlns:a16="http://schemas.microsoft.com/office/drawing/2014/main" id="{07D38376-FECD-534F-A6E6-AEE75D6FBBB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92664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49" y="155989"/>
            <a:ext cx="8398393" cy="1126850"/>
          </a:xfrm>
        </p:spPr>
        <p:txBody>
          <a:bodyPr>
            <a:normAutofit/>
          </a:bodyPr>
          <a:lstStyle/>
          <a:p>
            <a:pPr>
              <a:defRPr/>
            </a:pPr>
            <a:r>
              <a:rPr lang="en-US" altLang="en-US" sz="3200" kern="0" dirty="0">
                <a:cs typeface="Times New Roman" panose="02020603050405020304" pitchFamily="18" charset="0"/>
              </a:rPr>
              <a:t>The costs and benefits of land degradation and restoration </a:t>
            </a:r>
            <a:r>
              <a:rPr lang="en-US" altLang="en-US" sz="2400" b="0" kern="0" dirty="0">
                <a:cs typeface="Times New Roman" panose="02020603050405020304" pitchFamily="18" charset="0"/>
              </a:rPr>
              <a:t>(IPBES 2018)</a:t>
            </a:r>
          </a:p>
        </p:txBody>
      </p:sp>
      <p:sp>
        <p:nvSpPr>
          <p:cNvPr id="5" name="Content Placeholder 4"/>
          <p:cNvSpPr>
            <a:spLocks noGrp="1"/>
          </p:cNvSpPr>
          <p:nvPr>
            <p:ph idx="1"/>
          </p:nvPr>
        </p:nvSpPr>
        <p:spPr>
          <a:xfrm>
            <a:off x="628649" y="1461155"/>
            <a:ext cx="7886700" cy="4517985"/>
          </a:xfrm>
        </p:spPr>
        <p:txBody>
          <a:bodyPr>
            <a:normAutofit fontScale="85000" lnSpcReduction="20000"/>
          </a:bodyPr>
          <a:lstStyle/>
          <a:p>
            <a:r>
              <a:rPr lang="en-GB" altLang="en-US" kern="0" dirty="0">
                <a:solidFill>
                  <a:schemeClr val="accent1"/>
                </a:solidFill>
                <a:cs typeface="Times New Roman" panose="02020603050405020304" pitchFamily="18" charset="0"/>
              </a:rPr>
              <a:t>Land degradation negatively impacts 3.2billion people</a:t>
            </a:r>
          </a:p>
          <a:p>
            <a:r>
              <a:rPr lang="en-GB" altLang="en-US" kern="0" dirty="0">
                <a:solidFill>
                  <a:schemeClr val="accent1"/>
                </a:solidFill>
                <a:cs typeface="Times New Roman" panose="02020603050405020304" pitchFamily="18" charset="0"/>
              </a:rPr>
              <a:t>It represents an economic loss of around 10% of annual global gross product</a:t>
            </a:r>
          </a:p>
          <a:p>
            <a:r>
              <a:rPr lang="en-GB" altLang="en-US" kern="0" dirty="0">
                <a:solidFill>
                  <a:schemeClr val="accent1"/>
                </a:solidFill>
                <a:cs typeface="Times New Roman" panose="02020603050405020304" pitchFamily="18" charset="0"/>
              </a:rPr>
              <a:t>Avoiding land degradation and restoring degraded lands has multiple benefits:</a:t>
            </a:r>
          </a:p>
          <a:p>
            <a:pPr lvl="1"/>
            <a:r>
              <a:rPr lang="en-GB" altLang="en-US" kern="0" dirty="0">
                <a:solidFill>
                  <a:schemeClr val="accent1"/>
                </a:solidFill>
                <a:cs typeface="Times New Roman" panose="02020603050405020304" pitchFamily="18" charset="0"/>
              </a:rPr>
              <a:t>Increased food and water security</a:t>
            </a:r>
          </a:p>
          <a:p>
            <a:pPr lvl="1"/>
            <a:r>
              <a:rPr lang="en-GB" altLang="en-US" kern="0" dirty="0">
                <a:solidFill>
                  <a:schemeClr val="accent1"/>
                </a:solidFill>
                <a:cs typeface="Times New Roman" panose="02020603050405020304" pitchFamily="18" charset="0"/>
              </a:rPr>
              <a:t>Increased employment</a:t>
            </a:r>
          </a:p>
          <a:p>
            <a:pPr lvl="1"/>
            <a:r>
              <a:rPr lang="en-GB" altLang="en-US" kern="0" dirty="0">
                <a:solidFill>
                  <a:schemeClr val="accent1"/>
                </a:solidFill>
                <a:cs typeface="Times New Roman" panose="02020603050405020304" pitchFamily="18" charset="0"/>
              </a:rPr>
              <a:t>Increased gender equality</a:t>
            </a:r>
          </a:p>
          <a:p>
            <a:pPr lvl="1"/>
            <a:r>
              <a:rPr lang="en-GB" altLang="en-US" kern="0" dirty="0">
                <a:solidFill>
                  <a:schemeClr val="accent1"/>
                </a:solidFill>
                <a:cs typeface="Times New Roman" panose="02020603050405020304" pitchFamily="18" charset="0"/>
              </a:rPr>
              <a:t>Avoidance of conflict and migration</a:t>
            </a:r>
          </a:p>
          <a:p>
            <a:r>
              <a:rPr lang="en-GB" altLang="en-US" kern="0" dirty="0">
                <a:solidFill>
                  <a:schemeClr val="accent1"/>
                </a:solidFill>
                <a:cs typeface="Times New Roman" panose="02020603050405020304" pitchFamily="18" charset="0"/>
              </a:rPr>
              <a:t>On average, the benefits of restoration are 10 times higher than the costs</a:t>
            </a:r>
          </a:p>
        </p:txBody>
      </p:sp>
    </p:spTree>
    <p:extLst>
      <p:ext uri="{BB962C8B-B14F-4D97-AF65-F5344CB8AC3E}">
        <p14:creationId xmlns:p14="http://schemas.microsoft.com/office/powerpoint/2010/main" val="1365184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1714"/>
            <a:ext cx="7886700" cy="1073378"/>
          </a:xfrm>
        </p:spPr>
        <p:txBody>
          <a:bodyPr>
            <a:normAutofit/>
          </a:bodyPr>
          <a:lstStyle/>
          <a:p>
            <a:r>
              <a:rPr lang="en-US" sz="3200" dirty="0"/>
              <a:t>What are ecosystem restoration and rehabilitation? </a:t>
            </a:r>
            <a:r>
              <a:rPr lang="en-US" sz="2400" b="0" dirty="0"/>
              <a:t>(IPBES 2018)</a:t>
            </a:r>
          </a:p>
        </p:txBody>
      </p:sp>
      <p:sp>
        <p:nvSpPr>
          <p:cNvPr id="3" name="Content Placeholder 2"/>
          <p:cNvSpPr>
            <a:spLocks noGrp="1"/>
          </p:cNvSpPr>
          <p:nvPr>
            <p:ph idx="1"/>
          </p:nvPr>
        </p:nvSpPr>
        <p:spPr>
          <a:xfrm>
            <a:off x="628650" y="1389659"/>
            <a:ext cx="4507794" cy="4648749"/>
          </a:xfrm>
        </p:spPr>
        <p:txBody>
          <a:bodyPr>
            <a:normAutofit lnSpcReduction="10000"/>
          </a:bodyPr>
          <a:lstStyle/>
          <a:p>
            <a:pPr marL="0" indent="0">
              <a:buNone/>
            </a:pPr>
            <a:r>
              <a:rPr lang="en-GB" b="1" dirty="0"/>
              <a:t>Restoration:</a:t>
            </a:r>
          </a:p>
          <a:p>
            <a:r>
              <a:rPr lang="en-GB" sz="2600" dirty="0"/>
              <a:t>“any intentional activity that initiates or accelerates the recovery of an ecosystem from a degraded state”</a:t>
            </a:r>
          </a:p>
          <a:p>
            <a:pPr marL="0" indent="0">
              <a:buNone/>
            </a:pPr>
            <a:r>
              <a:rPr lang="en-GB" b="1" dirty="0"/>
              <a:t>Rehabilitation:</a:t>
            </a:r>
          </a:p>
          <a:p>
            <a:r>
              <a:rPr lang="en-GB" sz="2600" dirty="0"/>
              <a:t>“restoration activities that may fall short of fully restoring the biotic community to its pre-degradation state”</a:t>
            </a:r>
          </a:p>
        </p:txBody>
      </p:sp>
      <p:pic>
        <p:nvPicPr>
          <p:cNvPr id="4" name="Picture 3">
            <a:extLst>
              <a:ext uri="{FF2B5EF4-FFF2-40B4-BE49-F238E27FC236}">
                <a16:creationId xmlns:a16="http://schemas.microsoft.com/office/drawing/2014/main" id="{51DBE224-B8F1-6B4E-B7ED-7BC26887F6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3699" y="1452303"/>
            <a:ext cx="3005107" cy="1879432"/>
          </a:xfrm>
          <a:prstGeom prst="rect">
            <a:avLst/>
          </a:prstGeom>
          <a:ln w="63500">
            <a:solidFill>
              <a:schemeClr val="bg1"/>
            </a:solid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9A9CC834-1A5D-4F42-AE80-E6642D811390}"/>
              </a:ext>
            </a:extLst>
          </p:cNvPr>
          <p:cNvSpPr txBox="1"/>
          <p:nvPr/>
        </p:nvSpPr>
        <p:spPr>
          <a:xfrm>
            <a:off x="6855330" y="3107167"/>
            <a:ext cx="1648877" cy="200055"/>
          </a:xfrm>
          <a:prstGeom prst="rect">
            <a:avLst/>
          </a:prstGeom>
          <a:noFill/>
        </p:spPr>
        <p:txBody>
          <a:bodyPr wrap="square" rtlCol="0">
            <a:spAutoFit/>
          </a:bodyPr>
          <a:lstStyle/>
          <a:p>
            <a:pPr algn="r"/>
            <a:r>
              <a:rPr lang="en-US" sz="700" dirty="0">
                <a:solidFill>
                  <a:schemeClr val="bg1"/>
                </a:solidFill>
              </a:rPr>
              <a:t>© WWF / </a:t>
            </a:r>
            <a:r>
              <a:rPr lang="en-US" sz="700" dirty="0" err="1">
                <a:solidFill>
                  <a:schemeClr val="bg1"/>
                </a:solidFill>
              </a:rPr>
              <a:t>Mauri</a:t>
            </a:r>
            <a:r>
              <a:rPr lang="en-US" sz="700" dirty="0">
                <a:solidFill>
                  <a:schemeClr val="bg1"/>
                </a:solidFill>
              </a:rPr>
              <a:t> </a:t>
            </a:r>
            <a:r>
              <a:rPr lang="en-US" sz="700" dirty="0" err="1">
                <a:solidFill>
                  <a:schemeClr val="bg1"/>
                </a:solidFill>
              </a:rPr>
              <a:t>Rautkari</a:t>
            </a:r>
            <a:endParaRPr lang="en-GB" sz="700" dirty="0">
              <a:solidFill>
                <a:schemeClr val="bg1"/>
              </a:solidFill>
            </a:endParaRPr>
          </a:p>
        </p:txBody>
      </p:sp>
      <p:pic>
        <p:nvPicPr>
          <p:cNvPr id="6" name="Picture 5">
            <a:extLst>
              <a:ext uri="{FF2B5EF4-FFF2-40B4-BE49-F238E27FC236}">
                <a16:creationId xmlns:a16="http://schemas.microsoft.com/office/drawing/2014/main" id="{51DBE224-B8F1-6B4E-B7ED-7BC26887F6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4070" y="3649300"/>
            <a:ext cx="3016220" cy="2114903"/>
          </a:xfrm>
          <a:prstGeom prst="rect">
            <a:avLst/>
          </a:prstGeom>
          <a:ln w="63500">
            <a:solidFill>
              <a:schemeClr val="bg1"/>
            </a:solidFill>
          </a:ln>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9A9CC834-1A5D-4F42-AE80-E6642D811390}"/>
              </a:ext>
            </a:extLst>
          </p:cNvPr>
          <p:cNvSpPr txBox="1"/>
          <p:nvPr/>
        </p:nvSpPr>
        <p:spPr>
          <a:xfrm>
            <a:off x="6868030" y="5550317"/>
            <a:ext cx="1648877" cy="200055"/>
          </a:xfrm>
          <a:prstGeom prst="rect">
            <a:avLst/>
          </a:prstGeom>
          <a:noFill/>
        </p:spPr>
        <p:txBody>
          <a:bodyPr wrap="square" rtlCol="0">
            <a:spAutoFit/>
          </a:bodyPr>
          <a:lstStyle/>
          <a:p>
            <a:pPr algn="r"/>
            <a:r>
              <a:rPr lang="en-US" sz="700" dirty="0">
                <a:solidFill>
                  <a:schemeClr val="bg1"/>
                </a:solidFill>
              </a:rPr>
              <a:t>© Esgichia</a:t>
            </a:r>
            <a:r>
              <a:rPr lang="en-GB" sz="700" dirty="0" err="1">
                <a:solidFill>
                  <a:schemeClr val="bg1"/>
                </a:solidFill>
              </a:rPr>
              <a:t>i</a:t>
            </a:r>
            <a:r>
              <a:rPr lang="en-GB" sz="700" dirty="0">
                <a:solidFill>
                  <a:schemeClr val="bg1"/>
                </a:solidFill>
              </a:rPr>
              <a:t> / </a:t>
            </a:r>
            <a:r>
              <a:rPr lang="en-US" sz="700" dirty="0">
                <a:solidFill>
                  <a:schemeClr val="bg1"/>
                </a:solidFill>
              </a:rPr>
              <a:t>Wikimedia Commons</a:t>
            </a:r>
            <a:endParaRPr lang="en-GB" sz="700" dirty="0">
              <a:solidFill>
                <a:schemeClr val="bg1"/>
              </a:solidFill>
            </a:endParaRPr>
          </a:p>
        </p:txBody>
      </p:sp>
    </p:spTree>
    <p:extLst>
      <p:ext uri="{BB962C8B-B14F-4D97-AF65-F5344CB8AC3E}">
        <p14:creationId xmlns:p14="http://schemas.microsoft.com/office/powerpoint/2010/main" val="356746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2916"/>
            <a:ext cx="7886700" cy="1325563"/>
          </a:xfrm>
        </p:spPr>
        <p:txBody>
          <a:bodyPr>
            <a:normAutofit/>
          </a:bodyPr>
          <a:lstStyle/>
          <a:p>
            <a:r>
              <a:rPr lang="en-US" sz="3200" dirty="0"/>
              <a:t>Motivations for restoration</a:t>
            </a:r>
          </a:p>
        </p:txBody>
      </p:sp>
      <p:sp>
        <p:nvSpPr>
          <p:cNvPr id="3" name="Content Placeholder 2"/>
          <p:cNvSpPr>
            <a:spLocks noGrp="1"/>
          </p:cNvSpPr>
          <p:nvPr>
            <p:ph idx="1"/>
          </p:nvPr>
        </p:nvSpPr>
        <p:spPr>
          <a:xfrm>
            <a:off x="628650" y="1317637"/>
            <a:ext cx="7886700" cy="4351338"/>
          </a:xfrm>
        </p:spPr>
        <p:txBody>
          <a:bodyPr>
            <a:normAutofit/>
          </a:bodyPr>
          <a:lstStyle/>
          <a:p>
            <a:r>
              <a:rPr lang="en-US" sz="2400" dirty="0"/>
              <a:t>Restoring ecosystem services </a:t>
            </a:r>
          </a:p>
          <a:p>
            <a:r>
              <a:rPr lang="en-US" sz="2400" dirty="0"/>
              <a:t>Mitigating impacts to ecosystems elsewhere</a:t>
            </a:r>
          </a:p>
          <a:p>
            <a:r>
              <a:rPr lang="en-US" sz="2400" dirty="0"/>
              <a:t>Habitat for threatened or endangered species</a:t>
            </a:r>
          </a:p>
          <a:p>
            <a:r>
              <a:rPr lang="en-US" sz="2400" dirty="0"/>
              <a:t>Aesthetic concerns, moral reasons</a:t>
            </a:r>
          </a:p>
          <a:p>
            <a:r>
              <a:rPr lang="en-US" sz="2400" dirty="0"/>
              <a:t>Legal requirements (Clean Water Act, etc.)</a:t>
            </a:r>
          </a:p>
          <a:p>
            <a:r>
              <a:rPr lang="en-US" sz="2400" dirty="0"/>
              <a:t>Improving human livelihoods</a:t>
            </a:r>
          </a:p>
          <a:p>
            <a:r>
              <a:rPr lang="en-US" sz="2400" dirty="0"/>
              <a:t>Empowering local people</a:t>
            </a:r>
          </a:p>
          <a:p>
            <a:r>
              <a:rPr lang="en-US" sz="2400" dirty="0"/>
              <a:t>Improving ecosystem productivity</a:t>
            </a:r>
          </a:p>
          <a:p>
            <a:pPr marL="0" indent="0">
              <a:buNone/>
            </a:pPr>
            <a:endParaRPr lang="en-US" sz="2400" dirty="0"/>
          </a:p>
        </p:txBody>
      </p:sp>
    </p:spTree>
    <p:extLst>
      <p:ext uri="{BB962C8B-B14F-4D97-AF65-F5344CB8AC3E}">
        <p14:creationId xmlns:p14="http://schemas.microsoft.com/office/powerpoint/2010/main" val="1108756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9951"/>
            <a:ext cx="7886700" cy="1325563"/>
          </a:xfrm>
        </p:spPr>
        <p:txBody>
          <a:bodyPr>
            <a:normAutofit/>
          </a:bodyPr>
          <a:lstStyle/>
          <a:p>
            <a:r>
              <a:rPr lang="en-US" sz="3200" dirty="0"/>
              <a:t>Key concepts</a:t>
            </a:r>
          </a:p>
        </p:txBody>
      </p:sp>
      <p:sp>
        <p:nvSpPr>
          <p:cNvPr id="3" name="Content Placeholder 2"/>
          <p:cNvSpPr>
            <a:spLocks noGrp="1"/>
          </p:cNvSpPr>
          <p:nvPr>
            <p:ph idx="1"/>
          </p:nvPr>
        </p:nvSpPr>
        <p:spPr>
          <a:xfrm>
            <a:off x="628650" y="1590450"/>
            <a:ext cx="7886700" cy="4351338"/>
          </a:xfrm>
        </p:spPr>
        <p:txBody>
          <a:bodyPr>
            <a:normAutofit/>
          </a:bodyPr>
          <a:lstStyle/>
          <a:p>
            <a:r>
              <a:rPr lang="en-US" sz="2400" b="1" dirty="0"/>
              <a:t>Restoration ecology: </a:t>
            </a:r>
            <a:r>
              <a:rPr lang="en-US" sz="2400" dirty="0"/>
              <a:t>research and study of restored populations, communities and ecosystems</a:t>
            </a:r>
          </a:p>
          <a:p>
            <a:r>
              <a:rPr lang="en-US" sz="2400" b="1" dirty="0"/>
              <a:t>Mitigation process: </a:t>
            </a:r>
            <a:r>
              <a:rPr lang="en-US" sz="2400" dirty="0"/>
              <a:t>where a new site is created or rehabilitated as a substitute for another area which is destroyed or undergoing development</a:t>
            </a:r>
          </a:p>
          <a:p>
            <a:r>
              <a:rPr lang="en-US" sz="2400" b="1" dirty="0"/>
              <a:t>Reference sites: </a:t>
            </a:r>
            <a:r>
              <a:rPr lang="en-US" sz="2400" dirty="0"/>
              <a:t>areas with a comparable species composition and ecosystem structure, used to determine appropriate introductions and processes for a restoration site</a:t>
            </a:r>
          </a:p>
          <a:p>
            <a:pPr marL="0" indent="0">
              <a:buNone/>
            </a:pPr>
            <a:endParaRPr lang="en-US" sz="2400" dirty="0"/>
          </a:p>
        </p:txBody>
      </p:sp>
    </p:spTree>
    <p:extLst>
      <p:ext uri="{BB962C8B-B14F-4D97-AF65-F5344CB8AC3E}">
        <p14:creationId xmlns:p14="http://schemas.microsoft.com/office/powerpoint/2010/main" val="2662800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3888" y="1709739"/>
            <a:ext cx="6450482" cy="2852737"/>
          </a:xfrm>
        </p:spPr>
        <p:txBody>
          <a:bodyPr/>
          <a:lstStyle/>
          <a:p>
            <a:r>
              <a:rPr lang="en-US" dirty="0"/>
              <a:t>Approaches to ecosystem restoration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714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2244F-A067-40BB-B1F1-BF49FDBB8721}"/>
              </a:ext>
            </a:extLst>
          </p:cNvPr>
          <p:cNvSpPr>
            <a:spLocks noGrp="1"/>
          </p:cNvSpPr>
          <p:nvPr>
            <p:ph type="title"/>
          </p:nvPr>
        </p:nvSpPr>
        <p:spPr/>
        <p:txBody>
          <a:bodyPr/>
          <a:lstStyle/>
          <a:p>
            <a:r>
              <a:rPr lang="en-GB" dirty="0"/>
              <a:t>Restoration at different scales</a:t>
            </a:r>
          </a:p>
        </p:txBody>
      </p:sp>
      <p:sp>
        <p:nvSpPr>
          <p:cNvPr id="3" name="Content Placeholder 2">
            <a:extLst>
              <a:ext uri="{FF2B5EF4-FFF2-40B4-BE49-F238E27FC236}">
                <a16:creationId xmlns:a16="http://schemas.microsoft.com/office/drawing/2014/main" id="{9E86A057-00DE-4A33-B071-2187A1C22BF0}"/>
              </a:ext>
            </a:extLst>
          </p:cNvPr>
          <p:cNvSpPr>
            <a:spLocks noGrp="1"/>
          </p:cNvSpPr>
          <p:nvPr>
            <p:ph idx="1"/>
          </p:nvPr>
        </p:nvSpPr>
        <p:spPr/>
        <p:txBody>
          <a:bodyPr>
            <a:normAutofit/>
          </a:bodyPr>
          <a:lstStyle/>
          <a:p>
            <a:r>
              <a:rPr lang="en-GB" dirty="0"/>
              <a:t>Small-scale, site-specific, e.g. tree-planting</a:t>
            </a:r>
          </a:p>
          <a:p>
            <a:r>
              <a:rPr lang="en-GB" dirty="0"/>
              <a:t>Medium-scale, focus on critical areas within an ecosystem</a:t>
            </a:r>
          </a:p>
          <a:p>
            <a:r>
              <a:rPr lang="en-GB" dirty="0"/>
              <a:t>Large-scale, restoration of entire ecosystems, e.g. recreation of wetlands</a:t>
            </a:r>
          </a:p>
        </p:txBody>
      </p:sp>
    </p:spTree>
    <p:extLst>
      <p:ext uri="{BB962C8B-B14F-4D97-AF65-F5344CB8AC3E}">
        <p14:creationId xmlns:p14="http://schemas.microsoft.com/office/powerpoint/2010/main" val="243364669"/>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2B49"/>
      </a:dk2>
      <a:lt2>
        <a:srgbClr val="E7E6E6"/>
      </a:lt2>
      <a:accent1>
        <a:srgbClr val="004C96"/>
      </a:accent1>
      <a:accent2>
        <a:srgbClr val="ED8B00"/>
      </a:accent2>
      <a:accent3>
        <a:srgbClr val="BFB8AF"/>
      </a:accent3>
      <a:accent4>
        <a:srgbClr val="C3D600"/>
      </a:accent4>
      <a:accent5>
        <a:srgbClr val="582C83"/>
      </a:accent5>
      <a:accent6>
        <a:srgbClr val="64A70B"/>
      </a:accent6>
      <a:hlink>
        <a:srgbClr val="0085CA"/>
      </a:hlink>
      <a:folHlink>
        <a:srgbClr val="8C479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3613</TotalTime>
  <Words>2953</Words>
  <Application>Microsoft Office PowerPoint</Application>
  <PresentationFormat>On-screen Show (4:3)</PresentationFormat>
  <Paragraphs>207</Paragraphs>
  <Slides>21</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Courier New</vt:lpstr>
      <vt:lpstr>LucidaGrande</vt:lpstr>
      <vt:lpstr>Palatino-Roman</vt:lpstr>
      <vt:lpstr>Times New Roman</vt:lpstr>
      <vt:lpstr>Office Theme</vt:lpstr>
      <vt:lpstr>Ecosystem  Restoration</vt:lpstr>
      <vt:lpstr>Learning outcomes</vt:lpstr>
      <vt:lpstr>Defining ecosystem restoration</vt:lpstr>
      <vt:lpstr>The costs and benefits of land degradation and restoration (IPBES 2018)</vt:lpstr>
      <vt:lpstr>What are ecosystem restoration and rehabilitation? (IPBES 2018)</vt:lpstr>
      <vt:lpstr>Motivations for restoration</vt:lpstr>
      <vt:lpstr>Key concepts</vt:lpstr>
      <vt:lpstr>Approaches to ecosystem restoration</vt:lpstr>
      <vt:lpstr>Restoration at different scales</vt:lpstr>
      <vt:lpstr>Ecosystem degradation and restoration model</vt:lpstr>
      <vt:lpstr>Class exercise</vt:lpstr>
      <vt:lpstr>Approaches to restoration (Cameron 2018)</vt:lpstr>
      <vt:lpstr>Forest land restoration options (IUCN and WRI 2014)</vt:lpstr>
      <vt:lpstr>Ecosystem  restoration processes</vt:lpstr>
      <vt:lpstr>Restoration and poverty (Cameron 2018)</vt:lpstr>
      <vt:lpstr>Case study: Restoration trade-offs in southern Ethiopia (Byg et al. 2017)</vt:lpstr>
      <vt:lpstr>Factors to consider when planning restoration (Holl and Aide 2011)</vt:lpstr>
      <vt:lpstr>In summary</vt:lpstr>
      <vt:lpstr>Class exercise: Design a restoration project</vt:lpstr>
      <vt:lpstr>References</vt:lpstr>
      <vt:lpstr>Case study for further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Schreckenberg, Kate</cp:lastModifiedBy>
  <cp:revision>417</cp:revision>
  <dcterms:created xsi:type="dcterms:W3CDTF">2017-06-01T13:54:47Z</dcterms:created>
  <dcterms:modified xsi:type="dcterms:W3CDTF">2018-12-14T01:10:44Z</dcterms:modified>
</cp:coreProperties>
</file>