
<file path=[Content_Types].xml><?xml version="1.0" encoding="utf-8"?>
<Types xmlns="http://schemas.openxmlformats.org/package/2006/content-types">
  <Default Extension="png" ContentType="image/png"/>
  <Default Extension="jpg&amp;ehk=1D9LSw"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7" r:id="rId2"/>
    <p:sldId id="304" r:id="rId3"/>
    <p:sldId id="256" r:id="rId4"/>
    <p:sldId id="305" r:id="rId5"/>
    <p:sldId id="266" r:id="rId6"/>
    <p:sldId id="306" r:id="rId7"/>
    <p:sldId id="289" r:id="rId8"/>
    <p:sldId id="308" r:id="rId9"/>
    <p:sldId id="307" r:id="rId10"/>
    <p:sldId id="309" r:id="rId11"/>
    <p:sldId id="310" r:id="rId12"/>
    <p:sldId id="298" r:id="rId13"/>
    <p:sldId id="263" r:id="rId14"/>
    <p:sldId id="299" r:id="rId15"/>
    <p:sldId id="300" r:id="rId16"/>
    <p:sldId id="301" r:id="rId17"/>
    <p:sldId id="30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1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8149" autoAdjust="0"/>
  </p:normalViewPr>
  <p:slideViewPr>
    <p:cSldViewPr snapToGrid="0" snapToObjects="1">
      <p:cViewPr varScale="1">
        <p:scale>
          <a:sx n="102" d="100"/>
          <a:sy n="102" d="100"/>
        </p:scale>
        <p:origin x="1506" y="114"/>
      </p:cViewPr>
      <p:guideLst>
        <p:guide orient="horz" pos="2160"/>
        <p:guide pos="2880"/>
      </p:guideLst>
    </p:cSldViewPr>
  </p:slideViewPr>
  <p:outlineViewPr>
    <p:cViewPr>
      <p:scale>
        <a:sx n="33" d="100"/>
        <a:sy n="33" d="100"/>
      </p:scale>
      <p:origin x="0" y="-44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jpeg"/><Relationship Id="rId4"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3CC32D-5A78-4B88-8D83-3011BCC56055}"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05C870B3-1171-4821-BDDA-3E328B4DD318}">
      <dgm:prSet phldrT="[Text]" custT="1"/>
      <dgm:spPr/>
      <dgm:t>
        <a:bodyPr/>
        <a:lstStyle/>
        <a:p>
          <a:pPr algn="ctr"/>
          <a:r>
            <a:rPr lang="en-GB" sz="5400" dirty="0"/>
            <a:t>1</a:t>
          </a:r>
        </a:p>
        <a:p>
          <a:pPr algn="l"/>
          <a:r>
            <a:rPr lang="en-GB" sz="2400" baseline="0" dirty="0"/>
            <a:t>Context</a:t>
          </a:r>
        </a:p>
      </dgm:t>
    </dgm:pt>
    <dgm:pt modelId="{457F5607-BC5E-4CDF-B38B-0E2F608DB854}" type="parTrans" cxnId="{A6B89E5B-07BE-4CE6-B9BF-17CDCF78B9B7}">
      <dgm:prSet/>
      <dgm:spPr/>
      <dgm:t>
        <a:bodyPr/>
        <a:lstStyle/>
        <a:p>
          <a:endParaRPr lang="en-GB"/>
        </a:p>
      </dgm:t>
    </dgm:pt>
    <dgm:pt modelId="{514F152D-FAE6-4AE6-97D8-F81F550AC958}" type="sibTrans" cxnId="{A6B89E5B-07BE-4CE6-B9BF-17CDCF78B9B7}">
      <dgm:prSet/>
      <dgm:spPr/>
      <dgm:t>
        <a:bodyPr/>
        <a:lstStyle/>
        <a:p>
          <a:endParaRPr lang="en-GB"/>
        </a:p>
      </dgm:t>
    </dgm:pt>
    <dgm:pt modelId="{9646876B-C54E-4AA7-9C51-A27DE85EF79C}">
      <dgm:prSet phldrT="[Text]" custT="1"/>
      <dgm:spPr/>
      <dgm:t>
        <a:bodyPr lIns="180000" rIns="180000"/>
        <a:lstStyle/>
        <a:p>
          <a:r>
            <a:rPr lang="en-GB" sz="5400" dirty="0"/>
            <a:t>2</a:t>
          </a:r>
        </a:p>
        <a:p>
          <a:r>
            <a:rPr lang="en-GB" sz="1500" dirty="0"/>
            <a:t>Experiences</a:t>
          </a:r>
        </a:p>
      </dgm:t>
    </dgm:pt>
    <dgm:pt modelId="{9D11AE0D-E44D-4F0D-B1BE-E3628BACDB4D}" type="parTrans" cxnId="{1E2C48E5-B412-47FC-B142-31339E65294E}">
      <dgm:prSet/>
      <dgm:spPr/>
      <dgm:t>
        <a:bodyPr/>
        <a:lstStyle/>
        <a:p>
          <a:endParaRPr lang="en-GB"/>
        </a:p>
      </dgm:t>
    </dgm:pt>
    <dgm:pt modelId="{D95B38A9-A6CF-4530-8370-B9A0D1F8970C}" type="sibTrans" cxnId="{1E2C48E5-B412-47FC-B142-31339E65294E}">
      <dgm:prSet/>
      <dgm:spPr/>
      <dgm:t>
        <a:bodyPr/>
        <a:lstStyle/>
        <a:p>
          <a:endParaRPr lang="en-GB"/>
        </a:p>
      </dgm:t>
    </dgm:pt>
    <dgm:pt modelId="{E289AF76-F187-4BB2-BC74-C9F6739EC3CE}">
      <dgm:prSet phldrT="[Text]" custT="1"/>
      <dgm:spPr/>
      <dgm:t>
        <a:bodyPr lIns="180000" rIns="180000"/>
        <a:lstStyle/>
        <a:p>
          <a:r>
            <a:rPr lang="en-GB" sz="5400" dirty="0"/>
            <a:t>3</a:t>
          </a:r>
        </a:p>
        <a:p>
          <a:r>
            <a:rPr lang="en-GB" sz="1500" dirty="0"/>
            <a:t>Financing</a:t>
          </a:r>
        </a:p>
      </dgm:t>
    </dgm:pt>
    <dgm:pt modelId="{DBE3A33B-BCDF-47BC-97B3-37E6A95C1144}" type="parTrans" cxnId="{5A79EE98-BBDE-4F3D-8E28-C2F6F719BF83}">
      <dgm:prSet/>
      <dgm:spPr/>
      <dgm:t>
        <a:bodyPr/>
        <a:lstStyle/>
        <a:p>
          <a:endParaRPr lang="en-GB"/>
        </a:p>
      </dgm:t>
    </dgm:pt>
    <dgm:pt modelId="{0076A61B-F363-40E9-853E-A54FF7997BC2}" type="sibTrans" cxnId="{5A79EE98-BBDE-4F3D-8E28-C2F6F719BF83}">
      <dgm:prSet/>
      <dgm:spPr/>
      <dgm:t>
        <a:bodyPr/>
        <a:lstStyle/>
        <a:p>
          <a:endParaRPr lang="en-GB"/>
        </a:p>
      </dgm:t>
    </dgm:pt>
    <dgm:pt modelId="{78E20492-B0BE-42F0-B567-59B89840BBD7}">
      <dgm:prSet custT="1"/>
      <dgm:spPr/>
      <dgm:t>
        <a:bodyPr lIns="0" rIns="0"/>
        <a:lstStyle/>
        <a:p>
          <a:r>
            <a:rPr lang="en-GB" sz="5400" dirty="0"/>
            <a:t>4</a:t>
          </a:r>
        </a:p>
        <a:p>
          <a:r>
            <a:rPr lang="en-GB" sz="1600" dirty="0"/>
            <a:t>Implementation</a:t>
          </a:r>
        </a:p>
      </dgm:t>
    </dgm:pt>
    <dgm:pt modelId="{BC5A470A-0FB2-4604-A8B1-24D3BBBD51DE}" type="parTrans" cxnId="{98794625-82BB-418C-B0D9-18C74CCB87B6}">
      <dgm:prSet/>
      <dgm:spPr/>
      <dgm:t>
        <a:bodyPr/>
        <a:lstStyle/>
        <a:p>
          <a:endParaRPr lang="en-GB"/>
        </a:p>
      </dgm:t>
    </dgm:pt>
    <dgm:pt modelId="{B08B74C0-D230-4C49-A284-AA857246646F}" type="sibTrans" cxnId="{98794625-82BB-418C-B0D9-18C74CCB87B6}">
      <dgm:prSet/>
      <dgm:spPr/>
      <dgm:t>
        <a:bodyPr/>
        <a:lstStyle/>
        <a:p>
          <a:endParaRPr lang="en-GB"/>
        </a:p>
      </dgm:t>
    </dgm:pt>
    <dgm:pt modelId="{4310C741-D89B-47F0-AF66-A6FAAFF161C3}" type="pres">
      <dgm:prSet presAssocID="{913CC32D-5A78-4B88-8D83-3011BCC56055}" presName="Name0" presStyleCnt="0">
        <dgm:presLayoutVars>
          <dgm:dir/>
          <dgm:resizeHandles val="exact"/>
        </dgm:presLayoutVars>
      </dgm:prSet>
      <dgm:spPr/>
      <dgm:t>
        <a:bodyPr/>
        <a:lstStyle/>
        <a:p>
          <a:endParaRPr lang="en-GB"/>
        </a:p>
      </dgm:t>
    </dgm:pt>
    <dgm:pt modelId="{40531E25-03FE-4AD5-B879-90AFA4F4F9E3}" type="pres">
      <dgm:prSet presAssocID="{913CC32D-5A78-4B88-8D83-3011BCC56055}" presName="bkgdShp" presStyleLbl="alignAccFollowNode1" presStyleIdx="0" presStyleCnt="1" custScaleX="94872" custLinFactNeighborX="-2565" custLinFactNeighborY="4516"/>
      <dgm:spPr/>
    </dgm:pt>
    <dgm:pt modelId="{C310D552-09ED-47F2-A6E4-81AD4ED519EC}" type="pres">
      <dgm:prSet presAssocID="{913CC32D-5A78-4B88-8D83-3011BCC56055}" presName="linComp" presStyleCnt="0"/>
      <dgm:spPr/>
    </dgm:pt>
    <dgm:pt modelId="{2363E638-64A6-44FE-BC9A-101C9369A22F}" type="pres">
      <dgm:prSet presAssocID="{05C870B3-1171-4821-BDDA-3E328B4DD318}" presName="compNode" presStyleCnt="0"/>
      <dgm:spPr/>
    </dgm:pt>
    <dgm:pt modelId="{7AE77265-8EC5-465E-82EC-02812EA5DC4C}" type="pres">
      <dgm:prSet presAssocID="{05C870B3-1171-4821-BDDA-3E328B4DD318}" presName="node" presStyleLbl="node1" presStyleIdx="0" presStyleCnt="4" custLinFactNeighborX="-11736">
        <dgm:presLayoutVars>
          <dgm:bulletEnabled val="1"/>
        </dgm:presLayoutVars>
      </dgm:prSet>
      <dgm:spPr/>
      <dgm:t>
        <a:bodyPr/>
        <a:lstStyle/>
        <a:p>
          <a:endParaRPr lang="en-GB"/>
        </a:p>
      </dgm:t>
    </dgm:pt>
    <dgm:pt modelId="{65124412-6334-45DF-9E92-27ECCD6FA4F9}" type="pres">
      <dgm:prSet presAssocID="{05C870B3-1171-4821-BDDA-3E328B4DD318}" presName="invisiNode" presStyleLbl="node1" presStyleIdx="0" presStyleCnt="4"/>
      <dgm:spPr/>
    </dgm:pt>
    <dgm:pt modelId="{058663AE-78B1-4245-95E0-B679B9A37696}" type="pres">
      <dgm:prSet presAssocID="{05C870B3-1171-4821-BDDA-3E328B4DD318}" presName="imagNode" presStyleLbl="fgImgPlace1" presStyleIdx="0" presStyleCnt="4" custLinFactNeighborX="-11736"/>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t>
        <a:bodyPr/>
        <a:lstStyle/>
        <a:p>
          <a:endParaRPr lang="en-GB"/>
        </a:p>
      </dgm:t>
    </dgm:pt>
    <dgm:pt modelId="{9DB32557-1312-476D-A41A-904434CBD1B0}" type="pres">
      <dgm:prSet presAssocID="{514F152D-FAE6-4AE6-97D8-F81F550AC958}" presName="sibTrans" presStyleLbl="sibTrans2D1" presStyleIdx="0" presStyleCnt="0"/>
      <dgm:spPr/>
      <dgm:t>
        <a:bodyPr/>
        <a:lstStyle/>
        <a:p>
          <a:endParaRPr lang="en-GB"/>
        </a:p>
      </dgm:t>
    </dgm:pt>
    <dgm:pt modelId="{13AF6391-87F0-45FE-8ADD-20C1FA5695AA}" type="pres">
      <dgm:prSet presAssocID="{9646876B-C54E-4AA7-9C51-A27DE85EF79C}" presName="compNode" presStyleCnt="0"/>
      <dgm:spPr/>
    </dgm:pt>
    <dgm:pt modelId="{C6EC4A97-A9B7-4382-A627-98EBB94D37A6}" type="pres">
      <dgm:prSet presAssocID="{9646876B-C54E-4AA7-9C51-A27DE85EF79C}" presName="node" presStyleLbl="node1" presStyleIdx="1" presStyleCnt="4" custLinFactNeighborX="-11736">
        <dgm:presLayoutVars>
          <dgm:bulletEnabled val="1"/>
        </dgm:presLayoutVars>
      </dgm:prSet>
      <dgm:spPr/>
      <dgm:t>
        <a:bodyPr/>
        <a:lstStyle/>
        <a:p>
          <a:endParaRPr lang="en-GB"/>
        </a:p>
      </dgm:t>
    </dgm:pt>
    <dgm:pt modelId="{6AC3EFFA-0DEB-414F-A58D-37BD1A440C67}" type="pres">
      <dgm:prSet presAssocID="{9646876B-C54E-4AA7-9C51-A27DE85EF79C}" presName="invisiNode" presStyleLbl="node1" presStyleIdx="1" presStyleCnt="4"/>
      <dgm:spPr/>
    </dgm:pt>
    <dgm:pt modelId="{DD89237C-E6CF-4A68-B6C2-9E167FDC8201}" type="pres">
      <dgm:prSet presAssocID="{9646876B-C54E-4AA7-9C51-A27DE85EF79C}" presName="imagNode" presStyleLbl="fgImgPlace1" presStyleIdx="1" presStyleCnt="4" custAng="0" custLinFactNeighborX="-11736"/>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t>
        <a:bodyPr/>
        <a:lstStyle/>
        <a:p>
          <a:endParaRPr lang="en-GB"/>
        </a:p>
      </dgm:t>
    </dgm:pt>
    <dgm:pt modelId="{8D905210-38F4-43C1-870E-37ABFECD9D8B}" type="pres">
      <dgm:prSet presAssocID="{D95B38A9-A6CF-4530-8370-B9A0D1F8970C}" presName="sibTrans" presStyleLbl="sibTrans2D1" presStyleIdx="0" presStyleCnt="0"/>
      <dgm:spPr/>
      <dgm:t>
        <a:bodyPr/>
        <a:lstStyle/>
        <a:p>
          <a:endParaRPr lang="en-GB"/>
        </a:p>
      </dgm:t>
    </dgm:pt>
    <dgm:pt modelId="{3589F7E4-F67C-4AA7-8A4A-8EF687180149}" type="pres">
      <dgm:prSet presAssocID="{E289AF76-F187-4BB2-BC74-C9F6739EC3CE}" presName="compNode" presStyleCnt="0"/>
      <dgm:spPr/>
    </dgm:pt>
    <dgm:pt modelId="{74699566-B6F8-43A1-8663-11FB1A9F4843}" type="pres">
      <dgm:prSet presAssocID="{E289AF76-F187-4BB2-BC74-C9F6739EC3CE}" presName="node" presStyleLbl="node1" presStyleIdx="2" presStyleCnt="4" custLinFactNeighborX="-11736">
        <dgm:presLayoutVars>
          <dgm:bulletEnabled val="1"/>
        </dgm:presLayoutVars>
      </dgm:prSet>
      <dgm:spPr/>
      <dgm:t>
        <a:bodyPr/>
        <a:lstStyle/>
        <a:p>
          <a:endParaRPr lang="en-GB"/>
        </a:p>
      </dgm:t>
    </dgm:pt>
    <dgm:pt modelId="{C1274730-80B7-4097-B691-EF6C038416C9}" type="pres">
      <dgm:prSet presAssocID="{E289AF76-F187-4BB2-BC74-C9F6739EC3CE}" presName="invisiNode" presStyleLbl="node1" presStyleIdx="2" presStyleCnt="4"/>
      <dgm:spPr/>
    </dgm:pt>
    <dgm:pt modelId="{2A6D630C-C355-4E15-A75B-6BE28F5DC340}" type="pres">
      <dgm:prSet presAssocID="{E289AF76-F187-4BB2-BC74-C9F6739EC3CE}" presName="imagNode" presStyleLbl="fgImgPlace1" presStyleIdx="2" presStyleCnt="4" custLinFactNeighborX="-11736"/>
      <dgm:spPr>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t>
        <a:bodyPr/>
        <a:lstStyle/>
        <a:p>
          <a:endParaRPr lang="en-GB"/>
        </a:p>
      </dgm:t>
    </dgm:pt>
    <dgm:pt modelId="{2682EDC7-2B01-4A89-85D4-DAF93CA79A18}" type="pres">
      <dgm:prSet presAssocID="{0076A61B-F363-40E9-853E-A54FF7997BC2}" presName="sibTrans" presStyleLbl="sibTrans2D1" presStyleIdx="0" presStyleCnt="0"/>
      <dgm:spPr/>
      <dgm:t>
        <a:bodyPr/>
        <a:lstStyle/>
        <a:p>
          <a:endParaRPr lang="en-GB"/>
        </a:p>
      </dgm:t>
    </dgm:pt>
    <dgm:pt modelId="{41E9F5AE-1358-44CD-82F7-848F660E225B}" type="pres">
      <dgm:prSet presAssocID="{78E20492-B0BE-42F0-B567-59B89840BBD7}" presName="compNode" presStyleCnt="0"/>
      <dgm:spPr/>
    </dgm:pt>
    <dgm:pt modelId="{5F63CA66-AE9D-4819-A312-15A0DA5792A4}" type="pres">
      <dgm:prSet presAssocID="{78E20492-B0BE-42F0-B567-59B89840BBD7}" presName="node" presStyleLbl="node1" presStyleIdx="3" presStyleCnt="4" custLinFactNeighborX="-11736">
        <dgm:presLayoutVars>
          <dgm:bulletEnabled val="1"/>
        </dgm:presLayoutVars>
      </dgm:prSet>
      <dgm:spPr/>
      <dgm:t>
        <a:bodyPr/>
        <a:lstStyle/>
        <a:p>
          <a:endParaRPr lang="en-GB"/>
        </a:p>
      </dgm:t>
    </dgm:pt>
    <dgm:pt modelId="{6BF912DC-58B4-435E-81AC-2E97B93C344C}" type="pres">
      <dgm:prSet presAssocID="{78E20492-B0BE-42F0-B567-59B89840BBD7}" presName="invisiNode" presStyleLbl="node1" presStyleIdx="3" presStyleCnt="4"/>
      <dgm:spPr/>
    </dgm:pt>
    <dgm:pt modelId="{02B35DEF-E8A1-416A-A219-57573F313160}" type="pres">
      <dgm:prSet presAssocID="{78E20492-B0BE-42F0-B567-59B89840BBD7}" presName="imagNode" presStyleLbl="fgImgPlace1" presStyleIdx="3" presStyleCnt="4" custLinFactNeighborX="-11736"/>
      <dgm:spPr>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t>
        <a:bodyPr/>
        <a:lstStyle/>
        <a:p>
          <a:endParaRPr lang="en-GB"/>
        </a:p>
      </dgm:t>
    </dgm:pt>
  </dgm:ptLst>
  <dgm:cxnLst>
    <dgm:cxn modelId="{98794625-82BB-418C-B0D9-18C74CCB87B6}" srcId="{913CC32D-5A78-4B88-8D83-3011BCC56055}" destId="{78E20492-B0BE-42F0-B567-59B89840BBD7}" srcOrd="3" destOrd="0" parTransId="{BC5A470A-0FB2-4604-A8B1-24D3BBBD51DE}" sibTransId="{B08B74C0-D230-4C49-A284-AA857246646F}"/>
    <dgm:cxn modelId="{327FBBB9-ACE4-4052-939D-414F829C32AE}" type="presOf" srcId="{514F152D-FAE6-4AE6-97D8-F81F550AC958}" destId="{9DB32557-1312-476D-A41A-904434CBD1B0}" srcOrd="0" destOrd="0" presId="urn:microsoft.com/office/officeart/2005/8/layout/pList2"/>
    <dgm:cxn modelId="{530C67D5-0537-4354-B7F9-2B392C93F5BE}" type="presOf" srcId="{78E20492-B0BE-42F0-B567-59B89840BBD7}" destId="{5F63CA66-AE9D-4819-A312-15A0DA5792A4}" srcOrd="0" destOrd="0" presId="urn:microsoft.com/office/officeart/2005/8/layout/pList2"/>
    <dgm:cxn modelId="{F6865704-17D6-4F06-BC5E-84C76361A874}" type="presOf" srcId="{E289AF76-F187-4BB2-BC74-C9F6739EC3CE}" destId="{74699566-B6F8-43A1-8663-11FB1A9F4843}" srcOrd="0" destOrd="0" presId="urn:microsoft.com/office/officeart/2005/8/layout/pList2"/>
    <dgm:cxn modelId="{5A79EE98-BBDE-4F3D-8E28-C2F6F719BF83}" srcId="{913CC32D-5A78-4B88-8D83-3011BCC56055}" destId="{E289AF76-F187-4BB2-BC74-C9F6739EC3CE}" srcOrd="2" destOrd="0" parTransId="{DBE3A33B-BCDF-47BC-97B3-37E6A95C1144}" sibTransId="{0076A61B-F363-40E9-853E-A54FF7997BC2}"/>
    <dgm:cxn modelId="{268D0A4B-D30E-4335-9C63-A642FF115256}" type="presOf" srcId="{9646876B-C54E-4AA7-9C51-A27DE85EF79C}" destId="{C6EC4A97-A9B7-4382-A627-98EBB94D37A6}" srcOrd="0" destOrd="0" presId="urn:microsoft.com/office/officeart/2005/8/layout/pList2"/>
    <dgm:cxn modelId="{91ABF931-71E4-4753-9437-C022E39E3072}" type="presOf" srcId="{913CC32D-5A78-4B88-8D83-3011BCC56055}" destId="{4310C741-D89B-47F0-AF66-A6FAAFF161C3}" srcOrd="0" destOrd="0" presId="urn:microsoft.com/office/officeart/2005/8/layout/pList2"/>
    <dgm:cxn modelId="{76B85A27-62A4-45B0-B5D9-EFFC1A610F92}" type="presOf" srcId="{05C870B3-1171-4821-BDDA-3E328B4DD318}" destId="{7AE77265-8EC5-465E-82EC-02812EA5DC4C}" srcOrd="0" destOrd="0" presId="urn:microsoft.com/office/officeart/2005/8/layout/pList2"/>
    <dgm:cxn modelId="{839B82FA-9CD5-4330-991C-48303C0268A5}" type="presOf" srcId="{D95B38A9-A6CF-4530-8370-B9A0D1F8970C}" destId="{8D905210-38F4-43C1-870E-37ABFECD9D8B}" srcOrd="0" destOrd="0" presId="urn:microsoft.com/office/officeart/2005/8/layout/pList2"/>
    <dgm:cxn modelId="{1E2C48E5-B412-47FC-B142-31339E65294E}" srcId="{913CC32D-5A78-4B88-8D83-3011BCC56055}" destId="{9646876B-C54E-4AA7-9C51-A27DE85EF79C}" srcOrd="1" destOrd="0" parTransId="{9D11AE0D-E44D-4F0D-B1BE-E3628BACDB4D}" sibTransId="{D95B38A9-A6CF-4530-8370-B9A0D1F8970C}"/>
    <dgm:cxn modelId="{A6B89E5B-07BE-4CE6-B9BF-17CDCF78B9B7}" srcId="{913CC32D-5A78-4B88-8D83-3011BCC56055}" destId="{05C870B3-1171-4821-BDDA-3E328B4DD318}" srcOrd="0" destOrd="0" parTransId="{457F5607-BC5E-4CDF-B38B-0E2F608DB854}" sibTransId="{514F152D-FAE6-4AE6-97D8-F81F550AC958}"/>
    <dgm:cxn modelId="{AF0B4389-69CC-453F-9132-94135042D9C0}" type="presOf" srcId="{0076A61B-F363-40E9-853E-A54FF7997BC2}" destId="{2682EDC7-2B01-4A89-85D4-DAF93CA79A18}" srcOrd="0" destOrd="0" presId="urn:microsoft.com/office/officeart/2005/8/layout/pList2"/>
    <dgm:cxn modelId="{888300EE-84C6-4833-A1E2-5316218A90F7}" type="presParOf" srcId="{4310C741-D89B-47F0-AF66-A6FAAFF161C3}" destId="{40531E25-03FE-4AD5-B879-90AFA4F4F9E3}" srcOrd="0" destOrd="0" presId="urn:microsoft.com/office/officeart/2005/8/layout/pList2"/>
    <dgm:cxn modelId="{4D572952-4D97-4702-A1B3-472159571D84}" type="presParOf" srcId="{4310C741-D89B-47F0-AF66-A6FAAFF161C3}" destId="{C310D552-09ED-47F2-A6E4-81AD4ED519EC}" srcOrd="1" destOrd="0" presId="urn:microsoft.com/office/officeart/2005/8/layout/pList2"/>
    <dgm:cxn modelId="{80FA1B9B-24EE-4826-BEBE-3B08405E6D6B}" type="presParOf" srcId="{C310D552-09ED-47F2-A6E4-81AD4ED519EC}" destId="{2363E638-64A6-44FE-BC9A-101C9369A22F}" srcOrd="0" destOrd="0" presId="urn:microsoft.com/office/officeart/2005/8/layout/pList2"/>
    <dgm:cxn modelId="{F0729ECE-E0F8-4626-A27B-7CBCDA39FDE7}" type="presParOf" srcId="{2363E638-64A6-44FE-BC9A-101C9369A22F}" destId="{7AE77265-8EC5-465E-82EC-02812EA5DC4C}" srcOrd="0" destOrd="0" presId="urn:microsoft.com/office/officeart/2005/8/layout/pList2"/>
    <dgm:cxn modelId="{867F86C7-DB12-4D4B-A4D4-E2B0F27EDDBC}" type="presParOf" srcId="{2363E638-64A6-44FE-BC9A-101C9369A22F}" destId="{65124412-6334-45DF-9E92-27ECCD6FA4F9}" srcOrd="1" destOrd="0" presId="urn:microsoft.com/office/officeart/2005/8/layout/pList2"/>
    <dgm:cxn modelId="{DDCA8D3E-D32B-4282-AC5B-BA8B05DE239E}" type="presParOf" srcId="{2363E638-64A6-44FE-BC9A-101C9369A22F}" destId="{058663AE-78B1-4245-95E0-B679B9A37696}" srcOrd="2" destOrd="0" presId="urn:microsoft.com/office/officeart/2005/8/layout/pList2"/>
    <dgm:cxn modelId="{0F08255D-D9CC-4A21-AA18-AC77F0C4FA0E}" type="presParOf" srcId="{C310D552-09ED-47F2-A6E4-81AD4ED519EC}" destId="{9DB32557-1312-476D-A41A-904434CBD1B0}" srcOrd="1" destOrd="0" presId="urn:microsoft.com/office/officeart/2005/8/layout/pList2"/>
    <dgm:cxn modelId="{0518938E-B0B7-4CCE-8617-A815A0FCFA6A}" type="presParOf" srcId="{C310D552-09ED-47F2-A6E4-81AD4ED519EC}" destId="{13AF6391-87F0-45FE-8ADD-20C1FA5695AA}" srcOrd="2" destOrd="0" presId="urn:microsoft.com/office/officeart/2005/8/layout/pList2"/>
    <dgm:cxn modelId="{7D7729BF-823E-4EFF-BDF5-1A457E3885AE}" type="presParOf" srcId="{13AF6391-87F0-45FE-8ADD-20C1FA5695AA}" destId="{C6EC4A97-A9B7-4382-A627-98EBB94D37A6}" srcOrd="0" destOrd="0" presId="urn:microsoft.com/office/officeart/2005/8/layout/pList2"/>
    <dgm:cxn modelId="{ED55DADB-8D5A-41E2-9FBD-C9A83218C69A}" type="presParOf" srcId="{13AF6391-87F0-45FE-8ADD-20C1FA5695AA}" destId="{6AC3EFFA-0DEB-414F-A58D-37BD1A440C67}" srcOrd="1" destOrd="0" presId="urn:microsoft.com/office/officeart/2005/8/layout/pList2"/>
    <dgm:cxn modelId="{47C2CEAC-A276-47D2-B3CB-A035D8A72BE4}" type="presParOf" srcId="{13AF6391-87F0-45FE-8ADD-20C1FA5695AA}" destId="{DD89237C-E6CF-4A68-B6C2-9E167FDC8201}" srcOrd="2" destOrd="0" presId="urn:microsoft.com/office/officeart/2005/8/layout/pList2"/>
    <dgm:cxn modelId="{AFD70117-0D84-4398-B6F3-B495F7E2B503}" type="presParOf" srcId="{C310D552-09ED-47F2-A6E4-81AD4ED519EC}" destId="{8D905210-38F4-43C1-870E-37ABFECD9D8B}" srcOrd="3" destOrd="0" presId="urn:microsoft.com/office/officeart/2005/8/layout/pList2"/>
    <dgm:cxn modelId="{6D1F5973-46E9-4CE9-BC6F-6883A8E21468}" type="presParOf" srcId="{C310D552-09ED-47F2-A6E4-81AD4ED519EC}" destId="{3589F7E4-F67C-4AA7-8A4A-8EF687180149}" srcOrd="4" destOrd="0" presId="urn:microsoft.com/office/officeart/2005/8/layout/pList2"/>
    <dgm:cxn modelId="{02FB83AC-4F52-43CE-B614-7B336601098B}" type="presParOf" srcId="{3589F7E4-F67C-4AA7-8A4A-8EF687180149}" destId="{74699566-B6F8-43A1-8663-11FB1A9F4843}" srcOrd="0" destOrd="0" presId="urn:microsoft.com/office/officeart/2005/8/layout/pList2"/>
    <dgm:cxn modelId="{22785AC0-596C-4781-83B2-74F0EC40395D}" type="presParOf" srcId="{3589F7E4-F67C-4AA7-8A4A-8EF687180149}" destId="{C1274730-80B7-4097-B691-EF6C038416C9}" srcOrd="1" destOrd="0" presId="urn:microsoft.com/office/officeart/2005/8/layout/pList2"/>
    <dgm:cxn modelId="{C05CFAA6-1C23-4F41-8EB0-8CACCBCA82C1}" type="presParOf" srcId="{3589F7E4-F67C-4AA7-8A4A-8EF687180149}" destId="{2A6D630C-C355-4E15-A75B-6BE28F5DC340}" srcOrd="2" destOrd="0" presId="urn:microsoft.com/office/officeart/2005/8/layout/pList2"/>
    <dgm:cxn modelId="{4330D246-91C4-415D-ACCC-1E7CF95277C4}" type="presParOf" srcId="{C310D552-09ED-47F2-A6E4-81AD4ED519EC}" destId="{2682EDC7-2B01-4A89-85D4-DAF93CA79A18}" srcOrd="5" destOrd="0" presId="urn:microsoft.com/office/officeart/2005/8/layout/pList2"/>
    <dgm:cxn modelId="{92AA2D8F-5E84-44F5-837C-04E8D117B1EF}" type="presParOf" srcId="{C310D552-09ED-47F2-A6E4-81AD4ED519EC}" destId="{41E9F5AE-1358-44CD-82F7-848F660E225B}" srcOrd="6" destOrd="0" presId="urn:microsoft.com/office/officeart/2005/8/layout/pList2"/>
    <dgm:cxn modelId="{019AFF1B-1B33-4E28-9109-D2667DEA791A}" type="presParOf" srcId="{41E9F5AE-1358-44CD-82F7-848F660E225B}" destId="{5F63CA66-AE9D-4819-A312-15A0DA5792A4}" srcOrd="0" destOrd="0" presId="urn:microsoft.com/office/officeart/2005/8/layout/pList2"/>
    <dgm:cxn modelId="{B4EB6B78-FCCF-4F29-BC28-3EC85D314942}" type="presParOf" srcId="{41E9F5AE-1358-44CD-82F7-848F660E225B}" destId="{6BF912DC-58B4-435E-81AC-2E97B93C344C}" srcOrd="1" destOrd="0" presId="urn:microsoft.com/office/officeart/2005/8/layout/pList2"/>
    <dgm:cxn modelId="{6ACE98C7-9430-4CC2-B694-BA5B42A76FFE}" type="presParOf" srcId="{41E9F5AE-1358-44CD-82F7-848F660E225B}" destId="{02B35DEF-E8A1-416A-A219-57573F313160}"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F3BB6F-2A09-4FD1-B852-24D88D9FC868}" type="doc">
      <dgm:prSet loTypeId="urn:microsoft.com/office/officeart/2008/layout/VerticalCurvedList" loCatId="list" qsTypeId="urn:microsoft.com/office/officeart/2005/8/quickstyle/simple1" qsCatId="simple" csTypeId="urn:microsoft.com/office/officeart/2005/8/colors/accent4_1" csCatId="accent4" phldr="1"/>
      <dgm:spPr/>
      <dgm:t>
        <a:bodyPr/>
        <a:lstStyle/>
        <a:p>
          <a:endParaRPr lang="en-GB"/>
        </a:p>
      </dgm:t>
    </dgm:pt>
    <dgm:pt modelId="{2D2EDEF4-D92E-4F7E-842E-64BEADED65CA}">
      <dgm:prSet phldrT="[Text]" custT="1"/>
      <dgm:spPr>
        <a:ln>
          <a:noFill/>
        </a:ln>
      </dgm:spPr>
      <dgm:t>
        <a:bodyPr/>
        <a:lstStyle/>
        <a:p>
          <a:pPr marL="11113" indent="0">
            <a:tabLst/>
          </a:pPr>
          <a:r>
            <a:rPr lang="en-US" sz="2000" b="1" dirty="0">
              <a:solidFill>
                <a:schemeClr val="accent1"/>
              </a:solidFill>
            </a:rPr>
            <a:t>Government budget</a:t>
          </a:r>
          <a:r>
            <a:rPr lang="en-US" sz="2000" dirty="0">
              <a:solidFill>
                <a:schemeClr val="accent1"/>
              </a:solidFill>
            </a:rPr>
            <a:t> </a:t>
          </a:r>
          <a:r>
            <a:rPr lang="en-US" sz="1400" dirty="0"/>
            <a:t>(new taxes, re-pricing, earmarking, fiscal reform, linking directly to social protection)</a:t>
          </a:r>
          <a:endParaRPr lang="en-GB" sz="1400" dirty="0"/>
        </a:p>
      </dgm:t>
    </dgm:pt>
    <dgm:pt modelId="{1703CB6A-0EAE-40CD-AC58-46CFE456B4CD}" type="parTrans" cxnId="{F57497F0-0919-41EA-A4DC-6ECE2277CCC6}">
      <dgm:prSet/>
      <dgm:spPr/>
      <dgm:t>
        <a:bodyPr/>
        <a:lstStyle/>
        <a:p>
          <a:endParaRPr lang="en-GB" sz="2000"/>
        </a:p>
      </dgm:t>
    </dgm:pt>
    <dgm:pt modelId="{8297660A-5FB1-48A3-9C77-AD1F4B95EA7D}" type="sibTrans" cxnId="{F57497F0-0919-41EA-A4DC-6ECE2277CCC6}">
      <dgm:prSet/>
      <dgm:spPr/>
      <dgm:t>
        <a:bodyPr/>
        <a:lstStyle/>
        <a:p>
          <a:endParaRPr lang="en-GB" sz="2000"/>
        </a:p>
      </dgm:t>
    </dgm:pt>
    <dgm:pt modelId="{BBB68322-5795-449C-BC40-19A4F80A40AD}">
      <dgm:prSet phldrT="[Text]" custT="1"/>
      <dgm:spPr>
        <a:ln>
          <a:noFill/>
        </a:ln>
      </dgm:spPr>
      <dgm:t>
        <a:bodyPr/>
        <a:lstStyle/>
        <a:p>
          <a:r>
            <a:rPr lang="en-US" sz="2000" b="1" dirty="0">
              <a:solidFill>
                <a:schemeClr val="accent1"/>
              </a:solidFill>
            </a:rPr>
            <a:t>Direct deals  </a:t>
          </a:r>
          <a:r>
            <a:rPr lang="en-US" sz="1400" dirty="0"/>
            <a:t>(Voluntary contributions following negotiation (e.g. water funds) and sales directly in market (e.g. carbon offsets))</a:t>
          </a:r>
          <a:endParaRPr lang="en-GB" sz="1400" dirty="0"/>
        </a:p>
      </dgm:t>
    </dgm:pt>
    <dgm:pt modelId="{0B4F0440-0CBD-4237-B61B-16147C13A013}" type="parTrans" cxnId="{ACBD82A0-B5F7-42AE-B766-090DD15F6379}">
      <dgm:prSet/>
      <dgm:spPr/>
      <dgm:t>
        <a:bodyPr/>
        <a:lstStyle/>
        <a:p>
          <a:endParaRPr lang="en-GB" sz="2000"/>
        </a:p>
      </dgm:t>
    </dgm:pt>
    <dgm:pt modelId="{76761E59-9B6E-42A3-93C7-686AB722DDB2}" type="sibTrans" cxnId="{ACBD82A0-B5F7-42AE-B766-090DD15F6379}">
      <dgm:prSet/>
      <dgm:spPr/>
      <dgm:t>
        <a:bodyPr/>
        <a:lstStyle/>
        <a:p>
          <a:endParaRPr lang="en-GB" sz="2000"/>
        </a:p>
      </dgm:t>
    </dgm:pt>
    <dgm:pt modelId="{B9DCD481-266E-4B15-BAC9-F6658B95D14C}">
      <dgm:prSet phldrT="[Text]" custT="1"/>
      <dgm:spPr>
        <a:ln>
          <a:noFill/>
        </a:ln>
      </dgm:spPr>
      <dgm:t>
        <a:bodyPr/>
        <a:lstStyle/>
        <a:p>
          <a:r>
            <a:rPr lang="en-US" sz="2000" b="1" dirty="0">
              <a:solidFill>
                <a:schemeClr val="accent1"/>
              </a:solidFill>
            </a:rPr>
            <a:t>Concessional loans </a:t>
          </a:r>
          <a:r>
            <a:rPr lang="en-US" sz="1400" dirty="0"/>
            <a:t>(alongside grants, and government investments)</a:t>
          </a:r>
          <a:endParaRPr lang="en-GB" sz="2000" dirty="0"/>
        </a:p>
      </dgm:t>
    </dgm:pt>
    <dgm:pt modelId="{5628B731-D7C8-4988-AD3B-6D61E1E48EBA}" type="parTrans" cxnId="{3647597B-B46B-44F1-B046-FFE2B3BE69EA}">
      <dgm:prSet/>
      <dgm:spPr/>
      <dgm:t>
        <a:bodyPr/>
        <a:lstStyle/>
        <a:p>
          <a:endParaRPr lang="en-GB" sz="2000"/>
        </a:p>
      </dgm:t>
    </dgm:pt>
    <dgm:pt modelId="{CB2329BD-45FA-4088-B77B-B2DE930C6646}" type="sibTrans" cxnId="{3647597B-B46B-44F1-B046-FFE2B3BE69EA}">
      <dgm:prSet/>
      <dgm:spPr/>
      <dgm:t>
        <a:bodyPr/>
        <a:lstStyle/>
        <a:p>
          <a:endParaRPr lang="en-GB" sz="2000"/>
        </a:p>
      </dgm:t>
    </dgm:pt>
    <dgm:pt modelId="{4157999B-09F0-4DDD-9DCF-5F49BD184F74}">
      <dgm:prSet phldrT="[Text]" custT="1"/>
      <dgm:spPr>
        <a:ln>
          <a:noFill/>
        </a:ln>
      </dgm:spPr>
      <dgm:t>
        <a:bodyPr/>
        <a:lstStyle/>
        <a:p>
          <a:r>
            <a:rPr lang="en-US" sz="2000" b="1" dirty="0">
              <a:solidFill>
                <a:schemeClr val="accent1"/>
              </a:solidFill>
            </a:rPr>
            <a:t>Risk-sharing instruments </a:t>
          </a:r>
          <a:r>
            <a:rPr lang="en-US" sz="1400" dirty="0"/>
            <a:t>(Adding value through value chains, mainstreaming eco-investments in infrastructure)</a:t>
          </a:r>
          <a:endParaRPr lang="en-GB" sz="1400" dirty="0"/>
        </a:p>
      </dgm:t>
    </dgm:pt>
    <dgm:pt modelId="{A4C339AB-E761-48B3-9AAC-3F4368306064}" type="parTrans" cxnId="{A0330423-03C4-42D3-A91D-6A784A67CBA2}">
      <dgm:prSet/>
      <dgm:spPr/>
      <dgm:t>
        <a:bodyPr/>
        <a:lstStyle/>
        <a:p>
          <a:endParaRPr lang="en-GB" sz="2000"/>
        </a:p>
      </dgm:t>
    </dgm:pt>
    <dgm:pt modelId="{E1D7A21A-A150-4E40-ABAA-DEB1D0D41546}" type="sibTrans" cxnId="{A0330423-03C4-42D3-A91D-6A784A67CBA2}">
      <dgm:prSet/>
      <dgm:spPr/>
      <dgm:t>
        <a:bodyPr/>
        <a:lstStyle/>
        <a:p>
          <a:endParaRPr lang="en-GB" sz="2000"/>
        </a:p>
      </dgm:t>
    </dgm:pt>
    <dgm:pt modelId="{3D2CCF30-ABEF-4DAD-9544-C3DD4E182D90}" type="pres">
      <dgm:prSet presAssocID="{43F3BB6F-2A09-4FD1-B852-24D88D9FC868}" presName="Name0" presStyleCnt="0">
        <dgm:presLayoutVars>
          <dgm:chMax val="7"/>
          <dgm:chPref val="7"/>
          <dgm:dir/>
        </dgm:presLayoutVars>
      </dgm:prSet>
      <dgm:spPr/>
      <dgm:t>
        <a:bodyPr/>
        <a:lstStyle/>
        <a:p>
          <a:endParaRPr lang="en-GB"/>
        </a:p>
      </dgm:t>
    </dgm:pt>
    <dgm:pt modelId="{4F961C9A-30D7-4E5A-94E8-71D8298ADD3C}" type="pres">
      <dgm:prSet presAssocID="{43F3BB6F-2A09-4FD1-B852-24D88D9FC868}" presName="Name1" presStyleCnt="0"/>
      <dgm:spPr/>
    </dgm:pt>
    <dgm:pt modelId="{90B62AC2-FE9F-4D38-B17E-7811002AAEE5}" type="pres">
      <dgm:prSet presAssocID="{43F3BB6F-2A09-4FD1-B852-24D88D9FC868}" presName="cycle" presStyleCnt="0"/>
      <dgm:spPr/>
    </dgm:pt>
    <dgm:pt modelId="{1F60B724-10DD-43B4-9A08-5B275EC07592}" type="pres">
      <dgm:prSet presAssocID="{43F3BB6F-2A09-4FD1-B852-24D88D9FC868}" presName="srcNode" presStyleLbl="node1" presStyleIdx="0" presStyleCnt="4"/>
      <dgm:spPr/>
    </dgm:pt>
    <dgm:pt modelId="{39BDA910-59AC-415E-BD55-93167BF86374}" type="pres">
      <dgm:prSet presAssocID="{43F3BB6F-2A09-4FD1-B852-24D88D9FC868}" presName="conn" presStyleLbl="parChTrans1D2" presStyleIdx="0" presStyleCnt="1" custLinFactNeighborX="-162" custLinFactNeighborY="-648"/>
      <dgm:spPr/>
      <dgm:t>
        <a:bodyPr/>
        <a:lstStyle/>
        <a:p>
          <a:endParaRPr lang="en-GB"/>
        </a:p>
      </dgm:t>
    </dgm:pt>
    <dgm:pt modelId="{05E7DBB2-E834-4BFB-9FAC-C263F981AF84}" type="pres">
      <dgm:prSet presAssocID="{43F3BB6F-2A09-4FD1-B852-24D88D9FC868}" presName="extraNode" presStyleLbl="node1" presStyleIdx="0" presStyleCnt="4"/>
      <dgm:spPr/>
    </dgm:pt>
    <dgm:pt modelId="{5694D6A8-9580-4756-9859-A5EBFCB4EFCA}" type="pres">
      <dgm:prSet presAssocID="{43F3BB6F-2A09-4FD1-B852-24D88D9FC868}" presName="dstNode" presStyleLbl="node1" presStyleIdx="0" presStyleCnt="4"/>
      <dgm:spPr/>
    </dgm:pt>
    <dgm:pt modelId="{F86C2B8D-AFD5-4399-8EAB-5875D298DE85}" type="pres">
      <dgm:prSet presAssocID="{2D2EDEF4-D92E-4F7E-842E-64BEADED65CA}" presName="text_1" presStyleLbl="node1" presStyleIdx="0" presStyleCnt="4" custScaleX="99506" custScaleY="85678" custLinFactNeighborX="7367" custLinFactNeighborY="1450">
        <dgm:presLayoutVars>
          <dgm:bulletEnabled val="1"/>
        </dgm:presLayoutVars>
      </dgm:prSet>
      <dgm:spPr/>
      <dgm:t>
        <a:bodyPr/>
        <a:lstStyle/>
        <a:p>
          <a:endParaRPr lang="en-GB"/>
        </a:p>
      </dgm:t>
    </dgm:pt>
    <dgm:pt modelId="{C844A8D7-77BD-41B2-A888-82B3D0C5548F}" type="pres">
      <dgm:prSet presAssocID="{2D2EDEF4-D92E-4F7E-842E-64BEADED65CA}" presName="accent_1" presStyleCnt="0"/>
      <dgm:spPr/>
    </dgm:pt>
    <dgm:pt modelId="{711EC7F9-D18A-4190-B72C-B172575DBAAA}" type="pres">
      <dgm:prSet presAssocID="{2D2EDEF4-D92E-4F7E-842E-64BEADED65CA}" presName="accentRepeatNode" presStyleLbl="solidFgAcc1" presStyleIdx="0" presStyleCnt="4"/>
      <dgm:spPr>
        <a:solidFill>
          <a:schemeClr val="accent4"/>
        </a:solidFill>
      </dgm:spPr>
    </dgm:pt>
    <dgm:pt modelId="{1BC6426F-F9CB-486B-93CA-34560CAD1B74}" type="pres">
      <dgm:prSet presAssocID="{BBB68322-5795-449C-BC40-19A4F80A40AD}" presName="text_2" presStyleLbl="node1" presStyleIdx="1" presStyleCnt="4" custScaleY="90115">
        <dgm:presLayoutVars>
          <dgm:bulletEnabled val="1"/>
        </dgm:presLayoutVars>
      </dgm:prSet>
      <dgm:spPr/>
      <dgm:t>
        <a:bodyPr/>
        <a:lstStyle/>
        <a:p>
          <a:endParaRPr lang="en-GB"/>
        </a:p>
      </dgm:t>
    </dgm:pt>
    <dgm:pt modelId="{3FB1B53A-312C-4C53-9CE9-C7480A7C6CFD}" type="pres">
      <dgm:prSet presAssocID="{BBB68322-5795-449C-BC40-19A4F80A40AD}" presName="accent_2" presStyleCnt="0"/>
      <dgm:spPr/>
    </dgm:pt>
    <dgm:pt modelId="{19D4EE22-7D1A-4C80-B5FD-1942F09A217D}" type="pres">
      <dgm:prSet presAssocID="{BBB68322-5795-449C-BC40-19A4F80A40AD}" presName="accentRepeatNode" presStyleLbl="solidFgAcc1" presStyleIdx="1" presStyleCnt="4"/>
      <dgm:spPr>
        <a:xfrm>
          <a:off x="578271" y="1593368"/>
          <a:ext cx="1062245" cy="1062245"/>
        </a:xfrm>
        <a:prstGeom prst="ellipse">
          <a:avLst/>
        </a:prstGeom>
        <a:solidFill>
          <a:schemeClr val="accent4"/>
        </a:solidFill>
      </dgm:spPr>
    </dgm:pt>
    <dgm:pt modelId="{341911FE-FE25-45EB-8D5B-85C115AD2B55}" type="pres">
      <dgm:prSet presAssocID="{4157999B-09F0-4DDD-9DCF-5F49BD184F74}" presName="text_3" presStyleLbl="node1" presStyleIdx="2" presStyleCnt="4" custScaleY="91042">
        <dgm:presLayoutVars>
          <dgm:bulletEnabled val="1"/>
        </dgm:presLayoutVars>
      </dgm:prSet>
      <dgm:spPr/>
      <dgm:t>
        <a:bodyPr/>
        <a:lstStyle/>
        <a:p>
          <a:endParaRPr lang="en-GB"/>
        </a:p>
      </dgm:t>
    </dgm:pt>
    <dgm:pt modelId="{0F8BE047-CF06-4FDC-9A51-0C9C75079C6C}" type="pres">
      <dgm:prSet presAssocID="{4157999B-09F0-4DDD-9DCF-5F49BD184F74}" presName="accent_3" presStyleCnt="0"/>
      <dgm:spPr/>
    </dgm:pt>
    <dgm:pt modelId="{4F376E67-095A-460E-A50F-5639A1B10A76}" type="pres">
      <dgm:prSet presAssocID="{4157999B-09F0-4DDD-9DCF-5F49BD184F74}" presName="accentRepeatNode" presStyleLbl="solidFgAcc1" presStyleIdx="2" presStyleCnt="4"/>
      <dgm:spPr>
        <a:xfrm>
          <a:off x="578271" y="2868283"/>
          <a:ext cx="1062245" cy="1062245"/>
        </a:xfrm>
        <a:prstGeom prst="ellipse">
          <a:avLst/>
        </a:prstGeom>
        <a:solidFill>
          <a:schemeClr val="accent4"/>
        </a:solidFill>
      </dgm:spPr>
    </dgm:pt>
    <dgm:pt modelId="{00EBA4C5-6BC4-4354-BD0C-2CA49EEF2E02}" type="pres">
      <dgm:prSet presAssocID="{B9DCD481-266E-4B15-BAC9-F6658B95D14C}" presName="text_4" presStyleLbl="node1" presStyleIdx="3" presStyleCnt="4" custScaleY="77907">
        <dgm:presLayoutVars>
          <dgm:bulletEnabled val="1"/>
        </dgm:presLayoutVars>
      </dgm:prSet>
      <dgm:spPr/>
      <dgm:t>
        <a:bodyPr/>
        <a:lstStyle/>
        <a:p>
          <a:endParaRPr lang="en-GB"/>
        </a:p>
      </dgm:t>
    </dgm:pt>
    <dgm:pt modelId="{4B22BE96-0AC8-4F05-B749-0A890B7F5516}" type="pres">
      <dgm:prSet presAssocID="{B9DCD481-266E-4B15-BAC9-F6658B95D14C}" presName="accent_4" presStyleCnt="0"/>
      <dgm:spPr/>
    </dgm:pt>
    <dgm:pt modelId="{5116948A-A077-4BE2-9922-8ED08DB0B4B0}" type="pres">
      <dgm:prSet presAssocID="{B9DCD481-266E-4B15-BAC9-F6658B95D14C}" presName="accentRepeatNode" presStyleLbl="solidFgAcc1" presStyleIdx="3" presStyleCnt="4"/>
      <dgm:spPr>
        <a:xfrm>
          <a:off x="91063" y="4143198"/>
          <a:ext cx="1062245" cy="1062245"/>
        </a:xfrm>
        <a:prstGeom prst="ellipse">
          <a:avLst/>
        </a:prstGeom>
        <a:solidFill>
          <a:schemeClr val="accent4"/>
        </a:solidFill>
      </dgm:spPr>
    </dgm:pt>
  </dgm:ptLst>
  <dgm:cxnLst>
    <dgm:cxn modelId="{69C3756D-3F9C-47C2-A7FD-3310E25A4E82}" type="presOf" srcId="{B9DCD481-266E-4B15-BAC9-F6658B95D14C}" destId="{00EBA4C5-6BC4-4354-BD0C-2CA49EEF2E02}" srcOrd="0" destOrd="0" presId="urn:microsoft.com/office/officeart/2008/layout/VerticalCurvedList"/>
    <dgm:cxn modelId="{EFD643D8-E11F-4DDB-8EA7-2C7F7457FC5E}" type="presOf" srcId="{43F3BB6F-2A09-4FD1-B852-24D88D9FC868}" destId="{3D2CCF30-ABEF-4DAD-9544-C3DD4E182D90}" srcOrd="0" destOrd="0" presId="urn:microsoft.com/office/officeart/2008/layout/VerticalCurvedList"/>
    <dgm:cxn modelId="{F57497F0-0919-41EA-A4DC-6ECE2277CCC6}" srcId="{43F3BB6F-2A09-4FD1-B852-24D88D9FC868}" destId="{2D2EDEF4-D92E-4F7E-842E-64BEADED65CA}" srcOrd="0" destOrd="0" parTransId="{1703CB6A-0EAE-40CD-AC58-46CFE456B4CD}" sibTransId="{8297660A-5FB1-48A3-9C77-AD1F4B95EA7D}"/>
    <dgm:cxn modelId="{196BAD11-983D-4969-855A-1B7CAA70A20C}" type="presOf" srcId="{8297660A-5FB1-48A3-9C77-AD1F4B95EA7D}" destId="{39BDA910-59AC-415E-BD55-93167BF86374}" srcOrd="0" destOrd="0" presId="urn:microsoft.com/office/officeart/2008/layout/VerticalCurvedList"/>
    <dgm:cxn modelId="{C1B07E21-BD94-4F7A-9E73-D4FA1372DF70}" type="presOf" srcId="{BBB68322-5795-449C-BC40-19A4F80A40AD}" destId="{1BC6426F-F9CB-486B-93CA-34560CAD1B74}" srcOrd="0" destOrd="0" presId="urn:microsoft.com/office/officeart/2008/layout/VerticalCurvedList"/>
    <dgm:cxn modelId="{01EEFD58-BB22-4A5C-97FB-6655E72F09C5}" type="presOf" srcId="{2D2EDEF4-D92E-4F7E-842E-64BEADED65CA}" destId="{F86C2B8D-AFD5-4399-8EAB-5875D298DE85}" srcOrd="0" destOrd="0" presId="urn:microsoft.com/office/officeart/2008/layout/VerticalCurvedList"/>
    <dgm:cxn modelId="{2649FF95-09D5-433A-9BAD-9AF265561C51}" type="presOf" srcId="{4157999B-09F0-4DDD-9DCF-5F49BD184F74}" destId="{341911FE-FE25-45EB-8D5B-85C115AD2B55}" srcOrd="0" destOrd="0" presId="urn:microsoft.com/office/officeart/2008/layout/VerticalCurvedList"/>
    <dgm:cxn modelId="{3647597B-B46B-44F1-B046-FFE2B3BE69EA}" srcId="{43F3BB6F-2A09-4FD1-B852-24D88D9FC868}" destId="{B9DCD481-266E-4B15-BAC9-F6658B95D14C}" srcOrd="3" destOrd="0" parTransId="{5628B731-D7C8-4988-AD3B-6D61E1E48EBA}" sibTransId="{CB2329BD-45FA-4088-B77B-B2DE930C6646}"/>
    <dgm:cxn modelId="{ACBD82A0-B5F7-42AE-B766-090DD15F6379}" srcId="{43F3BB6F-2A09-4FD1-B852-24D88D9FC868}" destId="{BBB68322-5795-449C-BC40-19A4F80A40AD}" srcOrd="1" destOrd="0" parTransId="{0B4F0440-0CBD-4237-B61B-16147C13A013}" sibTransId="{76761E59-9B6E-42A3-93C7-686AB722DDB2}"/>
    <dgm:cxn modelId="{A0330423-03C4-42D3-A91D-6A784A67CBA2}" srcId="{43F3BB6F-2A09-4FD1-B852-24D88D9FC868}" destId="{4157999B-09F0-4DDD-9DCF-5F49BD184F74}" srcOrd="2" destOrd="0" parTransId="{A4C339AB-E761-48B3-9AAC-3F4368306064}" sibTransId="{E1D7A21A-A150-4E40-ABAA-DEB1D0D41546}"/>
    <dgm:cxn modelId="{F4F31B3A-05A4-4E22-92FF-A10722CB7E17}" type="presParOf" srcId="{3D2CCF30-ABEF-4DAD-9544-C3DD4E182D90}" destId="{4F961C9A-30D7-4E5A-94E8-71D8298ADD3C}" srcOrd="0" destOrd="0" presId="urn:microsoft.com/office/officeart/2008/layout/VerticalCurvedList"/>
    <dgm:cxn modelId="{27A1B8BB-867A-4E52-9B3A-827EA64C2AE8}" type="presParOf" srcId="{4F961C9A-30D7-4E5A-94E8-71D8298ADD3C}" destId="{90B62AC2-FE9F-4D38-B17E-7811002AAEE5}" srcOrd="0" destOrd="0" presId="urn:microsoft.com/office/officeart/2008/layout/VerticalCurvedList"/>
    <dgm:cxn modelId="{BD01E2E5-55B9-47F6-A8A0-C20551CE81E6}" type="presParOf" srcId="{90B62AC2-FE9F-4D38-B17E-7811002AAEE5}" destId="{1F60B724-10DD-43B4-9A08-5B275EC07592}" srcOrd="0" destOrd="0" presId="urn:microsoft.com/office/officeart/2008/layout/VerticalCurvedList"/>
    <dgm:cxn modelId="{ED032869-CAD4-4577-BBC1-886FEE93EA39}" type="presParOf" srcId="{90B62AC2-FE9F-4D38-B17E-7811002AAEE5}" destId="{39BDA910-59AC-415E-BD55-93167BF86374}" srcOrd="1" destOrd="0" presId="urn:microsoft.com/office/officeart/2008/layout/VerticalCurvedList"/>
    <dgm:cxn modelId="{46AF0EAA-FD28-46B7-97FE-4051CF9B6336}" type="presParOf" srcId="{90B62AC2-FE9F-4D38-B17E-7811002AAEE5}" destId="{05E7DBB2-E834-4BFB-9FAC-C263F981AF84}" srcOrd="2" destOrd="0" presId="urn:microsoft.com/office/officeart/2008/layout/VerticalCurvedList"/>
    <dgm:cxn modelId="{EE7A5FD9-820F-4331-B958-94B9839ADED0}" type="presParOf" srcId="{90B62AC2-FE9F-4D38-B17E-7811002AAEE5}" destId="{5694D6A8-9580-4756-9859-A5EBFCB4EFCA}" srcOrd="3" destOrd="0" presId="urn:microsoft.com/office/officeart/2008/layout/VerticalCurvedList"/>
    <dgm:cxn modelId="{32CFB83B-BEB8-4416-8E67-7C5ECBB1FF7C}" type="presParOf" srcId="{4F961C9A-30D7-4E5A-94E8-71D8298ADD3C}" destId="{F86C2B8D-AFD5-4399-8EAB-5875D298DE85}" srcOrd="1" destOrd="0" presId="urn:microsoft.com/office/officeart/2008/layout/VerticalCurvedList"/>
    <dgm:cxn modelId="{5FF6BC91-9724-4BA3-B38D-016FB6380813}" type="presParOf" srcId="{4F961C9A-30D7-4E5A-94E8-71D8298ADD3C}" destId="{C844A8D7-77BD-41B2-A888-82B3D0C5548F}" srcOrd="2" destOrd="0" presId="urn:microsoft.com/office/officeart/2008/layout/VerticalCurvedList"/>
    <dgm:cxn modelId="{89A37C71-C28D-48ED-8B7E-5B238B98CDD3}" type="presParOf" srcId="{C844A8D7-77BD-41B2-A888-82B3D0C5548F}" destId="{711EC7F9-D18A-4190-B72C-B172575DBAAA}" srcOrd="0" destOrd="0" presId="urn:microsoft.com/office/officeart/2008/layout/VerticalCurvedList"/>
    <dgm:cxn modelId="{917E08B7-EC7A-41D5-890B-62B669D995F9}" type="presParOf" srcId="{4F961C9A-30D7-4E5A-94E8-71D8298ADD3C}" destId="{1BC6426F-F9CB-486B-93CA-34560CAD1B74}" srcOrd="3" destOrd="0" presId="urn:microsoft.com/office/officeart/2008/layout/VerticalCurvedList"/>
    <dgm:cxn modelId="{7EFC6C38-097A-46D8-9843-316B37B353CD}" type="presParOf" srcId="{4F961C9A-30D7-4E5A-94E8-71D8298ADD3C}" destId="{3FB1B53A-312C-4C53-9CE9-C7480A7C6CFD}" srcOrd="4" destOrd="0" presId="urn:microsoft.com/office/officeart/2008/layout/VerticalCurvedList"/>
    <dgm:cxn modelId="{251DA60E-891B-480F-909D-FE7835BC55CE}" type="presParOf" srcId="{3FB1B53A-312C-4C53-9CE9-C7480A7C6CFD}" destId="{19D4EE22-7D1A-4C80-B5FD-1942F09A217D}" srcOrd="0" destOrd="0" presId="urn:microsoft.com/office/officeart/2008/layout/VerticalCurvedList"/>
    <dgm:cxn modelId="{545AFDDC-A7E7-4976-8DB0-EF8EB8D88682}" type="presParOf" srcId="{4F961C9A-30D7-4E5A-94E8-71D8298ADD3C}" destId="{341911FE-FE25-45EB-8D5B-85C115AD2B55}" srcOrd="5" destOrd="0" presId="urn:microsoft.com/office/officeart/2008/layout/VerticalCurvedList"/>
    <dgm:cxn modelId="{6219FF08-48A9-4776-8C0D-057018E84296}" type="presParOf" srcId="{4F961C9A-30D7-4E5A-94E8-71D8298ADD3C}" destId="{0F8BE047-CF06-4FDC-9A51-0C9C75079C6C}" srcOrd="6" destOrd="0" presId="urn:microsoft.com/office/officeart/2008/layout/VerticalCurvedList"/>
    <dgm:cxn modelId="{099C4360-D84B-4D2D-82D9-9630E171998D}" type="presParOf" srcId="{0F8BE047-CF06-4FDC-9A51-0C9C75079C6C}" destId="{4F376E67-095A-460E-A50F-5639A1B10A76}" srcOrd="0" destOrd="0" presId="urn:microsoft.com/office/officeart/2008/layout/VerticalCurvedList"/>
    <dgm:cxn modelId="{0447E7C9-379A-4D2C-AA03-CFAEC5D9681B}" type="presParOf" srcId="{4F961C9A-30D7-4E5A-94E8-71D8298ADD3C}" destId="{00EBA4C5-6BC4-4354-BD0C-2CA49EEF2E02}" srcOrd="7" destOrd="0" presId="urn:microsoft.com/office/officeart/2008/layout/VerticalCurvedList"/>
    <dgm:cxn modelId="{5A296155-65AE-4E30-BB34-BF64BE4E2798}" type="presParOf" srcId="{4F961C9A-30D7-4E5A-94E8-71D8298ADD3C}" destId="{4B22BE96-0AC8-4F05-B749-0A890B7F5516}" srcOrd="8" destOrd="0" presId="urn:microsoft.com/office/officeart/2008/layout/VerticalCurvedList"/>
    <dgm:cxn modelId="{723BF5F6-DB14-4A12-A946-1D2B42680F71}" type="presParOf" srcId="{4B22BE96-0AC8-4F05-B749-0A890B7F5516}" destId="{5116948A-A077-4BE2-9922-8ED08DB0B4B0}" srcOrd="0" destOrd="0" presId="urn:microsoft.com/office/officeart/2008/layout/VerticalCurv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31E25-03FE-4AD5-B879-90AFA4F4F9E3}">
      <dsp:nvSpPr>
        <dsp:cNvPr id="0" name=""/>
        <dsp:cNvSpPr/>
      </dsp:nvSpPr>
      <dsp:spPr>
        <a:xfrm>
          <a:off x="0" y="88220"/>
          <a:ext cx="8458218" cy="195351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8663AE-78B1-4245-95E0-B679B9A37696}">
      <dsp:nvSpPr>
        <dsp:cNvPr id="0" name=""/>
        <dsp:cNvSpPr/>
      </dsp:nvSpPr>
      <dsp:spPr>
        <a:xfrm>
          <a:off x="41322" y="260468"/>
          <a:ext cx="1947805" cy="1432575"/>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E77265-8EC5-465E-82EC-02812EA5DC4C}">
      <dsp:nvSpPr>
        <dsp:cNvPr id="0" name=""/>
        <dsp:cNvSpPr/>
      </dsp:nvSpPr>
      <dsp:spPr>
        <a:xfrm rot="10800000">
          <a:off x="41322" y="1953512"/>
          <a:ext cx="1947805" cy="238762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t" anchorCtr="0">
          <a:noAutofit/>
        </a:bodyPr>
        <a:lstStyle/>
        <a:p>
          <a:pPr lvl="0" algn="ctr" defTabSz="2400300">
            <a:lnSpc>
              <a:spcPct val="90000"/>
            </a:lnSpc>
            <a:spcBef>
              <a:spcPct val="0"/>
            </a:spcBef>
            <a:spcAft>
              <a:spcPct val="35000"/>
            </a:spcAft>
          </a:pPr>
          <a:r>
            <a:rPr lang="en-GB" sz="5400" kern="1200" dirty="0"/>
            <a:t>1</a:t>
          </a:r>
        </a:p>
        <a:p>
          <a:pPr lvl="0" algn="l" defTabSz="2400300">
            <a:lnSpc>
              <a:spcPct val="90000"/>
            </a:lnSpc>
            <a:spcBef>
              <a:spcPct val="0"/>
            </a:spcBef>
            <a:spcAft>
              <a:spcPct val="35000"/>
            </a:spcAft>
          </a:pPr>
          <a:r>
            <a:rPr lang="en-GB" sz="2400" kern="1200" baseline="0" dirty="0"/>
            <a:t>Context</a:t>
          </a:r>
        </a:p>
      </dsp:txBody>
      <dsp:txXfrm rot="10800000">
        <a:off x="101224" y="1953512"/>
        <a:ext cx="1828001" cy="2327723"/>
      </dsp:txXfrm>
    </dsp:sp>
    <dsp:sp modelId="{DD89237C-E6CF-4A68-B6C2-9E167FDC8201}">
      <dsp:nvSpPr>
        <dsp:cNvPr id="0" name=""/>
        <dsp:cNvSpPr/>
      </dsp:nvSpPr>
      <dsp:spPr>
        <a:xfrm>
          <a:off x="2183909" y="260468"/>
          <a:ext cx="1947805" cy="1432575"/>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EC4A97-A9B7-4382-A627-98EBB94D37A6}">
      <dsp:nvSpPr>
        <dsp:cNvPr id="0" name=""/>
        <dsp:cNvSpPr/>
      </dsp:nvSpPr>
      <dsp:spPr>
        <a:xfrm rot="10800000">
          <a:off x="2183909" y="1953512"/>
          <a:ext cx="1947805" cy="238762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384048" rIns="180000" bIns="384048" numCol="1" spcCol="1270" anchor="t" anchorCtr="0">
          <a:noAutofit/>
        </a:bodyPr>
        <a:lstStyle/>
        <a:p>
          <a:pPr lvl="0" algn="ctr" defTabSz="2400300">
            <a:lnSpc>
              <a:spcPct val="90000"/>
            </a:lnSpc>
            <a:spcBef>
              <a:spcPct val="0"/>
            </a:spcBef>
            <a:spcAft>
              <a:spcPct val="35000"/>
            </a:spcAft>
          </a:pPr>
          <a:r>
            <a:rPr lang="en-GB" sz="5400" kern="1200" dirty="0"/>
            <a:t>2</a:t>
          </a:r>
        </a:p>
        <a:p>
          <a:pPr lvl="0" algn="ctr" defTabSz="2400300">
            <a:lnSpc>
              <a:spcPct val="90000"/>
            </a:lnSpc>
            <a:spcBef>
              <a:spcPct val="0"/>
            </a:spcBef>
            <a:spcAft>
              <a:spcPct val="35000"/>
            </a:spcAft>
          </a:pPr>
          <a:r>
            <a:rPr lang="en-GB" sz="1500" kern="1200" dirty="0"/>
            <a:t>Experiences</a:t>
          </a:r>
        </a:p>
      </dsp:txBody>
      <dsp:txXfrm rot="10800000">
        <a:off x="2243811" y="1953512"/>
        <a:ext cx="1828001" cy="2327723"/>
      </dsp:txXfrm>
    </dsp:sp>
    <dsp:sp modelId="{2A6D630C-C355-4E15-A75B-6BE28F5DC340}">
      <dsp:nvSpPr>
        <dsp:cNvPr id="0" name=""/>
        <dsp:cNvSpPr/>
      </dsp:nvSpPr>
      <dsp:spPr>
        <a:xfrm>
          <a:off x="4326495" y="260468"/>
          <a:ext cx="1947805" cy="1432575"/>
        </a:xfrm>
        <a:prstGeom prst="roundRect">
          <a:avLst>
            <a:gd name="adj" fmla="val 10000"/>
          </a:avLst>
        </a:prstGeom>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699566-B6F8-43A1-8663-11FB1A9F4843}">
      <dsp:nvSpPr>
        <dsp:cNvPr id="0" name=""/>
        <dsp:cNvSpPr/>
      </dsp:nvSpPr>
      <dsp:spPr>
        <a:xfrm rot="10800000">
          <a:off x="4326495" y="1953512"/>
          <a:ext cx="1947805" cy="238762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384048" rIns="180000" bIns="384048" numCol="1" spcCol="1270" anchor="t" anchorCtr="0">
          <a:noAutofit/>
        </a:bodyPr>
        <a:lstStyle/>
        <a:p>
          <a:pPr lvl="0" algn="ctr" defTabSz="2400300">
            <a:lnSpc>
              <a:spcPct val="90000"/>
            </a:lnSpc>
            <a:spcBef>
              <a:spcPct val="0"/>
            </a:spcBef>
            <a:spcAft>
              <a:spcPct val="35000"/>
            </a:spcAft>
          </a:pPr>
          <a:r>
            <a:rPr lang="en-GB" sz="5400" kern="1200" dirty="0"/>
            <a:t>3</a:t>
          </a:r>
        </a:p>
        <a:p>
          <a:pPr lvl="0" algn="ctr" defTabSz="2400300">
            <a:lnSpc>
              <a:spcPct val="90000"/>
            </a:lnSpc>
            <a:spcBef>
              <a:spcPct val="0"/>
            </a:spcBef>
            <a:spcAft>
              <a:spcPct val="35000"/>
            </a:spcAft>
          </a:pPr>
          <a:r>
            <a:rPr lang="en-GB" sz="1500" kern="1200" dirty="0"/>
            <a:t>Financing</a:t>
          </a:r>
        </a:p>
      </dsp:txBody>
      <dsp:txXfrm rot="10800000">
        <a:off x="4386397" y="1953512"/>
        <a:ext cx="1828001" cy="2327723"/>
      </dsp:txXfrm>
    </dsp:sp>
    <dsp:sp modelId="{02B35DEF-E8A1-416A-A219-57573F313160}">
      <dsp:nvSpPr>
        <dsp:cNvPr id="0" name=""/>
        <dsp:cNvSpPr/>
      </dsp:nvSpPr>
      <dsp:spPr>
        <a:xfrm>
          <a:off x="6469082" y="260468"/>
          <a:ext cx="1947805" cy="1432575"/>
        </a:xfrm>
        <a:prstGeom prst="roundRect">
          <a:avLst>
            <a:gd name="adj" fmla="val 10000"/>
          </a:avLst>
        </a:prstGeom>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63CA66-AE9D-4819-A312-15A0DA5792A4}">
      <dsp:nvSpPr>
        <dsp:cNvPr id="0" name=""/>
        <dsp:cNvSpPr/>
      </dsp:nvSpPr>
      <dsp:spPr>
        <a:xfrm rot="10800000">
          <a:off x="6469082" y="1953512"/>
          <a:ext cx="1947805" cy="238762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84048" rIns="0" bIns="384048" numCol="1" spcCol="1270" anchor="t" anchorCtr="0">
          <a:noAutofit/>
        </a:bodyPr>
        <a:lstStyle/>
        <a:p>
          <a:pPr lvl="0" algn="ctr" defTabSz="2400300">
            <a:lnSpc>
              <a:spcPct val="90000"/>
            </a:lnSpc>
            <a:spcBef>
              <a:spcPct val="0"/>
            </a:spcBef>
            <a:spcAft>
              <a:spcPct val="35000"/>
            </a:spcAft>
          </a:pPr>
          <a:r>
            <a:rPr lang="en-GB" sz="5400" kern="1200" dirty="0"/>
            <a:t>4</a:t>
          </a:r>
        </a:p>
        <a:p>
          <a:pPr lvl="0" algn="ctr" defTabSz="2400300">
            <a:lnSpc>
              <a:spcPct val="90000"/>
            </a:lnSpc>
            <a:spcBef>
              <a:spcPct val="0"/>
            </a:spcBef>
            <a:spcAft>
              <a:spcPct val="35000"/>
            </a:spcAft>
          </a:pPr>
          <a:r>
            <a:rPr lang="en-GB" sz="1600" kern="1200" dirty="0"/>
            <a:t>Implementation</a:t>
          </a:r>
        </a:p>
      </dsp:txBody>
      <dsp:txXfrm rot="10800000">
        <a:off x="6528984" y="1953512"/>
        <a:ext cx="1828001" cy="2327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87009-E22B-CE49-8E85-EDD8FE539492}" type="datetimeFigureOut">
              <a:rPr lang="en-US" smtClean="0"/>
              <a:t>7/17/2018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6A055-F74D-284E-8E9F-F2FBD7D2465E}" type="slidenum">
              <a:rPr lang="en-US" smtClean="0"/>
              <a:t>‹#›</a:t>
            </a:fld>
            <a:endParaRPr lang="en-US"/>
          </a:p>
        </p:txBody>
      </p:sp>
    </p:spTree>
    <p:extLst>
      <p:ext uri="{BB962C8B-B14F-4D97-AF65-F5344CB8AC3E}">
        <p14:creationId xmlns:p14="http://schemas.microsoft.com/office/powerpoint/2010/main" val="903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pubs.iied.org/search/?k=G04270" TargetMode="External"/><Relationship Id="rId7" Type="http://schemas.openxmlformats.org/officeDocument/2006/relationships/hyperlink" Target="http://pubs.iied.org/search/?k=G04276"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pubs.iied.org/search/?k=G04274" TargetMode="External"/><Relationship Id="rId5" Type="http://schemas.openxmlformats.org/officeDocument/2006/relationships/hyperlink" Target="http://pubs.iied.org/search/?k=G04272" TargetMode="External"/><Relationship Id="rId4" Type="http://schemas.openxmlformats.org/officeDocument/2006/relationships/hyperlink" Target="http://pubs.iied.org/maint/rep_edgrey.php?p=G04275"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livetradingnews.com/author/shaynehefferna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_ENREF_102"/><Relationship Id="rId3" Type="http://schemas.openxmlformats.org/officeDocument/2006/relationships/hyperlink" Target="#_ENREF_49"/><Relationship Id="rId7" Type="http://schemas.openxmlformats.org/officeDocument/2006/relationships/hyperlink" Target="#_ENREF_111"/><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_ENREF_28"/><Relationship Id="rId11" Type="http://schemas.openxmlformats.org/officeDocument/2006/relationships/hyperlink" Target="http://pubs.iied.org/search/?k=G04270" TargetMode="External"/><Relationship Id="rId5" Type="http://schemas.openxmlformats.org/officeDocument/2006/relationships/hyperlink" Target="#_ENREF_110"/><Relationship Id="rId10" Type="http://schemas.openxmlformats.org/officeDocument/2006/relationships/hyperlink" Target="#_ENREF_59"/><Relationship Id="rId4" Type="http://schemas.openxmlformats.org/officeDocument/2006/relationships/hyperlink" Target="http://www.climatefinance-developmenteffectiveness.org/" TargetMode="External"/><Relationship Id="rId9" Type="http://schemas.openxmlformats.org/officeDocument/2006/relationships/hyperlink" Target="#_ENREF_48"/></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1</a:t>
            </a:fld>
            <a:endParaRPr lang="en-US"/>
          </a:p>
        </p:txBody>
      </p:sp>
    </p:spTree>
    <p:extLst>
      <p:ext uri="{BB962C8B-B14F-4D97-AF65-F5344CB8AC3E}">
        <p14:creationId xmlns:p14="http://schemas.microsoft.com/office/powerpoint/2010/main" val="4059295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Figure source: based on BIONFIN publication: </a:t>
            </a:r>
          </a:p>
          <a:p>
            <a:r>
              <a:rPr lang="en-GB" b="0" dirty="0"/>
              <a:t>UNDP: 2016. </a:t>
            </a:r>
            <a:r>
              <a:rPr lang="en-GB" sz="1200" dirty="0"/>
              <a:t>BIOFIN Workbook: Mobilizing Resources for Biodiversity and Sustainable Development. http://</a:t>
            </a:r>
            <a:r>
              <a:rPr lang="en-GB" sz="1200" dirty="0" err="1"/>
              <a:t>www.biodiversityfinance.net</a:t>
            </a:r>
            <a:r>
              <a:rPr lang="en-GB" sz="1200" dirty="0"/>
              <a:t>/sites/default/files/content/publications/undp-biofin-web_0.pdf </a:t>
            </a:r>
          </a:p>
          <a:p>
            <a:endParaRPr lang="en-GB" b="0" dirty="0"/>
          </a:p>
          <a:p>
            <a:r>
              <a:rPr lang="en-GB" b="0" dirty="0"/>
              <a:t>Copyright: BIOFIN. “rights: reproduction of this publication for educational or other non-commercial purposes is authorized without prior written permission from the copyright holder provided the source is fully acknowledged”</a:t>
            </a:r>
          </a:p>
          <a:p>
            <a:endParaRPr lang="en-GB" dirty="0"/>
          </a:p>
          <a:p>
            <a:r>
              <a:rPr lang="en-GB" dirty="0" err="1"/>
              <a:t>www.biodiversityfinance.net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UNDP, 2016. BIOFIN Workbook: Mobilizing Resources for Biodiversity and Sustainable Development. The Biodiversity Finance Initiative. </a:t>
            </a:r>
          </a:p>
          <a:p>
            <a:r>
              <a:rPr lang="en-GB" dirty="0"/>
              <a:t> </a:t>
            </a:r>
          </a:p>
          <a:p>
            <a:r>
              <a:rPr lang="en-GB" sz="1200" b="0" i="0" u="none" strike="noStrike" kern="1200" dirty="0">
                <a:solidFill>
                  <a:schemeClr val="tx1"/>
                </a:solidFill>
                <a:effectLst/>
                <a:latin typeface="+mn-lt"/>
                <a:ea typeface="+mn-ea"/>
                <a:cs typeface="+mn-cs"/>
              </a:rPr>
              <a:t>BIOFIN supports countries with a methodology that provides innovative steps to measure current biodiversity expenditures, assess financial needs, identify the most suitable finance solutions and provides guidance on how to implement these solutions to achieve their national biodiversity target. </a:t>
            </a:r>
          </a:p>
          <a:p>
            <a:r>
              <a:rPr lang="en-GB" sz="1200" b="0" i="0" u="none" strike="noStrike" kern="1200" dirty="0">
                <a:solidFill>
                  <a:schemeClr val="tx1"/>
                </a:solidFill>
                <a:effectLst/>
                <a:latin typeface="+mn-lt"/>
                <a:ea typeface="+mn-ea"/>
                <a:cs typeface="+mn-cs"/>
              </a:rPr>
              <a:t>The BIOFIN methodology takes shape through three assessments that culminate in a Biodiversity Finance Plan. The steps include:</a:t>
            </a:r>
          </a:p>
          <a:p>
            <a:r>
              <a:rPr lang="en-GB" sz="1200" b="1" i="0" u="none" strike="noStrike" kern="1200" dirty="0">
                <a:solidFill>
                  <a:schemeClr val="tx1"/>
                </a:solidFill>
                <a:effectLst/>
                <a:latin typeface="+mn-lt"/>
                <a:ea typeface="+mn-ea"/>
                <a:cs typeface="+mn-cs"/>
              </a:rPr>
              <a:t>The Biodiversity Finance Policy and Institutional Review</a:t>
            </a:r>
            <a:r>
              <a:rPr lang="en-GB" sz="1200" b="0" i="0" u="none" strike="noStrike" kern="1200" dirty="0">
                <a:solidFill>
                  <a:schemeClr val="tx1"/>
                </a:solidFill>
                <a:effectLst/>
                <a:latin typeface="+mn-lt"/>
                <a:ea typeface="+mn-ea"/>
                <a:cs typeface="+mn-cs"/>
              </a:rPr>
              <a:t> (PIR) looks into the policy and </a:t>
            </a:r>
            <a:r>
              <a:rPr lang="en-GB" sz="1200" b="0" i="0" u="none" strike="noStrike" kern="1200" dirty="0" err="1">
                <a:solidFill>
                  <a:schemeClr val="tx1"/>
                </a:solidFill>
                <a:effectLst/>
                <a:latin typeface="+mn-lt"/>
                <a:ea typeface="+mn-ea"/>
                <a:cs typeface="+mn-cs"/>
              </a:rPr>
              <a:t>instituitional</a:t>
            </a:r>
            <a:r>
              <a:rPr lang="en-GB" sz="1200" b="0" i="0" u="none" strike="noStrike" kern="1200" dirty="0">
                <a:solidFill>
                  <a:schemeClr val="tx1"/>
                </a:solidFill>
                <a:effectLst/>
                <a:latin typeface="+mn-lt"/>
                <a:ea typeface="+mn-ea"/>
                <a:cs typeface="+mn-cs"/>
              </a:rPr>
              <a:t> context for biodiversity finance in the country and establishes which are the key stakeholders to involve.</a:t>
            </a:r>
          </a:p>
          <a:p>
            <a:r>
              <a:rPr lang="en-GB" sz="1200" b="1" i="0" u="none" strike="noStrike" kern="1200" dirty="0">
                <a:solidFill>
                  <a:schemeClr val="tx1"/>
                </a:solidFill>
                <a:effectLst/>
                <a:latin typeface="+mn-lt"/>
                <a:ea typeface="+mn-ea"/>
                <a:cs typeface="+mn-cs"/>
              </a:rPr>
              <a:t>The Biodiversity Expenditure Review </a:t>
            </a:r>
            <a:r>
              <a:rPr lang="en-GB" sz="1200" b="0" i="0" u="none" strike="noStrike" kern="1200" dirty="0">
                <a:solidFill>
                  <a:schemeClr val="tx1"/>
                </a:solidFill>
                <a:effectLst/>
                <a:latin typeface="+mn-lt"/>
                <a:ea typeface="+mn-ea"/>
                <a:cs typeface="+mn-cs"/>
              </a:rPr>
              <a:t>(BER) is an analysis of public and private expenditures in the country that benefit biodiversity. The assessment establishes past, present and projected expenditures on biodiversity. </a:t>
            </a:r>
          </a:p>
          <a:p>
            <a:r>
              <a:rPr lang="en-GB" sz="1200" b="1" i="0" u="none" strike="noStrike" kern="1200" dirty="0">
                <a:solidFill>
                  <a:schemeClr val="tx1"/>
                </a:solidFill>
                <a:effectLst/>
                <a:latin typeface="+mn-lt"/>
                <a:ea typeface="+mn-ea"/>
                <a:cs typeface="+mn-cs"/>
              </a:rPr>
              <a:t>The Financial Needs Assessment </a:t>
            </a:r>
            <a:r>
              <a:rPr lang="en-GB" sz="1200" b="0" i="0" u="none" strike="noStrike" kern="1200" dirty="0">
                <a:solidFill>
                  <a:schemeClr val="tx1"/>
                </a:solidFill>
                <a:effectLst/>
                <a:latin typeface="+mn-lt"/>
                <a:ea typeface="+mn-ea"/>
                <a:cs typeface="+mn-cs"/>
              </a:rPr>
              <a:t>(FNA) estimates the finance required to deliver national biodiversity targets and plans, usually described in the NBSAPs.</a:t>
            </a:r>
          </a:p>
          <a:p>
            <a:r>
              <a:rPr lang="en-GB" sz="1200" b="1" i="0" u="none" strike="noStrike" kern="1200" dirty="0">
                <a:solidFill>
                  <a:schemeClr val="tx1"/>
                </a:solidFill>
                <a:effectLst/>
                <a:latin typeface="+mn-lt"/>
                <a:ea typeface="+mn-ea"/>
                <a:cs typeface="+mn-cs"/>
              </a:rPr>
              <a:t>The Biodiversity Finance Plan </a:t>
            </a:r>
            <a:r>
              <a:rPr lang="en-GB" sz="1200" b="0" i="0" u="none" strike="noStrike" kern="1200" dirty="0">
                <a:solidFill>
                  <a:schemeClr val="tx1"/>
                </a:solidFill>
                <a:effectLst/>
                <a:latin typeface="+mn-lt"/>
                <a:ea typeface="+mn-ea"/>
                <a:cs typeface="+mn-cs"/>
              </a:rPr>
              <a:t>(BFP) identify and prioritises a mix of suitable biodiversity finance solutions to reduce the biodiversity finance gap.</a:t>
            </a:r>
          </a:p>
          <a:p>
            <a:r>
              <a:rPr lang="en-GB" sz="1200" b="0" i="0" u="none" strike="noStrike" kern="1200" dirty="0">
                <a:solidFill>
                  <a:schemeClr val="tx1"/>
                </a:solidFill>
                <a:effectLst/>
                <a:latin typeface="+mn-lt"/>
                <a:ea typeface="+mn-ea"/>
                <a:cs typeface="+mn-cs"/>
              </a:rPr>
              <a:t>The last component of the BIOFIN process is the implementation phase. The BIOFIN national teams make a selection between the prioritised finance solutions and provide technical support for their implementation. </a:t>
            </a:r>
          </a:p>
          <a:p>
            <a:r>
              <a:rPr lang="en-GB" sz="1200" b="0" i="0" u="none" strike="noStrike" kern="1200" dirty="0">
                <a:solidFill>
                  <a:schemeClr val="tx1"/>
                </a:solidFill>
                <a:effectLst/>
                <a:latin typeface="+mn-lt"/>
                <a:ea typeface="+mn-ea"/>
                <a:cs typeface="+mn-cs"/>
              </a:rPr>
              <a:t>Finance solutions provide impacts allowing to reach the national targets through four main </a:t>
            </a:r>
            <a:r>
              <a:rPr lang="en-GB" sz="1200" b="0" i="0" u="none" strike="noStrike" kern="1200" dirty="0" err="1">
                <a:solidFill>
                  <a:schemeClr val="tx1"/>
                </a:solidFill>
                <a:effectLst/>
                <a:latin typeface="+mn-lt"/>
                <a:ea typeface="+mn-ea"/>
                <a:cs typeface="+mn-cs"/>
              </a:rPr>
              <a:t>resutls</a:t>
            </a:r>
            <a:r>
              <a:rPr lang="en-GB" sz="1200" b="0" i="0" u="none" strike="noStrike" kern="1200" dirty="0">
                <a:solidFill>
                  <a:schemeClr val="tx1"/>
                </a:solidFill>
                <a:effectLst/>
                <a:latin typeface="+mn-lt"/>
                <a:ea typeface="+mn-ea"/>
                <a:cs typeface="+mn-cs"/>
              </a:rPr>
              <a:t>:</a:t>
            </a:r>
          </a:p>
          <a:p>
            <a:r>
              <a:rPr lang="en-GB" sz="1200" b="1" i="0" u="none" strike="noStrike" kern="1200" dirty="0">
                <a:solidFill>
                  <a:schemeClr val="tx1"/>
                </a:solidFill>
                <a:effectLst/>
                <a:latin typeface="+mn-lt"/>
                <a:ea typeface="+mn-ea"/>
                <a:cs typeface="+mn-cs"/>
              </a:rPr>
              <a:t>Generate revenues</a:t>
            </a:r>
            <a:r>
              <a:rPr lang="en-GB" sz="1200" b="0" i="0" u="none" strike="noStrike" kern="1200" dirty="0">
                <a:solidFill>
                  <a:schemeClr val="tx1"/>
                </a:solidFill>
                <a:effectLst/>
                <a:latin typeface="+mn-lt"/>
                <a:ea typeface="+mn-ea"/>
                <a:cs typeface="+mn-cs"/>
              </a:rPr>
              <a:t>, i.e. any existing or innovative mechanism or instrument that can generate and/or leverage financial resources to allocate to biodiversity. Examples include the attraction of impact investment in conservation projects, the review or introduction of green taxes, etc.;</a:t>
            </a:r>
          </a:p>
          <a:p>
            <a:r>
              <a:rPr lang="en-GB" sz="1200" b="1" i="0" u="none" strike="noStrike" kern="1200" dirty="0">
                <a:solidFill>
                  <a:schemeClr val="tx1"/>
                </a:solidFill>
                <a:effectLst/>
                <a:latin typeface="+mn-lt"/>
                <a:ea typeface="+mn-ea"/>
                <a:cs typeface="+mn-cs"/>
              </a:rPr>
              <a:t>Realign current expenditures</a:t>
            </a:r>
            <a:r>
              <a:rPr lang="en-GB" sz="1200" b="0" i="0" u="none" strike="noStrike" kern="1200" dirty="0">
                <a:solidFill>
                  <a:schemeClr val="tx1"/>
                </a:solidFill>
                <a:effectLst/>
                <a:latin typeface="+mn-lt"/>
                <a:ea typeface="+mn-ea"/>
                <a:cs typeface="+mn-cs"/>
              </a:rPr>
              <a:t>, i.e. any measure that can reorient existing financial flows towards biodiversity. This result can be achieved by phasing out and reforming fossil fuel/ energy subsidies and using these freed resources to invest in renewable energy or green infrastructure instead.</a:t>
            </a:r>
          </a:p>
          <a:p>
            <a:r>
              <a:rPr lang="en-GB" sz="1200" b="1" i="0" u="none" strike="noStrike" kern="1200" dirty="0">
                <a:solidFill>
                  <a:schemeClr val="tx1"/>
                </a:solidFill>
                <a:effectLst/>
                <a:latin typeface="+mn-lt"/>
                <a:ea typeface="+mn-ea"/>
                <a:cs typeface="+mn-cs"/>
              </a:rPr>
              <a:t>Avoid future biodiversity expenditures</a:t>
            </a:r>
            <a:r>
              <a:rPr lang="en-GB" sz="1200" b="0" i="0" u="none" strike="noStrike" kern="1200" dirty="0">
                <a:solidFill>
                  <a:schemeClr val="tx1"/>
                </a:solidFill>
                <a:effectLst/>
                <a:latin typeface="+mn-lt"/>
                <a:ea typeface="+mn-ea"/>
                <a:cs typeface="+mn-cs"/>
              </a:rPr>
              <a:t>, i.e. any measure that can prevent or reduce future investment needs by eliminating or amending existing counter-productive policies and expenditures. This can be achieved by taxes that can generate a double dividend, or by fines for stopping ecosystem contamination by alien invasive species. </a:t>
            </a:r>
          </a:p>
          <a:p>
            <a:r>
              <a:rPr lang="en-GB" sz="1200" b="1" i="0" u="none" strike="noStrike" kern="1200" dirty="0">
                <a:solidFill>
                  <a:schemeClr val="tx1"/>
                </a:solidFill>
                <a:effectLst/>
                <a:latin typeface="+mn-lt"/>
                <a:ea typeface="+mn-ea"/>
                <a:cs typeface="+mn-cs"/>
              </a:rPr>
              <a:t>Deliver financial resources more effectively and efficiently</a:t>
            </a:r>
            <a:r>
              <a:rPr lang="en-GB" sz="1200" b="0" i="0" u="none" strike="noStrike" kern="1200" dirty="0">
                <a:solidFill>
                  <a:schemeClr val="tx1"/>
                </a:solidFill>
                <a:effectLst/>
                <a:latin typeface="+mn-lt"/>
                <a:ea typeface="+mn-ea"/>
                <a:cs typeface="+mn-cs"/>
              </a:rPr>
              <a:t>, i.e. any measure or instrument that can enhance cost-effectiveness and efficiency in budget execution, achieve synergies and/or favour a more equitable distribution of resources. Examples include the establishment of biodiversity business challenge funds, the merger of national conservation funds, the establishment of central procurement units or staff incentives to increase delivery of resources.</a:t>
            </a:r>
          </a:p>
        </p:txBody>
      </p:sp>
      <p:sp>
        <p:nvSpPr>
          <p:cNvPr id="4" name="Slide Number Placeholder 3"/>
          <p:cNvSpPr>
            <a:spLocks noGrp="1"/>
          </p:cNvSpPr>
          <p:nvPr>
            <p:ph type="sldNum" sz="quarter" idx="10"/>
          </p:nvPr>
        </p:nvSpPr>
        <p:spPr/>
        <p:txBody>
          <a:bodyPr/>
          <a:lstStyle/>
          <a:p>
            <a:fld id="{D536A055-F74D-284E-8E9F-F2FBD7D2465E}" type="slidenum">
              <a:rPr lang="en-US" smtClean="0"/>
              <a:t>11</a:t>
            </a:fld>
            <a:endParaRPr lang="en-US"/>
          </a:p>
        </p:txBody>
      </p:sp>
    </p:spTree>
    <p:extLst>
      <p:ext uri="{BB962C8B-B14F-4D97-AF65-F5344CB8AC3E}">
        <p14:creationId xmlns:p14="http://schemas.microsoft.com/office/powerpoint/2010/main" val="31375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instrument is to look at direct conditional transfers as instruments that seem to have impacts on nature, wealth and people. We seek to understand their trade-offs and help design pragmatic programmes to enhance complementarities and inclusion of poor people. </a:t>
            </a:r>
          </a:p>
          <a:p>
            <a:endParaRPr lang="en-GB" dirty="0"/>
          </a:p>
          <a:p>
            <a:r>
              <a:rPr lang="en-GB" dirty="0"/>
              <a:t>Waterfall photo: Credits: Ina Porras (IIED). Protected forests around river in Costa Rica. </a:t>
            </a:r>
          </a:p>
          <a:p>
            <a:r>
              <a:rPr lang="en-GB" dirty="0"/>
              <a:t>Tree photo credits: </a:t>
            </a:r>
            <a:r>
              <a:rPr lang="en-GB" sz="1200" kern="1200" dirty="0">
                <a:solidFill>
                  <a:schemeClr val="tx1"/>
                </a:solidFill>
                <a:effectLst/>
                <a:latin typeface="+mn-lt"/>
                <a:ea typeface="+mn-ea"/>
                <a:cs typeface="+mn-cs"/>
              </a:rPr>
              <a:t>Jeronimo </a:t>
            </a:r>
            <a:r>
              <a:rPr lang="en-GB" sz="1200" kern="1200" dirty="0" err="1">
                <a:solidFill>
                  <a:schemeClr val="tx1"/>
                </a:solidFill>
                <a:effectLst/>
                <a:latin typeface="+mn-lt"/>
                <a:ea typeface="+mn-ea"/>
                <a:cs typeface="+mn-cs"/>
              </a:rPr>
              <a:t>Goméz</a:t>
            </a:r>
            <a:r>
              <a:rPr lang="en-GB" sz="1200" kern="1200" dirty="0">
                <a:solidFill>
                  <a:schemeClr val="tx1"/>
                </a:solidFill>
                <a:effectLst/>
                <a:latin typeface="+mn-lt"/>
                <a:ea typeface="+mn-ea"/>
                <a:cs typeface="+mn-cs"/>
              </a:rPr>
              <a:t> Pérez, community technician of AMBIO’s reforestation and forest management </a:t>
            </a:r>
            <a:r>
              <a:rPr lang="en-GB" sz="1200" kern="1200" dirty="0" err="1">
                <a:solidFill>
                  <a:schemeClr val="tx1"/>
                </a:solidFill>
                <a:effectLst/>
                <a:latin typeface="+mn-lt"/>
                <a:ea typeface="+mn-ea"/>
                <a:cs typeface="+mn-cs"/>
              </a:rPr>
              <a:t>Scolel´te</a:t>
            </a:r>
            <a:r>
              <a:rPr lang="en-GB" sz="1200" kern="1200" dirty="0">
                <a:solidFill>
                  <a:schemeClr val="tx1"/>
                </a:solidFill>
                <a:effectLst/>
                <a:latin typeface="+mn-lt"/>
                <a:ea typeface="+mn-ea"/>
                <a:cs typeface="+mn-cs"/>
              </a:rPr>
              <a:t> Program in Mexico, under Plan Vivo. </a:t>
            </a:r>
          </a:p>
          <a:p>
            <a:r>
              <a:rPr lang="en-GB" sz="1200" kern="1200" dirty="0">
                <a:solidFill>
                  <a:schemeClr val="tx1"/>
                </a:solidFill>
                <a:effectLst/>
                <a:latin typeface="+mn-lt"/>
                <a:ea typeface="+mn-ea"/>
                <a:cs typeface="+mn-cs"/>
              </a:rPr>
              <a:t>This picture was taken in a plot of Samaria </a:t>
            </a:r>
            <a:r>
              <a:rPr lang="en-GB" sz="1200" kern="1200" dirty="0" err="1">
                <a:solidFill>
                  <a:schemeClr val="tx1"/>
                </a:solidFill>
                <a:effectLst/>
                <a:latin typeface="+mn-lt"/>
                <a:ea typeface="+mn-ea"/>
                <a:cs typeface="+mn-cs"/>
              </a:rPr>
              <a:t>K´antajal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Chilón</a:t>
            </a:r>
            <a:r>
              <a:rPr lang="en-GB" sz="1200" kern="1200" dirty="0">
                <a:solidFill>
                  <a:schemeClr val="tx1"/>
                </a:solidFill>
                <a:effectLst/>
                <a:latin typeface="+mn-lt"/>
                <a:ea typeface="+mn-ea"/>
                <a:cs typeface="+mn-cs"/>
              </a:rPr>
              <a:t> Municipality, Chiapas, México) by Britt Basel.</a:t>
            </a:r>
          </a:p>
        </p:txBody>
      </p:sp>
      <p:sp>
        <p:nvSpPr>
          <p:cNvPr id="4" name="Slide Number Placeholder 3"/>
          <p:cNvSpPr>
            <a:spLocks noGrp="1"/>
          </p:cNvSpPr>
          <p:nvPr>
            <p:ph type="sldNum" sz="quarter" idx="10"/>
          </p:nvPr>
        </p:nvSpPr>
        <p:spPr/>
        <p:txBody>
          <a:bodyPr/>
          <a:lstStyle/>
          <a:p>
            <a:fld id="{D536A055-F74D-284E-8E9F-F2FBD7D2465E}" type="slidenum">
              <a:rPr lang="en-US" smtClean="0"/>
              <a:t>3</a:t>
            </a:fld>
            <a:endParaRPr lang="en-US"/>
          </a:p>
        </p:txBody>
      </p:sp>
    </p:spTree>
    <p:extLst>
      <p:ext uri="{BB962C8B-B14F-4D97-AF65-F5344CB8AC3E}">
        <p14:creationId xmlns:p14="http://schemas.microsoft.com/office/powerpoint/2010/main" val="1038702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Figure credits: Ina Porras and Nigel Asquith.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Governments in India, </a:t>
            </a:r>
            <a:r>
              <a:rPr lang="en-US" sz="1200" u="sng" kern="1200" dirty="0">
                <a:solidFill>
                  <a:schemeClr val="tx1"/>
                </a:solidFill>
                <a:effectLst/>
                <a:latin typeface="+mn-lt"/>
                <a:ea typeface="+mn-ea"/>
                <a:cs typeface="+mn-cs"/>
                <a:hlinkClick r:id="rId3"/>
              </a:rPr>
              <a:t>China</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hlinkClick r:id="rId4"/>
              </a:rPr>
              <a:t>South Africa</a:t>
            </a:r>
            <a:r>
              <a:rPr lang="en-US" sz="1200" kern="1200" dirty="0">
                <a:solidFill>
                  <a:schemeClr val="tx1"/>
                </a:solidFill>
                <a:effectLst/>
                <a:latin typeface="+mn-lt"/>
                <a:ea typeface="+mn-ea"/>
                <a:cs typeface="+mn-cs"/>
              </a:rPr>
              <a:t> pledge significant budget allocations to CT/PES. </a:t>
            </a:r>
            <a:r>
              <a:rPr lang="en-US" sz="1200" u="sng" kern="1200" dirty="0">
                <a:solidFill>
                  <a:schemeClr val="tx1"/>
                </a:solidFill>
                <a:effectLst/>
                <a:latin typeface="+mn-lt"/>
                <a:ea typeface="+mn-ea"/>
                <a:cs typeface="+mn-cs"/>
                <a:hlinkClick r:id="rId5"/>
              </a:rPr>
              <a:t>Costa Rica</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hlinkClick r:id="rId6"/>
              </a:rPr>
              <a:t>Mexico</a:t>
            </a:r>
            <a:r>
              <a:rPr lang="en-US" sz="1200" kern="1200" dirty="0">
                <a:solidFill>
                  <a:schemeClr val="tx1"/>
                </a:solidFill>
                <a:effectLst/>
                <a:latin typeface="+mn-lt"/>
                <a:ea typeface="+mn-ea"/>
                <a:cs typeface="+mn-cs"/>
              </a:rPr>
              <a:t> show that it is possible to earmark water and fuel taxes for environmental activities. Local schemes such as </a:t>
            </a:r>
            <a:r>
              <a:rPr lang="en-US" sz="1200" i="1" u="sng" kern="1200" dirty="0">
                <a:solidFill>
                  <a:schemeClr val="tx1"/>
                </a:solidFill>
                <a:effectLst/>
                <a:latin typeface="+mn-lt"/>
                <a:ea typeface="+mn-ea"/>
                <a:cs typeface="+mn-cs"/>
                <a:hlinkClick r:id="rId7"/>
              </a:rPr>
              <a:t>Watershared</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South America demonstrate a willingness from local governments and water utilities to pay towards watershed conservation.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Climate change and SDG agendas bring the environment back onto the discussion table, as well as the potential to scale up financial flows towards conservation and restoration of ecosystems. </a:t>
            </a:r>
          </a:p>
          <a:p>
            <a:r>
              <a:rPr lang="en-GB" sz="1200" kern="1200" dirty="0">
                <a:solidFill>
                  <a:schemeClr val="tx1"/>
                </a:solidFill>
                <a:effectLst/>
                <a:latin typeface="+mn-lt"/>
                <a:ea typeface="+mn-ea"/>
                <a:cs typeface="+mn-cs"/>
              </a:rPr>
              <a:t>This section focuses on how PES/CT programmes are financed and presents strategies to secure sustainable financing to scale up and achieve long-term impacts of the programmes. It is based on lessons from ongoing programmes reviewed in Module 2 and emerging systems from international climate and conservation finance.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identify three main types of funding for CT/PES (Figure 4): a) direct deals and voluntary contributions, especially for carbon and watershed local deals; b) public budgets, through ear-marking, general budget or public debt; and d) international finance, for example linked to REDD+ and climate change resources.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 incipient sector is linked to d) conservation finance, which focuses on the potential of initiatives to generate financial returns to investments. Political support and viability underscores any strategy for sustainable financing.</a:t>
            </a:r>
          </a:p>
        </p:txBody>
      </p:sp>
      <p:sp>
        <p:nvSpPr>
          <p:cNvPr id="4" name="Slide Number Placeholder 3"/>
          <p:cNvSpPr>
            <a:spLocks noGrp="1"/>
          </p:cNvSpPr>
          <p:nvPr>
            <p:ph type="sldNum" sz="quarter" idx="10"/>
          </p:nvPr>
        </p:nvSpPr>
        <p:spPr/>
        <p:txBody>
          <a:bodyPr/>
          <a:lstStyle/>
          <a:p>
            <a:fld id="{D536A055-F74D-284E-8E9F-F2FBD7D2465E}" type="slidenum">
              <a:rPr lang="en-US" smtClean="0"/>
              <a:t>4</a:t>
            </a:fld>
            <a:endParaRPr lang="en-US"/>
          </a:p>
        </p:txBody>
      </p:sp>
    </p:spTree>
    <p:extLst>
      <p:ext uri="{BB962C8B-B14F-4D97-AF65-F5344CB8AC3E}">
        <p14:creationId xmlns:p14="http://schemas.microsoft.com/office/powerpoint/2010/main" val="356690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Offset photo credit: Plan Vivo Certificate. </a:t>
            </a:r>
            <a:r>
              <a:rPr lang="en-GB" sz="1200" kern="1200" dirty="0" err="1">
                <a:solidFill>
                  <a:schemeClr val="tx1"/>
                </a:solidFill>
                <a:effectLst/>
                <a:latin typeface="+mn-lt"/>
                <a:ea typeface="+mn-ea"/>
                <a:cs typeface="+mn-cs"/>
              </a:rPr>
              <a:t>Scolel´te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Cooperativa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Ambio</a:t>
            </a:r>
            <a:r>
              <a:rPr lang="en-GB" sz="1200" kern="1200" dirty="0">
                <a:solidFill>
                  <a:schemeClr val="tx1"/>
                </a:solidFill>
                <a:effectLst/>
                <a:latin typeface="+mn-lt"/>
                <a:ea typeface="+mn-ea"/>
                <a:cs typeface="+mn-cs"/>
              </a:rPr>
              <a:t>, Mexico. </a:t>
            </a:r>
          </a:p>
        </p:txBody>
      </p:sp>
      <p:sp>
        <p:nvSpPr>
          <p:cNvPr id="4" name="Slide Number Placeholder 3"/>
          <p:cNvSpPr>
            <a:spLocks noGrp="1"/>
          </p:cNvSpPr>
          <p:nvPr>
            <p:ph type="sldNum" sz="quarter" idx="10"/>
          </p:nvPr>
        </p:nvSpPr>
        <p:spPr/>
        <p:txBody>
          <a:bodyPr/>
          <a:lstStyle/>
          <a:p>
            <a:fld id="{D536A055-F74D-284E-8E9F-F2FBD7D2465E}" type="slidenum">
              <a:rPr lang="en-US" smtClean="0"/>
              <a:t>5</a:t>
            </a:fld>
            <a:endParaRPr lang="en-US"/>
          </a:p>
        </p:txBody>
      </p:sp>
    </p:spTree>
    <p:extLst>
      <p:ext uri="{BB962C8B-B14F-4D97-AF65-F5344CB8AC3E}">
        <p14:creationId xmlns:p14="http://schemas.microsoft.com/office/powerpoint/2010/main" val="2894754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Figure source: Porras and Asquith, 2018.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Political support is important, but ultimately sustainable finance will determine whether a programme emerges and reaches sufficient scale. </a:t>
            </a:r>
            <a:r>
              <a:rPr lang="en-GB" sz="1200" kern="1200" dirty="0">
                <a:solidFill>
                  <a:schemeClr val="tx1"/>
                </a:solidFill>
                <a:effectLst/>
                <a:latin typeface="+mn-lt"/>
                <a:ea typeface="+mn-ea"/>
                <a:cs typeface="+mn-cs"/>
              </a:rPr>
              <a:t>Making financing sustainable is critical if projects and programmes are to take the step from one-off, usually donor funded pilots, to a programme with financial stability that allows for replication and scaling-up. Grants and other forms of donor-funding have been very useful to kick-start projects like </a:t>
            </a:r>
            <a:r>
              <a:rPr lang="en-GB" sz="1200" i="1" kern="1200" dirty="0" err="1">
                <a:solidFill>
                  <a:schemeClr val="tx1"/>
                </a:solidFill>
                <a:effectLst/>
                <a:latin typeface="+mn-lt"/>
                <a:ea typeface="+mn-ea"/>
                <a:cs typeface="+mn-cs"/>
              </a:rPr>
              <a:t>Watershared</a:t>
            </a:r>
            <a:r>
              <a:rPr lang="en-GB" sz="1200" kern="1200" dirty="0">
                <a:solidFill>
                  <a:schemeClr val="tx1"/>
                </a:solidFill>
                <a:effectLst/>
                <a:latin typeface="+mn-lt"/>
                <a:ea typeface="+mn-ea"/>
                <a:cs typeface="+mn-cs"/>
              </a:rPr>
              <a:t>, and to partially cover entry costs to international carbon markets (technical studies, registration fees, etc). But it is important to have a clear strategy for ongoing revenues. Local governments and water users in Bolivia now provide 80% of </a:t>
            </a:r>
            <a:r>
              <a:rPr lang="en-GB" sz="1200" i="1" kern="1200" dirty="0" err="1">
                <a:solidFill>
                  <a:schemeClr val="tx1"/>
                </a:solidFill>
                <a:effectLst/>
                <a:latin typeface="+mn-lt"/>
                <a:ea typeface="+mn-ea"/>
                <a:cs typeface="+mn-cs"/>
              </a:rPr>
              <a:t>Watershared</a:t>
            </a:r>
            <a:r>
              <a:rPr lang="en-GB" sz="1200" kern="1200" dirty="0">
                <a:solidFill>
                  <a:schemeClr val="tx1"/>
                </a:solidFill>
                <a:effectLst/>
                <a:latin typeface="+mn-lt"/>
                <a:ea typeface="+mn-ea"/>
                <a:cs typeface="+mn-cs"/>
              </a:rPr>
              <a:t> payments (Asquith 2016), and sales from carbon offsets generate important revenues in Mexico, Uganda and Kenya.</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also: </a:t>
            </a:r>
            <a:r>
              <a:rPr lang="en-GB" sz="1200" kern="1200" dirty="0">
                <a:solidFill>
                  <a:schemeClr val="tx1"/>
                </a:solidFill>
                <a:effectLst/>
                <a:latin typeface="+mn-lt"/>
                <a:ea typeface="+mn-ea"/>
                <a:cs typeface="+mn-cs"/>
              </a:rPr>
              <a:t>STEELE, P., RAI, N. &amp; NHANTUMBO, I. 2015. Beyond loans: instruments to ensure the poor access climate and development finance. London. </a:t>
            </a:r>
            <a:r>
              <a:rPr lang="en-GB" sz="1200" b="1" dirty="0">
                <a:solidFill>
                  <a:schemeClr val="tx2">
                    <a:lumMod val="75000"/>
                  </a:schemeClr>
                </a:solidFill>
              </a:rPr>
              <a:t>. </a:t>
            </a:r>
            <a:r>
              <a:rPr lang="en-GB" sz="1200" dirty="0"/>
              <a:t>(http://</a:t>
            </a:r>
            <a:r>
              <a:rPr lang="en-GB" sz="1200" dirty="0" err="1"/>
              <a:t>pubs.iied.org</a:t>
            </a:r>
            <a:r>
              <a:rPr lang="en-GB" sz="1200" dirty="0"/>
              <a:t>/17318IIED.html </a:t>
            </a:r>
            <a:r>
              <a:rPr lang="en-GB" sz="1100" dirty="0"/>
              <a:t>) for </a:t>
            </a:r>
            <a:r>
              <a:rPr lang="en-GB" sz="1100" b="1" dirty="0"/>
              <a:t>financial instruments for the poor. </a:t>
            </a:r>
            <a:r>
              <a:rPr lang="en-GB" dirty="0"/>
              <a:t>Appropriate</a:t>
            </a:r>
            <a:r>
              <a:rPr lang="en-GB" baseline="0" dirty="0"/>
              <a:t> financial instruments are key to reach the poor</a:t>
            </a:r>
            <a:r>
              <a:rPr lang="en-GB" dirty="0"/>
              <a:t>. Mainstream financial institutions rely on instruments such as high interest loans,</a:t>
            </a:r>
            <a:r>
              <a:rPr lang="en-GB" baseline="0" dirty="0"/>
              <a:t> that</a:t>
            </a:r>
            <a:r>
              <a:rPr lang="en-GB" dirty="0"/>
              <a:t> tend to exclude poorer</a:t>
            </a:r>
            <a:r>
              <a:rPr lang="en-GB" baseline="0" dirty="0"/>
              <a:t> </a:t>
            </a:r>
            <a:r>
              <a:rPr lang="en-GB" dirty="0"/>
              <a:t>groups because of high transaction costs, low profit margins and limited credit worthiness. </a:t>
            </a:r>
          </a:p>
        </p:txBody>
      </p:sp>
      <p:sp>
        <p:nvSpPr>
          <p:cNvPr id="4" name="Slide Number Placeholder 3"/>
          <p:cNvSpPr>
            <a:spLocks noGrp="1"/>
          </p:cNvSpPr>
          <p:nvPr>
            <p:ph type="sldNum" sz="quarter" idx="10"/>
          </p:nvPr>
        </p:nvSpPr>
        <p:spPr/>
        <p:txBody>
          <a:bodyPr/>
          <a:lstStyle/>
          <a:p>
            <a:fld id="{D536A055-F74D-284E-8E9F-F2FBD7D2465E}" type="slidenum">
              <a:rPr lang="en-US" smtClean="0"/>
              <a:t>6</a:t>
            </a:fld>
            <a:endParaRPr lang="en-US"/>
          </a:p>
        </p:txBody>
      </p:sp>
    </p:spTree>
    <p:extLst>
      <p:ext uri="{BB962C8B-B14F-4D97-AF65-F5344CB8AC3E}">
        <p14:creationId xmlns:p14="http://schemas.microsoft.com/office/powerpoint/2010/main" val="740636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Source: Based on </a:t>
            </a:r>
            <a:r>
              <a:rPr lang="en-US" altLang="en-US" dirty="0" err="1"/>
              <a:t>Pagiola</a:t>
            </a:r>
            <a:r>
              <a:rPr lang="en-US" altLang="en-US" dirty="0"/>
              <a:t> and </a:t>
            </a:r>
            <a:r>
              <a:rPr lang="en-US" altLang="en-US" dirty="0" err="1"/>
              <a:t>Platais</a:t>
            </a:r>
            <a:r>
              <a:rPr lang="en-US" altLang="en-US" dirty="0"/>
              <a:t>, 2005. Permission to use adapted figure granted by author. </a:t>
            </a:r>
          </a:p>
          <a:p>
            <a:endParaRPr lang="en-US" altLang="en-US" dirty="0"/>
          </a:p>
          <a:p>
            <a:r>
              <a:rPr lang="en-US" altLang="en-US" dirty="0"/>
              <a:t>Two identical watersheds in Dominican Republic (Rio </a:t>
            </a:r>
            <a:r>
              <a:rPr lang="en-US" altLang="en-US" dirty="0" err="1"/>
              <a:t>Ocoa</a:t>
            </a:r>
            <a:r>
              <a:rPr lang="en-US" altLang="en-US" dirty="0"/>
              <a:t>, Rio </a:t>
            </a:r>
            <a:r>
              <a:rPr lang="en-US" altLang="en-US" dirty="0" err="1"/>
              <a:t>Nizao</a:t>
            </a:r>
            <a:r>
              <a:rPr lang="en-US" altLang="en-US" dirty="0"/>
              <a:t>). Roughly same structure, hydrology, soils, and conservation problems. </a:t>
            </a:r>
          </a:p>
          <a:p>
            <a:r>
              <a:rPr lang="en-US" altLang="en-US" dirty="0"/>
              <a:t>Downstream users vary – Rio </a:t>
            </a:r>
            <a:r>
              <a:rPr lang="en-US" altLang="en-US" dirty="0" err="1"/>
              <a:t>Nizao</a:t>
            </a:r>
            <a:r>
              <a:rPr lang="en-US" altLang="en-US" dirty="0"/>
              <a:t> provides water for several hydroelectric projects in cascade, irrigation and large cities.  Rio </a:t>
            </a:r>
            <a:r>
              <a:rPr lang="en-US" altLang="en-US" dirty="0" err="1"/>
              <a:t>Ocoa</a:t>
            </a:r>
            <a:r>
              <a:rPr lang="en-US" altLang="en-US" dirty="0"/>
              <a:t> provides water for a small community with  rural agriculture. </a:t>
            </a:r>
          </a:p>
          <a:p>
            <a:endParaRPr lang="en-US" altLang="en-US" dirty="0"/>
          </a:p>
          <a:p>
            <a:r>
              <a:rPr lang="en-US" altLang="en-US" dirty="0"/>
              <a:t>Economic value of ecosystem services are linked to the users – and their willingness/ ability to pay for the ES. While the amount of water is similar in both watersheds, the economic value of the ecosystem services varies a lot. </a:t>
            </a:r>
          </a:p>
        </p:txBody>
      </p:sp>
      <p:sp>
        <p:nvSpPr>
          <p:cNvPr id="4" name="Slide Number Placeholder 3"/>
          <p:cNvSpPr>
            <a:spLocks noGrp="1"/>
          </p:cNvSpPr>
          <p:nvPr>
            <p:ph type="sldNum" sz="quarter" idx="10"/>
          </p:nvPr>
        </p:nvSpPr>
        <p:spPr/>
        <p:txBody>
          <a:bodyPr/>
          <a:lstStyle/>
          <a:p>
            <a:fld id="{D536A055-F74D-284E-8E9F-F2FBD7D2465E}" type="slidenum">
              <a:rPr lang="en-US" smtClean="0"/>
              <a:t>7</a:t>
            </a:fld>
            <a:endParaRPr lang="en-US"/>
          </a:p>
        </p:txBody>
      </p:sp>
    </p:spTree>
    <p:extLst>
      <p:ext uri="{BB962C8B-B14F-4D97-AF65-F5344CB8AC3E}">
        <p14:creationId xmlns:p14="http://schemas.microsoft.com/office/powerpoint/2010/main" val="3426650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Figure source: Prepared by Ina Porras and Adriana Chacon-</a:t>
            </a:r>
            <a:r>
              <a:rPr lang="en-GB" sz="1200" kern="1200" dirty="0" err="1">
                <a:solidFill>
                  <a:schemeClr val="tx1"/>
                </a:solidFill>
                <a:effectLst/>
                <a:latin typeface="+mn-lt"/>
                <a:ea typeface="+mn-ea"/>
                <a:cs typeface="+mn-cs"/>
              </a:rPr>
              <a:t>Cascante</a:t>
            </a:r>
            <a:r>
              <a:rPr lang="en-GB" sz="1200" kern="1200" dirty="0">
                <a:solidFill>
                  <a:schemeClr val="tx1"/>
                </a:solidFill>
                <a:effectLst/>
                <a:latin typeface="+mn-lt"/>
                <a:ea typeface="+mn-ea"/>
                <a:cs typeface="+mn-cs"/>
              </a:rPr>
              <a:t>. http://</a:t>
            </a:r>
            <a:r>
              <a:rPr lang="en-GB" sz="1200" kern="1200" dirty="0" err="1">
                <a:solidFill>
                  <a:schemeClr val="tx1"/>
                </a:solidFill>
                <a:effectLst/>
                <a:latin typeface="+mn-lt"/>
                <a:ea typeface="+mn-ea"/>
                <a:cs typeface="+mn-cs"/>
              </a:rPr>
              <a:t>pubs.iied.org</a:t>
            </a:r>
            <a:r>
              <a:rPr lang="en-GB" sz="1200" kern="1200" dirty="0">
                <a:solidFill>
                  <a:schemeClr val="tx1"/>
                </a:solidFill>
                <a:effectLst/>
                <a:latin typeface="+mn-lt"/>
                <a:ea typeface="+mn-ea"/>
                <a:cs typeface="+mn-cs"/>
              </a:rPr>
              <a:t>/G04272/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*Note: (1)  </a:t>
            </a:r>
            <a:r>
              <a:rPr lang="en-GB" sz="1200" i="1" kern="1200" dirty="0" err="1">
                <a:solidFill>
                  <a:schemeClr val="tx1"/>
                </a:solidFill>
                <a:effectLst/>
                <a:latin typeface="+mn-lt"/>
                <a:ea typeface="+mn-ea"/>
                <a:cs typeface="+mn-cs"/>
              </a:rPr>
              <a:t>Certificado</a:t>
            </a:r>
            <a:r>
              <a:rPr lang="en-GB" sz="1200" i="1" kern="1200" dirty="0">
                <a:solidFill>
                  <a:schemeClr val="tx1"/>
                </a:solidFill>
                <a:effectLst/>
                <a:latin typeface="+mn-lt"/>
                <a:ea typeface="+mn-ea"/>
                <a:cs typeface="+mn-cs"/>
              </a:rPr>
              <a:t> de </a:t>
            </a:r>
            <a:r>
              <a:rPr lang="en-GB" sz="1200" i="1" kern="1200" dirty="0" err="1">
                <a:solidFill>
                  <a:schemeClr val="tx1"/>
                </a:solidFill>
                <a:effectLst/>
                <a:latin typeface="+mn-lt"/>
                <a:ea typeface="+mn-ea"/>
                <a:cs typeface="+mn-cs"/>
              </a:rPr>
              <a:t>abono</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forestal</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(CAF) pre-dates PES, and was a subsidy for reforestation. It overlapped with PES between 1998-2005, and phased out since 2006. Note (2). Totals not adjusted by inflation. Source of data: FONAFIFO statistics.  </a:t>
            </a:r>
          </a:p>
          <a:p>
            <a:r>
              <a:rPr lang="en-GB" dirty="0"/>
              <a:t>Prepared by Porras and </a:t>
            </a:r>
            <a:r>
              <a:rPr lang="en-GB" dirty="0" err="1"/>
              <a:t>Chacón-Cascante</a:t>
            </a:r>
            <a:endParaRPr lang="en-GB" dirty="0"/>
          </a:p>
          <a:p>
            <a:r>
              <a:rPr lang="en-GB" dirty="0"/>
              <a:t>Source: PES Handbook – Porras &amp; Asquith (2018)</a:t>
            </a:r>
          </a:p>
          <a:p>
            <a:r>
              <a:rPr lang="en-GB" sz="1200" kern="1200" dirty="0">
                <a:solidFill>
                  <a:schemeClr val="tx1"/>
                </a:solidFill>
                <a:effectLst/>
                <a:latin typeface="+mn-lt"/>
                <a:ea typeface="+mn-ea"/>
                <a:cs typeface="+mn-cs"/>
              </a:rPr>
              <a:t>Sustainable financing</a:t>
            </a:r>
          </a:p>
          <a:p>
            <a:r>
              <a:rPr lang="en-GB" sz="1200" kern="1200" dirty="0">
                <a:solidFill>
                  <a:schemeClr val="tx1"/>
                </a:solidFill>
                <a:effectLst/>
                <a:latin typeface="+mn-lt"/>
                <a:ea typeface="+mn-ea"/>
                <a:cs typeface="+mn-cs"/>
              </a:rPr>
              <a:t>Financial resources come mostly from domestic sources through a combination of instruments: </a:t>
            </a:r>
          </a:p>
          <a:p>
            <a:pPr lvl="0"/>
            <a:r>
              <a:rPr lang="en-GB" sz="1200" b="1" kern="1200" dirty="0">
                <a:solidFill>
                  <a:schemeClr val="tx1"/>
                </a:solidFill>
                <a:effectLst/>
                <a:latin typeface="+mn-lt"/>
                <a:ea typeface="+mn-ea"/>
                <a:cs typeface="+mn-cs"/>
              </a:rPr>
              <a:t>Fuel tax:</a:t>
            </a:r>
            <a:r>
              <a:rPr lang="en-GB" sz="1200" kern="1200" dirty="0">
                <a:solidFill>
                  <a:schemeClr val="tx1"/>
                </a:solidFill>
                <a:effectLst/>
                <a:latin typeface="+mn-lt"/>
                <a:ea typeface="+mn-ea"/>
                <a:cs typeface="+mn-cs"/>
              </a:rPr>
              <a:t> Initially as a percentage of collection and now a fixed annual amount, it is linked to carbon emissions (average US$11.6m per year).</a:t>
            </a:r>
          </a:p>
          <a:p>
            <a:pPr lvl="0"/>
            <a:r>
              <a:rPr lang="en-GB" sz="1200" b="1" kern="1200" dirty="0">
                <a:solidFill>
                  <a:schemeClr val="tx1"/>
                </a:solidFill>
                <a:effectLst/>
                <a:latin typeface="+mn-lt"/>
                <a:ea typeface="+mn-ea"/>
                <a:cs typeface="+mn-cs"/>
              </a:rPr>
              <a:t>Water tax</a:t>
            </a:r>
            <a:r>
              <a:rPr lang="en-GB" sz="1200" kern="1200" dirty="0">
                <a:solidFill>
                  <a:schemeClr val="tx1"/>
                </a:solidFill>
                <a:effectLst/>
                <a:latin typeface="+mn-lt"/>
                <a:ea typeface="+mn-ea"/>
                <a:cs typeface="+mn-cs"/>
              </a:rPr>
              <a:t>: Early one-to-one watershed agreements with hydroelectric companies gave way in 2006 to an allocation from water fees (25 per cent of collected revenue goes to PES, and 25 per cent to public parks and conservation areas). Average revenues from this source reached US$3.6m between 2007 and the first half of 2010. </a:t>
            </a:r>
          </a:p>
          <a:p>
            <a:pPr lvl="0"/>
            <a:r>
              <a:rPr lang="en-GB" sz="1200" b="1" kern="1200" dirty="0">
                <a:solidFill>
                  <a:schemeClr val="tx1"/>
                </a:solidFill>
                <a:effectLst/>
                <a:latin typeface="+mn-lt"/>
                <a:ea typeface="+mn-ea"/>
                <a:cs typeface="+mn-cs"/>
              </a:rPr>
              <a:t>Loans</a:t>
            </a:r>
            <a:r>
              <a:rPr lang="en-GB" sz="1200" kern="1200" dirty="0">
                <a:solidFill>
                  <a:schemeClr val="tx1"/>
                </a:solidFill>
                <a:effectLst/>
                <a:latin typeface="+mn-lt"/>
                <a:ea typeface="+mn-ea"/>
                <a:cs typeface="+mn-cs"/>
              </a:rPr>
              <a:t> from the World Bank to kick-start the programme, combined with some smaller grants, notably from the German Development Bank (KFW) and the Global Environmental Facility (GEF).  </a:t>
            </a:r>
          </a:p>
          <a:p>
            <a:pPr lvl="0"/>
            <a:r>
              <a:rPr lang="en-GB" sz="1200" b="1" kern="1200" dirty="0">
                <a:solidFill>
                  <a:schemeClr val="tx1"/>
                </a:solidFill>
                <a:effectLst/>
                <a:latin typeface="+mn-lt"/>
                <a:ea typeface="+mn-ea"/>
                <a:cs typeface="+mn-cs"/>
              </a:rPr>
              <a:t>Agreements with private and semi-private companies</a:t>
            </a:r>
            <a:r>
              <a:rPr lang="en-GB" sz="1200" kern="1200" dirty="0">
                <a:solidFill>
                  <a:schemeClr val="tx1"/>
                </a:solidFill>
                <a:effectLst/>
                <a:latin typeface="+mn-lt"/>
                <a:ea typeface="+mn-ea"/>
                <a:cs typeface="+mn-cs"/>
              </a:rPr>
              <a:t> interested in promoting forest protection for water protection, biodiversity conservation or landscape beauty in their areas (for example, the tourism sector, conservation groups).</a:t>
            </a:r>
          </a:p>
          <a:p>
            <a:r>
              <a:rPr lang="en-GB" sz="1200" kern="1200" dirty="0">
                <a:solidFill>
                  <a:schemeClr val="tx1"/>
                </a:solidFill>
                <a:effectLst/>
                <a:latin typeface="+mn-lt"/>
                <a:ea typeface="+mn-ea"/>
                <a:cs typeface="+mn-cs"/>
              </a:rPr>
              <a:t>To date, most of the funding for PES comes from the government, either through central budget allocation or as loan repayments to the World Bank (through </a:t>
            </a:r>
            <a:r>
              <a:rPr lang="en-GB" sz="1200" kern="1200" dirty="0" err="1">
                <a:solidFill>
                  <a:schemeClr val="tx1"/>
                </a:solidFill>
                <a:effectLst/>
                <a:latin typeface="+mn-lt"/>
                <a:ea typeface="+mn-ea"/>
                <a:cs typeface="+mn-cs"/>
              </a:rPr>
              <a:t>Ecomarkets</a:t>
            </a:r>
            <a:r>
              <a:rPr lang="en-GB" sz="1200" kern="1200" dirty="0">
                <a:solidFill>
                  <a:schemeClr val="tx1"/>
                </a:solidFill>
                <a:effectLst/>
                <a:latin typeface="+mn-lt"/>
                <a:ea typeface="+mn-ea"/>
                <a:cs typeface="+mn-cs"/>
              </a:rPr>
              <a:t>). Agreements with individual companies (CNFL, Florida Ice &amp; Farm, and several hydroelectric companies) provide small amounts of financial resources (less than 2 per cent of all payments made since the beginning of the programme) but have been instrumental in creating demand and support for the water tax adjustment (which succeeded in unlocking significant new revenues). Over-the-counter sales of ES certificates (CSA) remain small but internally promising as a way of raising resources to invest at local level. One of the reasons why they have not taken off is their relative high transaction costs in relation to money raised, compared to the other sources, especially </a:t>
            </a:r>
            <a:r>
              <a:rPr lang="en-GB" sz="1200" kern="1200">
                <a:solidFill>
                  <a:schemeClr val="tx1"/>
                </a:solidFill>
                <a:effectLst/>
                <a:latin typeface="+mn-lt"/>
                <a:ea typeface="+mn-ea"/>
                <a:cs typeface="+mn-cs"/>
              </a:rPr>
              <a:t>earmarking.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8</a:t>
            </a:fld>
            <a:endParaRPr lang="en-US"/>
          </a:p>
        </p:txBody>
      </p:sp>
    </p:spTree>
    <p:extLst>
      <p:ext uri="{BB962C8B-B14F-4D97-AF65-F5344CB8AC3E}">
        <p14:creationId xmlns:p14="http://schemas.microsoft.com/office/powerpoint/2010/main" val="1933217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sources: </a:t>
            </a:r>
          </a:p>
          <a:p>
            <a:r>
              <a:rPr lang="en-GB" dirty="0"/>
              <a:t>Green is Gold: </a:t>
            </a:r>
            <a:r>
              <a:rPr lang="en-GB" sz="1200" b="0" i="0" u="none" strike="noStrike" kern="1200" dirty="0">
                <a:solidFill>
                  <a:schemeClr val="tx1"/>
                </a:solidFill>
                <a:effectLst/>
                <a:latin typeface="+mn-lt"/>
                <a:ea typeface="+mn-ea"/>
                <a:cs typeface="+mn-cs"/>
              </a:rPr>
              <a:t>Green is gold: The strategy and actions of China's ecological civilization. UN Environment Programme. https://</a:t>
            </a:r>
            <a:r>
              <a:rPr lang="en-GB" sz="1200" b="0" i="0" u="none" strike="noStrike" kern="1200" dirty="0" err="1">
                <a:solidFill>
                  <a:schemeClr val="tx1"/>
                </a:solidFill>
                <a:effectLst/>
                <a:latin typeface="+mn-lt"/>
                <a:ea typeface="+mn-ea"/>
                <a:cs typeface="+mn-cs"/>
              </a:rPr>
              <a:t>reliefweb.int</a:t>
            </a:r>
            <a:r>
              <a:rPr lang="en-GB" sz="1200" b="0" i="0" u="none" strike="noStrike" kern="1200" dirty="0">
                <a:solidFill>
                  <a:schemeClr val="tx1"/>
                </a:solidFill>
                <a:effectLst/>
                <a:latin typeface="+mn-lt"/>
                <a:ea typeface="+mn-ea"/>
                <a:cs typeface="+mn-cs"/>
              </a:rPr>
              <a:t>/report/china/green-gold-strategy-and-actions-</a:t>
            </a:r>
            <a:r>
              <a:rPr lang="en-GB" sz="1200" b="0" i="0" u="none" strike="noStrike" kern="1200" dirty="0" err="1">
                <a:solidFill>
                  <a:schemeClr val="tx1"/>
                </a:solidFill>
                <a:effectLst/>
                <a:latin typeface="+mn-lt"/>
                <a:ea typeface="+mn-ea"/>
                <a:cs typeface="+mn-cs"/>
              </a:rPr>
              <a:t>chinas</a:t>
            </a:r>
            <a:r>
              <a:rPr lang="en-GB" sz="1200" b="0" i="0" u="none" strike="noStrike" kern="1200" dirty="0">
                <a:solidFill>
                  <a:schemeClr val="tx1"/>
                </a:solidFill>
                <a:effectLst/>
                <a:latin typeface="+mn-lt"/>
                <a:ea typeface="+mn-ea"/>
                <a:cs typeface="+mn-cs"/>
              </a:rPr>
              <a:t>-ecological-civilization</a:t>
            </a:r>
            <a:endParaRPr lang="en-GB" dirty="0"/>
          </a:p>
          <a:p>
            <a:endParaRPr lang="en-GB" dirty="0"/>
          </a:p>
          <a:p>
            <a:r>
              <a:rPr lang="en-GB" dirty="0"/>
              <a:t>Belt and Road figure: Routes of the China proposed Belt and Road Initiative.</a:t>
            </a:r>
            <a:r>
              <a:rPr lang="en-GB" sz="1200" b="0" i="1" u="none" strike="noStrike" kern="1200" dirty="0">
                <a:solidFill>
                  <a:schemeClr val="tx1"/>
                </a:solidFill>
                <a:effectLst/>
                <a:latin typeface="+mn-lt"/>
                <a:ea typeface="+mn-ea"/>
                <a:cs typeface="+mn-cs"/>
              </a:rPr>
              <a:t> World Bank Banks Belt and Road Initiative added by </a:t>
            </a:r>
            <a:r>
              <a:rPr lang="en-GB" sz="1200" b="1" i="0" u="none" strike="noStrike" kern="1200" dirty="0">
                <a:solidFill>
                  <a:schemeClr val="tx1"/>
                </a:solidFill>
                <a:effectLst/>
                <a:latin typeface="+mn-lt"/>
                <a:ea typeface="+mn-ea"/>
                <a:cs typeface="+mn-cs"/>
                <a:hlinkClick r:id="rId3"/>
              </a:rPr>
              <a:t>Shayne Heffernan</a:t>
            </a:r>
            <a:r>
              <a:rPr lang="en-GB" sz="1200" b="0" i="1" u="none" strike="noStrike" kern="1200" dirty="0">
                <a:solidFill>
                  <a:schemeClr val="tx1"/>
                </a:solidFill>
                <a:effectLst/>
                <a:latin typeface="+mn-lt"/>
                <a:ea typeface="+mn-ea"/>
                <a:cs typeface="+mn-cs"/>
              </a:rPr>
              <a:t> on </a:t>
            </a:r>
            <a:r>
              <a:rPr lang="en-GB" dirty="0"/>
              <a:t>September 12, 2017  http://</a:t>
            </a:r>
            <a:r>
              <a:rPr lang="en-GB" dirty="0" err="1"/>
              <a:t>www.livetradingnews.com</a:t>
            </a:r>
            <a:r>
              <a:rPr lang="en-GB" dirty="0"/>
              <a:t>/world-bank-banks-belt-road-initiative-54558.html#.WvG3pExFyEk.</a:t>
            </a:r>
          </a:p>
        </p:txBody>
      </p:sp>
      <p:sp>
        <p:nvSpPr>
          <p:cNvPr id="4" name="Slide Number Placeholder 3"/>
          <p:cNvSpPr>
            <a:spLocks noGrp="1"/>
          </p:cNvSpPr>
          <p:nvPr>
            <p:ph type="sldNum" sz="quarter" idx="10"/>
          </p:nvPr>
        </p:nvSpPr>
        <p:spPr/>
        <p:txBody>
          <a:bodyPr/>
          <a:lstStyle/>
          <a:p>
            <a:fld id="{D536A055-F74D-284E-8E9F-F2FBD7D2465E}" type="slidenum">
              <a:rPr lang="en-US" smtClean="0"/>
              <a:t>9</a:t>
            </a:fld>
            <a:endParaRPr lang="en-US"/>
          </a:p>
        </p:txBody>
      </p:sp>
    </p:spTree>
    <p:extLst>
      <p:ext uri="{BB962C8B-B14F-4D97-AF65-F5344CB8AC3E}">
        <p14:creationId xmlns:p14="http://schemas.microsoft.com/office/powerpoint/2010/main" val="2795508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Climate Public Expenditure and Institutional Review (CPEIR), for example, helps countries track existing budget climate expenditures across different sectors. The framework looks at six dimensions of public expenditure: fiscal sustainability, strategic resource allocation, the role of the government, efficiency and effectiveness of spending, incidence of spending and capability of institutions and alignment of incentives (</a:t>
            </a:r>
            <a:r>
              <a:rPr lang="en-US" sz="1200" u="none" strike="noStrike" kern="1200" dirty="0">
                <a:solidFill>
                  <a:schemeClr val="tx1"/>
                </a:solidFill>
                <a:effectLst/>
                <a:latin typeface="+mn-lt"/>
                <a:ea typeface="+mn-ea"/>
                <a:cs typeface="+mn-cs"/>
                <a:hlinkClick r:id="rId3" action="ppaction://hlinkfile" tooltip="International Bank for Reconstruction and Development, 2014 #2193"/>
              </a:rPr>
              <a:t>International Bank for Reconstruction and Development and World Bank, 2014</a:t>
            </a:r>
            <a:r>
              <a:rPr lang="en-US" sz="1200" kern="1200" dirty="0">
                <a:solidFill>
                  <a:schemeClr val="tx1"/>
                </a:solidFill>
                <a:effectLst/>
                <a:latin typeface="+mn-lt"/>
                <a:ea typeface="+mn-ea"/>
                <a:cs typeface="+mn-cs"/>
              </a:rPr>
              <a:t>). This type of review is useful to help understand the potential impact of new measures -such as a carbon tax – on growth. Information on this tool can be found in: </a:t>
            </a:r>
            <a:r>
              <a:rPr lang="en-GB" sz="1200" u="sng" kern="1200" dirty="0">
                <a:solidFill>
                  <a:schemeClr val="tx1"/>
                </a:solidFill>
                <a:effectLst/>
                <a:latin typeface="+mn-lt"/>
                <a:ea typeface="+mn-ea"/>
                <a:cs typeface="+mn-cs"/>
                <a:hlinkClick r:id="rId4"/>
              </a:rPr>
              <a:t>www.climatefinance-developmenteffectiveness.org/</a:t>
            </a:r>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Biodiversity Finance Initiative (BIOFIN) provides a framework to understand the process to </a:t>
            </a:r>
            <a:r>
              <a:rPr lang="en-US" sz="1200" kern="1200" dirty="0" err="1">
                <a:solidFill>
                  <a:schemeClr val="tx1"/>
                </a:solidFill>
                <a:effectLst/>
                <a:latin typeface="+mn-lt"/>
                <a:ea typeface="+mn-ea"/>
                <a:cs typeface="+mn-cs"/>
              </a:rPr>
              <a:t>mobilise</a:t>
            </a:r>
            <a:r>
              <a:rPr lang="en-US" sz="1200" kern="1200" dirty="0">
                <a:solidFill>
                  <a:schemeClr val="tx1"/>
                </a:solidFill>
                <a:effectLst/>
                <a:latin typeface="+mn-lt"/>
                <a:ea typeface="+mn-ea"/>
                <a:cs typeface="+mn-cs"/>
              </a:rPr>
              <a:t> resources for biodiversity and sustainable development – see </a:t>
            </a:r>
            <a:r>
              <a:rPr lang="en-GB" sz="1200" kern="1200" dirty="0">
                <a:solidFill>
                  <a:schemeClr val="tx1"/>
                </a:solidFill>
                <a:effectLst/>
                <a:latin typeface="+mn-lt"/>
                <a:ea typeface="+mn-ea"/>
                <a:cs typeface="+mn-cs"/>
              </a:rPr>
              <a:t>Figure 7</a:t>
            </a:r>
            <a:r>
              <a:rPr lang="en-US" sz="1200" kern="1200" dirty="0">
                <a:solidFill>
                  <a:schemeClr val="tx1"/>
                </a:solidFill>
                <a:effectLst/>
                <a:latin typeface="+mn-lt"/>
                <a:ea typeface="+mn-ea"/>
                <a:cs typeface="+mn-cs"/>
              </a:rPr>
              <a:t>. Similar to the CPEIR, it measures current biodiversity expenditures but provides additional steps to identify financial needs, suitable financial solutions and guidance on how to implement actions. For example, establishing biodiversity business challenge funds, merging conservation funds, or establishing central procurement units or staff incentives to increase delivery of resources (</a:t>
            </a:r>
            <a:r>
              <a:rPr lang="en-US" sz="1200" u="none" strike="noStrike" kern="1200" dirty="0">
                <a:solidFill>
                  <a:schemeClr val="tx1"/>
                </a:solidFill>
                <a:effectLst/>
                <a:latin typeface="+mn-lt"/>
                <a:ea typeface="+mn-ea"/>
                <a:cs typeface="+mn-cs"/>
                <a:hlinkClick r:id="rId5" action="ppaction://hlinkfile" tooltip="UNDP, 2016 #1849"/>
              </a:rPr>
              <a:t>UNDP, 2016</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Reforming environmental taxes and subsidies </a:t>
            </a:r>
          </a:p>
          <a:p>
            <a:r>
              <a:rPr lang="en-GB" sz="1200" kern="1200" dirty="0">
                <a:solidFill>
                  <a:schemeClr val="tx1"/>
                </a:solidFill>
                <a:effectLst/>
                <a:latin typeface="+mn-lt"/>
                <a:ea typeface="+mn-ea"/>
                <a:cs typeface="+mn-cs"/>
              </a:rPr>
              <a:t>Environmental taxes play an important role in funding CT/PES, as presented in the previous sections. But governments can go a step forward redesigning market signals, addressing price distortions and potentially reducing free-riding on natural resources and ecosystem services traditionally considered `free’. This is particularly important to understand how to mainstream environmental investments, including CT/PES, in the wider economic context. </a:t>
            </a:r>
          </a:p>
          <a:p>
            <a:r>
              <a:rPr lang="en-GB" sz="1200" kern="1200" dirty="0">
                <a:solidFill>
                  <a:schemeClr val="tx1"/>
                </a:solidFill>
                <a:effectLst/>
                <a:latin typeface="+mn-lt"/>
                <a:ea typeface="+mn-ea"/>
                <a:cs typeface="+mn-cs"/>
              </a:rPr>
              <a:t>Environmental fiscal reform (EFR) aims at restructuring the tax system, with a shift from traditional taxes to new areas. These taxes use “polluters pay” and “beneficiary pay” principle to generate revenues and promote more efficient use of resources. Environmental taxes are considered less harmful to growth than other taxes to traditional areas of taxation, such as income, savings and capital grains, labour or corporate taxes. They are also important fiscal tools to target activities with a harmful impact on the economy, and promote green growth economic recovery (</a:t>
            </a:r>
            <a:r>
              <a:rPr lang="en-GB" sz="1200" u="none" strike="noStrike" kern="1200" dirty="0">
                <a:solidFill>
                  <a:schemeClr val="tx1"/>
                </a:solidFill>
                <a:effectLst/>
                <a:latin typeface="+mn-lt"/>
                <a:ea typeface="+mn-ea"/>
                <a:cs typeface="+mn-cs"/>
                <a:hlinkClick r:id="rId6" action="ppaction://hlinkfile" tooltip="DG TAXUD, 2015 #1728"/>
              </a:rPr>
              <a:t>DG TAXUD, 2015</a:t>
            </a:r>
            <a:r>
              <a:rPr lang="en-GB" sz="1200" kern="1200" dirty="0">
                <a:solidFill>
                  <a:schemeClr val="tx1"/>
                </a:solidFill>
                <a:effectLst/>
                <a:latin typeface="+mn-lt"/>
                <a:ea typeface="+mn-ea"/>
                <a:cs typeface="+mn-cs"/>
              </a:rPr>
              <a:t>; </a:t>
            </a:r>
            <a:r>
              <a:rPr lang="en-GB" sz="1200" u="none" strike="noStrike" kern="1200" dirty="0">
                <a:solidFill>
                  <a:schemeClr val="tx1"/>
                </a:solidFill>
                <a:effectLst/>
                <a:latin typeface="+mn-lt"/>
                <a:ea typeface="+mn-ea"/>
                <a:cs typeface="+mn-cs"/>
                <a:hlinkClick r:id="rId7" action="ppaction://hlinkfile" tooltip="United Nations, 2012 #1730"/>
              </a:rPr>
              <a:t>United Nations, 2012</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fiscal reform goes towards ‘tax neutrality’: adding some taxes, eliminating others, and redirecting subsidies from environmental harmful activities, which act as ‘perverse incentives’, towards activities that promote green growth and poverty reduction. This includes the reduction and phasing out of these subsidies, and redirection of public spending towards socially and environmental beneficial activities, in line with the Aichi target three, which calls for this elimination by 2020  (</a:t>
            </a:r>
            <a:r>
              <a:rPr lang="en-GB" sz="1200" u="none" strike="noStrike" kern="1200" dirty="0">
                <a:solidFill>
                  <a:schemeClr val="tx1"/>
                </a:solidFill>
                <a:effectLst/>
                <a:latin typeface="+mn-lt"/>
                <a:ea typeface="+mn-ea"/>
                <a:cs typeface="+mn-cs"/>
                <a:hlinkClick r:id="rId8" action="ppaction://hlinkfile" tooltip="Secretariat of the Convention on Biological Diversity, 2011 #1727"/>
              </a:rPr>
              <a:t>Secretariat of the Convention on Biological Diversity, 2011</a:t>
            </a:r>
            <a:r>
              <a:rPr lang="en-GB" sz="1200" kern="1200" dirty="0">
                <a:solidFill>
                  <a:schemeClr val="tx1"/>
                </a:solidFill>
                <a:effectLst/>
                <a:latin typeface="+mn-lt"/>
                <a:ea typeface="+mn-ea"/>
                <a:cs typeface="+mn-cs"/>
              </a:rPr>
              <a:t>). For example: </a:t>
            </a:r>
          </a:p>
          <a:p>
            <a:pPr lvl="0"/>
            <a:r>
              <a:rPr lang="en-GB" sz="1200" kern="1200" dirty="0">
                <a:solidFill>
                  <a:schemeClr val="tx1"/>
                </a:solidFill>
                <a:effectLst/>
                <a:latin typeface="+mn-lt"/>
                <a:ea typeface="+mn-ea"/>
                <a:cs typeface="+mn-cs"/>
              </a:rPr>
              <a:t>Raising additional revenues and promote efficiencies: A study for the European Union shows that EU28 could raise €208 billion in additional revenue by 2030 through suggested environmental reforms, equivalent to a 1.05 per cent increase in GDP (</a:t>
            </a:r>
            <a:r>
              <a:rPr lang="en-GB" sz="1200" u="none" strike="noStrike" kern="1200" dirty="0">
                <a:solidFill>
                  <a:schemeClr val="tx1"/>
                </a:solidFill>
                <a:effectLst/>
                <a:latin typeface="+mn-lt"/>
                <a:ea typeface="+mn-ea"/>
                <a:cs typeface="+mn-cs"/>
                <a:hlinkClick r:id="rId9" action="ppaction://hlinkfile" tooltip="Hogg;, 2016 #1726"/>
              </a:rPr>
              <a:t>Hogg </a:t>
            </a:r>
            <a:r>
              <a:rPr lang="en-GB" sz="1200" i="1" u="none" strike="noStrike" kern="1200" dirty="0">
                <a:solidFill>
                  <a:schemeClr val="tx1"/>
                </a:solidFill>
                <a:effectLst/>
                <a:latin typeface="+mn-lt"/>
                <a:ea typeface="+mn-ea"/>
                <a:cs typeface="+mn-cs"/>
                <a:hlinkClick r:id="rId9" action="ppaction://hlinkfile" tooltip="Hogg;, 2016 #1726"/>
              </a:rPr>
              <a:t>et al.</a:t>
            </a:r>
            <a:r>
              <a:rPr lang="en-GB" sz="1200" u="none" strike="noStrike" kern="1200" dirty="0">
                <a:solidFill>
                  <a:schemeClr val="tx1"/>
                </a:solidFill>
                <a:effectLst/>
                <a:latin typeface="+mn-lt"/>
                <a:ea typeface="+mn-ea"/>
                <a:cs typeface="+mn-cs"/>
                <a:hlinkClick r:id="rId9" action="ppaction://hlinkfile" tooltip="Hogg;, 2016 #1726"/>
              </a:rPr>
              <a:t>, 2016</a:t>
            </a:r>
            <a:r>
              <a:rPr lang="en-GB" sz="1200" kern="1200" dirty="0">
                <a:solidFill>
                  <a:schemeClr val="tx1"/>
                </a:solidFill>
                <a:effectLst/>
                <a:latin typeface="+mn-lt"/>
                <a:ea typeface="+mn-ea"/>
                <a:cs typeface="+mn-cs"/>
              </a:rPr>
              <a:t>). The environmental benefits from the reforms amount to €14 billion. The scenario for 2030 revenue generation under good practice includes: </a:t>
            </a:r>
          </a:p>
          <a:p>
            <a:pPr lvl="1"/>
            <a:r>
              <a:rPr lang="en-GB" sz="1200" kern="1200" dirty="0">
                <a:solidFill>
                  <a:schemeClr val="tx1"/>
                </a:solidFill>
                <a:effectLst/>
                <a:latin typeface="+mn-lt"/>
                <a:ea typeface="+mn-ea"/>
                <a:cs typeface="+mn-cs"/>
              </a:rPr>
              <a:t>Energy €49billion from transport fuels, C&amp;I/heating and electricity.</a:t>
            </a:r>
          </a:p>
          <a:p>
            <a:pPr lvl="1"/>
            <a:r>
              <a:rPr lang="en-GB" sz="1200" kern="1200" dirty="0">
                <a:solidFill>
                  <a:schemeClr val="tx1"/>
                </a:solidFill>
                <a:effectLst/>
                <a:latin typeface="+mn-lt"/>
                <a:ea typeface="+mn-ea"/>
                <a:cs typeface="+mn-cs"/>
              </a:rPr>
              <a:t>Transport €117B from vehicle taxes, passenger aviation tax and freight aviation tax.</a:t>
            </a:r>
          </a:p>
          <a:p>
            <a:pPr lvl="1"/>
            <a:r>
              <a:rPr lang="en-GB" sz="1200" kern="1200" dirty="0">
                <a:solidFill>
                  <a:schemeClr val="tx1"/>
                </a:solidFill>
                <a:effectLst/>
                <a:latin typeface="+mn-lt"/>
                <a:ea typeface="+mn-ea"/>
                <a:cs typeface="+mn-cs"/>
              </a:rPr>
              <a:t>Pollution and resource taxes €42billion from water abstraction tax, aggregates tax, packaging tax, and other taxes for pesticides, air pollution, landfill, waste water, incineration/ MBT, single use bag tax, and fertilizer tax.</a:t>
            </a:r>
          </a:p>
          <a:p>
            <a:r>
              <a:rPr lang="en-GB" sz="1200" kern="1200" dirty="0">
                <a:solidFill>
                  <a:schemeClr val="tx1"/>
                </a:solidFill>
                <a:effectLst/>
                <a:latin typeface="+mn-lt"/>
                <a:ea typeface="+mn-ea"/>
                <a:cs typeface="+mn-cs"/>
              </a:rPr>
              <a:t>There are examples of environmental tax reform and environmental fiscal reform in China and South-East Asia (</a:t>
            </a:r>
            <a:r>
              <a:rPr lang="en-GB" sz="1200" u="none" strike="noStrike" kern="1200" dirty="0">
                <a:solidFill>
                  <a:schemeClr val="tx1"/>
                </a:solidFill>
                <a:effectLst/>
                <a:latin typeface="+mn-lt"/>
                <a:ea typeface="+mn-ea"/>
                <a:cs typeface="+mn-cs"/>
                <a:hlinkClick r:id="rId7" action="ppaction://hlinkfile" tooltip="United Nations, 2012 #1730"/>
              </a:rPr>
              <a:t>United Nations, 2012</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Kreiser</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et al.</a:t>
            </a:r>
            <a:r>
              <a:rPr lang="en-GB" sz="1200" kern="1200" dirty="0">
                <a:solidFill>
                  <a:schemeClr val="tx1"/>
                </a:solidFill>
                <a:effectLst/>
                <a:latin typeface="+mn-lt"/>
                <a:ea typeface="+mn-ea"/>
                <a:cs typeface="+mn-cs"/>
              </a:rPr>
              <a:t> (</a:t>
            </a:r>
            <a:r>
              <a:rPr lang="en-GB" sz="1200" u="none" strike="noStrike" kern="1200" dirty="0">
                <a:solidFill>
                  <a:schemeClr val="tx1"/>
                </a:solidFill>
                <a:effectLst/>
                <a:latin typeface="+mn-lt"/>
                <a:ea typeface="+mn-ea"/>
                <a:cs typeface="+mn-cs"/>
                <a:hlinkClick r:id="rId10" action="ppaction://hlinkfile" tooltip="Kreiser, 2011 #1729"/>
              </a:rPr>
              <a:t>2011</a:t>
            </a:r>
            <a:r>
              <a:rPr lang="en-GB" sz="1200" kern="1200" dirty="0">
                <a:solidFill>
                  <a:schemeClr val="tx1"/>
                </a:solidFill>
                <a:effectLst/>
                <a:latin typeface="+mn-lt"/>
                <a:ea typeface="+mn-ea"/>
                <a:cs typeface="+mn-cs"/>
              </a:rPr>
              <a:t>) present an analysis of the area, focusing on wastewater environmental taxes in DRC, carbon tax policies, green energy taxes in Hong Kong and examples of resource rent taxation regimes in Australia  (see for example </a:t>
            </a:r>
            <a:r>
              <a:rPr lang="en-GB" sz="1200" kern="1200" dirty="0" err="1">
                <a:solidFill>
                  <a:schemeClr val="tx1"/>
                </a:solidFill>
                <a:effectLst/>
                <a:latin typeface="+mn-lt"/>
                <a:ea typeface="+mn-ea"/>
                <a:cs typeface="+mn-cs"/>
              </a:rPr>
              <a:t>Kreiser</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et al.</a:t>
            </a:r>
            <a:r>
              <a:rPr lang="en-GB" sz="1200" kern="1200" dirty="0">
                <a:solidFill>
                  <a:schemeClr val="tx1"/>
                </a:solidFill>
                <a:effectLst/>
                <a:latin typeface="+mn-lt"/>
                <a:ea typeface="+mn-ea"/>
                <a:cs typeface="+mn-cs"/>
              </a:rPr>
              <a:t>, 2011). China issues a draft environmental tax law with levies on air, water, noise and waste polluters in 2015, and f</a:t>
            </a:r>
            <a:r>
              <a:rPr lang="en-US" sz="1200" kern="1200" dirty="0" err="1">
                <a:solidFill>
                  <a:schemeClr val="tx1"/>
                </a:solidFill>
                <a:effectLst/>
                <a:latin typeface="+mn-lt"/>
                <a:ea typeface="+mn-ea"/>
                <a:cs typeface="+mn-cs"/>
              </a:rPr>
              <a:t>iscal</a:t>
            </a:r>
            <a:r>
              <a:rPr lang="en-US" sz="1200" kern="1200" dirty="0">
                <a:solidFill>
                  <a:schemeClr val="tx1"/>
                </a:solidFill>
                <a:effectLst/>
                <a:latin typeface="+mn-lt"/>
                <a:ea typeface="+mn-ea"/>
                <a:cs typeface="+mn-cs"/>
              </a:rPr>
              <a:t> reforms are at the core of </a:t>
            </a:r>
            <a:r>
              <a:rPr lang="en-US" sz="1200" u="sng" kern="1200" dirty="0">
                <a:solidFill>
                  <a:schemeClr val="tx1"/>
                </a:solidFill>
                <a:effectLst/>
                <a:latin typeface="+mn-lt"/>
                <a:ea typeface="+mn-ea"/>
                <a:cs typeface="+mn-cs"/>
                <a:hlinkClick r:id="rId11"/>
              </a:rPr>
              <a:t>China’s Eco-Compensation programme</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Reducing perverse incentives and free up resources. Some of the perverse incentives and subsidies that harm ecosystems and environmentally-friendly activities include: </a:t>
            </a:r>
          </a:p>
          <a:p>
            <a:pPr lvl="1"/>
            <a:r>
              <a:rPr lang="en-GB" sz="1200" kern="1200" dirty="0">
                <a:solidFill>
                  <a:schemeClr val="tx1"/>
                </a:solidFill>
                <a:effectLst/>
                <a:latin typeface="+mn-lt"/>
                <a:ea typeface="+mn-ea"/>
                <a:cs typeface="+mn-cs"/>
              </a:rPr>
              <a:t>Subsidies to already under-priced resources, like provision of water and energy at low prices, can lead to excessive consumption and often waste. </a:t>
            </a:r>
          </a:p>
          <a:p>
            <a:pPr lvl="1"/>
            <a:r>
              <a:rPr lang="en-GB" sz="1200" kern="1200" dirty="0">
                <a:solidFill>
                  <a:schemeClr val="tx1"/>
                </a:solidFill>
                <a:effectLst/>
                <a:latin typeface="+mn-lt"/>
                <a:ea typeface="+mn-ea"/>
                <a:cs typeface="+mn-cs"/>
              </a:rPr>
              <a:t>Subsidies to inputs of production are expected to increase production, often can lead to over use, for example over fishing, or subsidies to fertilizers or pesticides in agriculture. For example subsidies to bottom trawl fleets can have a major impact on the habitat of fish species. </a:t>
            </a:r>
          </a:p>
          <a:p>
            <a:pPr lvl="1"/>
            <a:r>
              <a:rPr lang="en-GB" sz="1200" kern="1200" dirty="0">
                <a:solidFill>
                  <a:schemeClr val="tx1"/>
                </a:solidFill>
                <a:effectLst/>
                <a:latin typeface="+mn-lt"/>
                <a:ea typeface="+mn-ea"/>
                <a:cs typeface="+mn-cs"/>
              </a:rPr>
              <a:t>Subsidies to environmentally-friendly activities need to ensure these are targeted and cost-effective. </a:t>
            </a:r>
          </a:p>
          <a:p>
            <a:pPr lvl="1"/>
            <a:r>
              <a:rPr lang="en-GB" sz="1200" kern="1200" dirty="0">
                <a:solidFill>
                  <a:schemeClr val="tx1"/>
                </a:solidFill>
                <a:effectLst/>
                <a:latin typeface="+mn-lt"/>
                <a:ea typeface="+mn-ea"/>
                <a:cs typeface="+mn-cs"/>
              </a:rPr>
              <a:t>There are other forms of perverse incentives beyond subsidies. For example, requirements to remove forests as precondition to receive land tenure or titles, or laws that threaten “idle” lands with higher taxes. </a:t>
            </a:r>
          </a:p>
          <a:p>
            <a:r>
              <a:rPr lang="en-GB" sz="1200" kern="1200" dirty="0">
                <a:solidFill>
                  <a:schemeClr val="tx1"/>
                </a:solidFill>
                <a:effectLst/>
                <a:latin typeface="+mn-lt"/>
                <a:ea typeface="+mn-ea"/>
                <a:cs typeface="+mn-cs"/>
              </a:rPr>
              <a:t>The elimination of these harmful subsidies can increase efficiency –in the same way that the environmental tax reform does, and free up considerable funds which could be used for more pressing environmental needs. Environmental fiscal reform is proposed as a way to close the “time gap”, by providing public funding for green investments and address long-term price signals to the private sector.</a:t>
            </a:r>
          </a:p>
          <a:p>
            <a:r>
              <a:rPr lang="en-GB" sz="1200" kern="1200" dirty="0">
                <a:solidFill>
                  <a:schemeClr val="tx1"/>
                </a:solidFill>
                <a:effectLst/>
                <a:latin typeface="+mn-lt"/>
                <a:ea typeface="+mn-ea"/>
                <a:cs typeface="+mn-cs"/>
              </a:rPr>
              <a:t>Experience of using environmental taxes and fiscal reform in Member States of the European Union suggest that they are an effective and efficient way of helping to achieve environmental policy objectives. Important issues to address in fiscal reform are linked to challenges to implementation. For example, their perception as additional taxes that add burden to people, issues of equity and need to ensure they remain income progressive (not regressive), and the perception that it damages the competitiveness of companies and the economy as a whole – see for example </a:t>
            </a:r>
            <a:r>
              <a:rPr lang="en-GB" sz="1200" kern="1200" dirty="0" err="1">
                <a:solidFill>
                  <a:schemeClr val="tx1"/>
                </a:solidFill>
                <a:effectLst/>
                <a:latin typeface="+mn-lt"/>
                <a:ea typeface="+mn-ea"/>
                <a:cs typeface="+mn-cs"/>
              </a:rPr>
              <a:t>Slunge</a:t>
            </a:r>
            <a:r>
              <a:rPr lang="en-GB" sz="1200" kern="1200" dirty="0">
                <a:solidFill>
                  <a:schemeClr val="tx1"/>
                </a:solidFill>
                <a:effectLst/>
                <a:latin typeface="+mn-lt"/>
                <a:ea typeface="+mn-ea"/>
                <a:cs typeface="+mn-cs"/>
              </a:rPr>
              <a:t> and Sterner (2012).</a:t>
            </a:r>
          </a:p>
        </p:txBody>
      </p:sp>
      <p:sp>
        <p:nvSpPr>
          <p:cNvPr id="4" name="Slide Number Placeholder 3"/>
          <p:cNvSpPr>
            <a:spLocks noGrp="1"/>
          </p:cNvSpPr>
          <p:nvPr>
            <p:ph type="sldNum" sz="quarter" idx="10"/>
          </p:nvPr>
        </p:nvSpPr>
        <p:spPr/>
        <p:txBody>
          <a:bodyPr/>
          <a:lstStyle/>
          <a:p>
            <a:fld id="{D536A055-F74D-284E-8E9F-F2FBD7D2465E}" type="slidenum">
              <a:rPr lang="en-US" smtClean="0"/>
              <a:t>10</a:t>
            </a:fld>
            <a:endParaRPr lang="en-US"/>
          </a:p>
        </p:txBody>
      </p:sp>
    </p:spTree>
    <p:extLst>
      <p:ext uri="{BB962C8B-B14F-4D97-AF65-F5344CB8AC3E}">
        <p14:creationId xmlns:p14="http://schemas.microsoft.com/office/powerpoint/2010/main" val="3819950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1FA03C5-558A-0E40-9472-A205E00A04F3}"/>
              </a:ext>
            </a:extLst>
          </p:cNvPr>
          <p:cNvSpPr/>
          <p:nvPr userDrawn="1"/>
        </p:nvSpPr>
        <p:spPr>
          <a:xfrm flipV="1">
            <a:off x="0" y="3895870"/>
            <a:ext cx="9144000" cy="22663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9010E272-3F0F-A244-932E-FCE3E4CF0711}"/>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073083"/>
            <a:ext cx="7772400" cy="2387600"/>
          </a:xfrm>
        </p:spPr>
        <p:txBody>
          <a:bodyPr anchor="b">
            <a:normAutofit/>
          </a:bodyPr>
          <a:lstStyle>
            <a:lvl1pPr algn="ctr">
              <a:defRPr sz="44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5552758"/>
            <a:ext cx="6858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Picture 14">
            <a:extLst>
              <a:ext uri="{FF2B5EF4-FFF2-40B4-BE49-F238E27FC236}">
                <a16:creationId xmlns:a16="http://schemas.microsoft.com/office/drawing/2014/main" xmlns="" id="{2030158B-6B14-D744-9ADC-E694CD5D5B8F}"/>
              </a:ext>
            </a:extLst>
          </p:cNvPr>
          <p:cNvPicPr>
            <a:picLocks noChangeAspect="1"/>
          </p:cNvPicPr>
          <p:nvPr userDrawn="1"/>
        </p:nvPicPr>
        <p:blipFill>
          <a:blip r:embed="rId2" cstate="print">
            <a:alphaModFix amt="85000"/>
            <a:extLst>
              <a:ext uri="{28A0092B-C50C-407E-A947-70E740481C1C}">
                <a14:useLocalDpi xmlns:a14="http://schemas.microsoft.com/office/drawing/2010/main"/>
              </a:ext>
            </a:extLst>
          </a:blip>
          <a:stretch>
            <a:fillRect/>
          </a:stretch>
        </p:blipFill>
        <p:spPr>
          <a:xfrm>
            <a:off x="5864374" y="245417"/>
            <a:ext cx="3270102" cy="2271257"/>
          </a:xfrm>
          <a:prstGeom prst="rect">
            <a:avLst/>
          </a:prstGeom>
        </p:spPr>
      </p:pic>
      <p:sp>
        <p:nvSpPr>
          <p:cNvPr id="16" name="Rectangle 15">
            <a:extLst>
              <a:ext uri="{FF2B5EF4-FFF2-40B4-BE49-F238E27FC236}">
                <a16:creationId xmlns:a16="http://schemas.microsoft.com/office/drawing/2014/main" xmlns="" id="{1CE0C27E-6EB9-0E4B-AB7D-FA9970F2868D}"/>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5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89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AFE4223-46E4-A548-AAEA-3DEF7A103352}"/>
              </a:ext>
            </a:extLst>
          </p:cNvPr>
          <p:cNvSpPr/>
          <p:nvPr userDrawn="1"/>
        </p:nvSpPr>
        <p:spPr>
          <a:xfrm rot="5400000">
            <a:off x="1499858" y="-786142"/>
            <a:ext cx="6858000" cy="8430287"/>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543675" y="365125"/>
            <a:ext cx="1971675" cy="5811838"/>
          </a:xfrm>
        </p:spPr>
        <p:txBody>
          <a:bodyPr vert="eaVert">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5400000">
            <a:off x="-919972" y="5291115"/>
            <a:ext cx="2502317" cy="452547"/>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5400000">
            <a:off x="-672356" y="1038472"/>
            <a:ext cx="1994982" cy="500073"/>
          </a:xfrm>
          <a:prstGeom prst="rect">
            <a:avLst/>
          </a:prstGeom>
        </p:spPr>
      </p:pic>
      <p:sp>
        <p:nvSpPr>
          <p:cNvPr id="7" name="Rectangle 6">
            <a:extLst>
              <a:ext uri="{FF2B5EF4-FFF2-40B4-BE49-F238E27FC236}">
                <a16:creationId xmlns:a16="http://schemas.microsoft.com/office/drawing/2014/main" xmlns="" id="{4CA8E3CB-726D-FB46-BEA6-7B9A066A4BE0}"/>
              </a:ext>
            </a:extLst>
          </p:cNvPr>
          <p:cNvSpPr/>
          <p:nvPr userDrawn="1"/>
        </p:nvSpPr>
        <p:spPr>
          <a:xfrm>
            <a:off x="0" y="1"/>
            <a:ext cx="9144000" cy="634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3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1"/>
            <a:ext cx="9144000" cy="6162262"/>
          </a:xfrm>
          <a:prstGeom prst="rect">
            <a:avLst/>
          </a:prstGeom>
          <a:solidFill>
            <a:schemeClr val="accent4">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9"/>
            <a:ext cx="7886700" cy="2852737"/>
          </a:xfrm>
        </p:spPr>
        <p:txBody>
          <a:bodyPr anchor="b">
            <a:normAutofit/>
          </a:bodyPr>
          <a:lstStyle>
            <a:lvl1pPr>
              <a:defRPr sz="4400"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864374" y="217675"/>
            <a:ext cx="3270102" cy="2326741"/>
          </a:xfrm>
          <a:prstGeom prst="rect">
            <a:avLst/>
          </a:prstGeom>
        </p:spPr>
      </p:pic>
      <p:pic>
        <p:nvPicPr>
          <p:cNvPr id="13" name="Picture 12">
            <a:extLst>
              <a:ext uri="{FF2B5EF4-FFF2-40B4-BE49-F238E27FC236}">
                <a16:creationId xmlns:a16="http://schemas.microsoft.com/office/drawing/2014/main" xmlns="" id="{410B1044-7ED6-5A42-9E67-0654589205D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06478" y="6401797"/>
            <a:ext cx="1929840" cy="349014"/>
          </a:xfrm>
          <a:prstGeom prst="rect">
            <a:avLst/>
          </a:prstGeom>
        </p:spPr>
      </p:pic>
      <p:pic>
        <p:nvPicPr>
          <p:cNvPr id="14" name="Picture 13">
            <a:extLst>
              <a:ext uri="{FF2B5EF4-FFF2-40B4-BE49-F238E27FC236}">
                <a16:creationId xmlns:a16="http://schemas.microsoft.com/office/drawing/2014/main" xmlns="" id="{67FAB5AC-7774-4E44-B3CC-C55C50D1695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8932" y="6301896"/>
            <a:ext cx="1988226" cy="498379"/>
          </a:xfrm>
          <a:prstGeom prst="rect">
            <a:avLst/>
          </a:prstGeom>
        </p:spPr>
      </p:pic>
      <p:sp>
        <p:nvSpPr>
          <p:cNvPr id="9" name="Rectangle 8">
            <a:extLst>
              <a:ext uri="{FF2B5EF4-FFF2-40B4-BE49-F238E27FC236}">
                <a16:creationId xmlns:a16="http://schemas.microsoft.com/office/drawing/2014/main" xmlns="" id="{CF397270-85CB-6242-876E-1A3066A5CDF9}"/>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12448C43-DDA1-044A-A332-77E628FFA8EB}"/>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1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baseline="0"/>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7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Tree>
    <p:extLst>
      <p:ext uri="{BB962C8B-B14F-4D97-AF65-F5344CB8AC3E}">
        <p14:creationId xmlns:p14="http://schemas.microsoft.com/office/powerpoint/2010/main" val="1200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50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aseline="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729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468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alpha val="1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C6BB032-C209-E444-9516-BC0011C19D5B}"/>
              </a:ext>
            </a:extLst>
          </p:cNvPr>
          <p:cNvSpPr/>
          <p:nvPr userDrawn="1"/>
        </p:nvSpPr>
        <p:spPr>
          <a:xfrm flipV="1">
            <a:off x="0" y="6162259"/>
            <a:ext cx="9144000" cy="695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7106478" y="6371317"/>
            <a:ext cx="1929840" cy="349014"/>
          </a:xfrm>
          <a:prstGeom prst="rect">
            <a:avLst/>
          </a:prstGeom>
        </p:spPr>
      </p:pic>
      <p:pic>
        <p:nvPicPr>
          <p:cNvPr id="13" name="Picture 12"/>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8932" y="6301896"/>
            <a:ext cx="1988226" cy="498379"/>
          </a:xfrm>
          <a:prstGeom prst="rect">
            <a:avLst/>
          </a:prstGeom>
        </p:spPr>
      </p:pic>
      <p:sp>
        <p:nvSpPr>
          <p:cNvPr id="10" name="Rectangle 9">
            <a:extLst>
              <a:ext uri="{FF2B5EF4-FFF2-40B4-BE49-F238E27FC236}">
                <a16:creationId xmlns:a16="http://schemas.microsoft.com/office/drawing/2014/main" xmlns="" id="{42396909-E1A3-714C-BC21-FF375635C688}"/>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CBBBCD2-553F-EF42-92BF-EBF48DD515E8}"/>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60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pubs.iied.org/16639IIED/"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iied.org/"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hyperlink" Target="http://pubs.iied.org/search/?k=G04269" TargetMode="External"/><Relationship Id="rId3" Type="http://schemas.openxmlformats.org/officeDocument/2006/relationships/hyperlink" Target="#_ENREF_9"/><Relationship Id="rId7" Type="http://schemas.openxmlformats.org/officeDocument/2006/relationships/hyperlink" Target="http://pubs.iied.org/search/?k=G04267" TargetMode="External"/><Relationship Id="rId2" Type="http://schemas.openxmlformats.org/officeDocument/2006/relationships/hyperlink" Target="http://pubs.iied.org/search/?k=G04276" TargetMode="External"/><Relationship Id="rId1" Type="http://schemas.openxmlformats.org/officeDocument/2006/relationships/slideLayout" Target="../slideLayouts/slideLayout2.xml"/><Relationship Id="rId6" Type="http://schemas.openxmlformats.org/officeDocument/2006/relationships/hyperlink" Target="http://pubs.iied.org/search/?k=G04274" TargetMode="External"/><Relationship Id="rId5" Type="http://schemas.openxmlformats.org/officeDocument/2006/relationships/hyperlink" Target="http://pubs.iied.org/search/?k=G04270" TargetMode="External"/><Relationship Id="rId10" Type="http://schemas.openxmlformats.org/officeDocument/2006/relationships/hyperlink" Target="http://pubs.iied.org/maint/rep_edgrey.php?p=G04275" TargetMode="External"/><Relationship Id="rId4" Type="http://schemas.openxmlformats.org/officeDocument/2006/relationships/hyperlink" Target="http://pubs.iied.org/search/?k=G04271" TargetMode="External"/><Relationship Id="rId9" Type="http://schemas.openxmlformats.org/officeDocument/2006/relationships/hyperlink" Target="http://pubs.iied.org/search/?k=G0427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pubs.iied.org/maint/rep_edgrey.php?p=G04275" TargetMode="External"/><Relationship Id="rId2" Type="http://schemas.openxmlformats.org/officeDocument/2006/relationships/hyperlink" Target="http://pubs.iied.org/search/?k=G04270" TargetMode="External"/><Relationship Id="rId1" Type="http://schemas.openxmlformats.org/officeDocument/2006/relationships/slideLayout" Target="../slideLayouts/slideLayout7.xml"/><Relationship Id="rId6" Type="http://schemas.openxmlformats.org/officeDocument/2006/relationships/hyperlink" Target="http://pubs.iied.org/search/?k=G04276" TargetMode="External"/><Relationship Id="rId5" Type="http://schemas.openxmlformats.org/officeDocument/2006/relationships/hyperlink" Target="http://pubs.iied.org/search/?k=G04274" TargetMode="External"/><Relationship Id="rId4" Type="http://schemas.openxmlformats.org/officeDocument/2006/relationships/hyperlink" Target="http://pubs.iied.org/search/?k=G0427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_ENREF_48"/><Relationship Id="rId3" Type="http://schemas.openxmlformats.org/officeDocument/2006/relationships/hyperlink" Target="http://www.climatefinance-developmenteffectiveness.org/" TargetMode="External"/><Relationship Id="rId7" Type="http://schemas.openxmlformats.org/officeDocument/2006/relationships/hyperlink" Target="#_ENREF_102"/><Relationship Id="rId2" Type="http://schemas.openxmlformats.org/officeDocument/2006/relationships/hyperlink" Target="#_ENREF_49"/><Relationship Id="rId1" Type="http://schemas.openxmlformats.org/officeDocument/2006/relationships/slideLayout" Target="../slideLayouts/slideLayout7.xml"/><Relationship Id="rId6" Type="http://schemas.openxmlformats.org/officeDocument/2006/relationships/hyperlink" Target="#_ENREF_111"/><Relationship Id="rId5" Type="http://schemas.openxmlformats.org/officeDocument/2006/relationships/hyperlink" Target="#_ENREF_28"/><Relationship Id="rId10" Type="http://schemas.openxmlformats.org/officeDocument/2006/relationships/hyperlink" Target="http://pubs.iied.org/search/?k=G04270" TargetMode="External"/><Relationship Id="rId4" Type="http://schemas.openxmlformats.org/officeDocument/2006/relationships/hyperlink" Target="#_ENREF_110"/><Relationship Id="rId9" Type="http://schemas.openxmlformats.org/officeDocument/2006/relationships/hyperlink" Target="#_ENREF_59"/></Relationships>
</file>

<file path=ppt/slides/_rels/slide17.xml.rels><?xml version="1.0" encoding="UTF-8" standalone="yes"?>
<Relationships xmlns="http://schemas.openxmlformats.org/package/2006/relationships"><Relationship Id="rId2" Type="http://schemas.openxmlformats.org/officeDocument/2006/relationships/hyperlink" Target="http://www.biodiversityfinance.net/"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amp;ehk=1D9LSw"/><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0" y="4102099"/>
            <a:ext cx="8763000" cy="1269683"/>
          </a:xfrm>
        </p:spPr>
        <p:txBody>
          <a:bodyPr>
            <a:normAutofit/>
          </a:bodyPr>
          <a:lstStyle/>
          <a:p>
            <a:r>
              <a:rPr lang="en-GB" altLang="en-US" sz="4000" dirty="0">
                <a:cs typeface="Times New Roman" panose="02020603050405020304" pitchFamily="18" charset="0"/>
              </a:rPr>
              <a:t>Ecosystems, poverty alleviation and conditional transfers</a:t>
            </a:r>
            <a:endParaRPr lang="en-US" sz="4000" dirty="0"/>
          </a:p>
        </p:txBody>
      </p:sp>
      <p:sp>
        <p:nvSpPr>
          <p:cNvPr id="5" name="Subtitle 4">
            <a:extLst>
              <a:ext uri="{FF2B5EF4-FFF2-40B4-BE49-F238E27FC236}">
                <a16:creationId xmlns:a16="http://schemas.microsoft.com/office/drawing/2014/main" xmlns="" id="{95602EF0-93F3-1C46-8053-A83A4D8810E0}"/>
              </a:ext>
            </a:extLst>
          </p:cNvPr>
          <p:cNvSpPr>
            <a:spLocks noGrp="1"/>
          </p:cNvSpPr>
          <p:nvPr>
            <p:ph type="subTitle" idx="1"/>
          </p:nvPr>
        </p:nvSpPr>
        <p:spPr>
          <a:xfrm>
            <a:off x="1143000" y="5552758"/>
            <a:ext cx="6858000" cy="570250"/>
          </a:xfrm>
        </p:spPr>
        <p:txBody>
          <a:bodyPr/>
          <a:lstStyle/>
          <a:p>
            <a:r>
              <a:rPr lang="en-US" dirty="0"/>
              <a:t>Module 3 – Sustainable Finance</a:t>
            </a:r>
          </a:p>
        </p:txBody>
      </p:sp>
      <p:pic>
        <p:nvPicPr>
          <p:cNvPr id="6" name="Picture 5" descr="A screenshot of a tree&#10;&#10;Description generated with very high confidence">
            <a:extLst>
              <a:ext uri="{FF2B5EF4-FFF2-40B4-BE49-F238E27FC236}">
                <a16:creationId xmlns:a16="http://schemas.microsoft.com/office/drawing/2014/main" xmlns="" id="{978ADDED-7098-024C-9D8F-29BDF1170130}"/>
              </a:ext>
            </a:extLst>
          </p:cNvPr>
          <p:cNvPicPr>
            <a:picLocks noChangeAspect="1"/>
          </p:cNvPicPr>
          <p:nvPr/>
        </p:nvPicPr>
        <p:blipFill>
          <a:blip r:embed="rId3"/>
          <a:stretch>
            <a:fillRect/>
          </a:stretch>
        </p:blipFill>
        <p:spPr>
          <a:xfrm>
            <a:off x="152401" y="196851"/>
            <a:ext cx="2596286" cy="3333582"/>
          </a:xfrm>
          <a:prstGeom prst="rect">
            <a:avLst/>
          </a:prstGeom>
        </p:spPr>
      </p:pic>
      <p:sp>
        <p:nvSpPr>
          <p:cNvPr id="7" name="Rectangle 6">
            <a:extLst>
              <a:ext uri="{FF2B5EF4-FFF2-40B4-BE49-F238E27FC236}">
                <a16:creationId xmlns:a16="http://schemas.microsoft.com/office/drawing/2014/main" xmlns="" id="{03E3E888-C9DD-5C41-8C23-3ED975D3731F}"/>
              </a:ext>
            </a:extLst>
          </p:cNvPr>
          <p:cNvSpPr/>
          <p:nvPr/>
        </p:nvSpPr>
        <p:spPr>
          <a:xfrm>
            <a:off x="139700" y="3530433"/>
            <a:ext cx="2601994" cy="307777"/>
          </a:xfrm>
          <a:prstGeom prst="rect">
            <a:avLst/>
          </a:prstGeom>
        </p:spPr>
        <p:txBody>
          <a:bodyPr wrap="none">
            <a:spAutoFit/>
          </a:bodyPr>
          <a:lstStyle/>
          <a:p>
            <a:r>
              <a:rPr lang="en-US" sz="1400" u="sng" dirty="0">
                <a:solidFill>
                  <a:srgbClr val="0563C1"/>
                </a:solidFill>
                <a:ea typeface="Calibri" panose="020F0502020204030204" pitchFamily="34" charset="0"/>
                <a:hlinkClick r:id="rId4"/>
              </a:rPr>
              <a:t>http://pubs.iied.org/16639IIED/</a:t>
            </a:r>
            <a:endParaRPr lang="en-GB" sz="1400" dirty="0"/>
          </a:p>
        </p:txBody>
      </p:sp>
      <p:sp>
        <p:nvSpPr>
          <p:cNvPr id="9" name="TextBox 8">
            <a:extLst>
              <a:ext uri="{FF2B5EF4-FFF2-40B4-BE49-F238E27FC236}">
                <a16:creationId xmlns:a16="http://schemas.microsoft.com/office/drawing/2014/main" xmlns="" id="{0F61650C-0B84-9145-B579-BBC8D90682F3}"/>
              </a:ext>
            </a:extLst>
          </p:cNvPr>
          <p:cNvSpPr txBox="1"/>
          <p:nvPr/>
        </p:nvSpPr>
        <p:spPr>
          <a:xfrm>
            <a:off x="2261217" y="6389980"/>
            <a:ext cx="4722387" cy="200055"/>
          </a:xfrm>
          <a:prstGeom prst="rect">
            <a:avLst/>
          </a:prstGeom>
          <a:noFill/>
        </p:spPr>
        <p:txBody>
          <a:bodyPr wrap="square" rtlCol="0">
            <a:spAutoFit/>
          </a:bodyPr>
          <a:lstStyle/>
          <a:p>
            <a:pPr algn="ctr"/>
            <a:r>
              <a:rPr lang="en-US" sz="700" dirty="0">
                <a:solidFill>
                  <a:schemeClr val="tx1">
                    <a:alpha val="70000"/>
                  </a:schemeClr>
                </a:solidFill>
              </a:rPr>
              <a:t>Ina Porras and Nigel Asquith, 2018</a:t>
            </a:r>
          </a:p>
        </p:txBody>
      </p:sp>
    </p:spTree>
    <p:extLst>
      <p:ext uri="{BB962C8B-B14F-4D97-AF65-F5344CB8AC3E}">
        <p14:creationId xmlns:p14="http://schemas.microsoft.com/office/powerpoint/2010/main" val="142360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532779-3C66-CC4B-9715-08EF083BC5F0}"/>
              </a:ext>
            </a:extLst>
          </p:cNvPr>
          <p:cNvSpPr>
            <a:spLocks noGrp="1"/>
          </p:cNvSpPr>
          <p:nvPr>
            <p:ph type="title"/>
          </p:nvPr>
        </p:nvSpPr>
        <p:spPr>
          <a:xfrm>
            <a:off x="628650" y="365126"/>
            <a:ext cx="6603423" cy="1325563"/>
          </a:xfrm>
        </p:spPr>
        <p:txBody>
          <a:bodyPr>
            <a:normAutofit/>
          </a:bodyPr>
          <a:lstStyle/>
          <a:p>
            <a:r>
              <a:rPr lang="en-US" sz="3200" dirty="0"/>
              <a:t>Tools to help improve efficiency in expenditures</a:t>
            </a:r>
          </a:p>
        </p:txBody>
      </p:sp>
      <p:sp>
        <p:nvSpPr>
          <p:cNvPr id="3" name="Content Placeholder 2">
            <a:extLst>
              <a:ext uri="{FF2B5EF4-FFF2-40B4-BE49-F238E27FC236}">
                <a16:creationId xmlns:a16="http://schemas.microsoft.com/office/drawing/2014/main" xmlns="" id="{C25565D6-0D46-204B-8595-BC1428BD677A}"/>
              </a:ext>
            </a:extLst>
          </p:cNvPr>
          <p:cNvSpPr>
            <a:spLocks noGrp="1"/>
          </p:cNvSpPr>
          <p:nvPr>
            <p:ph idx="1"/>
          </p:nvPr>
        </p:nvSpPr>
        <p:spPr/>
        <p:txBody>
          <a:bodyPr>
            <a:normAutofit/>
          </a:bodyPr>
          <a:lstStyle/>
          <a:p>
            <a:r>
              <a:rPr lang="en-US" sz="2400" dirty="0"/>
              <a:t>Climate Public Expenditure and Institutional Review (CPEIR)</a:t>
            </a:r>
          </a:p>
          <a:p>
            <a:r>
              <a:rPr lang="en-US" sz="2400" dirty="0"/>
              <a:t>Biodiversity Finance Initiative (BIOFIN)</a:t>
            </a:r>
          </a:p>
          <a:p>
            <a:r>
              <a:rPr lang="en-US" sz="2400" dirty="0"/>
              <a:t>Environmental fiscal reform </a:t>
            </a:r>
          </a:p>
        </p:txBody>
      </p:sp>
    </p:spTree>
    <p:extLst>
      <p:ext uri="{BB962C8B-B14F-4D97-AF65-F5344CB8AC3E}">
        <p14:creationId xmlns:p14="http://schemas.microsoft.com/office/powerpoint/2010/main" val="90211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00EDF71-A211-D14F-A6DC-57CD682E2238}"/>
              </a:ext>
            </a:extLst>
          </p:cNvPr>
          <p:cNvSpPr>
            <a:spLocks noGrp="1"/>
          </p:cNvSpPr>
          <p:nvPr>
            <p:ph type="title"/>
          </p:nvPr>
        </p:nvSpPr>
        <p:spPr>
          <a:xfrm>
            <a:off x="628650" y="35625"/>
            <a:ext cx="7886700" cy="1040677"/>
          </a:xfrm>
        </p:spPr>
        <p:txBody>
          <a:bodyPr>
            <a:normAutofit/>
          </a:bodyPr>
          <a:lstStyle/>
          <a:p>
            <a:r>
              <a:rPr lang="en-US" sz="3200" dirty="0"/>
              <a:t>The BIOFIN approach and outcomes</a:t>
            </a:r>
          </a:p>
        </p:txBody>
      </p:sp>
      <p:cxnSp>
        <p:nvCxnSpPr>
          <p:cNvPr id="5" name="Straight Arrow Connector 4">
            <a:extLst>
              <a:ext uri="{FF2B5EF4-FFF2-40B4-BE49-F238E27FC236}">
                <a16:creationId xmlns:a16="http://schemas.microsoft.com/office/drawing/2014/main" xmlns="" id="{CFD72110-1059-7C4F-801A-5BCD4C7692B9}"/>
              </a:ext>
            </a:extLst>
          </p:cNvPr>
          <p:cNvCxnSpPr>
            <a:cxnSpLocks/>
          </p:cNvCxnSpPr>
          <p:nvPr/>
        </p:nvCxnSpPr>
        <p:spPr>
          <a:xfrm>
            <a:off x="1280813" y="5311097"/>
            <a:ext cx="6253316"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xmlns="" id="{74E1C3C6-0EE4-D748-999F-6DE3A57507D5}"/>
              </a:ext>
            </a:extLst>
          </p:cNvPr>
          <p:cNvCxnSpPr>
            <a:cxnSpLocks/>
          </p:cNvCxnSpPr>
          <p:nvPr/>
        </p:nvCxnSpPr>
        <p:spPr>
          <a:xfrm flipV="1">
            <a:off x="1280813" y="1320413"/>
            <a:ext cx="0" cy="4002981"/>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ADC0A610-69D0-5C4B-B057-89A87C7941C7}"/>
              </a:ext>
            </a:extLst>
          </p:cNvPr>
          <p:cNvSpPr txBox="1"/>
          <p:nvPr/>
        </p:nvSpPr>
        <p:spPr>
          <a:xfrm rot="16200000">
            <a:off x="-321491" y="2618698"/>
            <a:ext cx="2584554" cy="369332"/>
          </a:xfrm>
          <a:prstGeom prst="rect">
            <a:avLst/>
          </a:prstGeom>
          <a:noFill/>
        </p:spPr>
        <p:txBody>
          <a:bodyPr wrap="none" rtlCol="0">
            <a:spAutoFit/>
          </a:bodyPr>
          <a:lstStyle/>
          <a:p>
            <a:r>
              <a:rPr lang="en-GB" dirty="0"/>
              <a:t>Biodiversity finance (US$)</a:t>
            </a:r>
          </a:p>
        </p:txBody>
      </p:sp>
      <p:sp>
        <p:nvSpPr>
          <p:cNvPr id="8" name="TextBox 7">
            <a:extLst>
              <a:ext uri="{FF2B5EF4-FFF2-40B4-BE49-F238E27FC236}">
                <a16:creationId xmlns:a16="http://schemas.microsoft.com/office/drawing/2014/main" xmlns="" id="{F62E2B73-D949-DA43-A9B3-1F3D16E6EF7F}"/>
              </a:ext>
            </a:extLst>
          </p:cNvPr>
          <p:cNvSpPr txBox="1"/>
          <p:nvPr/>
        </p:nvSpPr>
        <p:spPr>
          <a:xfrm>
            <a:off x="1531537" y="5383060"/>
            <a:ext cx="1844864" cy="369332"/>
          </a:xfrm>
          <a:prstGeom prst="rect">
            <a:avLst/>
          </a:prstGeom>
          <a:noFill/>
        </p:spPr>
        <p:txBody>
          <a:bodyPr wrap="none" rtlCol="0">
            <a:spAutoFit/>
          </a:bodyPr>
          <a:lstStyle/>
          <a:p>
            <a:r>
              <a:rPr lang="en-GB" dirty="0"/>
              <a:t>Baseline situation</a:t>
            </a:r>
          </a:p>
        </p:txBody>
      </p:sp>
      <p:sp>
        <p:nvSpPr>
          <p:cNvPr id="9" name="TextBox 8">
            <a:extLst>
              <a:ext uri="{FF2B5EF4-FFF2-40B4-BE49-F238E27FC236}">
                <a16:creationId xmlns:a16="http://schemas.microsoft.com/office/drawing/2014/main" xmlns="" id="{4E1F9472-4EA4-7443-A9D0-B3DABA6B8314}"/>
              </a:ext>
            </a:extLst>
          </p:cNvPr>
          <p:cNvSpPr txBox="1"/>
          <p:nvPr/>
        </p:nvSpPr>
        <p:spPr>
          <a:xfrm>
            <a:off x="5010845" y="5323394"/>
            <a:ext cx="1719638" cy="369332"/>
          </a:xfrm>
          <a:prstGeom prst="rect">
            <a:avLst/>
          </a:prstGeom>
          <a:noFill/>
        </p:spPr>
        <p:txBody>
          <a:bodyPr wrap="none" rtlCol="0">
            <a:spAutoFit/>
          </a:bodyPr>
          <a:lstStyle/>
          <a:p>
            <a:r>
              <a:rPr lang="en-GB" dirty="0"/>
              <a:t>Expected results</a:t>
            </a:r>
          </a:p>
        </p:txBody>
      </p:sp>
      <p:sp>
        <p:nvSpPr>
          <p:cNvPr id="10" name="Rectangle 9">
            <a:extLst>
              <a:ext uri="{FF2B5EF4-FFF2-40B4-BE49-F238E27FC236}">
                <a16:creationId xmlns:a16="http://schemas.microsoft.com/office/drawing/2014/main" xmlns="" id="{5BC01820-D877-884A-8808-1D9AF445E417}"/>
              </a:ext>
            </a:extLst>
          </p:cNvPr>
          <p:cNvSpPr/>
          <p:nvPr/>
        </p:nvSpPr>
        <p:spPr>
          <a:xfrm>
            <a:off x="1715892" y="3739780"/>
            <a:ext cx="1476153" cy="15694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National/ international finance</a:t>
            </a:r>
          </a:p>
        </p:txBody>
      </p:sp>
      <p:sp>
        <p:nvSpPr>
          <p:cNvPr id="11" name="Rectangle 10">
            <a:extLst>
              <a:ext uri="{FF2B5EF4-FFF2-40B4-BE49-F238E27FC236}">
                <a16:creationId xmlns:a16="http://schemas.microsoft.com/office/drawing/2014/main" xmlns="" id="{9A155DAD-3811-6448-9FED-5FE0F8F6A111}"/>
              </a:ext>
            </a:extLst>
          </p:cNvPr>
          <p:cNvSpPr/>
          <p:nvPr/>
        </p:nvSpPr>
        <p:spPr>
          <a:xfrm>
            <a:off x="5010845" y="3080579"/>
            <a:ext cx="1476153" cy="22286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National/ international finance</a:t>
            </a:r>
          </a:p>
        </p:txBody>
      </p:sp>
      <p:sp>
        <p:nvSpPr>
          <p:cNvPr id="12" name="Rectangle 11">
            <a:extLst>
              <a:ext uri="{FF2B5EF4-FFF2-40B4-BE49-F238E27FC236}">
                <a16:creationId xmlns:a16="http://schemas.microsoft.com/office/drawing/2014/main" xmlns="" id="{368F864D-8C41-064D-8F70-AB240A3DC4BF}"/>
              </a:ext>
            </a:extLst>
          </p:cNvPr>
          <p:cNvSpPr/>
          <p:nvPr/>
        </p:nvSpPr>
        <p:spPr>
          <a:xfrm>
            <a:off x="1715891" y="1511087"/>
            <a:ext cx="1476153" cy="22286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Finance gap (unknown)</a:t>
            </a:r>
          </a:p>
        </p:txBody>
      </p:sp>
      <p:sp>
        <p:nvSpPr>
          <p:cNvPr id="13" name="Rectangle 12">
            <a:extLst>
              <a:ext uri="{FF2B5EF4-FFF2-40B4-BE49-F238E27FC236}">
                <a16:creationId xmlns:a16="http://schemas.microsoft.com/office/drawing/2014/main" xmlns="" id="{E4018C71-F4AF-D34F-BF14-E3473D77B51D}"/>
              </a:ext>
            </a:extLst>
          </p:cNvPr>
          <p:cNvSpPr/>
          <p:nvPr/>
        </p:nvSpPr>
        <p:spPr>
          <a:xfrm>
            <a:off x="5010845" y="2397206"/>
            <a:ext cx="1476153" cy="6907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Finance gap (unknown)</a:t>
            </a:r>
          </a:p>
        </p:txBody>
      </p:sp>
      <p:cxnSp>
        <p:nvCxnSpPr>
          <p:cNvPr id="14" name="Straight Connector 13">
            <a:extLst>
              <a:ext uri="{FF2B5EF4-FFF2-40B4-BE49-F238E27FC236}">
                <a16:creationId xmlns:a16="http://schemas.microsoft.com/office/drawing/2014/main" xmlns="" id="{40E68553-7F6D-104F-8AC8-51970AC15696}"/>
              </a:ext>
            </a:extLst>
          </p:cNvPr>
          <p:cNvCxnSpPr>
            <a:cxnSpLocks/>
          </p:cNvCxnSpPr>
          <p:nvPr/>
        </p:nvCxnSpPr>
        <p:spPr>
          <a:xfrm flipV="1">
            <a:off x="3192044" y="3146746"/>
            <a:ext cx="1818800" cy="593035"/>
          </a:xfrm>
          <a:prstGeom prst="line">
            <a:avLst/>
          </a:prstGeom>
          <a:ln>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70F39CBC-AD19-614A-8FE0-4AC720D09D9B}"/>
              </a:ext>
            </a:extLst>
          </p:cNvPr>
          <p:cNvCxnSpPr>
            <a:cxnSpLocks/>
          </p:cNvCxnSpPr>
          <p:nvPr/>
        </p:nvCxnSpPr>
        <p:spPr>
          <a:xfrm>
            <a:off x="3192043" y="1558678"/>
            <a:ext cx="1818801" cy="878740"/>
          </a:xfrm>
          <a:prstGeom prst="line">
            <a:avLst/>
          </a:prstGeom>
          <a:ln>
            <a:solidFill>
              <a:schemeClr val="accent6"/>
            </a:solidFill>
            <a:headEnd type="none"/>
            <a:tailEnd type="arrow" w="lg" len="lg"/>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xmlns="" id="{785C1686-138A-754C-9ABB-B260A260A1DE}"/>
              </a:ext>
            </a:extLst>
          </p:cNvPr>
          <p:cNvSpPr txBox="1"/>
          <p:nvPr/>
        </p:nvSpPr>
        <p:spPr>
          <a:xfrm>
            <a:off x="3192044" y="2551903"/>
            <a:ext cx="1097439" cy="461665"/>
          </a:xfrm>
          <a:prstGeom prst="rect">
            <a:avLst/>
          </a:prstGeom>
          <a:noFill/>
        </p:spPr>
        <p:txBody>
          <a:bodyPr wrap="square" rtlCol="0">
            <a:spAutoFit/>
          </a:bodyPr>
          <a:lstStyle/>
          <a:p>
            <a:r>
              <a:rPr lang="en-GB" sz="1200" i="1" dirty="0"/>
              <a:t>Resources needed</a:t>
            </a:r>
          </a:p>
        </p:txBody>
      </p:sp>
      <p:sp>
        <p:nvSpPr>
          <p:cNvPr id="17" name="TextBox 16">
            <a:extLst>
              <a:ext uri="{FF2B5EF4-FFF2-40B4-BE49-F238E27FC236}">
                <a16:creationId xmlns:a16="http://schemas.microsoft.com/office/drawing/2014/main" xmlns="" id="{65B5A324-02FB-594B-B5B7-0706D9A833BB}"/>
              </a:ext>
            </a:extLst>
          </p:cNvPr>
          <p:cNvSpPr txBox="1"/>
          <p:nvPr/>
        </p:nvSpPr>
        <p:spPr>
          <a:xfrm>
            <a:off x="3199420" y="4296926"/>
            <a:ext cx="1097439" cy="461665"/>
          </a:xfrm>
          <a:prstGeom prst="rect">
            <a:avLst/>
          </a:prstGeom>
          <a:noFill/>
        </p:spPr>
        <p:txBody>
          <a:bodyPr wrap="square" rtlCol="0">
            <a:spAutoFit/>
          </a:bodyPr>
          <a:lstStyle/>
          <a:p>
            <a:r>
              <a:rPr lang="en-GB" sz="1200" i="1" dirty="0"/>
              <a:t>Resources available</a:t>
            </a:r>
          </a:p>
        </p:txBody>
      </p:sp>
      <p:sp>
        <p:nvSpPr>
          <p:cNvPr id="18" name="TextBox 17">
            <a:extLst>
              <a:ext uri="{FF2B5EF4-FFF2-40B4-BE49-F238E27FC236}">
                <a16:creationId xmlns:a16="http://schemas.microsoft.com/office/drawing/2014/main" xmlns="" id="{0BAFE24B-F5EB-4946-A71A-DF66383F9335}"/>
              </a:ext>
            </a:extLst>
          </p:cNvPr>
          <p:cNvSpPr txBox="1"/>
          <p:nvPr/>
        </p:nvSpPr>
        <p:spPr>
          <a:xfrm>
            <a:off x="6505841" y="3792842"/>
            <a:ext cx="1725560" cy="1107996"/>
          </a:xfrm>
          <a:prstGeom prst="rect">
            <a:avLst/>
          </a:prstGeom>
          <a:noFill/>
        </p:spPr>
        <p:txBody>
          <a:bodyPr wrap="square" rtlCol="0">
            <a:spAutoFit/>
          </a:bodyPr>
          <a:lstStyle/>
          <a:p>
            <a:r>
              <a:rPr lang="en-GB" sz="1400" dirty="0"/>
              <a:t>BIOFIN activities to </a:t>
            </a:r>
            <a:r>
              <a:rPr lang="en-GB" sz="1400" dirty="0">
                <a:solidFill>
                  <a:srgbClr val="0070C0"/>
                </a:solidFill>
              </a:rPr>
              <a:t>increase resources:</a:t>
            </a:r>
          </a:p>
          <a:p>
            <a:pPr marL="88900" indent="-88900">
              <a:buFont typeface="Arial" panose="020B0604020202020204" pitchFamily="34" charset="0"/>
              <a:buChar char="•"/>
            </a:pPr>
            <a:r>
              <a:rPr lang="en-GB" sz="1200" dirty="0"/>
              <a:t>Generate revenues,</a:t>
            </a:r>
          </a:p>
          <a:p>
            <a:pPr marL="88900" indent="-88900">
              <a:buFont typeface="Arial" panose="020B0604020202020204" pitchFamily="34" charset="0"/>
              <a:buChar char="•"/>
            </a:pPr>
            <a:r>
              <a:rPr lang="en-GB" sz="1200" dirty="0"/>
              <a:t>Realign expenditures</a:t>
            </a:r>
          </a:p>
          <a:p>
            <a:endParaRPr lang="en-GB" sz="1400" dirty="0"/>
          </a:p>
        </p:txBody>
      </p:sp>
      <p:sp>
        <p:nvSpPr>
          <p:cNvPr id="19" name="TextBox 18">
            <a:extLst>
              <a:ext uri="{FF2B5EF4-FFF2-40B4-BE49-F238E27FC236}">
                <a16:creationId xmlns:a16="http://schemas.microsoft.com/office/drawing/2014/main" xmlns="" id="{8B0FBAE5-EFC5-A449-8072-53600A8AA2FE}"/>
              </a:ext>
            </a:extLst>
          </p:cNvPr>
          <p:cNvSpPr txBox="1"/>
          <p:nvPr/>
        </p:nvSpPr>
        <p:spPr>
          <a:xfrm>
            <a:off x="6530532" y="2479991"/>
            <a:ext cx="1983651" cy="1477328"/>
          </a:xfrm>
          <a:prstGeom prst="rect">
            <a:avLst/>
          </a:prstGeom>
          <a:noFill/>
        </p:spPr>
        <p:txBody>
          <a:bodyPr wrap="square" rtlCol="0">
            <a:spAutoFit/>
          </a:bodyPr>
          <a:lstStyle/>
          <a:p>
            <a:r>
              <a:rPr lang="en-GB" sz="1400" dirty="0"/>
              <a:t>BIOFIN activities to </a:t>
            </a:r>
            <a:r>
              <a:rPr lang="en-GB" sz="1400" dirty="0">
                <a:solidFill>
                  <a:schemeClr val="accent6"/>
                </a:solidFill>
              </a:rPr>
              <a:t>reduce needs:</a:t>
            </a:r>
          </a:p>
          <a:p>
            <a:pPr marL="88900" indent="-88900">
              <a:buFont typeface="Arial" panose="020B0604020202020204" pitchFamily="34" charset="0"/>
              <a:buChar char="•"/>
            </a:pPr>
            <a:r>
              <a:rPr lang="en-GB" sz="1200" dirty="0"/>
              <a:t>Realign expenditures,</a:t>
            </a:r>
          </a:p>
          <a:p>
            <a:pPr marL="88900" indent="-88900">
              <a:buFont typeface="Arial" panose="020B0604020202020204" pitchFamily="34" charset="0"/>
              <a:buChar char="•"/>
            </a:pPr>
            <a:r>
              <a:rPr lang="en-GB" sz="1200" dirty="0"/>
              <a:t>Avoid future expenditures</a:t>
            </a:r>
          </a:p>
          <a:p>
            <a:pPr marL="88900" indent="-88900">
              <a:buFont typeface="Arial" panose="020B0604020202020204" pitchFamily="34" charset="0"/>
              <a:buChar char="•"/>
            </a:pPr>
            <a:r>
              <a:rPr lang="en-GB" sz="1200" dirty="0"/>
              <a:t>Deliver better</a:t>
            </a:r>
          </a:p>
          <a:p>
            <a:endParaRPr lang="en-GB" sz="1400" dirty="0"/>
          </a:p>
        </p:txBody>
      </p:sp>
      <p:sp>
        <p:nvSpPr>
          <p:cNvPr id="20" name="Rectangle 19">
            <a:extLst>
              <a:ext uri="{FF2B5EF4-FFF2-40B4-BE49-F238E27FC236}">
                <a16:creationId xmlns:a16="http://schemas.microsoft.com/office/drawing/2014/main" xmlns="" id="{3EFDCA62-3793-AE4F-B6FE-5F96D0607550}"/>
              </a:ext>
            </a:extLst>
          </p:cNvPr>
          <p:cNvSpPr/>
          <p:nvPr/>
        </p:nvSpPr>
        <p:spPr>
          <a:xfrm>
            <a:off x="591245" y="1040677"/>
            <a:ext cx="7714553" cy="475193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xmlns="" id="{88495075-909A-7147-9060-DDB49D818800}"/>
              </a:ext>
            </a:extLst>
          </p:cNvPr>
          <p:cNvSpPr txBox="1"/>
          <p:nvPr/>
        </p:nvSpPr>
        <p:spPr>
          <a:xfrm>
            <a:off x="5942935" y="5863808"/>
            <a:ext cx="3137222" cy="200055"/>
          </a:xfrm>
          <a:prstGeom prst="rect">
            <a:avLst/>
          </a:prstGeom>
          <a:noFill/>
        </p:spPr>
        <p:txBody>
          <a:bodyPr wrap="square" rtlCol="0">
            <a:spAutoFit/>
          </a:bodyPr>
          <a:lstStyle/>
          <a:p>
            <a:pPr algn="r"/>
            <a:r>
              <a:rPr lang="en-US" sz="700" dirty="0">
                <a:solidFill>
                  <a:srgbClr val="000000">
                    <a:alpha val="70000"/>
                  </a:srgbClr>
                </a:solidFill>
              </a:rPr>
              <a:t>Source: UNDP 2016</a:t>
            </a:r>
          </a:p>
        </p:txBody>
      </p:sp>
    </p:spTree>
    <p:extLst>
      <p:ext uri="{BB962C8B-B14F-4D97-AF65-F5344CB8AC3E}">
        <p14:creationId xmlns:p14="http://schemas.microsoft.com/office/powerpoint/2010/main" val="517455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E582EB4-D940-E34C-B474-6DFAFBA73049}"/>
              </a:ext>
            </a:extLst>
          </p:cNvPr>
          <p:cNvSpPr>
            <a:spLocks noGrp="1"/>
          </p:cNvSpPr>
          <p:nvPr>
            <p:ph idx="1"/>
          </p:nvPr>
        </p:nvSpPr>
        <p:spPr>
          <a:xfrm>
            <a:off x="354330" y="301624"/>
            <a:ext cx="5640070" cy="5713095"/>
          </a:xfrm>
        </p:spPr>
        <p:txBody>
          <a:bodyPr>
            <a:normAutofit fontScale="55000" lnSpcReduction="20000"/>
          </a:bodyPr>
          <a:lstStyle/>
          <a:p>
            <a:pPr marL="0" indent="0">
              <a:lnSpc>
                <a:spcPct val="120000"/>
              </a:lnSpc>
              <a:buNone/>
            </a:pPr>
            <a:r>
              <a:rPr lang="en-US" dirty="0"/>
              <a:t>This work represents the reflections of a wide range of practitioners, researchers and policy makers involved in the daily implementation of conditional transfers and payments for ecosystem services programmes. We would like to thank the ESPA programme for providing the funding to conduct this review, as well as the space to access the very latest scientific advances on ecosystems and poverty alleviation in developing countries. We would like to especially thank Paul Steele, Bhaskar </a:t>
            </a:r>
            <a:r>
              <a:rPr lang="en-US" dirty="0" err="1"/>
              <a:t>Vira</a:t>
            </a:r>
            <a:r>
              <a:rPr lang="en-US" dirty="0"/>
              <a:t>, </a:t>
            </a:r>
            <a:r>
              <a:rPr lang="en-US" dirty="0" err="1"/>
              <a:t>Esteve</a:t>
            </a:r>
            <a:r>
              <a:rPr lang="en-US" dirty="0"/>
              <a:t> </a:t>
            </a:r>
            <a:r>
              <a:rPr lang="en-US" dirty="0" err="1"/>
              <a:t>Corbera</a:t>
            </a:r>
            <a:r>
              <a:rPr lang="en-US" dirty="0"/>
              <a:t>, Virgilio Viana, Mahesh </a:t>
            </a:r>
            <a:r>
              <a:rPr lang="en-US" dirty="0" err="1"/>
              <a:t>Poudyal</a:t>
            </a:r>
            <a:r>
              <a:rPr lang="en-US" dirty="0"/>
              <a:t>, Kate </a:t>
            </a:r>
            <a:r>
              <a:rPr lang="en-US" dirty="0" err="1"/>
              <a:t>Schreckenberg</a:t>
            </a:r>
            <a:r>
              <a:rPr lang="en-US" dirty="0"/>
              <a:t> and Julia Jones for their insightful comments and feedback along various stages of this work. We would also like to specially thank </a:t>
            </a:r>
            <a:r>
              <a:rPr lang="en-US" dirty="0" err="1"/>
              <a:t>Zaiza</a:t>
            </a:r>
            <a:r>
              <a:rPr lang="en-US" dirty="0"/>
              <a:t> Khan and </a:t>
            </a:r>
            <a:r>
              <a:rPr lang="en-US" dirty="0" err="1"/>
              <a:t>Cinzia</a:t>
            </a:r>
            <a:r>
              <a:rPr lang="en-US" dirty="0"/>
              <a:t> </a:t>
            </a:r>
            <a:r>
              <a:rPr lang="en-US" dirty="0" err="1"/>
              <a:t>Cimmino</a:t>
            </a:r>
            <a:r>
              <a:rPr lang="en-US" dirty="0"/>
              <a:t> for their support in editing this document. </a:t>
            </a:r>
          </a:p>
          <a:p>
            <a:pPr marL="0" indent="0">
              <a:lnSpc>
                <a:spcPct val="120000"/>
              </a:lnSpc>
              <a:buNone/>
            </a:pPr>
            <a:r>
              <a:rPr lang="en-US" dirty="0"/>
              <a:t>All errors and omission remain the responsibility of the authors.</a:t>
            </a:r>
          </a:p>
          <a:p>
            <a:pPr marL="0" indent="0">
              <a:lnSpc>
                <a:spcPct val="120000"/>
              </a:lnSpc>
              <a:buNone/>
            </a:pPr>
            <a:r>
              <a:rPr lang="en-US" dirty="0"/>
              <a:t>Ina Porras and Nigel Asquith, 2018</a:t>
            </a:r>
          </a:p>
          <a:p>
            <a:pPr marL="0" indent="0">
              <a:lnSpc>
                <a:spcPct val="120000"/>
              </a:lnSpc>
              <a:buNone/>
            </a:pPr>
            <a:endParaRPr lang="en-US" dirty="0"/>
          </a:p>
          <a:p>
            <a:pPr marL="0" indent="0">
              <a:lnSpc>
                <a:spcPct val="120000"/>
              </a:lnSpc>
              <a:buNone/>
            </a:pPr>
            <a:r>
              <a:rPr lang="en-US" dirty="0"/>
              <a:t>For more information and materials visit:</a:t>
            </a:r>
          </a:p>
          <a:p>
            <a:pPr marL="0" indent="0">
              <a:lnSpc>
                <a:spcPct val="120000"/>
              </a:lnSpc>
              <a:buNone/>
            </a:pPr>
            <a:r>
              <a:rPr lang="en-US" dirty="0">
                <a:hlinkClick r:id="rId2"/>
              </a:rPr>
              <a:t>http://www.iied.org/</a:t>
            </a:r>
            <a:endParaRPr lang="en-US" dirty="0"/>
          </a:p>
        </p:txBody>
      </p:sp>
      <p:pic>
        <p:nvPicPr>
          <p:cNvPr id="5" name="Picture 4">
            <a:extLst>
              <a:ext uri="{FF2B5EF4-FFF2-40B4-BE49-F238E27FC236}">
                <a16:creationId xmlns:a16="http://schemas.microsoft.com/office/drawing/2014/main" xmlns="" id="{7E43C8C5-B1D7-7E49-9A36-6352E9C9BD2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05553" y="389890"/>
            <a:ext cx="2889527" cy="636270"/>
          </a:xfrm>
          <a:prstGeom prst="rect">
            <a:avLst/>
          </a:prstGeom>
        </p:spPr>
      </p:pic>
      <p:pic>
        <p:nvPicPr>
          <p:cNvPr id="7" name="Picture 6">
            <a:extLst>
              <a:ext uri="{FF2B5EF4-FFF2-40B4-BE49-F238E27FC236}">
                <a16:creationId xmlns:a16="http://schemas.microsoft.com/office/drawing/2014/main" xmlns="" id="{B1E2E7FB-823E-1044-A5A2-C3A7F3CA311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46406" y="1435100"/>
            <a:ext cx="1612437" cy="1450340"/>
          </a:xfrm>
          <a:prstGeom prst="rect">
            <a:avLst/>
          </a:prstGeom>
        </p:spPr>
      </p:pic>
    </p:spTree>
    <p:extLst>
      <p:ext uri="{BB962C8B-B14F-4D97-AF65-F5344CB8AC3E}">
        <p14:creationId xmlns:p14="http://schemas.microsoft.com/office/powerpoint/2010/main" val="3685223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5450" y="49957"/>
            <a:ext cx="7886700" cy="611411"/>
          </a:xfrm>
        </p:spPr>
        <p:txBody>
          <a:bodyPr>
            <a:normAutofit/>
          </a:bodyPr>
          <a:lstStyle/>
          <a:p>
            <a:r>
              <a:rPr lang="en-US" sz="3200" dirty="0"/>
              <a:t>Notes by slide</a:t>
            </a:r>
          </a:p>
        </p:txBody>
      </p:sp>
      <p:graphicFrame>
        <p:nvGraphicFramePr>
          <p:cNvPr id="4" name="Content Placeholder 3">
            <a:extLst>
              <a:ext uri="{FF2B5EF4-FFF2-40B4-BE49-F238E27FC236}">
                <a16:creationId xmlns:a16="http://schemas.microsoft.com/office/drawing/2014/main" xmlns="" id="{19205DF6-4D14-A24B-A36E-263151ABE8B6}"/>
              </a:ext>
            </a:extLst>
          </p:cNvPr>
          <p:cNvGraphicFramePr>
            <a:graphicFrameLocks noGrp="1"/>
          </p:cNvGraphicFramePr>
          <p:nvPr>
            <p:ph idx="1"/>
            <p:extLst>
              <p:ext uri="{D42A27DB-BD31-4B8C-83A1-F6EECF244321}">
                <p14:modId xmlns:p14="http://schemas.microsoft.com/office/powerpoint/2010/main" val="2635095701"/>
              </p:ext>
            </p:extLst>
          </p:nvPr>
        </p:nvGraphicFramePr>
        <p:xfrm>
          <a:off x="188784" y="661368"/>
          <a:ext cx="8833296" cy="3840480"/>
        </p:xfrm>
        <a:graphic>
          <a:graphicData uri="http://schemas.openxmlformats.org/drawingml/2006/table">
            <a:tbl>
              <a:tblPr firstRow="1" bandRow="1">
                <a:tableStyleId>{5940675A-B579-460E-94D1-54222C63F5DA}</a:tableStyleId>
              </a:tblPr>
              <a:tblGrid>
                <a:gridCol w="492721">
                  <a:extLst>
                    <a:ext uri="{9D8B030D-6E8A-4147-A177-3AD203B41FA5}">
                      <a16:colId xmlns:a16="http://schemas.microsoft.com/office/drawing/2014/main" xmlns="" val="1195906791"/>
                    </a:ext>
                  </a:extLst>
                </a:gridCol>
                <a:gridCol w="8340575">
                  <a:extLst>
                    <a:ext uri="{9D8B030D-6E8A-4147-A177-3AD203B41FA5}">
                      <a16:colId xmlns:a16="http://schemas.microsoft.com/office/drawing/2014/main" xmlns="" val="672130251"/>
                    </a:ext>
                  </a:extLst>
                </a:gridCol>
              </a:tblGrid>
              <a:tr h="1169204">
                <a:tc>
                  <a:txBody>
                    <a:bodyPr/>
                    <a:lstStyle/>
                    <a:p>
                      <a:r>
                        <a:rPr lang="en-GB" dirty="0"/>
                        <a:t>2</a:t>
                      </a:r>
                    </a:p>
                  </a:txBody>
                  <a:tcPr/>
                </a:tc>
                <a:tc>
                  <a:txBody>
                    <a:bodyPr/>
                    <a:lstStyle/>
                    <a:p>
                      <a:r>
                        <a:rPr lang="en-GB" sz="800" dirty="0"/>
                        <a:t>This guidance focuses on the use of conditional transfers (CTs) – such as PES – in the context of ecosystems and poverty alleviation. CTs are a type of economic incentive that often works alongside regulatory instruments such as standards and prohibitions. Incentive-based policies provide inducements – monetary and otherwise – to encourage good behaviour (</a:t>
                      </a:r>
                      <a:r>
                        <a:rPr lang="en-GB" sz="800" dirty="0" err="1"/>
                        <a:t>ie</a:t>
                      </a:r>
                      <a:r>
                        <a:rPr lang="en-GB" sz="800" dirty="0"/>
                        <a:t> investments in watershed protection) or discourage bad practices (</a:t>
                      </a:r>
                      <a:r>
                        <a:rPr lang="en-GB" sz="800" dirty="0" err="1"/>
                        <a:t>ie</a:t>
                      </a:r>
                      <a:r>
                        <a:rPr lang="en-GB" sz="800" dirty="0"/>
                        <a:t> pollution or forest degradation).  In this module we discuss some of the main elements of designing CTs for ecosystems and poverty alleviation. Modules 2 and 3 bring in-depth lessons from practical experiences.  How to use this handbook: The handbook is organised into four modules, accompanied by downloadable PowerPoint presentations and links to other downloadable materials. </a:t>
                      </a:r>
                    </a:p>
                    <a:p>
                      <a:r>
                        <a:rPr lang="en-GB" sz="800" dirty="0"/>
                        <a:t> </a:t>
                      </a:r>
                    </a:p>
                    <a:p>
                      <a:r>
                        <a:rPr lang="en-GB" sz="800" dirty="0"/>
                        <a:t>We start with the observation that PES is not a stand-alone concept that was recently developed within the conservation movement. Rather, PES is a form of conditional transfer (CT) with a strong environmental component (Ma et al., 2017; Rodríguez et al., 2011) that in practice often operates alongside other policy instruments (Barton et al., 2017b). We therefore base many of our lessons on the extensive global experiences in conditional transfers for social protection, and in particular the large- scale public works programmes that have already had important environmental impacts (Devereux, 2009; </a:t>
                      </a:r>
                      <a:r>
                        <a:rPr lang="en-GB" sz="800" dirty="0" err="1"/>
                        <a:t>Kakwani</a:t>
                      </a:r>
                      <a:r>
                        <a:rPr lang="en-GB" sz="800" dirty="0"/>
                        <a:t> et al., 2005; </a:t>
                      </a:r>
                      <a:r>
                        <a:rPr lang="en-GB" sz="800" dirty="0" err="1"/>
                        <a:t>Koohi-Kamali</a:t>
                      </a:r>
                      <a:r>
                        <a:rPr lang="en-GB" sz="800" dirty="0"/>
                        <a:t>, 2010; McCord, 2013; Uraguchi, 2011).</a:t>
                      </a:r>
                    </a:p>
                    <a:p>
                      <a:r>
                        <a:rPr lang="en-GB" sz="800" dirty="0"/>
                        <a:t>We build on previous publications and guides (see Table 2) with new research findings, such as those from ESPA researchers, and add practical knowledge of practitioners and researchers on key enabling conditions for success, brought together at several recent international workshops in Cambridge, UK (Sept 2016), Kunming-PRC (November 2016) and Chongqing, PRC (December 2017). </a:t>
                      </a:r>
                    </a:p>
                  </a:txBody>
                  <a:tcPr/>
                </a:tc>
                <a:extLst>
                  <a:ext uri="{0D108BD9-81ED-4DB2-BD59-A6C34878D82A}">
                    <a16:rowId xmlns:a16="http://schemas.microsoft.com/office/drawing/2014/main" xmlns="" val="2309387113"/>
                  </a:ext>
                </a:extLst>
              </a:tr>
              <a:tr h="873375">
                <a:tc>
                  <a:txBody>
                    <a:bodyPr/>
                    <a:lstStyle/>
                    <a:p>
                      <a:r>
                        <a:rPr lang="en-GB" sz="1800" b="0" dirty="0"/>
                        <a:t>3</a:t>
                      </a:r>
                    </a:p>
                  </a:txBody>
                  <a:tcPr/>
                </a:tc>
                <a:tc>
                  <a:txBody>
                    <a:bodyPr/>
                    <a:lstStyle/>
                    <a:p>
                      <a:r>
                        <a:rPr lang="en-GB" sz="800" b="1" kern="1200" dirty="0">
                          <a:effectLst/>
                        </a:rPr>
                        <a:t>Sustainable financing from multiple sources</a:t>
                      </a:r>
                    </a:p>
                    <a:p>
                      <a:r>
                        <a:rPr lang="en-GB" sz="800" kern="1200" dirty="0">
                          <a:effectLst/>
                        </a:rPr>
                        <a:t>The principles of externalities from PES can provide new forms of financing by unlocking revenues from ecosystem services – for example carbon taxes, water repricing. </a:t>
                      </a:r>
                    </a:p>
                    <a:p>
                      <a:r>
                        <a:rPr lang="en-GB" sz="800" kern="1200" dirty="0">
                          <a:effectLst/>
                        </a:rPr>
                        <a:t>Political support is important, but ultimately sustainable finance will determine whether a programme emerges and reaches sufficient scale. Making financing sustainable is critical if projects are to take the step from a one-off, usually donor-funded pilot, to a programme with financial stability that allows for replication and scaling-up. Grants and other forms of donor funding have helped to kick-start projects like </a:t>
                      </a:r>
                      <a:r>
                        <a:rPr lang="en-GB" sz="800" u="sng" kern="1200" dirty="0" err="1">
                          <a:effectLst/>
                          <a:hlinkClick r:id="rId2"/>
                        </a:rPr>
                        <a:t>Watershared</a:t>
                      </a:r>
                      <a:r>
                        <a:rPr lang="en-GB" sz="800" kern="1200" dirty="0">
                          <a:effectLst/>
                        </a:rPr>
                        <a:t>, and to partially cover entry costs to international carbon markets (technical studies, registration fees, etc.). But it is important to have a clear strategy to generate ongoing revenues. Local governments and water users in Bolivia now provide 80 per cent of </a:t>
                      </a:r>
                      <a:r>
                        <a:rPr lang="en-GB" sz="800" kern="1200" dirty="0" err="1">
                          <a:effectLst/>
                        </a:rPr>
                        <a:t>Watershared</a:t>
                      </a:r>
                      <a:r>
                        <a:rPr lang="en-GB" sz="800" kern="1200" dirty="0">
                          <a:effectLst/>
                        </a:rPr>
                        <a:t> payments (</a:t>
                      </a:r>
                      <a:r>
                        <a:rPr lang="en-GB" sz="800" u="none" strike="noStrike" kern="1200" dirty="0">
                          <a:effectLst/>
                          <a:hlinkClick r:id="rId3" action="ppaction://hlinkfile" tooltip="Asquith, 2016 #2068"/>
                        </a:rPr>
                        <a:t>Asquith, 2016</a:t>
                      </a:r>
                      <a:r>
                        <a:rPr lang="en-GB" sz="800" kern="1200" dirty="0">
                          <a:effectLst/>
                        </a:rPr>
                        <a:t>), and sales from </a:t>
                      </a:r>
                      <a:r>
                        <a:rPr lang="en-GB" sz="800" u="sng" kern="1200" dirty="0">
                          <a:effectLst/>
                          <a:hlinkClick r:id="rId4"/>
                        </a:rPr>
                        <a:t>carbon offsets</a:t>
                      </a:r>
                      <a:r>
                        <a:rPr lang="en-GB" sz="800" kern="1200" dirty="0">
                          <a:effectLst/>
                        </a:rPr>
                        <a:t> generate important revenues in our Mexico, Uganda and Kenya cases. </a:t>
                      </a:r>
                    </a:p>
                    <a:p>
                      <a:r>
                        <a:rPr lang="en-GB" sz="800" kern="1200" dirty="0">
                          <a:effectLst/>
                        </a:rPr>
                        <a:t>For national programmes, pegging contributions to tax allocations can be a softer (and often more politically viable) form of earmarking. For example, in Costa Rica and Mexico, allocations are roughly linked to fuel and water tax collection and are written into national law. Large countries like </a:t>
                      </a:r>
                      <a:r>
                        <a:rPr lang="en-GB" sz="800" u="sng" kern="1200" dirty="0">
                          <a:effectLst/>
                          <a:hlinkClick r:id="rId5"/>
                        </a:rPr>
                        <a:t>China</a:t>
                      </a:r>
                      <a:r>
                        <a:rPr lang="en-GB" sz="800" kern="1200" dirty="0">
                          <a:effectLst/>
                        </a:rPr>
                        <a:t>, </a:t>
                      </a:r>
                      <a:r>
                        <a:rPr lang="en-GB" sz="800" u="sng" kern="1200" dirty="0">
                          <a:effectLst/>
                          <a:hlinkClick r:id="rId6"/>
                        </a:rPr>
                        <a:t>Mexico</a:t>
                      </a:r>
                      <a:r>
                        <a:rPr lang="en-GB" sz="800" kern="1200" dirty="0">
                          <a:effectLst/>
                        </a:rPr>
                        <a:t>, </a:t>
                      </a:r>
                      <a:r>
                        <a:rPr lang="en-GB" sz="800" u="sng" kern="1200" dirty="0">
                          <a:effectLst/>
                          <a:hlinkClick r:id="rId7"/>
                        </a:rPr>
                        <a:t>India</a:t>
                      </a:r>
                      <a:r>
                        <a:rPr lang="en-GB" sz="800" kern="1200" dirty="0">
                          <a:effectLst/>
                        </a:rPr>
                        <a:t> and </a:t>
                      </a:r>
                      <a:r>
                        <a:rPr lang="en-GB" sz="800" u="sng" kern="1200" dirty="0">
                          <a:effectLst/>
                          <a:hlinkClick r:id="rId8"/>
                        </a:rPr>
                        <a:t>Brazil</a:t>
                      </a:r>
                      <a:r>
                        <a:rPr lang="en-GB" sz="800" kern="1200" dirty="0">
                          <a:effectLst/>
                        </a:rPr>
                        <a:t> use match contributions from national government with those from provincial/local budgets. This can help leverage funding from the private sector – almost 80 per cent of Bolsa Floresta in Brazil is funded from private sources, including Coca-Cola, Samsung, Abril Media Group and Marriott International, through a REDD+ project selling carbon credits on the voluntary market {Viana, 2013 #2106} (Viana, et al., 2014). </a:t>
                      </a:r>
                      <a:r>
                        <a:rPr lang="en-GB" sz="800" u="sng" kern="1200" dirty="0">
                          <a:effectLst/>
                          <a:hlinkClick r:id="rId9"/>
                        </a:rPr>
                        <a:t>Costa Rica</a:t>
                      </a:r>
                      <a:r>
                        <a:rPr lang="en-GB" sz="800" kern="1200" dirty="0">
                          <a:effectLst/>
                        </a:rPr>
                        <a:t> has also successfully combined revenues from taxes, voluntary contributions and donor funding. </a:t>
                      </a:r>
                    </a:p>
                    <a:p>
                      <a:r>
                        <a:rPr lang="en-GB" sz="800" kern="1200" dirty="0">
                          <a:effectLst/>
                        </a:rPr>
                        <a:t>Experience shows it is possible to choose or develop pro-poor financial instruments for ecosystem management, but this needs to be done carefully and with adequate resources. The link to social protection can significantly increase the resources available for environmental management, as is the case in South Africa’s </a:t>
                      </a:r>
                      <a:r>
                        <a:rPr lang="en-GB" sz="800" u="sng" kern="1200" dirty="0">
                          <a:effectLst/>
                          <a:hlinkClick r:id="rId10"/>
                        </a:rPr>
                        <a:t>Working for Water programme</a:t>
                      </a:r>
                      <a:r>
                        <a:rPr lang="en-GB" sz="800" kern="1200" dirty="0">
                          <a:effectLst/>
                        </a:rPr>
                        <a:t>. </a:t>
                      </a:r>
                    </a:p>
                    <a:p>
                      <a:r>
                        <a:rPr lang="en-GB" sz="800" kern="1200" dirty="0">
                          <a:effectLst/>
                        </a:rPr>
                        <a:t>Useful innovations to manage these financial flows include developing secure finance management systems, such as independent trust funds, and diversifying the portfolio of economic instruments for capitalisation. Programmes like MGNREGA and </a:t>
                      </a:r>
                      <a:r>
                        <a:rPr lang="en-GB" sz="800" u="sng" kern="1200" dirty="0">
                          <a:effectLst/>
                          <a:hlinkClick r:id="rId8"/>
                        </a:rPr>
                        <a:t>Bolsa Floresta</a:t>
                      </a:r>
                      <a:r>
                        <a:rPr lang="en-GB" sz="800" kern="1200" dirty="0">
                          <a:effectLst/>
                        </a:rPr>
                        <a:t> in Brazil work as catalysers of large integration of the financial sector and the poorer parts of society.</a:t>
                      </a:r>
                      <a:endParaRPr lang="en-GB" sz="800" kern="1200" dirty="0">
                        <a:solidFill>
                          <a:schemeClr val="tx1"/>
                        </a:solidFill>
                        <a:effectLst/>
                        <a:latin typeface="+mn-lt"/>
                        <a:ea typeface="+mn-ea"/>
                        <a:cs typeface="+mn-cs"/>
                      </a:endParaRPr>
                    </a:p>
                  </a:txBody>
                  <a:tcPr/>
                </a:tc>
                <a:extLst>
                  <a:ext uri="{0D108BD9-81ED-4DB2-BD59-A6C34878D82A}">
                    <a16:rowId xmlns:a16="http://schemas.microsoft.com/office/drawing/2014/main" xmlns="" val="117190502"/>
                  </a:ext>
                </a:extLst>
              </a:tr>
            </a:tbl>
          </a:graphicData>
        </a:graphic>
      </p:graphicFrame>
    </p:spTree>
    <p:extLst>
      <p:ext uri="{BB962C8B-B14F-4D97-AF65-F5344CB8AC3E}">
        <p14:creationId xmlns:p14="http://schemas.microsoft.com/office/powerpoint/2010/main" val="68468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19205DF6-4D14-A24B-A36E-263151ABE8B6}"/>
              </a:ext>
            </a:extLst>
          </p:cNvPr>
          <p:cNvGraphicFramePr>
            <a:graphicFrameLocks noGrp="1"/>
          </p:cNvGraphicFramePr>
          <p:nvPr>
            <p:ph idx="4294967295"/>
            <p:extLst>
              <p:ext uri="{D42A27DB-BD31-4B8C-83A1-F6EECF244321}">
                <p14:modId xmlns:p14="http://schemas.microsoft.com/office/powerpoint/2010/main" val="2010882446"/>
              </p:ext>
            </p:extLst>
          </p:nvPr>
        </p:nvGraphicFramePr>
        <p:xfrm>
          <a:off x="189230" y="184468"/>
          <a:ext cx="8833296" cy="4742488"/>
        </p:xfrm>
        <a:graphic>
          <a:graphicData uri="http://schemas.openxmlformats.org/drawingml/2006/table">
            <a:tbl>
              <a:tblPr firstRow="1" bandRow="1">
                <a:tableStyleId>{5940675A-B579-460E-94D1-54222C63F5DA}</a:tableStyleId>
              </a:tblPr>
              <a:tblGrid>
                <a:gridCol w="492721">
                  <a:extLst>
                    <a:ext uri="{9D8B030D-6E8A-4147-A177-3AD203B41FA5}">
                      <a16:colId xmlns:a16="http://schemas.microsoft.com/office/drawing/2014/main" xmlns="" val="1195906791"/>
                    </a:ext>
                  </a:extLst>
                </a:gridCol>
                <a:gridCol w="8340575">
                  <a:extLst>
                    <a:ext uri="{9D8B030D-6E8A-4147-A177-3AD203B41FA5}">
                      <a16:colId xmlns:a16="http://schemas.microsoft.com/office/drawing/2014/main" xmlns="" val="672130251"/>
                    </a:ext>
                  </a:extLst>
                </a:gridCol>
              </a:tblGrid>
              <a:tr h="877724">
                <a:tc>
                  <a:txBody>
                    <a:bodyPr/>
                    <a:lstStyle/>
                    <a:p>
                      <a:r>
                        <a:rPr lang="en-GB" sz="1800" b="0" dirty="0"/>
                        <a:t>4</a:t>
                      </a:r>
                    </a:p>
                  </a:txBody>
                  <a:tcPr/>
                </a:tc>
                <a:tc>
                  <a:txBody>
                    <a:bodyPr/>
                    <a:lstStyle/>
                    <a:p>
                      <a:r>
                        <a:rPr lang="en-US" sz="800" kern="1200" dirty="0">
                          <a:effectLst/>
                        </a:rPr>
                        <a:t>Governments in India, </a:t>
                      </a:r>
                      <a:r>
                        <a:rPr lang="en-US" sz="800" u="sng" kern="1200" dirty="0">
                          <a:effectLst/>
                          <a:hlinkClick r:id="rId2"/>
                        </a:rPr>
                        <a:t>China</a:t>
                      </a:r>
                      <a:r>
                        <a:rPr lang="en-US" sz="800" kern="1200" dirty="0">
                          <a:effectLst/>
                        </a:rPr>
                        <a:t> and </a:t>
                      </a:r>
                      <a:r>
                        <a:rPr lang="en-US" sz="800" u="sng" kern="1200" dirty="0">
                          <a:effectLst/>
                          <a:hlinkClick r:id="rId3"/>
                        </a:rPr>
                        <a:t>South Africa</a:t>
                      </a:r>
                      <a:r>
                        <a:rPr lang="en-US" sz="800" kern="1200" dirty="0">
                          <a:effectLst/>
                        </a:rPr>
                        <a:t> pledge significant budget allocations to CT/PES. </a:t>
                      </a:r>
                      <a:r>
                        <a:rPr lang="en-US" sz="800" u="sng" kern="1200" dirty="0">
                          <a:effectLst/>
                          <a:hlinkClick r:id="rId4"/>
                        </a:rPr>
                        <a:t>Costa Rica</a:t>
                      </a:r>
                      <a:r>
                        <a:rPr lang="en-US" sz="800" kern="1200" dirty="0">
                          <a:effectLst/>
                        </a:rPr>
                        <a:t> and </a:t>
                      </a:r>
                      <a:r>
                        <a:rPr lang="en-US" sz="800" u="sng" kern="1200" dirty="0">
                          <a:effectLst/>
                          <a:hlinkClick r:id="rId5"/>
                        </a:rPr>
                        <a:t>Mexico</a:t>
                      </a:r>
                      <a:r>
                        <a:rPr lang="en-US" sz="800" kern="1200" dirty="0">
                          <a:effectLst/>
                        </a:rPr>
                        <a:t> show that it is possible to earmark water and fuel taxes for environmental activities. Local schemes such as </a:t>
                      </a:r>
                      <a:r>
                        <a:rPr lang="en-US" sz="800" u="sng" kern="1200" dirty="0" err="1">
                          <a:effectLst/>
                          <a:hlinkClick r:id="rId6"/>
                        </a:rPr>
                        <a:t>Watershared</a:t>
                      </a:r>
                      <a:r>
                        <a:rPr lang="en-US" sz="800" kern="1200" dirty="0">
                          <a:effectLst/>
                        </a:rPr>
                        <a:t> in South America demonstrate a willingness from local governments and water utilities to pay towards watershed conservation. </a:t>
                      </a:r>
                      <a:endParaRPr lang="en-GB" sz="800" kern="1200" dirty="0">
                        <a:effectLst/>
                      </a:endParaRPr>
                    </a:p>
                    <a:p>
                      <a:r>
                        <a:rPr lang="en-GB" sz="800" kern="1200" dirty="0">
                          <a:effectLst/>
                        </a:rPr>
                        <a:t>Climate change and SDG agendas bring the environment back onto the discussion table, as well as the potential to scale up financial flows towards conservation and restoration of ecosystems. </a:t>
                      </a:r>
                    </a:p>
                    <a:p>
                      <a:r>
                        <a:rPr lang="en-GB" sz="800" kern="1200" dirty="0">
                          <a:effectLst/>
                        </a:rPr>
                        <a:t>This section focuses on how PES/CT programmes are financed and presents strategies to secure sustainable financing to scale up and achieve long-term impacts of the programmes. It is based on lessons from ongoing programmes reviewed in Module 2 and emerging systems from international climate and conservation finance. </a:t>
                      </a:r>
                    </a:p>
                    <a:p>
                      <a:r>
                        <a:rPr lang="en-GB" sz="800" kern="1200" dirty="0">
                          <a:effectLst/>
                        </a:rPr>
                        <a:t> </a:t>
                      </a:r>
                    </a:p>
                    <a:p>
                      <a:r>
                        <a:rPr lang="en-GB" sz="800" kern="1200" dirty="0">
                          <a:effectLst/>
                        </a:rPr>
                        <a:t>We identify three main types of funding for CT/PES (Figure 4): a) direct deals and voluntary contributions, especially for carbon and watershed local deals; b) public budgets, through ear-marking, general budget or public debt; and d) international finance, for example linked to REDD+ and climate change resources. </a:t>
                      </a:r>
                    </a:p>
                    <a:p>
                      <a:r>
                        <a:rPr lang="en-GB" sz="800" kern="1200" dirty="0">
                          <a:effectLst/>
                        </a:rPr>
                        <a:t> </a:t>
                      </a:r>
                    </a:p>
                    <a:p>
                      <a:r>
                        <a:rPr lang="en-GB" sz="800" kern="1200" dirty="0">
                          <a:effectLst/>
                        </a:rPr>
                        <a:t>An incipient sector is linked to d) conservation finance, which focuses on the potential of initiatives to generate financial returns to investments. Political support and viability underscores any strategy for sustainable financing. </a:t>
                      </a:r>
                    </a:p>
                    <a:p>
                      <a:r>
                        <a:rPr lang="en-GB" sz="800" kern="1200" dirty="0">
                          <a:effectLst/>
                        </a:rPr>
                        <a:t> </a:t>
                      </a:r>
                      <a:endParaRPr lang="en-GB" sz="800" b="0" kern="1200" dirty="0">
                        <a:solidFill>
                          <a:schemeClr val="tx1"/>
                        </a:solidFill>
                        <a:effectLst/>
                        <a:latin typeface="+mn-lt"/>
                        <a:ea typeface="+mn-ea"/>
                        <a:cs typeface="+mn-cs"/>
                      </a:endParaRPr>
                    </a:p>
                  </a:txBody>
                  <a:tcPr/>
                </a:tc>
                <a:extLst>
                  <a:ext uri="{0D108BD9-81ED-4DB2-BD59-A6C34878D82A}">
                    <a16:rowId xmlns:a16="http://schemas.microsoft.com/office/drawing/2014/main" xmlns="" val="3641124349"/>
                  </a:ext>
                </a:extLst>
              </a:tr>
              <a:tr h="877724">
                <a:tc>
                  <a:txBody>
                    <a:bodyPr/>
                    <a:lstStyle/>
                    <a:p>
                      <a:r>
                        <a:rPr lang="en-GB" dirty="0"/>
                        <a:t>5</a:t>
                      </a:r>
                    </a:p>
                  </a:txBody>
                  <a:tcPr/>
                </a:tc>
                <a:tc>
                  <a:txBody>
                    <a:bodyPr/>
                    <a:lstStyle/>
                    <a:p>
                      <a:r>
                        <a:rPr lang="en-GB" sz="800" dirty="0"/>
                        <a:t>Having significant, sustainable funding will make the difference for upscaling across space, but importantly across time. </a:t>
                      </a:r>
                      <a:r>
                        <a:rPr lang="en-GB" sz="800" dirty="0" err="1"/>
                        <a:t>Environmetal</a:t>
                      </a:r>
                      <a:r>
                        <a:rPr lang="en-GB" sz="800" dirty="0"/>
                        <a:t> investments take many years to complete, and are difficult to implement initially. Funding needs to be secured for longer periods of time than 1 or 3 years which are customary in voluntary agreements. There are growing examples of where the money for PES/CT can come from. Governments are still the main source, but increasingly they look at ways to obtain new forms e.g. through new charges (e.g. carbon), and by looking at the landscape of incentives that could complement or negatively affect environmental investments (e.g. perverse incentives). Good tools for macro analysis of finance include the Climate Expenditure Review and the methodologies provided by BIOFIN. </a:t>
                      </a:r>
                    </a:p>
                  </a:txBody>
                  <a:tcPr/>
                </a:tc>
                <a:extLst>
                  <a:ext uri="{0D108BD9-81ED-4DB2-BD59-A6C34878D82A}">
                    <a16:rowId xmlns:a16="http://schemas.microsoft.com/office/drawing/2014/main" xmlns="" val="985371696"/>
                  </a:ext>
                </a:extLst>
              </a:tr>
              <a:tr h="877724">
                <a:tc>
                  <a:txBody>
                    <a:bodyPr/>
                    <a:lstStyle/>
                    <a:p>
                      <a:r>
                        <a:rPr lang="en-GB" sz="1800" b="0"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effectLst/>
                        </a:rPr>
                        <a:t>Political support is important, but ultimately sustainable finance will determine whether a programme emerges and reaches sufficient scale. </a:t>
                      </a:r>
                      <a:r>
                        <a:rPr lang="en-GB" sz="800" kern="1200" dirty="0">
                          <a:effectLst/>
                        </a:rPr>
                        <a:t>Making financing sustainable is critical if projects and programmes are to take the step from one-off, usually donor funded pilots, to a programme with financial stability that allows for replication and scaling-up. Grants and other forms of donor-funding have been very useful to kick-start projects like </a:t>
                      </a:r>
                      <a:r>
                        <a:rPr lang="en-GB" sz="800" kern="1200" dirty="0" err="1">
                          <a:effectLst/>
                        </a:rPr>
                        <a:t>Watershared</a:t>
                      </a:r>
                      <a:r>
                        <a:rPr lang="en-GB" sz="800" kern="1200" dirty="0">
                          <a:effectLst/>
                        </a:rPr>
                        <a:t>, and to partially cover entry costs to international carbon markets (technical studies, registration fees, etc). But it is important to have a clear strategy for ongoing revenues. Local governments and water users in Bolivia now provide 80% of </a:t>
                      </a:r>
                      <a:r>
                        <a:rPr lang="en-GB" sz="800" kern="1200" dirty="0" err="1">
                          <a:effectLst/>
                        </a:rPr>
                        <a:t>Watershared</a:t>
                      </a:r>
                      <a:r>
                        <a:rPr lang="en-GB" sz="800" kern="1200" dirty="0">
                          <a:effectLst/>
                        </a:rPr>
                        <a:t> payments (Asquith 2016), and sales from carbon offsets generate important revenues in Mexico, Uganda and Kenya.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See also: </a:t>
                      </a:r>
                      <a:r>
                        <a:rPr lang="en-GB" sz="800" kern="1200" dirty="0">
                          <a:effectLst/>
                        </a:rPr>
                        <a:t>STEELE, P., RAI, N. &amp; NHANTUMBO, I. 2015. Beyond loans: instruments to ensure the poor access climate and development finance. London. </a:t>
                      </a:r>
                      <a:r>
                        <a:rPr lang="en-GB" sz="800" dirty="0"/>
                        <a:t>. (http://pubs.iied.org/17318IIED.html ) for financial instruments for the poor. Appropriate</a:t>
                      </a:r>
                      <a:r>
                        <a:rPr lang="en-GB" sz="800" baseline="0" dirty="0"/>
                        <a:t> financial instruments are key to reach the poor</a:t>
                      </a:r>
                      <a:r>
                        <a:rPr lang="en-GB" sz="800" dirty="0"/>
                        <a:t>. Mainstream financial institutions rely on instruments such as high interest loans,</a:t>
                      </a:r>
                      <a:r>
                        <a:rPr lang="en-GB" sz="800" baseline="0" dirty="0"/>
                        <a:t> that</a:t>
                      </a:r>
                      <a:r>
                        <a:rPr lang="en-GB" sz="800" dirty="0"/>
                        <a:t> tend to exclude poorer</a:t>
                      </a:r>
                      <a:r>
                        <a:rPr lang="en-GB" sz="800" baseline="0" dirty="0"/>
                        <a:t> </a:t>
                      </a:r>
                      <a:r>
                        <a:rPr lang="en-GB" sz="800" dirty="0"/>
                        <a:t>groups because of high transaction costs, low profit margins and limited credit worthiness. </a:t>
                      </a:r>
                    </a:p>
                  </a:txBody>
                  <a:tcPr/>
                </a:tc>
                <a:extLst>
                  <a:ext uri="{0D108BD9-81ED-4DB2-BD59-A6C34878D82A}">
                    <a16:rowId xmlns:a16="http://schemas.microsoft.com/office/drawing/2014/main" xmlns="" val="3908680758"/>
                  </a:ext>
                </a:extLst>
              </a:tr>
              <a:tr h="877724">
                <a:tc>
                  <a:txBody>
                    <a:bodyPr/>
                    <a:lstStyle/>
                    <a:p>
                      <a:r>
                        <a:rPr lang="en-GB"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Funding: Two identical watersheds in Dominican Republic (Rio </a:t>
                      </a:r>
                      <a:r>
                        <a:rPr lang="en-GB" sz="800" dirty="0" err="1"/>
                        <a:t>Ocoa</a:t>
                      </a:r>
                      <a:r>
                        <a:rPr lang="en-GB" sz="800" dirty="0"/>
                        <a:t>, Rio </a:t>
                      </a:r>
                      <a:r>
                        <a:rPr lang="en-GB" sz="800" dirty="0" err="1"/>
                        <a:t>Nizao</a:t>
                      </a:r>
                      <a:r>
                        <a:rPr lang="en-GB" sz="800" dirty="0"/>
                        <a:t>). Roughly same structure, hydrology, soils, and conservation problems. Downstream users vary – Rio </a:t>
                      </a:r>
                      <a:r>
                        <a:rPr lang="en-GB" sz="800" dirty="0" err="1"/>
                        <a:t>Nizao</a:t>
                      </a:r>
                      <a:r>
                        <a:rPr lang="en-GB" sz="800" dirty="0"/>
                        <a:t> provides water for several hydroelectric projects in cascade, irrigation and large cities.  Rio </a:t>
                      </a:r>
                      <a:r>
                        <a:rPr lang="en-GB" sz="800" dirty="0" err="1"/>
                        <a:t>Ocoa</a:t>
                      </a:r>
                      <a:r>
                        <a:rPr lang="en-GB" sz="800" dirty="0"/>
                        <a:t> provides water for a small community with  rural agriculture. Economic value of ecosystem services are linked to the users – and their willingness/ ability to pay for the ES. While the amount of water is similar in both watersheds, the economic value of the ecosystem services varies a lot. IMPORTANT ELEMENT TO HIGHLIGHT: Focus initially on those who have higher ability to pay. Source: </a:t>
                      </a:r>
                      <a:r>
                        <a:rPr lang="en-GB" sz="800" dirty="0" err="1"/>
                        <a:t>Pagiola</a:t>
                      </a:r>
                      <a:r>
                        <a:rPr lang="en-GB" sz="800" dirty="0"/>
                        <a:t> and </a:t>
                      </a:r>
                      <a:r>
                        <a:rPr lang="en-GB" sz="800" dirty="0" err="1"/>
                        <a:t>Platais</a:t>
                      </a:r>
                      <a:r>
                        <a:rPr lang="en-GB" sz="800" dirty="0"/>
                        <a:t>, 2005. </a:t>
                      </a:r>
                    </a:p>
                  </a:txBody>
                  <a:tcPr/>
                </a:tc>
                <a:extLst>
                  <a:ext uri="{0D108BD9-81ED-4DB2-BD59-A6C34878D82A}">
                    <a16:rowId xmlns:a16="http://schemas.microsoft.com/office/drawing/2014/main" xmlns="" val="1125656071"/>
                  </a:ext>
                </a:extLst>
              </a:tr>
            </a:tbl>
          </a:graphicData>
        </a:graphic>
      </p:graphicFrame>
    </p:spTree>
    <p:extLst>
      <p:ext uri="{BB962C8B-B14F-4D97-AF65-F5344CB8AC3E}">
        <p14:creationId xmlns:p14="http://schemas.microsoft.com/office/powerpoint/2010/main" val="4071244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19205DF6-4D14-A24B-A36E-263151ABE8B6}"/>
              </a:ext>
            </a:extLst>
          </p:cNvPr>
          <p:cNvGraphicFramePr>
            <a:graphicFrameLocks noGrp="1"/>
          </p:cNvGraphicFramePr>
          <p:nvPr>
            <p:ph idx="4294967295"/>
            <p:extLst>
              <p:ext uri="{D42A27DB-BD31-4B8C-83A1-F6EECF244321}">
                <p14:modId xmlns:p14="http://schemas.microsoft.com/office/powerpoint/2010/main" val="3695075291"/>
              </p:ext>
            </p:extLst>
          </p:nvPr>
        </p:nvGraphicFramePr>
        <p:xfrm>
          <a:off x="189230" y="184468"/>
          <a:ext cx="8833296" cy="3529484"/>
        </p:xfrm>
        <a:graphic>
          <a:graphicData uri="http://schemas.openxmlformats.org/drawingml/2006/table">
            <a:tbl>
              <a:tblPr firstRow="1" bandRow="1">
                <a:tableStyleId>{5940675A-B579-460E-94D1-54222C63F5DA}</a:tableStyleId>
              </a:tblPr>
              <a:tblGrid>
                <a:gridCol w="492721">
                  <a:extLst>
                    <a:ext uri="{9D8B030D-6E8A-4147-A177-3AD203B41FA5}">
                      <a16:colId xmlns:a16="http://schemas.microsoft.com/office/drawing/2014/main" xmlns="" val="1195906791"/>
                    </a:ext>
                  </a:extLst>
                </a:gridCol>
                <a:gridCol w="8340575">
                  <a:extLst>
                    <a:ext uri="{9D8B030D-6E8A-4147-A177-3AD203B41FA5}">
                      <a16:colId xmlns:a16="http://schemas.microsoft.com/office/drawing/2014/main" xmlns="" val="672130251"/>
                    </a:ext>
                  </a:extLst>
                </a:gridCol>
              </a:tblGrid>
              <a:tr h="877724">
                <a:tc>
                  <a:txBody>
                    <a:bodyPr/>
                    <a:lstStyle/>
                    <a:p>
                      <a:r>
                        <a:rPr lang="en-GB" b="0" dirty="0"/>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effectLst/>
                        </a:rPr>
                        <a:t>Continual feedback and exploration of new sources of funding. See CR example.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effectLst/>
                        </a:rPr>
                        <a:t>*Note: (1)  </a:t>
                      </a:r>
                      <a:r>
                        <a:rPr lang="en-GB" sz="800" kern="1200" dirty="0" err="1">
                          <a:effectLst/>
                        </a:rPr>
                        <a:t>Certificado</a:t>
                      </a:r>
                      <a:r>
                        <a:rPr lang="en-GB" sz="800" kern="1200" dirty="0">
                          <a:effectLst/>
                        </a:rPr>
                        <a:t> de </a:t>
                      </a:r>
                      <a:r>
                        <a:rPr lang="en-GB" sz="800" kern="1200" dirty="0" err="1">
                          <a:effectLst/>
                        </a:rPr>
                        <a:t>abono</a:t>
                      </a:r>
                      <a:r>
                        <a:rPr lang="en-GB" sz="800" kern="1200" dirty="0">
                          <a:effectLst/>
                        </a:rPr>
                        <a:t> </a:t>
                      </a:r>
                      <a:r>
                        <a:rPr lang="en-GB" sz="800" kern="1200" dirty="0" err="1">
                          <a:effectLst/>
                        </a:rPr>
                        <a:t>forestal</a:t>
                      </a:r>
                      <a:r>
                        <a:rPr lang="en-GB" sz="800" kern="1200" dirty="0">
                          <a:effectLst/>
                        </a:rPr>
                        <a:t> (CAF) pre-dates PES, and was a subsidy for reforestation. It overlapped with PES between 1998-2005, and phased out since 2006. Note (2). Totals not adjusted by inflation. Source of data: FONAFIFO statistics.  </a:t>
                      </a:r>
                    </a:p>
                    <a:p>
                      <a:r>
                        <a:rPr lang="en-GB" sz="800" dirty="0"/>
                        <a:t>Prepared by Porras and </a:t>
                      </a:r>
                      <a:r>
                        <a:rPr lang="en-GB" sz="800" dirty="0" err="1"/>
                        <a:t>Chacón</a:t>
                      </a:r>
                      <a:r>
                        <a:rPr lang="en-GB" sz="800" dirty="0"/>
                        <a:t>-Cascante</a:t>
                      </a:r>
                    </a:p>
                    <a:p>
                      <a:r>
                        <a:rPr lang="en-GB" sz="800" dirty="0"/>
                        <a:t>Source: PES Handbook – Porras &amp; Asquith (2018)</a:t>
                      </a:r>
                    </a:p>
                    <a:p>
                      <a:r>
                        <a:rPr lang="en-GB" sz="800" kern="1200" dirty="0">
                          <a:effectLst/>
                        </a:rPr>
                        <a:t>Sustainable financing</a:t>
                      </a:r>
                    </a:p>
                    <a:p>
                      <a:r>
                        <a:rPr lang="en-GB" sz="800" kern="1200" dirty="0">
                          <a:effectLst/>
                        </a:rPr>
                        <a:t>Financial resources come mostly from domestic sources through a combination of instruments: </a:t>
                      </a:r>
                    </a:p>
                    <a:p>
                      <a:pPr lvl="0"/>
                      <a:r>
                        <a:rPr lang="en-GB" sz="800" b="1" kern="1200" dirty="0">
                          <a:effectLst/>
                        </a:rPr>
                        <a:t>Fuel tax</a:t>
                      </a:r>
                      <a:r>
                        <a:rPr lang="en-GB" sz="800" kern="1200" dirty="0">
                          <a:effectLst/>
                        </a:rPr>
                        <a:t>: Initially as a percentage of collection and now a fixed annual amount, it is linked to carbon emissions (average US$11.6m per year).</a:t>
                      </a:r>
                    </a:p>
                    <a:p>
                      <a:pPr lvl="0"/>
                      <a:r>
                        <a:rPr lang="en-GB" sz="800" b="1" kern="1200" dirty="0">
                          <a:effectLst/>
                        </a:rPr>
                        <a:t>Water tax</a:t>
                      </a:r>
                      <a:r>
                        <a:rPr lang="en-GB" sz="800" kern="1200" dirty="0">
                          <a:effectLst/>
                        </a:rPr>
                        <a:t>: Early one-to-one watershed agreements with hydroelectric companies gave way in 2006 to an allocation from water fees (25 per cent of collected revenue goes to PES, and 25 per cent to public parks and conservation areas). Average revenues from this source reached US$3.6m between 2007 and the first half of 2010. </a:t>
                      </a:r>
                    </a:p>
                    <a:p>
                      <a:pPr lvl="0"/>
                      <a:r>
                        <a:rPr lang="en-GB" sz="800" b="1" kern="1200" dirty="0">
                          <a:effectLst/>
                        </a:rPr>
                        <a:t>Loans</a:t>
                      </a:r>
                      <a:r>
                        <a:rPr lang="en-GB" sz="800" kern="1200" dirty="0">
                          <a:effectLst/>
                        </a:rPr>
                        <a:t> from the World Bank to kick-start the programme, combined with some smaller grants, notably from the German Development Bank (KFW) and the Global Environmental Facility (GEF).  </a:t>
                      </a:r>
                    </a:p>
                    <a:p>
                      <a:pPr lvl="0"/>
                      <a:r>
                        <a:rPr lang="en-GB" sz="800" b="1" kern="1200" dirty="0">
                          <a:effectLst/>
                        </a:rPr>
                        <a:t>Agreements with private and semi-private companies </a:t>
                      </a:r>
                      <a:r>
                        <a:rPr lang="en-GB" sz="800" kern="1200" dirty="0">
                          <a:effectLst/>
                        </a:rPr>
                        <a:t>interested in promoting forest protection for water protection, biodiversity conservation or landscape beauty in their areas (for example, the tourism sector, conservation groups).</a:t>
                      </a:r>
                    </a:p>
                    <a:p>
                      <a:r>
                        <a:rPr lang="en-GB" sz="800" kern="1200" dirty="0">
                          <a:effectLst/>
                        </a:rPr>
                        <a:t>To date, most of the funding for PES comes from the government, either through central budget allocation or as loan repayments to the World Bank (through </a:t>
                      </a:r>
                      <a:r>
                        <a:rPr lang="en-GB" sz="800" kern="1200" dirty="0" err="1">
                          <a:effectLst/>
                        </a:rPr>
                        <a:t>Ecomarkets</a:t>
                      </a:r>
                      <a:r>
                        <a:rPr lang="en-GB" sz="800" kern="1200" dirty="0">
                          <a:effectLst/>
                        </a:rPr>
                        <a:t>). Agreements with individual companies (CNFL, Florida Ice &amp; Farm, and several hydroelectric companies) provide small amounts of financial resources (less than 2 per cent of all payments made since the beginning of the programme) but have been instrumental in creating demand and support for the water tax adjustment (which succeeded in unlocking significant new revenues). Over-the-counter sales of ES certificates (CSA) remain small but internally promising as a way of raising resources to invest at local level. One of the reasons why they have not taken off is their relative high transaction costs in relation to money raised, compared to the other sources, especially earmarking. </a:t>
                      </a:r>
                    </a:p>
                    <a:p>
                      <a:endParaRPr lang="en-GB" sz="800" kern="1200" dirty="0">
                        <a:effectLst/>
                      </a:endParaRPr>
                    </a:p>
                    <a:p>
                      <a:endParaRPr lang="en-GB" sz="800" kern="1200" dirty="0">
                        <a:effectLst/>
                      </a:endParaRPr>
                    </a:p>
                  </a:txBody>
                  <a:tcPr/>
                </a:tc>
                <a:extLst>
                  <a:ext uri="{0D108BD9-81ED-4DB2-BD59-A6C34878D82A}">
                    <a16:rowId xmlns:a16="http://schemas.microsoft.com/office/drawing/2014/main" xmlns="" val="3641124349"/>
                  </a:ext>
                </a:extLst>
              </a:tr>
              <a:tr h="877724">
                <a:tc>
                  <a:txBody>
                    <a:bodyPr/>
                    <a:lstStyle/>
                    <a:p>
                      <a:r>
                        <a:rPr lang="en-GB" dirty="0"/>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effectLst/>
                        </a:rPr>
                        <a:t>Mainstreaming the environmental agenda into big policy and economic propositions. China for example is building the Eco-Compensation programme as one of the main instruments to deliver in their Eco-Civilization plan, bringing their “Green is Gold” proposition into practice. This extends to the expanding Belt and Road initiative. </a:t>
                      </a:r>
                    </a:p>
                  </a:txBody>
                  <a:tcPr/>
                </a:tc>
                <a:extLst>
                  <a:ext uri="{0D108BD9-81ED-4DB2-BD59-A6C34878D82A}">
                    <a16:rowId xmlns:a16="http://schemas.microsoft.com/office/drawing/2014/main" xmlns="" val="3726371836"/>
                  </a:ext>
                </a:extLst>
              </a:tr>
            </a:tbl>
          </a:graphicData>
        </a:graphic>
      </p:graphicFrame>
    </p:spTree>
    <p:extLst>
      <p:ext uri="{BB962C8B-B14F-4D97-AF65-F5344CB8AC3E}">
        <p14:creationId xmlns:p14="http://schemas.microsoft.com/office/powerpoint/2010/main" val="1968774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19205DF6-4D14-A24B-A36E-263151ABE8B6}"/>
              </a:ext>
            </a:extLst>
          </p:cNvPr>
          <p:cNvGraphicFramePr>
            <a:graphicFrameLocks noGrp="1"/>
          </p:cNvGraphicFramePr>
          <p:nvPr>
            <p:ph idx="4294967295"/>
            <p:extLst>
              <p:ext uri="{D42A27DB-BD31-4B8C-83A1-F6EECF244321}">
                <p14:modId xmlns:p14="http://schemas.microsoft.com/office/powerpoint/2010/main" val="1960526750"/>
              </p:ext>
            </p:extLst>
          </p:nvPr>
        </p:nvGraphicFramePr>
        <p:xfrm>
          <a:off x="189230" y="184468"/>
          <a:ext cx="8833296" cy="5821680"/>
        </p:xfrm>
        <a:graphic>
          <a:graphicData uri="http://schemas.openxmlformats.org/drawingml/2006/table">
            <a:tbl>
              <a:tblPr firstRow="1" bandRow="1">
                <a:tableStyleId>{5940675A-B579-460E-94D1-54222C63F5DA}</a:tableStyleId>
              </a:tblPr>
              <a:tblGrid>
                <a:gridCol w="492721">
                  <a:extLst>
                    <a:ext uri="{9D8B030D-6E8A-4147-A177-3AD203B41FA5}">
                      <a16:colId xmlns:a16="http://schemas.microsoft.com/office/drawing/2014/main" xmlns="" val="1195906791"/>
                    </a:ext>
                  </a:extLst>
                </a:gridCol>
                <a:gridCol w="8340575">
                  <a:extLst>
                    <a:ext uri="{9D8B030D-6E8A-4147-A177-3AD203B41FA5}">
                      <a16:colId xmlns:a16="http://schemas.microsoft.com/office/drawing/2014/main" xmlns="" val="672130251"/>
                    </a:ext>
                  </a:extLst>
                </a:gridCol>
              </a:tblGrid>
              <a:tr h="877724">
                <a:tc>
                  <a:txBody>
                    <a:bodyPr/>
                    <a:lstStyle/>
                    <a:p>
                      <a:pPr>
                        <a:buNone/>
                      </a:pPr>
                      <a:r>
                        <a:rPr lang="en-GB" b="0" dirty="0"/>
                        <a:t>10</a:t>
                      </a:r>
                    </a:p>
                  </a:txBody>
                  <a:tcPr/>
                </a:tc>
                <a:tc>
                  <a:txBody>
                    <a:bodyPr/>
                    <a:lstStyle/>
                    <a:p>
                      <a:pPr>
                        <a:buNone/>
                      </a:pPr>
                      <a:r>
                        <a:rPr lang="en-GB" sz="800" dirty="0"/>
                        <a:t>There are useful tools to help understand existing expenditures to free-up resources towards PES/CT. </a:t>
                      </a:r>
                    </a:p>
                    <a:p>
                      <a:pPr>
                        <a:buNone/>
                      </a:pPr>
                      <a:r>
                        <a:rPr lang="en-US" sz="800" dirty="0"/>
                        <a:t>The Climate Public Expenditure and Institutional Review (CPEIR), for example, helps countries track existing budget climate expenditures across different sectors. The framework looks at six dimensions of public expenditure: fiscal sustainability, strategic resource allocation, the role of the government, efficiency and effectiveness of spending, incidence of spending and capability of institutions and alignment of incentives (</a:t>
                      </a:r>
                      <a:r>
                        <a:rPr lang="en-US" sz="800" dirty="0">
                          <a:hlinkClick r:id="rId2" action="ppaction://hlinkfile" tooltip="International Bank for Reconstruction and Development, 2014 #2193"/>
                        </a:rPr>
                        <a:t>International Bank for Reconstruction and Development and World Bank, 2014</a:t>
                      </a:r>
                      <a:r>
                        <a:rPr lang="en-US" sz="800" dirty="0"/>
                        <a:t>). This type of review is useful to help understand the potential impact of new measures -such as a carbon tax – on growth. Information on this tool can be found in: </a:t>
                      </a:r>
                      <a:br>
                        <a:rPr lang="en-US" sz="800" dirty="0"/>
                      </a:br>
                      <a:r>
                        <a:rPr lang="en-GB" sz="800" u="sng" dirty="0">
                          <a:hlinkClick r:id="rId3"/>
                        </a:rPr>
                        <a:t>www.climatefinance-developmenteffectiveness.org/</a:t>
                      </a:r>
                      <a:r>
                        <a:rPr lang="en-GB" sz="800" dirty="0"/>
                        <a:t>. </a:t>
                      </a:r>
                    </a:p>
                    <a:p>
                      <a:pPr>
                        <a:buNone/>
                      </a:pPr>
                      <a:r>
                        <a:rPr lang="en-US" sz="800" dirty="0"/>
                        <a:t>The Biodiversity Finance Initiative (BIOFIN) provides a framework to understand the process to </a:t>
                      </a:r>
                      <a:r>
                        <a:rPr lang="en-US" sz="800" dirty="0" err="1"/>
                        <a:t>mobilise</a:t>
                      </a:r>
                      <a:r>
                        <a:rPr lang="en-US" sz="800" dirty="0"/>
                        <a:t> resources for biodiversity and sustainable development – see </a:t>
                      </a:r>
                      <a:r>
                        <a:rPr lang="en-GB" sz="800" dirty="0"/>
                        <a:t>Figure 7</a:t>
                      </a:r>
                      <a:r>
                        <a:rPr lang="en-US" sz="800" dirty="0"/>
                        <a:t>. Similar to the CPEIR, it measures current biodiversity expenditures but provides additional steps to identify financial needs, suitable financial solutions and guidance on how to implement actions. For example, establishing biodiversity business challenge funds, merging conservation funds, or establishing central procurement units or staff incentives to increase delivery of resources (</a:t>
                      </a:r>
                      <a:r>
                        <a:rPr lang="en-US" sz="800" dirty="0">
                          <a:hlinkClick r:id="rId4" action="ppaction://hlinkfile" tooltip="UNDP, 2016 #1849"/>
                        </a:rPr>
                        <a:t>UNDP, 2016</a:t>
                      </a:r>
                      <a:r>
                        <a:rPr lang="en-US" sz="800" dirty="0"/>
                        <a:t>). </a:t>
                      </a:r>
                      <a:endParaRPr lang="en-GB" sz="800" dirty="0"/>
                    </a:p>
                    <a:p>
                      <a:pPr>
                        <a:buNone/>
                      </a:pPr>
                      <a:r>
                        <a:rPr lang="en-GB" sz="800" b="1" dirty="0"/>
                        <a:t>Reforming environmental taxes and subsidies </a:t>
                      </a:r>
                    </a:p>
                    <a:p>
                      <a:pPr>
                        <a:buNone/>
                      </a:pPr>
                      <a:r>
                        <a:rPr lang="en-GB" sz="800" dirty="0"/>
                        <a:t>Environmental taxes play an important role in funding CT/PES, as presented in the previous sections. But governments can go a step forward redesigning market signals, addressing price distortions and potentially reducing free-riding on natural resources and ecosystem services traditionally considered `free’. This is particularly important to understand how to mainstream environmental investments, including CT/PES, in the wider economic context. </a:t>
                      </a:r>
                    </a:p>
                    <a:p>
                      <a:pPr>
                        <a:buNone/>
                      </a:pPr>
                      <a:r>
                        <a:rPr lang="en-GB" sz="800" dirty="0"/>
                        <a:t>Environmental fiscal reform (EFR) aims at restructuring the tax system, with a shift from traditional taxes to new areas. These taxes use “polluters pay” and “beneficiary pay” principle to generate revenues and promote more efficient use of resources. Environmental taxes are considered less harmful to growth than other taxes to traditional areas of taxation, such as income, savings and capital grains, labour or corporate taxes. They are also important fiscal tools to target activities with a harmful impact on the economy, and promote green growth economic recovery (</a:t>
                      </a:r>
                      <a:r>
                        <a:rPr lang="en-GB" sz="800" dirty="0">
                          <a:hlinkClick r:id="rId5" action="ppaction://hlinkfile" tooltip="DG TAXUD, 2015 #1728"/>
                        </a:rPr>
                        <a:t>DG TAXUD, 2015</a:t>
                      </a:r>
                      <a:r>
                        <a:rPr lang="en-GB" sz="800" dirty="0"/>
                        <a:t>; </a:t>
                      </a:r>
                      <a:r>
                        <a:rPr lang="en-GB" sz="800" dirty="0">
                          <a:hlinkClick r:id="rId6" action="ppaction://hlinkfile" tooltip="United Nations, 2012 #1730"/>
                        </a:rPr>
                        <a:t>United Nations, 2012</a:t>
                      </a:r>
                      <a:r>
                        <a:rPr lang="en-GB" sz="800" dirty="0"/>
                        <a:t>). </a:t>
                      </a:r>
                    </a:p>
                    <a:p>
                      <a:pPr>
                        <a:buNone/>
                      </a:pPr>
                      <a:r>
                        <a:rPr lang="en-GB" sz="800" dirty="0"/>
                        <a:t>This fiscal reform goes towards ‘tax neutrality’: adding some taxes, eliminating others, and redirecting subsidies from environmental harmful activities, which act as ‘perverse incentives’, towards activities that promote green growth and poverty reduction. This includes the reduction and phasing out of these subsidies, and redirection of public spending towards socially and environmental beneficial activities, in line with the Aichi target three, which calls for this elimination by 2020  (</a:t>
                      </a:r>
                      <a:r>
                        <a:rPr lang="en-GB" sz="800" dirty="0">
                          <a:hlinkClick r:id="rId7" action="ppaction://hlinkfile" tooltip="Secretariat of the Convention on Biological Diversity, 2011 #1727"/>
                        </a:rPr>
                        <a:t>Secretariat of the Convention on Biological Diversity, 2011</a:t>
                      </a:r>
                      <a:r>
                        <a:rPr lang="en-GB" sz="800" dirty="0"/>
                        <a:t>). For example: </a:t>
                      </a:r>
                    </a:p>
                    <a:p>
                      <a:pPr lvl="0"/>
                      <a:r>
                        <a:rPr lang="en-GB" sz="800" dirty="0"/>
                        <a:t>Raising additional revenues and promote efficiencies: A study for the European Union shows that EU28 could raise €208 billion in additional revenue by 2030 through suggested environmental reforms, equivalent to a 1.05 per cent increase in GDP (</a:t>
                      </a:r>
                      <a:r>
                        <a:rPr lang="en-GB" sz="800" dirty="0">
                          <a:hlinkClick r:id="rId8" action="ppaction://hlinkfile" tooltip="Hogg;, 2016 #1726"/>
                        </a:rPr>
                        <a:t>Hogg et al., 2016</a:t>
                      </a:r>
                      <a:r>
                        <a:rPr lang="en-GB" sz="800" dirty="0"/>
                        <a:t>). The environmental benefits from the reforms amount to €14 billion. The scenario for 2030 revenue generation under good practice includes: </a:t>
                      </a:r>
                    </a:p>
                    <a:p>
                      <a:pPr lvl="1"/>
                      <a:r>
                        <a:rPr lang="en-GB" sz="800" dirty="0"/>
                        <a:t>Energy €49billion from transport fuels, C&amp;I/heating and electricity.</a:t>
                      </a:r>
                    </a:p>
                    <a:p>
                      <a:pPr lvl="1"/>
                      <a:r>
                        <a:rPr lang="en-GB" sz="800" dirty="0"/>
                        <a:t>Transport €117B from vehicle taxes, passenger aviation tax and freight aviation tax.</a:t>
                      </a:r>
                    </a:p>
                    <a:p>
                      <a:pPr lvl="1"/>
                      <a:r>
                        <a:rPr lang="en-GB" sz="800" dirty="0"/>
                        <a:t>Pollution and resource taxes €42billion from water abstraction tax, aggregates tax, packaging tax, and other taxes for pesticides, air pollution, landfill, waste water, incineration/ MBT, single use bag tax, and fertiliser tax.</a:t>
                      </a:r>
                    </a:p>
                    <a:p>
                      <a:pPr>
                        <a:buNone/>
                      </a:pPr>
                      <a:r>
                        <a:rPr lang="en-GB" sz="800" dirty="0"/>
                        <a:t>There are examples of environmental tax reform and environmental fiscal reform in China and South-East Asia (</a:t>
                      </a:r>
                      <a:r>
                        <a:rPr lang="en-GB" sz="800" dirty="0">
                          <a:hlinkClick r:id="rId6" action="ppaction://hlinkfile" tooltip="United Nations, 2012 #1730"/>
                        </a:rPr>
                        <a:t>United Nations, 2012</a:t>
                      </a:r>
                      <a:r>
                        <a:rPr lang="en-GB" sz="800" dirty="0"/>
                        <a:t>). Kreiser et al. (</a:t>
                      </a:r>
                      <a:r>
                        <a:rPr lang="en-GB" sz="800" dirty="0">
                          <a:hlinkClick r:id="rId9" action="ppaction://hlinkfile" tooltip="Kreiser, 2011 #1729"/>
                        </a:rPr>
                        <a:t>2011</a:t>
                      </a:r>
                      <a:r>
                        <a:rPr lang="en-GB" sz="800" dirty="0"/>
                        <a:t>) present an analysis of the area, focusing on wastewater environmental taxes in DRC, carbon tax policies, green energy taxes in Hong Kong and examples of resource rent taxation regimes in Australia  (see for example Kreiser et al., 2011). China issues a draft environmental tax law with levies on air, water, noise and waste polluters in 2015, and f</a:t>
                      </a:r>
                      <a:r>
                        <a:rPr lang="en-US" sz="800" dirty="0" err="1"/>
                        <a:t>iscal</a:t>
                      </a:r>
                      <a:r>
                        <a:rPr lang="en-US" sz="800" dirty="0"/>
                        <a:t> reforms are at the core of </a:t>
                      </a:r>
                      <a:r>
                        <a:rPr lang="en-US" sz="800" u="sng" dirty="0">
                          <a:hlinkClick r:id="rId10"/>
                        </a:rPr>
                        <a:t>China’s Eco-Compensation programme</a:t>
                      </a:r>
                      <a:r>
                        <a:rPr lang="en-US" sz="800" dirty="0"/>
                        <a:t>. </a:t>
                      </a:r>
                      <a:endParaRPr lang="en-GB" sz="800" dirty="0"/>
                    </a:p>
                    <a:p>
                      <a:pPr lvl="0"/>
                      <a:r>
                        <a:rPr lang="en-GB" sz="800" dirty="0"/>
                        <a:t>Reducing perverse incentives and free up resources. Some of the perverse incentives and subsidies that harm ecosystems and environmentally-friendly activities include: </a:t>
                      </a:r>
                    </a:p>
                    <a:p>
                      <a:pPr lvl="1"/>
                      <a:r>
                        <a:rPr lang="en-GB" sz="800" dirty="0"/>
                        <a:t>Subsidies to already under-priced resources, like provision of water and energy at low prices, can lead to excessive consumption and often waste. </a:t>
                      </a:r>
                    </a:p>
                    <a:p>
                      <a:pPr lvl="1"/>
                      <a:r>
                        <a:rPr lang="en-GB" sz="800" dirty="0"/>
                        <a:t>Subsidies to inputs of production are expected to increase production, often can lead to over use, for example over fishing, or subsidies to fertilisers or pesticides in agriculture. For example subsidies to bottom trawl fleets can have a major impact on the habitat of fish species. </a:t>
                      </a:r>
                    </a:p>
                    <a:p>
                      <a:pPr lvl="1"/>
                      <a:r>
                        <a:rPr lang="en-GB" sz="800" dirty="0"/>
                        <a:t>Subsidies to environmentally-friendly activities need to ensure these are targeted and cost-effective. </a:t>
                      </a:r>
                    </a:p>
                    <a:p>
                      <a:pPr lvl="1"/>
                      <a:r>
                        <a:rPr lang="en-GB" sz="800" dirty="0"/>
                        <a:t>There are other forms of perverse incentives beyond subsidies. For example, requirements to remove forests as precondition to receive land tenure or titles, or laws that threaten “idle” lands with higher taxes. </a:t>
                      </a:r>
                    </a:p>
                    <a:p>
                      <a:pPr>
                        <a:buNone/>
                      </a:pPr>
                      <a:r>
                        <a:rPr lang="en-GB" sz="800" dirty="0"/>
                        <a:t>The elimination of these harmful subsidies can increase efficiency –in the same way that the environmental tax reform does, and free up considerable funds which could be used for more pressing environmental needs. Environmental fiscal reform is proposed as a way to close the “time gap”, by providing public funding for green investments and address long-term price signals to the private sector.</a:t>
                      </a:r>
                    </a:p>
                    <a:p>
                      <a:pPr>
                        <a:buNone/>
                      </a:pPr>
                      <a:r>
                        <a:rPr lang="en-GB" sz="800" dirty="0"/>
                        <a:t>Experience of using environmental taxes and fiscal reform in Member States of the European Union suggest that they are an effective and efficient way of helping to achieve environmental policy objectives. Important issues to address in fiscal reform are linked to challenges to implementation. For example, their perception as additional taxes that add burden to people, issues of equity and need to ensure they remain income progressive (not regressive), and the perception that it damages the competitiveness of companies and the economy as a whole – see for example </a:t>
                      </a:r>
                      <a:r>
                        <a:rPr lang="en-GB" sz="800" dirty="0" err="1"/>
                        <a:t>Slunge</a:t>
                      </a:r>
                      <a:r>
                        <a:rPr lang="en-GB" sz="800" dirty="0"/>
                        <a:t> and Sterner (2012).</a:t>
                      </a:r>
                    </a:p>
                  </a:txBody>
                  <a:tcPr/>
                </a:tc>
                <a:extLst>
                  <a:ext uri="{0D108BD9-81ED-4DB2-BD59-A6C34878D82A}">
                    <a16:rowId xmlns:a16="http://schemas.microsoft.com/office/drawing/2014/main" xmlns="" val="3641124349"/>
                  </a:ext>
                </a:extLst>
              </a:tr>
            </a:tbl>
          </a:graphicData>
        </a:graphic>
      </p:graphicFrame>
    </p:spTree>
    <p:extLst>
      <p:ext uri="{BB962C8B-B14F-4D97-AF65-F5344CB8AC3E}">
        <p14:creationId xmlns:p14="http://schemas.microsoft.com/office/powerpoint/2010/main" val="3834650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19205DF6-4D14-A24B-A36E-263151ABE8B6}"/>
              </a:ext>
            </a:extLst>
          </p:cNvPr>
          <p:cNvGraphicFramePr>
            <a:graphicFrameLocks noGrp="1"/>
          </p:cNvGraphicFramePr>
          <p:nvPr>
            <p:ph idx="4294967295"/>
            <p:extLst>
              <p:ext uri="{D42A27DB-BD31-4B8C-83A1-F6EECF244321}">
                <p14:modId xmlns:p14="http://schemas.microsoft.com/office/powerpoint/2010/main" val="1990652136"/>
              </p:ext>
            </p:extLst>
          </p:nvPr>
        </p:nvGraphicFramePr>
        <p:xfrm>
          <a:off x="189230" y="184468"/>
          <a:ext cx="8833296" cy="3017520"/>
        </p:xfrm>
        <a:graphic>
          <a:graphicData uri="http://schemas.openxmlformats.org/drawingml/2006/table">
            <a:tbl>
              <a:tblPr firstRow="1" bandRow="1">
                <a:tableStyleId>{5940675A-B579-460E-94D1-54222C63F5DA}</a:tableStyleId>
              </a:tblPr>
              <a:tblGrid>
                <a:gridCol w="492721">
                  <a:extLst>
                    <a:ext uri="{9D8B030D-6E8A-4147-A177-3AD203B41FA5}">
                      <a16:colId xmlns:a16="http://schemas.microsoft.com/office/drawing/2014/main" xmlns="" val="1195906791"/>
                    </a:ext>
                  </a:extLst>
                </a:gridCol>
                <a:gridCol w="8340575">
                  <a:extLst>
                    <a:ext uri="{9D8B030D-6E8A-4147-A177-3AD203B41FA5}">
                      <a16:colId xmlns:a16="http://schemas.microsoft.com/office/drawing/2014/main" xmlns="" val="672130251"/>
                    </a:ext>
                  </a:extLst>
                </a:gridCol>
              </a:tblGrid>
              <a:tr h="877724">
                <a:tc>
                  <a:txBody>
                    <a:bodyPr/>
                    <a:lstStyle/>
                    <a:p>
                      <a:r>
                        <a:rPr lang="en-GB" dirty="0"/>
                        <a:t>11</a:t>
                      </a:r>
                    </a:p>
                  </a:txBody>
                  <a:tcPr/>
                </a:tc>
                <a:tc>
                  <a:txBody>
                    <a:bodyPr/>
                    <a:lstStyle/>
                    <a:p>
                      <a:r>
                        <a:rPr lang="en-GB" sz="800" dirty="0">
                          <a:hlinkClick r:id="rId2"/>
                        </a:rPr>
                        <a:t>www.biodiversityfinance.net</a:t>
                      </a:r>
                      <a:endParaRPr lang="en-GB" sz="800" dirty="0"/>
                    </a:p>
                    <a:p>
                      <a:r>
                        <a:rPr lang="en-GB" sz="800" dirty="0"/>
                        <a:t>UNDP, 2016. BIOFIN Workbook: Mobilizing Resources for Biodiversity and Sustainable Development. The Biodiversity Finance Initiative.</a:t>
                      </a:r>
                    </a:p>
                    <a:p>
                      <a:r>
                        <a:rPr lang="en-GB" sz="800" dirty="0"/>
                        <a:t> </a:t>
                      </a:r>
                    </a:p>
                    <a:p>
                      <a:r>
                        <a:rPr lang="en-GB" sz="800" dirty="0"/>
                        <a:t>BIOFIN supports countries with a methodology that provides innovative steps to measure current biodiversity expenditures, assess financial needs, identify the most suitable finance solutions and provides guidance on how to implement these solutions to achieve their national biodiversity target. </a:t>
                      </a:r>
                    </a:p>
                    <a:p>
                      <a:r>
                        <a:rPr lang="en-GB" sz="800" dirty="0"/>
                        <a:t>The BIOFIN methodology takes shape through three assessments that culminate in a Biodiversity Finance Plan. The steps include:</a:t>
                      </a:r>
                    </a:p>
                    <a:p>
                      <a:r>
                        <a:rPr lang="en-GB" sz="800" dirty="0"/>
                        <a:t>The Biodiversity Finance Policy and Institutional Review (PIR) looks into the policy and institutional context for biodiversity finance in the country and establishes which are the key stakeholders to involve.</a:t>
                      </a:r>
                    </a:p>
                    <a:p>
                      <a:r>
                        <a:rPr lang="en-GB" sz="800" dirty="0"/>
                        <a:t>The Biodiversity Expenditure Review (BER) is an analysis of public and private expenditures in the country that benefit biodiversity. The assessment establishes past, present and projected expenditures on biodiversity. </a:t>
                      </a:r>
                    </a:p>
                    <a:p>
                      <a:r>
                        <a:rPr lang="en-GB" sz="800" dirty="0"/>
                        <a:t>The Financial Needs Assessment (FNA) estimates the finance required to deliver national biodiversity targets and plans, usually described in the NBSAPs.</a:t>
                      </a:r>
                    </a:p>
                    <a:p>
                      <a:r>
                        <a:rPr lang="en-GB" sz="800" dirty="0"/>
                        <a:t>The Biodiversity Finance Plan (BFP) identify and prioritises a mix of suitable biodiversity finance solutions to reduce the biodiversity finance gap.</a:t>
                      </a:r>
                    </a:p>
                    <a:p>
                      <a:r>
                        <a:rPr lang="en-GB" sz="800" dirty="0"/>
                        <a:t>The last component of the BIOFIN process is the implementation phase. The BIOFIN national teams make a selection between the prioritised finance solutions and provide technical support for their implementation. </a:t>
                      </a:r>
                    </a:p>
                    <a:p>
                      <a:r>
                        <a:rPr lang="en-GB" sz="800" dirty="0"/>
                        <a:t>Finance solutions provide impacts allowing to reach the national targets through four main results:</a:t>
                      </a:r>
                    </a:p>
                    <a:p>
                      <a:r>
                        <a:rPr lang="en-GB" sz="800" dirty="0"/>
                        <a:t>Generate revenues, i.e. any existing or innovative mechanism or instrument that can generate and/or leverage financial resources to allocate to biodiversity. Examples include the attraction of impact investment in conservation projects, the review or introduction of green taxes, etc.;</a:t>
                      </a:r>
                    </a:p>
                    <a:p>
                      <a:r>
                        <a:rPr lang="en-GB" sz="800" dirty="0"/>
                        <a:t>Realign current expenditures, i.e. any measure that can reorient existing financial flows towards biodiversity. This result can be achieved by phasing out and reforming fossil fuel/ energy subsidies and using these freed resources to invest in renewable energy or green infrastructure instead.</a:t>
                      </a:r>
                    </a:p>
                    <a:p>
                      <a:r>
                        <a:rPr lang="en-GB" sz="800" dirty="0"/>
                        <a:t>Avoid future biodiversity expenditures, i.e. any measure that can prevent or reduce future investment needs by eliminating or amending existing counter-productive policies and expenditures. This can be achieved by taxes that can generate a double dividend, or by fines for stopping ecosystem contamination by alien invasive species. </a:t>
                      </a:r>
                    </a:p>
                    <a:p>
                      <a:r>
                        <a:rPr lang="en-GB" sz="800" dirty="0"/>
                        <a:t>Deliver financial resources more effectively and efficiently, i.e. any measure or instrument that can enhance cost-effectiveness and efficiency in budget execution, achieve synergies and/or favour a more equitable distribution of resources. Examples include the establishment of biodiversity business challenge funds, the merger of national conservation funds, the establishment of central procurement units or staff incentives to increase delivery of resources.</a:t>
                      </a:r>
                    </a:p>
                  </a:txBody>
                  <a:tcPr/>
                </a:tc>
                <a:extLst>
                  <a:ext uri="{0D108BD9-81ED-4DB2-BD59-A6C34878D82A}">
                    <a16:rowId xmlns:a16="http://schemas.microsoft.com/office/drawing/2014/main" xmlns="" val="3641124349"/>
                  </a:ext>
                </a:extLst>
              </a:tr>
            </a:tbl>
          </a:graphicData>
        </a:graphic>
      </p:graphicFrame>
    </p:spTree>
    <p:extLst>
      <p:ext uri="{BB962C8B-B14F-4D97-AF65-F5344CB8AC3E}">
        <p14:creationId xmlns:p14="http://schemas.microsoft.com/office/powerpoint/2010/main" val="681046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2ED903-F035-0642-BCFA-A7DD3EA9A62A}"/>
              </a:ext>
            </a:extLst>
          </p:cNvPr>
          <p:cNvSpPr>
            <a:spLocks noGrp="1"/>
          </p:cNvSpPr>
          <p:nvPr>
            <p:ph type="title"/>
          </p:nvPr>
        </p:nvSpPr>
        <p:spPr>
          <a:xfrm>
            <a:off x="367174" y="145207"/>
            <a:ext cx="7886700" cy="1325563"/>
          </a:xfrm>
        </p:spPr>
        <p:txBody>
          <a:bodyPr>
            <a:normAutofit/>
          </a:bodyPr>
          <a:lstStyle/>
          <a:p>
            <a:r>
              <a:rPr lang="en-GB" sz="3200" dirty="0"/>
              <a:t>Modules</a:t>
            </a:r>
            <a:endParaRPr lang="en-US" sz="3200" dirty="0"/>
          </a:p>
        </p:txBody>
      </p:sp>
      <p:graphicFrame>
        <p:nvGraphicFramePr>
          <p:cNvPr id="3" name="Diagram 2">
            <a:extLst>
              <a:ext uri="{FF2B5EF4-FFF2-40B4-BE49-F238E27FC236}">
                <a16:creationId xmlns:a16="http://schemas.microsoft.com/office/drawing/2014/main" xmlns="" id="{A4F6FB9F-9B07-424A-9BDD-5B7A6E9036EB}"/>
              </a:ext>
            </a:extLst>
          </p:cNvPr>
          <p:cNvGraphicFramePr/>
          <p:nvPr>
            <p:extLst>
              <p:ext uri="{D42A27DB-BD31-4B8C-83A1-F6EECF244321}">
                <p14:modId xmlns:p14="http://schemas.microsoft.com/office/powerpoint/2010/main" val="3307525381"/>
              </p:ext>
            </p:extLst>
          </p:nvPr>
        </p:nvGraphicFramePr>
        <p:xfrm>
          <a:off x="367174" y="1382540"/>
          <a:ext cx="8915400" cy="434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0480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E35677D-2F81-ED4C-ADC4-C3BF3200333E}"/>
              </a:ext>
            </a:extLst>
          </p:cNvPr>
          <p:cNvSpPr>
            <a:spLocks noGrp="1"/>
          </p:cNvSpPr>
          <p:nvPr>
            <p:ph type="title"/>
          </p:nvPr>
        </p:nvSpPr>
        <p:spPr>
          <a:xfrm>
            <a:off x="4522572" y="128029"/>
            <a:ext cx="4239912" cy="512204"/>
          </a:xfrm>
        </p:spPr>
        <p:txBody>
          <a:bodyPr>
            <a:normAutofit fontScale="90000"/>
          </a:bodyPr>
          <a:lstStyle/>
          <a:p>
            <a:pPr>
              <a:lnSpc>
                <a:spcPct val="100000"/>
              </a:lnSpc>
            </a:pPr>
            <a:r>
              <a:rPr lang="en-GB" altLang="en-US" sz="3200" dirty="0">
                <a:cs typeface="Times New Roman" panose="02020603050405020304" pitchFamily="18" charset="0"/>
              </a:rPr>
              <a:t>Impacts on wealth</a:t>
            </a:r>
            <a:endParaRPr lang="en-US" sz="3200" dirty="0"/>
          </a:p>
        </p:txBody>
      </p:sp>
      <p:pic>
        <p:nvPicPr>
          <p:cNvPr id="8" name="Content Placeholder 7">
            <a:extLst>
              <a:ext uri="{FF2B5EF4-FFF2-40B4-BE49-F238E27FC236}">
                <a16:creationId xmlns:a16="http://schemas.microsoft.com/office/drawing/2014/main" xmlns="" id="{8C6C3627-A60D-654A-8B57-65F511AD399C}"/>
              </a:ext>
            </a:extLst>
          </p:cNvPr>
          <p:cNvPicPr>
            <a:picLocks noGrp="1" noChangeAspect="1"/>
          </p:cNvPicPr>
          <p:nvPr>
            <p:ph sz="half" idx="4294967295"/>
          </p:nvPr>
        </p:nvPicPr>
        <p:blipFill>
          <a:blip r:embed="rId3"/>
          <a:stretch>
            <a:fillRect/>
          </a:stretch>
        </p:blipFill>
        <p:spPr>
          <a:xfrm>
            <a:off x="0" y="35456"/>
            <a:ext cx="4275438" cy="6081613"/>
          </a:xfrm>
        </p:spPr>
      </p:pic>
      <p:sp>
        <p:nvSpPr>
          <p:cNvPr id="9" name="Rectangle 8">
            <a:extLst>
              <a:ext uri="{FF2B5EF4-FFF2-40B4-BE49-F238E27FC236}">
                <a16:creationId xmlns:a16="http://schemas.microsoft.com/office/drawing/2014/main" xmlns="" id="{F69D57A1-A1D9-7C42-BD44-6EAB0BB878B4}"/>
              </a:ext>
            </a:extLst>
          </p:cNvPr>
          <p:cNvSpPr/>
          <p:nvPr/>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C599C542-E912-F642-B7F4-187A9751F6B5}"/>
              </a:ext>
            </a:extLst>
          </p:cNvPr>
          <p:cNvSpPr txBox="1"/>
          <p:nvPr/>
        </p:nvSpPr>
        <p:spPr>
          <a:xfrm>
            <a:off x="2489140" y="5904497"/>
            <a:ext cx="1798655" cy="200055"/>
          </a:xfrm>
          <a:prstGeom prst="rect">
            <a:avLst/>
          </a:prstGeom>
          <a:noFill/>
        </p:spPr>
        <p:txBody>
          <a:bodyPr wrap="square" rtlCol="0">
            <a:spAutoFit/>
          </a:bodyPr>
          <a:lstStyle/>
          <a:p>
            <a:pPr algn="r"/>
            <a:r>
              <a:rPr lang="en-US" sz="700" dirty="0"/>
              <a:t>© </a:t>
            </a:r>
            <a:r>
              <a:rPr lang="en-GB" sz="700" dirty="0"/>
              <a:t>Ina Porras (IIED)</a:t>
            </a:r>
          </a:p>
        </p:txBody>
      </p:sp>
      <p:pic>
        <p:nvPicPr>
          <p:cNvPr id="10" name="Content Placeholder 7">
            <a:extLst>
              <a:ext uri="{FF2B5EF4-FFF2-40B4-BE49-F238E27FC236}">
                <a16:creationId xmlns:a16="http://schemas.microsoft.com/office/drawing/2014/main" xmlns="" id="{AC05106A-5D38-524F-96C0-504C75544BF4}"/>
              </a:ext>
            </a:extLst>
          </p:cNvPr>
          <p:cNvPicPr>
            <a:picLocks noChangeAspect="1"/>
          </p:cNvPicPr>
          <p:nvPr/>
        </p:nvPicPr>
        <p:blipFill>
          <a:blip r:embed="rId4"/>
          <a:stretch>
            <a:fillRect/>
          </a:stretch>
        </p:blipFill>
        <p:spPr>
          <a:xfrm>
            <a:off x="4635527" y="3192527"/>
            <a:ext cx="4173581" cy="2799669"/>
          </a:xfrm>
          <a:prstGeom prst="rect">
            <a:avLst/>
          </a:prstGeom>
        </p:spPr>
      </p:pic>
      <p:sp>
        <p:nvSpPr>
          <p:cNvPr id="11" name="TextBox 10">
            <a:extLst>
              <a:ext uri="{FF2B5EF4-FFF2-40B4-BE49-F238E27FC236}">
                <a16:creationId xmlns:a16="http://schemas.microsoft.com/office/drawing/2014/main" xmlns="" id="{AD7FB39D-2C7C-1446-8AA6-16D190FF1EFC}"/>
              </a:ext>
            </a:extLst>
          </p:cNvPr>
          <p:cNvSpPr txBox="1"/>
          <p:nvPr/>
        </p:nvSpPr>
        <p:spPr>
          <a:xfrm>
            <a:off x="7011751" y="5792142"/>
            <a:ext cx="1798655" cy="200055"/>
          </a:xfrm>
          <a:prstGeom prst="rect">
            <a:avLst/>
          </a:prstGeom>
          <a:noFill/>
        </p:spPr>
        <p:txBody>
          <a:bodyPr wrap="square" rtlCol="0">
            <a:spAutoFit/>
          </a:bodyPr>
          <a:lstStyle/>
          <a:p>
            <a:pPr algn="r"/>
            <a:r>
              <a:rPr lang="en-US" sz="700" dirty="0">
                <a:solidFill>
                  <a:schemeClr val="bg1"/>
                </a:solidFill>
              </a:rPr>
              <a:t>© </a:t>
            </a:r>
            <a:r>
              <a:rPr lang="en-GB" sz="700" dirty="0">
                <a:solidFill>
                  <a:schemeClr val="bg1"/>
                </a:solidFill>
              </a:rPr>
              <a:t>Jeronimo Goméz Pérez</a:t>
            </a:r>
          </a:p>
        </p:txBody>
      </p:sp>
      <p:sp>
        <p:nvSpPr>
          <p:cNvPr id="12" name="Title 3">
            <a:extLst>
              <a:ext uri="{FF2B5EF4-FFF2-40B4-BE49-F238E27FC236}">
                <a16:creationId xmlns:a16="http://schemas.microsoft.com/office/drawing/2014/main" xmlns="" id="{F84782F5-5AA4-B64F-B274-66BCB74F9736}"/>
              </a:ext>
            </a:extLst>
          </p:cNvPr>
          <p:cNvSpPr txBox="1">
            <a:spLocks/>
          </p:cNvSpPr>
          <p:nvPr/>
        </p:nvSpPr>
        <p:spPr>
          <a:xfrm>
            <a:off x="4522572" y="2653252"/>
            <a:ext cx="4239912" cy="51220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3600" b="1" kern="1200" baseline="0">
                <a:solidFill>
                  <a:schemeClr val="accent1"/>
                </a:solidFill>
                <a:latin typeface="+mj-lt"/>
                <a:ea typeface="+mj-ea"/>
                <a:cs typeface="+mj-cs"/>
              </a:defRPr>
            </a:lvl1pPr>
          </a:lstStyle>
          <a:p>
            <a:pPr>
              <a:lnSpc>
                <a:spcPct val="100000"/>
              </a:lnSpc>
            </a:pPr>
            <a:r>
              <a:rPr lang="en-GB" altLang="en-US" sz="3200" dirty="0">
                <a:cs typeface="Times New Roman" panose="02020603050405020304" pitchFamily="18" charset="0"/>
              </a:rPr>
              <a:t>Impacts on people</a:t>
            </a:r>
            <a:endParaRPr lang="en-US" sz="3200" dirty="0"/>
          </a:p>
        </p:txBody>
      </p:sp>
      <p:sp>
        <p:nvSpPr>
          <p:cNvPr id="13" name="Title 3">
            <a:extLst>
              <a:ext uri="{FF2B5EF4-FFF2-40B4-BE49-F238E27FC236}">
                <a16:creationId xmlns:a16="http://schemas.microsoft.com/office/drawing/2014/main" xmlns="" id="{F559F05A-2406-3C49-9873-8DC9F64DEFC4}"/>
              </a:ext>
            </a:extLst>
          </p:cNvPr>
          <p:cNvSpPr txBox="1">
            <a:spLocks/>
          </p:cNvSpPr>
          <p:nvPr/>
        </p:nvSpPr>
        <p:spPr>
          <a:xfrm>
            <a:off x="332088" y="5380304"/>
            <a:ext cx="4239912" cy="51220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3600" b="1" kern="1200" baseline="0">
                <a:solidFill>
                  <a:schemeClr val="accent1"/>
                </a:solidFill>
                <a:latin typeface="+mj-lt"/>
                <a:ea typeface="+mj-ea"/>
                <a:cs typeface="+mj-cs"/>
              </a:defRPr>
            </a:lvl1pPr>
          </a:lstStyle>
          <a:p>
            <a:pPr>
              <a:lnSpc>
                <a:spcPct val="100000"/>
              </a:lnSpc>
            </a:pPr>
            <a:r>
              <a:rPr lang="en-GB" altLang="en-US" sz="3200" dirty="0">
                <a:cs typeface="Times New Roman" panose="02020603050405020304" pitchFamily="18" charset="0"/>
              </a:rPr>
              <a:t>Impact on nature</a:t>
            </a:r>
            <a:endParaRPr lang="en-US" sz="3200" dirty="0"/>
          </a:p>
        </p:txBody>
      </p:sp>
      <p:pic>
        <p:nvPicPr>
          <p:cNvPr id="14" name="Picture 13">
            <a:extLst>
              <a:ext uri="{FF2B5EF4-FFF2-40B4-BE49-F238E27FC236}">
                <a16:creationId xmlns:a16="http://schemas.microsoft.com/office/drawing/2014/main" xmlns="" id="{72E08879-345A-DD45-B750-CE2D31CD3EF8}"/>
              </a:ext>
            </a:extLst>
          </p:cNvPr>
          <p:cNvPicPr>
            <a:picLocks noChangeAspect="1"/>
          </p:cNvPicPr>
          <p:nvPr/>
        </p:nvPicPr>
        <p:blipFill>
          <a:blip r:embed="rId5"/>
          <a:stretch>
            <a:fillRect/>
          </a:stretch>
        </p:blipFill>
        <p:spPr>
          <a:xfrm>
            <a:off x="4572000" y="691306"/>
            <a:ext cx="4231042" cy="1822602"/>
          </a:xfrm>
          <a:prstGeom prst="rect">
            <a:avLst/>
          </a:prstGeom>
          <a:noFill/>
          <a:ln>
            <a:solidFill>
              <a:schemeClr val="accent3"/>
            </a:solidFill>
          </a:ln>
        </p:spPr>
      </p:pic>
    </p:spTree>
    <p:extLst>
      <p:ext uri="{BB962C8B-B14F-4D97-AF65-F5344CB8AC3E}">
        <p14:creationId xmlns:p14="http://schemas.microsoft.com/office/powerpoint/2010/main" val="238213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33493C-C2D3-BA42-BA32-8509F69C10BE}"/>
              </a:ext>
            </a:extLst>
          </p:cNvPr>
          <p:cNvSpPr>
            <a:spLocks noGrp="1"/>
          </p:cNvSpPr>
          <p:nvPr>
            <p:ph type="title"/>
          </p:nvPr>
        </p:nvSpPr>
        <p:spPr>
          <a:xfrm>
            <a:off x="628650" y="98908"/>
            <a:ext cx="7886700" cy="1035411"/>
          </a:xfrm>
        </p:spPr>
        <p:txBody>
          <a:bodyPr>
            <a:normAutofit/>
          </a:bodyPr>
          <a:lstStyle/>
          <a:p>
            <a:r>
              <a:rPr lang="en-GB" sz="3200" dirty="0"/>
              <a:t>Sources of finance</a:t>
            </a:r>
            <a:endParaRPr lang="en-US" sz="3200" dirty="0"/>
          </a:p>
        </p:txBody>
      </p:sp>
      <p:sp>
        <p:nvSpPr>
          <p:cNvPr id="3" name="TextBox 2">
            <a:extLst>
              <a:ext uri="{FF2B5EF4-FFF2-40B4-BE49-F238E27FC236}">
                <a16:creationId xmlns:a16="http://schemas.microsoft.com/office/drawing/2014/main" xmlns="" id="{E3F707DD-F499-D744-A63E-7DED8535DA90}"/>
              </a:ext>
            </a:extLst>
          </p:cNvPr>
          <p:cNvSpPr txBox="1"/>
          <p:nvPr/>
        </p:nvSpPr>
        <p:spPr>
          <a:xfrm>
            <a:off x="5942935" y="5863808"/>
            <a:ext cx="3137222" cy="215444"/>
          </a:xfrm>
          <a:prstGeom prst="rect">
            <a:avLst/>
          </a:prstGeom>
          <a:noFill/>
        </p:spPr>
        <p:txBody>
          <a:bodyPr wrap="square" rtlCol="0">
            <a:spAutoFit/>
          </a:bodyPr>
          <a:lstStyle/>
          <a:p>
            <a:pPr algn="r"/>
            <a:r>
              <a:rPr lang="en-US" sz="800" dirty="0">
                <a:solidFill>
                  <a:srgbClr val="000000">
                    <a:alpha val="70000"/>
                  </a:srgbClr>
                </a:solidFill>
              </a:rPr>
              <a:t>Source: Porras and Asquith (2018)</a:t>
            </a:r>
          </a:p>
        </p:txBody>
      </p:sp>
      <p:sp>
        <p:nvSpPr>
          <p:cNvPr id="4" name="Rectangle 3">
            <a:extLst>
              <a:ext uri="{FF2B5EF4-FFF2-40B4-BE49-F238E27FC236}">
                <a16:creationId xmlns:a16="http://schemas.microsoft.com/office/drawing/2014/main" xmlns="" id="{B84DCAF6-116F-0348-B9A7-FAC18D56061F}"/>
              </a:ext>
            </a:extLst>
          </p:cNvPr>
          <p:cNvSpPr/>
          <p:nvPr/>
        </p:nvSpPr>
        <p:spPr>
          <a:xfrm>
            <a:off x="748358" y="2877823"/>
            <a:ext cx="2128594" cy="9233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Rectangle 4">
            <a:extLst>
              <a:ext uri="{FF2B5EF4-FFF2-40B4-BE49-F238E27FC236}">
                <a16:creationId xmlns:a16="http://schemas.microsoft.com/office/drawing/2014/main" xmlns="" id="{45C32AE4-03E0-DA48-9BC4-A72F74222C72}"/>
              </a:ext>
            </a:extLst>
          </p:cNvPr>
          <p:cNvSpPr/>
          <p:nvPr/>
        </p:nvSpPr>
        <p:spPr>
          <a:xfrm>
            <a:off x="3059832" y="1668029"/>
            <a:ext cx="1797050" cy="17085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 name="Rectangle 5">
            <a:extLst>
              <a:ext uri="{FF2B5EF4-FFF2-40B4-BE49-F238E27FC236}">
                <a16:creationId xmlns:a16="http://schemas.microsoft.com/office/drawing/2014/main" xmlns="" id="{292D8E82-13AC-614C-B114-7CC1E8468F7E}"/>
              </a:ext>
            </a:extLst>
          </p:cNvPr>
          <p:cNvSpPr/>
          <p:nvPr/>
        </p:nvSpPr>
        <p:spPr>
          <a:xfrm>
            <a:off x="3059832" y="3493542"/>
            <a:ext cx="1797050" cy="15988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Rectangle 6">
            <a:extLst>
              <a:ext uri="{FF2B5EF4-FFF2-40B4-BE49-F238E27FC236}">
                <a16:creationId xmlns:a16="http://schemas.microsoft.com/office/drawing/2014/main" xmlns="" id="{EF1D4F78-DEE6-8643-8A33-C99662B82A59}"/>
              </a:ext>
            </a:extLst>
          </p:cNvPr>
          <p:cNvSpPr/>
          <p:nvPr/>
        </p:nvSpPr>
        <p:spPr>
          <a:xfrm>
            <a:off x="5039762" y="1692593"/>
            <a:ext cx="2255520" cy="10771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Public budgets</a:t>
            </a:r>
          </a:p>
        </p:txBody>
      </p:sp>
      <p:sp>
        <p:nvSpPr>
          <p:cNvPr id="8" name="Rectangle 7">
            <a:extLst>
              <a:ext uri="{FF2B5EF4-FFF2-40B4-BE49-F238E27FC236}">
                <a16:creationId xmlns:a16="http://schemas.microsoft.com/office/drawing/2014/main" xmlns="" id="{EC9E3848-77C9-1B4F-98F8-568E6A29E03D}"/>
              </a:ext>
            </a:extLst>
          </p:cNvPr>
          <p:cNvSpPr/>
          <p:nvPr/>
        </p:nvSpPr>
        <p:spPr>
          <a:xfrm>
            <a:off x="5038014" y="2844535"/>
            <a:ext cx="2255520" cy="3510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International finance</a:t>
            </a:r>
          </a:p>
        </p:txBody>
      </p:sp>
      <p:sp>
        <p:nvSpPr>
          <p:cNvPr id="9" name="Rectangle 8">
            <a:extLst>
              <a:ext uri="{FF2B5EF4-FFF2-40B4-BE49-F238E27FC236}">
                <a16:creationId xmlns:a16="http://schemas.microsoft.com/office/drawing/2014/main" xmlns="" id="{96F63BB8-DAE3-294C-8CB3-1765B393F88F}"/>
              </a:ext>
            </a:extLst>
          </p:cNvPr>
          <p:cNvSpPr/>
          <p:nvPr/>
        </p:nvSpPr>
        <p:spPr>
          <a:xfrm>
            <a:off x="5028997" y="3269494"/>
            <a:ext cx="2255520" cy="375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Voluntary contributions</a:t>
            </a:r>
          </a:p>
        </p:txBody>
      </p:sp>
      <p:sp>
        <p:nvSpPr>
          <p:cNvPr id="10" name="Rectangle 9">
            <a:extLst>
              <a:ext uri="{FF2B5EF4-FFF2-40B4-BE49-F238E27FC236}">
                <a16:creationId xmlns:a16="http://schemas.microsoft.com/office/drawing/2014/main" xmlns="" id="{E22088F4-127B-A541-B972-5D10DF38A83D}"/>
              </a:ext>
            </a:extLst>
          </p:cNvPr>
          <p:cNvSpPr/>
          <p:nvPr/>
        </p:nvSpPr>
        <p:spPr>
          <a:xfrm>
            <a:off x="5028997" y="3719505"/>
            <a:ext cx="2255520" cy="375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Conservation finance</a:t>
            </a:r>
          </a:p>
        </p:txBody>
      </p:sp>
      <p:sp>
        <p:nvSpPr>
          <p:cNvPr id="11" name="Rectangle 10">
            <a:extLst>
              <a:ext uri="{FF2B5EF4-FFF2-40B4-BE49-F238E27FC236}">
                <a16:creationId xmlns:a16="http://schemas.microsoft.com/office/drawing/2014/main" xmlns="" id="{D223F4F7-EE9C-FF49-88C9-4E5927D181D8}"/>
              </a:ext>
            </a:extLst>
          </p:cNvPr>
          <p:cNvSpPr/>
          <p:nvPr/>
        </p:nvSpPr>
        <p:spPr>
          <a:xfrm>
            <a:off x="3129269" y="1998944"/>
            <a:ext cx="1797050" cy="923330"/>
          </a:xfrm>
          <a:prstGeom prst="rect">
            <a:avLst/>
          </a:prstGeom>
        </p:spPr>
        <p:txBody>
          <a:bodyPr wrap="square">
            <a:spAutoFit/>
          </a:bodyPr>
          <a:lstStyle/>
          <a:p>
            <a:pPr algn="ctr"/>
            <a:r>
              <a:rPr lang="en-GB" b="1" dirty="0"/>
              <a:t>Financing</a:t>
            </a:r>
            <a:r>
              <a:rPr lang="en-GB" dirty="0"/>
              <a:t>:</a:t>
            </a:r>
            <a:endParaRPr lang="en-GB" dirty="0">
              <a:hlinkClick r:id="rId3" action="ppaction://hlinksldjump"/>
            </a:endParaRPr>
          </a:p>
          <a:p>
            <a:pPr algn="ctr"/>
            <a:r>
              <a:rPr lang="en-GB" dirty="0"/>
              <a:t>Charging users for ES</a:t>
            </a:r>
          </a:p>
        </p:txBody>
      </p:sp>
      <p:sp>
        <p:nvSpPr>
          <p:cNvPr id="12" name="Rectangle 11">
            <a:extLst>
              <a:ext uri="{FF2B5EF4-FFF2-40B4-BE49-F238E27FC236}">
                <a16:creationId xmlns:a16="http://schemas.microsoft.com/office/drawing/2014/main" xmlns="" id="{55377686-AEBB-D94F-B7C5-4F3DC5EBC513}"/>
              </a:ext>
            </a:extLst>
          </p:cNvPr>
          <p:cNvSpPr/>
          <p:nvPr/>
        </p:nvSpPr>
        <p:spPr>
          <a:xfrm>
            <a:off x="3129269" y="3692794"/>
            <a:ext cx="1616710" cy="1200329"/>
          </a:xfrm>
          <a:prstGeom prst="rect">
            <a:avLst/>
          </a:prstGeom>
        </p:spPr>
        <p:txBody>
          <a:bodyPr wrap="square">
            <a:spAutoFit/>
          </a:bodyPr>
          <a:lstStyle/>
          <a:p>
            <a:pPr algn="ctr"/>
            <a:r>
              <a:rPr lang="en-GB" b="1" dirty="0"/>
              <a:t>Transferring resources </a:t>
            </a:r>
            <a:r>
              <a:rPr lang="en-GB" dirty="0"/>
              <a:t>to ecosystem managers</a:t>
            </a:r>
          </a:p>
        </p:txBody>
      </p:sp>
      <p:sp>
        <p:nvSpPr>
          <p:cNvPr id="13" name="Rectangle 12">
            <a:extLst>
              <a:ext uri="{FF2B5EF4-FFF2-40B4-BE49-F238E27FC236}">
                <a16:creationId xmlns:a16="http://schemas.microsoft.com/office/drawing/2014/main" xmlns="" id="{AFF972FE-4F0E-9A47-A91C-C4A87F55DC04}"/>
              </a:ext>
            </a:extLst>
          </p:cNvPr>
          <p:cNvSpPr/>
          <p:nvPr/>
        </p:nvSpPr>
        <p:spPr>
          <a:xfrm>
            <a:off x="748358" y="2877824"/>
            <a:ext cx="2128594" cy="923330"/>
          </a:xfrm>
          <a:prstGeom prst="rect">
            <a:avLst/>
          </a:prstGeom>
        </p:spPr>
        <p:txBody>
          <a:bodyPr wrap="square">
            <a:spAutoFit/>
          </a:bodyPr>
          <a:lstStyle/>
          <a:p>
            <a:pPr algn="ctr"/>
            <a:r>
              <a:rPr lang="en-GB" b="1" dirty="0"/>
              <a:t>Implementation</a:t>
            </a:r>
          </a:p>
          <a:p>
            <a:pPr algn="ctr"/>
            <a:r>
              <a:rPr lang="en-GB" dirty="0"/>
              <a:t>(technical and governance)</a:t>
            </a:r>
          </a:p>
        </p:txBody>
      </p:sp>
      <p:cxnSp>
        <p:nvCxnSpPr>
          <p:cNvPr id="14" name="Connector: Elbow 13">
            <a:extLst>
              <a:ext uri="{FF2B5EF4-FFF2-40B4-BE49-F238E27FC236}">
                <a16:creationId xmlns:a16="http://schemas.microsoft.com/office/drawing/2014/main" xmlns="" id="{5F97CB0F-38C7-194C-A857-D7868BE2EAD1}"/>
              </a:ext>
            </a:extLst>
          </p:cNvPr>
          <p:cNvCxnSpPr>
            <a:cxnSpLocks/>
            <a:endCxn id="13" idx="0"/>
          </p:cNvCxnSpPr>
          <p:nvPr/>
        </p:nvCxnSpPr>
        <p:spPr>
          <a:xfrm rot="10800000" flipV="1">
            <a:off x="1812656" y="2067858"/>
            <a:ext cx="1247181" cy="809966"/>
          </a:xfrm>
          <a:prstGeom prst="bentConnector2">
            <a:avLst/>
          </a:prstGeom>
          <a:ln w="3810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xmlns="" id="{DEF18B76-5552-204E-8619-30BBD36A7B22}"/>
              </a:ext>
            </a:extLst>
          </p:cNvPr>
          <p:cNvCxnSpPr>
            <a:cxnSpLocks/>
          </p:cNvCxnSpPr>
          <p:nvPr/>
        </p:nvCxnSpPr>
        <p:spPr>
          <a:xfrm>
            <a:off x="1978427" y="3801154"/>
            <a:ext cx="1094740" cy="809967"/>
          </a:xfrm>
          <a:prstGeom prst="bentConnector3">
            <a:avLst>
              <a:gd name="adj1" fmla="val 116"/>
            </a:avLst>
          </a:prstGeom>
          <a:ln w="3810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FF4B63E6-FEF6-7449-B5F9-A4262091CF5B}"/>
              </a:ext>
            </a:extLst>
          </p:cNvPr>
          <p:cNvSpPr/>
          <p:nvPr/>
        </p:nvSpPr>
        <p:spPr>
          <a:xfrm>
            <a:off x="3073167" y="1239228"/>
            <a:ext cx="4222115" cy="3510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POLITICAL SUPPORT</a:t>
            </a:r>
          </a:p>
        </p:txBody>
      </p:sp>
      <p:sp>
        <p:nvSpPr>
          <p:cNvPr id="17" name="TextBox 16">
            <a:extLst>
              <a:ext uri="{FF2B5EF4-FFF2-40B4-BE49-F238E27FC236}">
                <a16:creationId xmlns:a16="http://schemas.microsoft.com/office/drawing/2014/main" xmlns="" id="{3B6589BD-0666-8647-A810-64A3AC6ACE27}"/>
              </a:ext>
            </a:extLst>
          </p:cNvPr>
          <p:cNvSpPr txBox="1"/>
          <p:nvPr/>
        </p:nvSpPr>
        <p:spPr>
          <a:xfrm>
            <a:off x="6372200" y="4187412"/>
            <a:ext cx="2664296" cy="1200329"/>
          </a:xfrm>
          <a:prstGeom prst="rect">
            <a:avLst/>
          </a:prstGeom>
          <a:noFill/>
        </p:spPr>
        <p:txBody>
          <a:bodyPr wrap="square" rtlCol="0">
            <a:spAutoFit/>
          </a:bodyPr>
          <a:lstStyle/>
          <a:p>
            <a:r>
              <a:rPr lang="en-GB" sz="2400" dirty="0"/>
              <a:t>Multiple sources, but Governments vital for scaling up</a:t>
            </a:r>
          </a:p>
        </p:txBody>
      </p:sp>
    </p:spTree>
    <p:extLst>
      <p:ext uri="{BB962C8B-B14F-4D97-AF65-F5344CB8AC3E}">
        <p14:creationId xmlns:p14="http://schemas.microsoft.com/office/powerpoint/2010/main" val="712535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7">
            <a:extLst>
              <a:ext uri="{FF2B5EF4-FFF2-40B4-BE49-F238E27FC236}">
                <a16:creationId xmlns:a16="http://schemas.microsoft.com/office/drawing/2014/main" xmlns="" id="{FAF4CA11-92EF-4F45-8462-613325184AEB}"/>
              </a:ext>
            </a:extLst>
          </p:cNvPr>
          <p:cNvPicPr>
            <a:picLocks noChangeAspect="1"/>
          </p:cNvPicPr>
          <p:nvPr/>
        </p:nvPicPr>
        <p:blipFill>
          <a:blip r:embed="rId3"/>
          <a:stretch>
            <a:fillRect/>
          </a:stretch>
        </p:blipFill>
        <p:spPr>
          <a:xfrm>
            <a:off x="394970" y="1586298"/>
            <a:ext cx="4593590" cy="3220249"/>
          </a:xfrm>
          <a:prstGeom prst="rect">
            <a:avLst/>
          </a:prstGeom>
        </p:spPr>
      </p:pic>
      <p:sp>
        <p:nvSpPr>
          <p:cNvPr id="2" name="TextBox 1">
            <a:extLst>
              <a:ext uri="{FF2B5EF4-FFF2-40B4-BE49-F238E27FC236}">
                <a16:creationId xmlns:a16="http://schemas.microsoft.com/office/drawing/2014/main" xmlns="" id="{3A65D3BE-9F80-D340-BE4D-FFAEC5C13CCD}"/>
              </a:ext>
            </a:extLst>
          </p:cNvPr>
          <p:cNvSpPr txBox="1"/>
          <p:nvPr/>
        </p:nvSpPr>
        <p:spPr>
          <a:xfrm>
            <a:off x="7388324" y="4077047"/>
            <a:ext cx="1798655" cy="200055"/>
          </a:xfrm>
          <a:prstGeom prst="rect">
            <a:avLst/>
          </a:prstGeom>
          <a:noFill/>
        </p:spPr>
        <p:txBody>
          <a:bodyPr wrap="square" rtlCol="0">
            <a:spAutoFit/>
          </a:bodyPr>
          <a:lstStyle/>
          <a:p>
            <a:pPr algn="r"/>
            <a:r>
              <a:rPr lang="en-US" sz="700" dirty="0">
                <a:solidFill>
                  <a:schemeClr val="bg1"/>
                </a:solidFill>
              </a:rPr>
              <a:t>© Peter Etelej</a:t>
            </a:r>
            <a:endParaRPr lang="en-GB" sz="700" dirty="0">
              <a:solidFill>
                <a:schemeClr val="bg1"/>
              </a:solidFill>
            </a:endParaRPr>
          </a:p>
        </p:txBody>
      </p:sp>
      <p:sp>
        <p:nvSpPr>
          <p:cNvPr id="4" name="Title 3">
            <a:extLst>
              <a:ext uri="{FF2B5EF4-FFF2-40B4-BE49-F238E27FC236}">
                <a16:creationId xmlns:a16="http://schemas.microsoft.com/office/drawing/2014/main" xmlns="" id="{0E35677D-2F81-ED4C-ADC4-C3BF3200333E}"/>
              </a:ext>
            </a:extLst>
          </p:cNvPr>
          <p:cNvSpPr>
            <a:spLocks noGrp="1"/>
          </p:cNvSpPr>
          <p:nvPr>
            <p:ph type="title" idx="4294967295"/>
          </p:nvPr>
        </p:nvSpPr>
        <p:spPr>
          <a:xfrm>
            <a:off x="394970" y="40241"/>
            <a:ext cx="8180458" cy="1325563"/>
          </a:xfrm>
          <a:ln>
            <a:noFill/>
          </a:ln>
        </p:spPr>
        <p:txBody>
          <a:bodyPr>
            <a:normAutofit/>
          </a:bodyPr>
          <a:lstStyle/>
          <a:p>
            <a:pPr>
              <a:lnSpc>
                <a:spcPct val="100000"/>
              </a:lnSpc>
            </a:pPr>
            <a:r>
              <a:rPr lang="en-US" altLang="en-US" sz="3200" dirty="0">
                <a:cs typeface="Times New Roman" panose="02020603050405020304" pitchFamily="18" charset="0"/>
              </a:rPr>
              <a:t>New sources of financing</a:t>
            </a:r>
          </a:p>
        </p:txBody>
      </p:sp>
      <p:sp>
        <p:nvSpPr>
          <p:cNvPr id="5" name="Content Placeholder 4">
            <a:extLst>
              <a:ext uri="{FF2B5EF4-FFF2-40B4-BE49-F238E27FC236}">
                <a16:creationId xmlns:a16="http://schemas.microsoft.com/office/drawing/2014/main" xmlns="" id="{A679B132-8930-1747-87B5-60E6CC4B63D2}"/>
              </a:ext>
            </a:extLst>
          </p:cNvPr>
          <p:cNvSpPr>
            <a:spLocks noGrp="1"/>
          </p:cNvSpPr>
          <p:nvPr>
            <p:ph sz="half" idx="1"/>
          </p:nvPr>
        </p:nvSpPr>
        <p:spPr>
          <a:xfrm>
            <a:off x="5222240" y="1586298"/>
            <a:ext cx="3822906" cy="4351338"/>
          </a:xfrm>
        </p:spPr>
        <p:txBody>
          <a:bodyPr>
            <a:normAutofit/>
          </a:bodyPr>
          <a:lstStyle/>
          <a:p>
            <a:pPr>
              <a:lnSpc>
                <a:spcPct val="120000"/>
              </a:lnSpc>
              <a:spcBef>
                <a:spcPct val="10000"/>
              </a:spcBef>
            </a:pPr>
            <a:r>
              <a:rPr lang="en-US" altLang="en-US" sz="2400" dirty="0">
                <a:solidFill>
                  <a:schemeClr val="accent1"/>
                </a:solidFill>
                <a:cs typeface="Times New Roman" panose="02020603050405020304" pitchFamily="18" charset="0"/>
              </a:rPr>
              <a:t>Social protection and environment joint budgets</a:t>
            </a:r>
          </a:p>
          <a:p>
            <a:pPr>
              <a:lnSpc>
                <a:spcPct val="120000"/>
              </a:lnSpc>
              <a:spcBef>
                <a:spcPct val="10000"/>
              </a:spcBef>
            </a:pPr>
            <a:r>
              <a:rPr lang="en-US" altLang="en-US" sz="2400" dirty="0">
                <a:solidFill>
                  <a:schemeClr val="accent1"/>
                </a:solidFill>
                <a:cs typeface="Times New Roman" panose="02020603050405020304" pitchFamily="18" charset="0"/>
              </a:rPr>
              <a:t>Environmental tax reform</a:t>
            </a:r>
          </a:p>
          <a:p>
            <a:pPr>
              <a:lnSpc>
                <a:spcPct val="120000"/>
              </a:lnSpc>
              <a:spcBef>
                <a:spcPct val="10000"/>
              </a:spcBef>
            </a:pPr>
            <a:r>
              <a:rPr lang="en-US" altLang="en-US" sz="2400" dirty="0">
                <a:solidFill>
                  <a:schemeClr val="accent1"/>
                </a:solidFill>
                <a:cs typeface="Times New Roman" panose="02020603050405020304" pitchFamily="18" charset="0"/>
              </a:rPr>
              <a:t>Ear-marked taxes</a:t>
            </a:r>
          </a:p>
          <a:p>
            <a:pPr>
              <a:lnSpc>
                <a:spcPct val="120000"/>
              </a:lnSpc>
              <a:spcBef>
                <a:spcPct val="10000"/>
              </a:spcBef>
            </a:pPr>
            <a:r>
              <a:rPr lang="en-US" altLang="en-US" sz="2400" dirty="0">
                <a:solidFill>
                  <a:schemeClr val="accent1"/>
                </a:solidFill>
                <a:cs typeface="Times New Roman" panose="02020603050405020304" pitchFamily="18" charset="0"/>
              </a:rPr>
              <a:t>Direct deals: carbon, water</a:t>
            </a:r>
          </a:p>
          <a:p>
            <a:pPr>
              <a:lnSpc>
                <a:spcPct val="120000"/>
              </a:lnSpc>
              <a:spcBef>
                <a:spcPct val="10000"/>
              </a:spcBef>
            </a:pPr>
            <a:r>
              <a:rPr lang="en-US" altLang="en-US" sz="2400" dirty="0">
                <a:solidFill>
                  <a:schemeClr val="accent1"/>
                </a:solidFill>
                <a:cs typeface="Times New Roman" panose="02020603050405020304" pitchFamily="18" charset="0"/>
              </a:rPr>
              <a:t>Conservation investment</a:t>
            </a:r>
          </a:p>
        </p:txBody>
      </p:sp>
      <p:sp>
        <p:nvSpPr>
          <p:cNvPr id="11" name="TextBox 10">
            <a:extLst>
              <a:ext uri="{FF2B5EF4-FFF2-40B4-BE49-F238E27FC236}">
                <a16:creationId xmlns:a16="http://schemas.microsoft.com/office/drawing/2014/main" xmlns="" id="{85B14A3C-DF06-6E4C-9A98-F6D82D88C0A1}"/>
              </a:ext>
            </a:extLst>
          </p:cNvPr>
          <p:cNvSpPr txBox="1"/>
          <p:nvPr/>
        </p:nvSpPr>
        <p:spPr>
          <a:xfrm>
            <a:off x="7392540" y="2342013"/>
            <a:ext cx="1798655" cy="200055"/>
          </a:xfrm>
          <a:prstGeom prst="rect">
            <a:avLst/>
          </a:prstGeom>
          <a:noFill/>
        </p:spPr>
        <p:txBody>
          <a:bodyPr wrap="square" rtlCol="0">
            <a:spAutoFit/>
          </a:bodyPr>
          <a:lstStyle/>
          <a:p>
            <a:pPr algn="r"/>
            <a:r>
              <a:rPr lang="en-US" sz="700" dirty="0">
                <a:solidFill>
                  <a:schemeClr val="bg1"/>
                </a:solidFill>
              </a:rPr>
              <a:t>© Angela Yang</a:t>
            </a:r>
            <a:endParaRPr lang="en-GB" sz="700" dirty="0">
              <a:solidFill>
                <a:schemeClr val="bg1"/>
              </a:solidFill>
            </a:endParaRPr>
          </a:p>
        </p:txBody>
      </p:sp>
    </p:spTree>
    <p:extLst>
      <p:ext uri="{BB962C8B-B14F-4D97-AF65-F5344CB8AC3E}">
        <p14:creationId xmlns:p14="http://schemas.microsoft.com/office/powerpoint/2010/main" val="404339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6152EF7-9B32-CA43-BC6E-08AABF874350}"/>
              </a:ext>
            </a:extLst>
          </p:cNvPr>
          <p:cNvSpPr>
            <a:spLocks noGrp="1"/>
          </p:cNvSpPr>
          <p:nvPr>
            <p:ph type="title"/>
          </p:nvPr>
        </p:nvSpPr>
        <p:spPr>
          <a:xfrm>
            <a:off x="408731" y="0"/>
            <a:ext cx="7886700" cy="1354238"/>
          </a:xfrm>
        </p:spPr>
        <p:txBody>
          <a:bodyPr>
            <a:normAutofit/>
          </a:bodyPr>
          <a:lstStyle/>
          <a:p>
            <a:r>
              <a:rPr lang="en-US" sz="3200" dirty="0"/>
              <a:t>Sustainable financing</a:t>
            </a:r>
          </a:p>
        </p:txBody>
      </p:sp>
      <p:graphicFrame>
        <p:nvGraphicFramePr>
          <p:cNvPr id="5" name="Diagram 4">
            <a:extLst>
              <a:ext uri="{FF2B5EF4-FFF2-40B4-BE49-F238E27FC236}">
                <a16:creationId xmlns:a16="http://schemas.microsoft.com/office/drawing/2014/main" xmlns="" id="{FB72054D-A706-5D4E-B932-CBD57DF79640}"/>
              </a:ext>
            </a:extLst>
          </p:cNvPr>
          <p:cNvGraphicFramePr/>
          <p:nvPr>
            <p:extLst>
              <p:ext uri="{D42A27DB-BD31-4B8C-83A1-F6EECF244321}">
                <p14:modId xmlns:p14="http://schemas.microsoft.com/office/powerpoint/2010/main" val="577916042"/>
              </p:ext>
            </p:extLst>
          </p:nvPr>
        </p:nvGraphicFramePr>
        <p:xfrm>
          <a:off x="315828" y="908514"/>
          <a:ext cx="8087392" cy="5323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xmlns="" id="{FA8DD2CB-92E4-8D40-9409-89AAEA41A895}"/>
              </a:ext>
            </a:extLst>
          </p:cNvPr>
          <p:cNvSpPr txBox="1"/>
          <p:nvPr/>
        </p:nvSpPr>
        <p:spPr>
          <a:xfrm>
            <a:off x="5942935" y="5863808"/>
            <a:ext cx="3137222" cy="215444"/>
          </a:xfrm>
          <a:prstGeom prst="rect">
            <a:avLst/>
          </a:prstGeom>
          <a:noFill/>
        </p:spPr>
        <p:txBody>
          <a:bodyPr wrap="square" rtlCol="0">
            <a:spAutoFit/>
          </a:bodyPr>
          <a:lstStyle/>
          <a:p>
            <a:pPr algn="r"/>
            <a:r>
              <a:rPr lang="en-US" sz="800" dirty="0">
                <a:solidFill>
                  <a:srgbClr val="000000">
                    <a:alpha val="70000"/>
                  </a:srgbClr>
                </a:solidFill>
              </a:rPr>
              <a:t>Source: Porras and Asquith (2018)</a:t>
            </a:r>
          </a:p>
        </p:txBody>
      </p:sp>
    </p:spTree>
    <p:extLst>
      <p:ext uri="{BB962C8B-B14F-4D97-AF65-F5344CB8AC3E}">
        <p14:creationId xmlns:p14="http://schemas.microsoft.com/office/powerpoint/2010/main" val="161129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32E985-29B1-574D-9686-CC59B40F2B18}"/>
              </a:ext>
            </a:extLst>
          </p:cNvPr>
          <p:cNvSpPr>
            <a:spLocks noGrp="1"/>
          </p:cNvSpPr>
          <p:nvPr>
            <p:ph type="title"/>
          </p:nvPr>
        </p:nvSpPr>
        <p:spPr>
          <a:xfrm>
            <a:off x="183803" y="35703"/>
            <a:ext cx="7886700" cy="1325563"/>
          </a:xfrm>
        </p:spPr>
        <p:txBody>
          <a:bodyPr>
            <a:normAutofit/>
          </a:bodyPr>
          <a:lstStyle/>
          <a:p>
            <a:pPr>
              <a:lnSpc>
                <a:spcPct val="100000"/>
              </a:lnSpc>
            </a:pPr>
            <a:r>
              <a:rPr lang="en-GB" sz="3200" dirty="0">
                <a:cs typeface="Times New Roman" panose="02020603050405020304" pitchFamily="18" charset="0"/>
              </a:rPr>
              <a:t>The principle of direct deals</a:t>
            </a:r>
            <a:endParaRPr lang="en-US" sz="2800" b="0" dirty="0"/>
          </a:p>
        </p:txBody>
      </p:sp>
      <p:sp>
        <p:nvSpPr>
          <p:cNvPr id="3" name="Content Placeholder 2">
            <a:extLst>
              <a:ext uri="{FF2B5EF4-FFF2-40B4-BE49-F238E27FC236}">
                <a16:creationId xmlns:a16="http://schemas.microsoft.com/office/drawing/2014/main" xmlns="" id="{5ED0C766-B111-D748-8500-83002DA07CC8}"/>
              </a:ext>
            </a:extLst>
          </p:cNvPr>
          <p:cNvSpPr>
            <a:spLocks noGrp="1"/>
          </p:cNvSpPr>
          <p:nvPr>
            <p:ph idx="1"/>
          </p:nvPr>
        </p:nvSpPr>
        <p:spPr>
          <a:xfrm>
            <a:off x="5177415" y="1463648"/>
            <a:ext cx="3902741" cy="4351338"/>
          </a:xfrm>
        </p:spPr>
        <p:txBody>
          <a:bodyPr>
            <a:normAutofit fontScale="70000" lnSpcReduction="20000"/>
          </a:bodyPr>
          <a:lstStyle/>
          <a:p>
            <a:pPr marL="285750" indent="-285750">
              <a:lnSpc>
                <a:spcPct val="120000"/>
              </a:lnSpc>
            </a:pPr>
            <a:r>
              <a:rPr lang="en-US" altLang="en-US" sz="2400" b="1" dirty="0">
                <a:solidFill>
                  <a:schemeClr val="accent1"/>
                </a:solidFill>
              </a:rPr>
              <a:t>Who/how much</a:t>
            </a:r>
            <a:r>
              <a:rPr lang="en-US" altLang="en-US" sz="2400" dirty="0">
                <a:solidFill>
                  <a:schemeClr val="accent1"/>
                </a:solidFill>
              </a:rPr>
              <a:t>: Who benefits, how much is the value? Are downstream beneficiaries organized –e.g. water utility/municipality? Do they already pay for water? </a:t>
            </a:r>
          </a:p>
          <a:p>
            <a:pPr marL="285750" indent="-285750">
              <a:lnSpc>
                <a:spcPct val="120000"/>
              </a:lnSpc>
            </a:pPr>
            <a:r>
              <a:rPr lang="en-US" altLang="en-US" sz="2400" b="1" dirty="0">
                <a:solidFill>
                  <a:schemeClr val="accent1"/>
                </a:solidFill>
              </a:rPr>
              <a:t>How: </a:t>
            </a:r>
            <a:r>
              <a:rPr lang="en-US" altLang="en-US" sz="2400" dirty="0">
                <a:solidFill>
                  <a:schemeClr val="accent1"/>
                </a:solidFill>
              </a:rPr>
              <a:t>Instruments to capture these benefits, e.g. taxes, charges, fees, price premiums, ear-marked taxes, general government budget </a:t>
            </a:r>
          </a:p>
          <a:p>
            <a:pPr marL="285750" indent="-285750">
              <a:lnSpc>
                <a:spcPct val="120000"/>
              </a:lnSpc>
            </a:pPr>
            <a:r>
              <a:rPr lang="en-US" altLang="en-US" sz="2400" b="1" dirty="0">
                <a:solidFill>
                  <a:schemeClr val="accent1"/>
                </a:solidFill>
              </a:rPr>
              <a:t>Resource management</a:t>
            </a:r>
            <a:r>
              <a:rPr lang="en-US" altLang="en-US" sz="2400" dirty="0">
                <a:solidFill>
                  <a:schemeClr val="accent1"/>
                </a:solidFill>
              </a:rPr>
              <a:t>: e.g. trust funds, finance offices, financial and administrator experts.</a:t>
            </a:r>
          </a:p>
        </p:txBody>
      </p:sp>
      <p:sp>
        <p:nvSpPr>
          <p:cNvPr id="5" name="TextBox 4">
            <a:extLst>
              <a:ext uri="{FF2B5EF4-FFF2-40B4-BE49-F238E27FC236}">
                <a16:creationId xmlns:a16="http://schemas.microsoft.com/office/drawing/2014/main" xmlns="" id="{0782D34B-ACE4-EE49-9D99-41BEF0FC113B}"/>
              </a:ext>
            </a:extLst>
          </p:cNvPr>
          <p:cNvSpPr txBox="1"/>
          <p:nvPr/>
        </p:nvSpPr>
        <p:spPr>
          <a:xfrm>
            <a:off x="5942935" y="5863808"/>
            <a:ext cx="3137222" cy="200055"/>
          </a:xfrm>
          <a:prstGeom prst="rect">
            <a:avLst/>
          </a:prstGeom>
          <a:noFill/>
        </p:spPr>
        <p:txBody>
          <a:bodyPr wrap="square" rtlCol="0">
            <a:spAutoFit/>
          </a:bodyPr>
          <a:lstStyle/>
          <a:p>
            <a:pPr algn="r"/>
            <a:r>
              <a:rPr lang="en-US" sz="700" dirty="0">
                <a:solidFill>
                  <a:srgbClr val="000000">
                    <a:alpha val="70000"/>
                  </a:srgbClr>
                </a:solidFill>
              </a:rPr>
              <a:t>Source: Based on </a:t>
            </a:r>
            <a:r>
              <a:rPr lang="en-US" sz="700" dirty="0" err="1">
                <a:solidFill>
                  <a:srgbClr val="000000">
                    <a:alpha val="70000"/>
                  </a:srgbClr>
                </a:solidFill>
              </a:rPr>
              <a:t>Pagiola</a:t>
            </a:r>
            <a:r>
              <a:rPr lang="en-US" sz="700" dirty="0">
                <a:solidFill>
                  <a:srgbClr val="000000">
                    <a:alpha val="70000"/>
                  </a:srgbClr>
                </a:solidFill>
              </a:rPr>
              <a:t> and </a:t>
            </a:r>
            <a:r>
              <a:rPr lang="en-US" sz="700" dirty="0" err="1">
                <a:solidFill>
                  <a:srgbClr val="000000">
                    <a:alpha val="70000"/>
                  </a:srgbClr>
                </a:solidFill>
              </a:rPr>
              <a:t>Platais</a:t>
            </a:r>
            <a:r>
              <a:rPr lang="en-US" sz="700" dirty="0">
                <a:solidFill>
                  <a:srgbClr val="000000">
                    <a:alpha val="70000"/>
                  </a:srgbClr>
                </a:solidFill>
              </a:rPr>
              <a:t>, 2005</a:t>
            </a:r>
          </a:p>
        </p:txBody>
      </p:sp>
      <p:sp>
        <p:nvSpPr>
          <p:cNvPr id="6" name="TextBox 5">
            <a:extLst>
              <a:ext uri="{FF2B5EF4-FFF2-40B4-BE49-F238E27FC236}">
                <a16:creationId xmlns:a16="http://schemas.microsoft.com/office/drawing/2014/main" xmlns="" id="{7C7709B9-3674-D446-9163-2364D2E50C93}"/>
              </a:ext>
            </a:extLst>
          </p:cNvPr>
          <p:cNvSpPr txBox="1"/>
          <p:nvPr/>
        </p:nvSpPr>
        <p:spPr>
          <a:xfrm>
            <a:off x="227943" y="5078451"/>
            <a:ext cx="4293258" cy="738664"/>
          </a:xfrm>
          <a:prstGeom prst="rect">
            <a:avLst/>
          </a:prstGeom>
          <a:noFill/>
        </p:spPr>
        <p:txBody>
          <a:bodyPr wrap="square" rtlCol="0">
            <a:spAutoFit/>
          </a:bodyPr>
          <a:lstStyle/>
          <a:p>
            <a:r>
              <a:rPr lang="en-GB" sz="1400" i="1" dirty="0"/>
              <a:t>Two environmentally identical watersheds, with different number of downstream beneficiaries and ability to pay. </a:t>
            </a:r>
          </a:p>
        </p:txBody>
      </p:sp>
      <p:grpSp>
        <p:nvGrpSpPr>
          <p:cNvPr id="7" name="Group 6">
            <a:extLst>
              <a:ext uri="{FF2B5EF4-FFF2-40B4-BE49-F238E27FC236}">
                <a16:creationId xmlns:a16="http://schemas.microsoft.com/office/drawing/2014/main" xmlns="" id="{94A103A1-3C9C-964F-8BBB-17C7910DF228}"/>
              </a:ext>
            </a:extLst>
          </p:cNvPr>
          <p:cNvGrpSpPr/>
          <p:nvPr/>
        </p:nvGrpSpPr>
        <p:grpSpPr>
          <a:xfrm>
            <a:off x="346162" y="613711"/>
            <a:ext cx="5140238" cy="4777020"/>
            <a:chOff x="74137" y="120193"/>
            <a:chExt cx="5930765" cy="5270538"/>
          </a:xfrm>
        </p:grpSpPr>
        <p:sp>
          <p:nvSpPr>
            <p:cNvPr id="9" name="Freeform 18">
              <a:extLst>
                <a:ext uri="{FF2B5EF4-FFF2-40B4-BE49-F238E27FC236}">
                  <a16:creationId xmlns:a16="http://schemas.microsoft.com/office/drawing/2014/main" xmlns="" id="{82B01FA8-B71B-7C4E-9E2A-AE65F1BC5514}"/>
                </a:ext>
              </a:extLst>
            </p:cNvPr>
            <p:cNvSpPr>
              <a:spLocks/>
            </p:cNvSpPr>
            <p:nvPr/>
          </p:nvSpPr>
          <p:spPr bwMode="auto">
            <a:xfrm rot="20193613">
              <a:off x="522745" y="1352130"/>
              <a:ext cx="3171767" cy="4038601"/>
            </a:xfrm>
            <a:custGeom>
              <a:avLst/>
              <a:gdLst>
                <a:gd name="T0" fmla="*/ 40 w 3352"/>
                <a:gd name="T1" fmla="*/ 0 h 2984"/>
                <a:gd name="T2" fmla="*/ 40 w 3352"/>
                <a:gd name="T3" fmla="*/ 336 h 2984"/>
                <a:gd name="T4" fmla="*/ 280 w 3352"/>
                <a:gd name="T5" fmla="*/ 528 h 2984"/>
                <a:gd name="T6" fmla="*/ 760 w 3352"/>
                <a:gd name="T7" fmla="*/ 528 h 2984"/>
                <a:gd name="T8" fmla="*/ 1096 w 3352"/>
                <a:gd name="T9" fmla="*/ 960 h 2984"/>
                <a:gd name="T10" fmla="*/ 1288 w 3352"/>
                <a:gd name="T11" fmla="*/ 1392 h 2984"/>
                <a:gd name="T12" fmla="*/ 1864 w 3352"/>
                <a:gd name="T13" fmla="*/ 1680 h 2984"/>
                <a:gd name="T14" fmla="*/ 2200 w 3352"/>
                <a:gd name="T15" fmla="*/ 1968 h 2984"/>
                <a:gd name="T16" fmla="*/ 2248 w 3352"/>
                <a:gd name="T17" fmla="*/ 2304 h 2984"/>
                <a:gd name="T18" fmla="*/ 2488 w 3352"/>
                <a:gd name="T19" fmla="*/ 2640 h 2984"/>
                <a:gd name="T20" fmla="*/ 2968 w 3352"/>
                <a:gd name="T21" fmla="*/ 2928 h 2984"/>
                <a:gd name="T22" fmla="*/ 3352 w 3352"/>
                <a:gd name="T23" fmla="*/ 2976 h 2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2" h="2984">
                  <a:moveTo>
                    <a:pt x="40" y="0"/>
                  </a:moveTo>
                  <a:cubicBezTo>
                    <a:pt x="20" y="124"/>
                    <a:pt x="0" y="248"/>
                    <a:pt x="40" y="336"/>
                  </a:cubicBezTo>
                  <a:cubicBezTo>
                    <a:pt x="79" y="423"/>
                    <a:pt x="160" y="496"/>
                    <a:pt x="280" y="528"/>
                  </a:cubicBezTo>
                  <a:cubicBezTo>
                    <a:pt x="399" y="559"/>
                    <a:pt x="624" y="456"/>
                    <a:pt x="760" y="528"/>
                  </a:cubicBezTo>
                  <a:cubicBezTo>
                    <a:pt x="896" y="600"/>
                    <a:pt x="1008" y="816"/>
                    <a:pt x="1096" y="960"/>
                  </a:cubicBezTo>
                  <a:cubicBezTo>
                    <a:pt x="1183" y="1103"/>
                    <a:pt x="1160" y="1272"/>
                    <a:pt x="1288" y="1392"/>
                  </a:cubicBezTo>
                  <a:cubicBezTo>
                    <a:pt x="1415" y="1511"/>
                    <a:pt x="1712" y="1584"/>
                    <a:pt x="1864" y="1680"/>
                  </a:cubicBezTo>
                  <a:cubicBezTo>
                    <a:pt x="2015" y="1775"/>
                    <a:pt x="2136" y="1864"/>
                    <a:pt x="2200" y="1968"/>
                  </a:cubicBezTo>
                  <a:cubicBezTo>
                    <a:pt x="2263" y="2071"/>
                    <a:pt x="2200" y="2192"/>
                    <a:pt x="2248" y="2304"/>
                  </a:cubicBezTo>
                  <a:cubicBezTo>
                    <a:pt x="2295" y="2415"/>
                    <a:pt x="2368" y="2536"/>
                    <a:pt x="2488" y="2640"/>
                  </a:cubicBezTo>
                  <a:cubicBezTo>
                    <a:pt x="2608" y="2744"/>
                    <a:pt x="2823" y="2871"/>
                    <a:pt x="2968" y="2928"/>
                  </a:cubicBezTo>
                  <a:cubicBezTo>
                    <a:pt x="3112" y="2984"/>
                    <a:pt x="3232" y="2980"/>
                    <a:pt x="3352" y="2976"/>
                  </a:cubicBezTo>
                </a:path>
              </a:pathLst>
            </a:custGeom>
            <a:noFill/>
            <a:ln w="38100">
              <a:solidFill>
                <a:srgbClr val="0000FF"/>
              </a:solidFill>
              <a:round/>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0" name="Group 9">
              <a:extLst>
                <a:ext uri="{FF2B5EF4-FFF2-40B4-BE49-F238E27FC236}">
                  <a16:creationId xmlns:a16="http://schemas.microsoft.com/office/drawing/2014/main" xmlns="" id="{385FA806-E454-0A43-86DC-F01955CFA377}"/>
                </a:ext>
              </a:extLst>
            </p:cNvPr>
            <p:cNvGrpSpPr/>
            <p:nvPr/>
          </p:nvGrpSpPr>
          <p:grpSpPr>
            <a:xfrm>
              <a:off x="74137" y="120193"/>
              <a:ext cx="5930765" cy="4449585"/>
              <a:chOff x="74137" y="120193"/>
              <a:chExt cx="5930765" cy="4449585"/>
            </a:xfrm>
          </p:grpSpPr>
          <p:pic>
            <p:nvPicPr>
              <p:cNvPr id="11" name="Picture 10">
                <a:extLst>
                  <a:ext uri="{FF2B5EF4-FFF2-40B4-BE49-F238E27FC236}">
                    <a16:creationId xmlns:a16="http://schemas.microsoft.com/office/drawing/2014/main" xmlns="" id="{3D8B9575-1E09-1A40-AF6A-51FB16CFF5DA}"/>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800846" y="3490528"/>
                <a:ext cx="509016" cy="457200"/>
              </a:xfrm>
              <a:prstGeom prst="rect">
                <a:avLst/>
              </a:prstGeom>
            </p:spPr>
          </p:pic>
          <p:pic>
            <p:nvPicPr>
              <p:cNvPr id="12" name="Picture 11">
                <a:extLst>
                  <a:ext uri="{FF2B5EF4-FFF2-40B4-BE49-F238E27FC236}">
                    <a16:creationId xmlns:a16="http://schemas.microsoft.com/office/drawing/2014/main" xmlns="" id="{51E8AACD-33F0-FA42-A4A7-0DB91B08E9E2}"/>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488952" y="2944080"/>
                <a:ext cx="509016" cy="457200"/>
              </a:xfrm>
              <a:prstGeom prst="rect">
                <a:avLst/>
              </a:prstGeom>
            </p:spPr>
          </p:pic>
          <p:sp>
            <p:nvSpPr>
              <p:cNvPr id="13" name="Freeform 11">
                <a:extLst>
                  <a:ext uri="{FF2B5EF4-FFF2-40B4-BE49-F238E27FC236}">
                    <a16:creationId xmlns:a16="http://schemas.microsoft.com/office/drawing/2014/main" xmlns="" id="{B8C308D8-E66C-374D-B53E-C4065E0DED0B}"/>
                  </a:ext>
                </a:extLst>
              </p:cNvPr>
              <p:cNvSpPr>
                <a:spLocks/>
              </p:cNvSpPr>
              <p:nvPr/>
            </p:nvSpPr>
            <p:spPr bwMode="auto">
              <a:xfrm rot="20193613">
                <a:off x="3749423" y="3426778"/>
                <a:ext cx="2255479" cy="1143000"/>
              </a:xfrm>
              <a:custGeom>
                <a:avLst/>
                <a:gdLst>
                  <a:gd name="T0" fmla="*/ 0 w 1536"/>
                  <a:gd name="T1" fmla="*/ 720 h 720"/>
                  <a:gd name="T2" fmla="*/ 576 w 1536"/>
                  <a:gd name="T3" fmla="*/ 384 h 720"/>
                  <a:gd name="T4" fmla="*/ 816 w 1536"/>
                  <a:gd name="T5" fmla="*/ 240 h 720"/>
                  <a:gd name="T6" fmla="*/ 1008 w 1536"/>
                  <a:gd name="T7" fmla="*/ 240 h 720"/>
                  <a:gd name="T8" fmla="*/ 1296 w 1536"/>
                  <a:gd name="T9" fmla="*/ 48 h 720"/>
                  <a:gd name="T10" fmla="*/ 1536 w 1536"/>
                  <a:gd name="T11" fmla="*/ 0 h 720"/>
                </a:gdLst>
                <a:ahLst/>
                <a:cxnLst>
                  <a:cxn ang="0">
                    <a:pos x="T0" y="T1"/>
                  </a:cxn>
                  <a:cxn ang="0">
                    <a:pos x="T2" y="T3"/>
                  </a:cxn>
                  <a:cxn ang="0">
                    <a:pos x="T4" y="T5"/>
                  </a:cxn>
                  <a:cxn ang="0">
                    <a:pos x="T6" y="T7"/>
                  </a:cxn>
                  <a:cxn ang="0">
                    <a:pos x="T8" y="T9"/>
                  </a:cxn>
                  <a:cxn ang="0">
                    <a:pos x="T10" y="T11"/>
                  </a:cxn>
                </a:cxnLst>
                <a:rect l="0" t="0" r="r" b="b"/>
                <a:pathLst>
                  <a:path w="1536" h="720">
                    <a:moveTo>
                      <a:pt x="0" y="720"/>
                    </a:moveTo>
                    <a:cubicBezTo>
                      <a:pt x="220" y="592"/>
                      <a:pt x="440" y="464"/>
                      <a:pt x="576" y="384"/>
                    </a:cubicBezTo>
                    <a:cubicBezTo>
                      <a:pt x="712" y="304"/>
                      <a:pt x="744" y="264"/>
                      <a:pt x="816" y="240"/>
                    </a:cubicBezTo>
                    <a:cubicBezTo>
                      <a:pt x="888" y="216"/>
                      <a:pt x="928" y="272"/>
                      <a:pt x="1008" y="240"/>
                    </a:cubicBezTo>
                    <a:cubicBezTo>
                      <a:pt x="1088" y="208"/>
                      <a:pt x="1208" y="88"/>
                      <a:pt x="1296" y="48"/>
                    </a:cubicBezTo>
                    <a:cubicBezTo>
                      <a:pt x="1384" y="8"/>
                      <a:pt x="1496" y="8"/>
                      <a:pt x="1536" y="0"/>
                    </a:cubicBezTo>
                  </a:path>
                </a:pathLst>
              </a:custGeom>
              <a:noFill/>
              <a:ln w="889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4" name="Group 12">
                <a:extLst>
                  <a:ext uri="{FF2B5EF4-FFF2-40B4-BE49-F238E27FC236}">
                    <a16:creationId xmlns:a16="http://schemas.microsoft.com/office/drawing/2014/main" xmlns="" id="{64871CED-CD0A-A64B-B83B-715B90D7F88E}"/>
                  </a:ext>
                </a:extLst>
              </p:cNvPr>
              <p:cNvGrpSpPr>
                <a:grpSpLocks/>
              </p:cNvGrpSpPr>
              <p:nvPr/>
            </p:nvGrpSpPr>
            <p:grpSpPr bwMode="auto">
              <a:xfrm rot="20193613">
                <a:off x="1519319" y="120193"/>
                <a:ext cx="3054294" cy="4154488"/>
                <a:chOff x="1952" y="816"/>
                <a:chExt cx="2080" cy="2617"/>
              </a:xfrm>
            </p:grpSpPr>
            <p:sp>
              <p:nvSpPr>
                <p:cNvPr id="33" name="Freeform 13">
                  <a:extLst>
                    <a:ext uri="{FF2B5EF4-FFF2-40B4-BE49-F238E27FC236}">
                      <a16:creationId xmlns:a16="http://schemas.microsoft.com/office/drawing/2014/main" xmlns="" id="{7B958B17-153C-2C4C-806A-B4B01B3A23C7}"/>
                    </a:ext>
                  </a:extLst>
                </p:cNvPr>
                <p:cNvSpPr>
                  <a:spLocks/>
                </p:cNvSpPr>
                <p:nvPr/>
              </p:nvSpPr>
              <p:spPr bwMode="auto">
                <a:xfrm>
                  <a:off x="1952" y="1013"/>
                  <a:ext cx="2080" cy="2420"/>
                </a:xfrm>
                <a:custGeom>
                  <a:avLst/>
                  <a:gdLst>
                    <a:gd name="T0" fmla="*/ 40 w 3352"/>
                    <a:gd name="T1" fmla="*/ 0 h 2984"/>
                    <a:gd name="T2" fmla="*/ 40 w 3352"/>
                    <a:gd name="T3" fmla="*/ 336 h 2984"/>
                    <a:gd name="T4" fmla="*/ 280 w 3352"/>
                    <a:gd name="T5" fmla="*/ 528 h 2984"/>
                    <a:gd name="T6" fmla="*/ 760 w 3352"/>
                    <a:gd name="T7" fmla="*/ 528 h 2984"/>
                    <a:gd name="T8" fmla="*/ 1096 w 3352"/>
                    <a:gd name="T9" fmla="*/ 960 h 2984"/>
                    <a:gd name="T10" fmla="*/ 1288 w 3352"/>
                    <a:gd name="T11" fmla="*/ 1392 h 2984"/>
                    <a:gd name="T12" fmla="*/ 1864 w 3352"/>
                    <a:gd name="T13" fmla="*/ 1680 h 2984"/>
                    <a:gd name="T14" fmla="*/ 2200 w 3352"/>
                    <a:gd name="T15" fmla="*/ 1968 h 2984"/>
                    <a:gd name="T16" fmla="*/ 2248 w 3352"/>
                    <a:gd name="T17" fmla="*/ 2304 h 2984"/>
                    <a:gd name="T18" fmla="*/ 2488 w 3352"/>
                    <a:gd name="T19" fmla="*/ 2640 h 2984"/>
                    <a:gd name="T20" fmla="*/ 2968 w 3352"/>
                    <a:gd name="T21" fmla="*/ 2928 h 2984"/>
                    <a:gd name="T22" fmla="*/ 3352 w 3352"/>
                    <a:gd name="T23" fmla="*/ 2976 h 2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2" h="2984">
                      <a:moveTo>
                        <a:pt x="40" y="0"/>
                      </a:moveTo>
                      <a:cubicBezTo>
                        <a:pt x="20" y="124"/>
                        <a:pt x="0" y="248"/>
                        <a:pt x="40" y="336"/>
                      </a:cubicBezTo>
                      <a:cubicBezTo>
                        <a:pt x="79" y="423"/>
                        <a:pt x="160" y="496"/>
                        <a:pt x="280" y="528"/>
                      </a:cubicBezTo>
                      <a:cubicBezTo>
                        <a:pt x="399" y="559"/>
                        <a:pt x="624" y="456"/>
                        <a:pt x="760" y="528"/>
                      </a:cubicBezTo>
                      <a:cubicBezTo>
                        <a:pt x="896" y="600"/>
                        <a:pt x="1008" y="816"/>
                        <a:pt x="1096" y="960"/>
                      </a:cubicBezTo>
                      <a:cubicBezTo>
                        <a:pt x="1183" y="1103"/>
                        <a:pt x="1160" y="1272"/>
                        <a:pt x="1288" y="1392"/>
                      </a:cubicBezTo>
                      <a:cubicBezTo>
                        <a:pt x="1415" y="1511"/>
                        <a:pt x="1712" y="1584"/>
                        <a:pt x="1864" y="1680"/>
                      </a:cubicBezTo>
                      <a:cubicBezTo>
                        <a:pt x="2015" y="1775"/>
                        <a:pt x="2136" y="1864"/>
                        <a:pt x="2200" y="1968"/>
                      </a:cubicBezTo>
                      <a:cubicBezTo>
                        <a:pt x="2263" y="2071"/>
                        <a:pt x="2200" y="2192"/>
                        <a:pt x="2248" y="2304"/>
                      </a:cubicBezTo>
                      <a:cubicBezTo>
                        <a:pt x="2295" y="2415"/>
                        <a:pt x="2368" y="2536"/>
                        <a:pt x="2488" y="2640"/>
                      </a:cubicBezTo>
                      <a:cubicBezTo>
                        <a:pt x="2608" y="2744"/>
                        <a:pt x="2823" y="2871"/>
                        <a:pt x="2968" y="2928"/>
                      </a:cubicBezTo>
                      <a:cubicBezTo>
                        <a:pt x="3112" y="2984"/>
                        <a:pt x="3232" y="2980"/>
                        <a:pt x="3352" y="2976"/>
                      </a:cubicBezTo>
                    </a:path>
                  </a:pathLst>
                </a:custGeom>
                <a:noFill/>
                <a:ln w="38100">
                  <a:solidFill>
                    <a:srgbClr val="0000FF"/>
                  </a:solidFill>
                  <a:round/>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 name="Freeform 14">
                  <a:extLst>
                    <a:ext uri="{FF2B5EF4-FFF2-40B4-BE49-F238E27FC236}">
                      <a16:creationId xmlns:a16="http://schemas.microsoft.com/office/drawing/2014/main" xmlns="" id="{5DD4B6FC-191C-D342-8D24-3C9DEEE689D9}"/>
                    </a:ext>
                  </a:extLst>
                </p:cNvPr>
                <p:cNvSpPr>
                  <a:spLocks/>
                </p:cNvSpPr>
                <p:nvPr/>
              </p:nvSpPr>
              <p:spPr bwMode="auto">
                <a:xfrm>
                  <a:off x="2256" y="816"/>
                  <a:ext cx="168" cy="625"/>
                </a:xfrm>
                <a:custGeom>
                  <a:avLst/>
                  <a:gdLst>
                    <a:gd name="T0" fmla="*/ 64 w 256"/>
                    <a:gd name="T1" fmla="*/ 0 h 576"/>
                    <a:gd name="T2" fmla="*/ 16 w 256"/>
                    <a:gd name="T3" fmla="*/ 240 h 576"/>
                    <a:gd name="T4" fmla="*/ 160 w 256"/>
                    <a:gd name="T5" fmla="*/ 432 h 576"/>
                    <a:gd name="T6" fmla="*/ 256 w 256"/>
                    <a:gd name="T7" fmla="*/ 576 h 576"/>
                  </a:gdLst>
                  <a:ahLst/>
                  <a:cxnLst>
                    <a:cxn ang="0">
                      <a:pos x="T0" y="T1"/>
                    </a:cxn>
                    <a:cxn ang="0">
                      <a:pos x="T2" y="T3"/>
                    </a:cxn>
                    <a:cxn ang="0">
                      <a:pos x="T4" y="T5"/>
                    </a:cxn>
                    <a:cxn ang="0">
                      <a:pos x="T6" y="T7"/>
                    </a:cxn>
                  </a:cxnLst>
                  <a:rect l="0" t="0" r="r" b="b"/>
                  <a:pathLst>
                    <a:path w="256" h="576">
                      <a:moveTo>
                        <a:pt x="64" y="0"/>
                      </a:moveTo>
                      <a:cubicBezTo>
                        <a:pt x="32" y="84"/>
                        <a:pt x="0" y="168"/>
                        <a:pt x="16" y="240"/>
                      </a:cubicBezTo>
                      <a:cubicBezTo>
                        <a:pt x="32" y="312"/>
                        <a:pt x="120" y="376"/>
                        <a:pt x="160" y="432"/>
                      </a:cubicBezTo>
                      <a:cubicBezTo>
                        <a:pt x="199" y="487"/>
                        <a:pt x="248" y="552"/>
                        <a:pt x="256" y="576"/>
                      </a:cubicBezTo>
                    </a:path>
                  </a:pathLst>
                </a:custGeom>
                <a:noFill/>
                <a:ln w="25400">
                  <a:solidFill>
                    <a:srgbClr val="0000FF"/>
                  </a:solidFill>
                  <a:round/>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 name="Freeform 15">
                  <a:extLst>
                    <a:ext uri="{FF2B5EF4-FFF2-40B4-BE49-F238E27FC236}">
                      <a16:creationId xmlns:a16="http://schemas.microsoft.com/office/drawing/2014/main" xmlns="" id="{B51EBDF1-99F1-2049-AF42-5BE1B019B389}"/>
                    </a:ext>
                  </a:extLst>
                </p:cNvPr>
                <p:cNvSpPr>
                  <a:spLocks/>
                </p:cNvSpPr>
                <p:nvPr/>
              </p:nvSpPr>
              <p:spPr bwMode="auto">
                <a:xfrm rot="16685409">
                  <a:off x="2592" y="1680"/>
                  <a:ext cx="720" cy="336"/>
                </a:xfrm>
                <a:custGeom>
                  <a:avLst/>
                  <a:gdLst>
                    <a:gd name="T0" fmla="*/ 0 w 720"/>
                    <a:gd name="T1" fmla="*/ 24 h 191"/>
                    <a:gd name="T2" fmla="*/ 240 w 720"/>
                    <a:gd name="T3" fmla="*/ 168 h 191"/>
                    <a:gd name="T4" fmla="*/ 432 w 720"/>
                    <a:gd name="T5" fmla="*/ 168 h 191"/>
                    <a:gd name="T6" fmla="*/ 672 w 720"/>
                    <a:gd name="T7" fmla="*/ 24 h 191"/>
                    <a:gd name="T8" fmla="*/ 720 w 720"/>
                    <a:gd name="T9" fmla="*/ 24 h 191"/>
                  </a:gdLst>
                  <a:ahLst/>
                  <a:cxnLst>
                    <a:cxn ang="0">
                      <a:pos x="T0" y="T1"/>
                    </a:cxn>
                    <a:cxn ang="0">
                      <a:pos x="T2" y="T3"/>
                    </a:cxn>
                    <a:cxn ang="0">
                      <a:pos x="T4" y="T5"/>
                    </a:cxn>
                    <a:cxn ang="0">
                      <a:pos x="T6" y="T7"/>
                    </a:cxn>
                    <a:cxn ang="0">
                      <a:pos x="T8" y="T9"/>
                    </a:cxn>
                  </a:cxnLst>
                  <a:rect l="0" t="0" r="r" b="b"/>
                  <a:pathLst>
                    <a:path w="720" h="191">
                      <a:moveTo>
                        <a:pt x="0" y="24"/>
                      </a:moveTo>
                      <a:cubicBezTo>
                        <a:pt x="84" y="84"/>
                        <a:pt x="168" y="144"/>
                        <a:pt x="240" y="168"/>
                      </a:cubicBezTo>
                      <a:cubicBezTo>
                        <a:pt x="311" y="191"/>
                        <a:pt x="360" y="191"/>
                        <a:pt x="432" y="168"/>
                      </a:cubicBezTo>
                      <a:cubicBezTo>
                        <a:pt x="503" y="144"/>
                        <a:pt x="624" y="48"/>
                        <a:pt x="672" y="24"/>
                      </a:cubicBezTo>
                      <a:cubicBezTo>
                        <a:pt x="720" y="0"/>
                        <a:pt x="720" y="12"/>
                        <a:pt x="720" y="24"/>
                      </a:cubicBezTo>
                    </a:path>
                  </a:pathLst>
                </a:custGeom>
                <a:noFill/>
                <a:ln w="25400">
                  <a:solidFill>
                    <a:srgbClr val="0000FF"/>
                  </a:solidFill>
                  <a:round/>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5" name="Freeform 19">
                <a:extLst>
                  <a:ext uri="{FF2B5EF4-FFF2-40B4-BE49-F238E27FC236}">
                    <a16:creationId xmlns:a16="http://schemas.microsoft.com/office/drawing/2014/main" xmlns="" id="{35506CB7-7087-5845-AF3C-02348F756EEC}"/>
                  </a:ext>
                </a:extLst>
              </p:cNvPr>
              <p:cNvSpPr>
                <a:spLocks/>
              </p:cNvSpPr>
              <p:nvPr/>
            </p:nvSpPr>
            <p:spPr bwMode="auto">
              <a:xfrm rot="20193613">
                <a:off x="589221" y="1737354"/>
                <a:ext cx="246693" cy="992188"/>
              </a:xfrm>
              <a:custGeom>
                <a:avLst/>
                <a:gdLst>
                  <a:gd name="T0" fmla="*/ 64 w 256"/>
                  <a:gd name="T1" fmla="*/ 0 h 576"/>
                  <a:gd name="T2" fmla="*/ 16 w 256"/>
                  <a:gd name="T3" fmla="*/ 240 h 576"/>
                  <a:gd name="T4" fmla="*/ 160 w 256"/>
                  <a:gd name="T5" fmla="*/ 432 h 576"/>
                  <a:gd name="T6" fmla="*/ 256 w 256"/>
                  <a:gd name="T7" fmla="*/ 576 h 576"/>
                </a:gdLst>
                <a:ahLst/>
                <a:cxnLst>
                  <a:cxn ang="0">
                    <a:pos x="T0" y="T1"/>
                  </a:cxn>
                  <a:cxn ang="0">
                    <a:pos x="T2" y="T3"/>
                  </a:cxn>
                  <a:cxn ang="0">
                    <a:pos x="T4" y="T5"/>
                  </a:cxn>
                  <a:cxn ang="0">
                    <a:pos x="T6" y="T7"/>
                  </a:cxn>
                </a:cxnLst>
                <a:rect l="0" t="0" r="r" b="b"/>
                <a:pathLst>
                  <a:path w="256" h="576">
                    <a:moveTo>
                      <a:pt x="64" y="0"/>
                    </a:moveTo>
                    <a:cubicBezTo>
                      <a:pt x="32" y="84"/>
                      <a:pt x="0" y="168"/>
                      <a:pt x="16" y="240"/>
                    </a:cubicBezTo>
                    <a:cubicBezTo>
                      <a:pt x="32" y="312"/>
                      <a:pt x="120" y="376"/>
                      <a:pt x="160" y="432"/>
                    </a:cubicBezTo>
                    <a:cubicBezTo>
                      <a:pt x="199" y="487"/>
                      <a:pt x="248" y="552"/>
                      <a:pt x="256" y="576"/>
                    </a:cubicBezTo>
                  </a:path>
                </a:pathLst>
              </a:custGeom>
              <a:noFill/>
              <a:ln w="25400">
                <a:solidFill>
                  <a:srgbClr val="0000FF"/>
                </a:solidFill>
                <a:round/>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Freeform 21">
                <a:extLst>
                  <a:ext uri="{FF2B5EF4-FFF2-40B4-BE49-F238E27FC236}">
                    <a16:creationId xmlns:a16="http://schemas.microsoft.com/office/drawing/2014/main" xmlns="" id="{D62C80AE-480D-2B49-BEB1-7E9E87B5402A}"/>
                  </a:ext>
                </a:extLst>
              </p:cNvPr>
              <p:cNvSpPr>
                <a:spLocks/>
              </p:cNvSpPr>
              <p:nvPr/>
            </p:nvSpPr>
            <p:spPr bwMode="auto">
              <a:xfrm rot="20193613">
                <a:off x="396786" y="2889508"/>
                <a:ext cx="961809" cy="501650"/>
              </a:xfrm>
              <a:custGeom>
                <a:avLst/>
                <a:gdLst>
                  <a:gd name="T0" fmla="*/ 0 w 960"/>
                  <a:gd name="T1" fmla="*/ 240 h 271"/>
                  <a:gd name="T2" fmla="*/ 384 w 960"/>
                  <a:gd name="T3" fmla="*/ 240 h 271"/>
                  <a:gd name="T4" fmla="*/ 528 w 960"/>
                  <a:gd name="T5" fmla="*/ 48 h 271"/>
                  <a:gd name="T6" fmla="*/ 672 w 960"/>
                  <a:gd name="T7" fmla="*/ 0 h 271"/>
                  <a:gd name="T8" fmla="*/ 864 w 960"/>
                  <a:gd name="T9" fmla="*/ 48 h 271"/>
                  <a:gd name="T10" fmla="*/ 960 w 960"/>
                  <a:gd name="T11" fmla="*/ 96 h 271"/>
                </a:gdLst>
                <a:ahLst/>
                <a:cxnLst>
                  <a:cxn ang="0">
                    <a:pos x="T0" y="T1"/>
                  </a:cxn>
                  <a:cxn ang="0">
                    <a:pos x="T2" y="T3"/>
                  </a:cxn>
                  <a:cxn ang="0">
                    <a:pos x="T4" y="T5"/>
                  </a:cxn>
                  <a:cxn ang="0">
                    <a:pos x="T6" y="T7"/>
                  </a:cxn>
                  <a:cxn ang="0">
                    <a:pos x="T8" y="T9"/>
                  </a:cxn>
                  <a:cxn ang="0">
                    <a:pos x="T10" y="T11"/>
                  </a:cxn>
                </a:cxnLst>
                <a:rect l="0" t="0" r="r" b="b"/>
                <a:pathLst>
                  <a:path w="960" h="271">
                    <a:moveTo>
                      <a:pt x="0" y="240"/>
                    </a:moveTo>
                    <a:cubicBezTo>
                      <a:pt x="148" y="255"/>
                      <a:pt x="296" y="271"/>
                      <a:pt x="384" y="240"/>
                    </a:cubicBezTo>
                    <a:cubicBezTo>
                      <a:pt x="471" y="208"/>
                      <a:pt x="480" y="88"/>
                      <a:pt x="528" y="48"/>
                    </a:cubicBezTo>
                    <a:cubicBezTo>
                      <a:pt x="576" y="8"/>
                      <a:pt x="616" y="0"/>
                      <a:pt x="672" y="0"/>
                    </a:cubicBezTo>
                    <a:cubicBezTo>
                      <a:pt x="728" y="0"/>
                      <a:pt x="816" y="32"/>
                      <a:pt x="864" y="48"/>
                    </a:cubicBezTo>
                    <a:cubicBezTo>
                      <a:pt x="911" y="63"/>
                      <a:pt x="944" y="88"/>
                      <a:pt x="960" y="96"/>
                    </a:cubicBezTo>
                  </a:path>
                </a:pathLst>
              </a:custGeom>
              <a:noFill/>
              <a:ln w="25400">
                <a:solidFill>
                  <a:srgbClr val="0000FF"/>
                </a:solidFill>
                <a:round/>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 name="Freeform 22">
                <a:extLst>
                  <a:ext uri="{FF2B5EF4-FFF2-40B4-BE49-F238E27FC236}">
                    <a16:creationId xmlns:a16="http://schemas.microsoft.com/office/drawing/2014/main" xmlns="" id="{B28EDD97-872D-D246-AB03-2140C1CFA5A7}"/>
                  </a:ext>
                </a:extLst>
              </p:cNvPr>
              <p:cNvSpPr>
                <a:spLocks/>
              </p:cNvSpPr>
              <p:nvPr/>
            </p:nvSpPr>
            <p:spPr bwMode="auto">
              <a:xfrm rot="20193613">
                <a:off x="2260433" y="2756906"/>
                <a:ext cx="246693" cy="992188"/>
              </a:xfrm>
              <a:custGeom>
                <a:avLst/>
                <a:gdLst>
                  <a:gd name="T0" fmla="*/ 64 w 256"/>
                  <a:gd name="T1" fmla="*/ 0 h 576"/>
                  <a:gd name="T2" fmla="*/ 16 w 256"/>
                  <a:gd name="T3" fmla="*/ 240 h 576"/>
                  <a:gd name="T4" fmla="*/ 160 w 256"/>
                  <a:gd name="T5" fmla="*/ 432 h 576"/>
                  <a:gd name="T6" fmla="*/ 256 w 256"/>
                  <a:gd name="T7" fmla="*/ 576 h 576"/>
                </a:gdLst>
                <a:ahLst/>
                <a:cxnLst>
                  <a:cxn ang="0">
                    <a:pos x="T0" y="T1"/>
                  </a:cxn>
                  <a:cxn ang="0">
                    <a:pos x="T2" y="T3"/>
                  </a:cxn>
                  <a:cxn ang="0">
                    <a:pos x="T4" y="T5"/>
                  </a:cxn>
                  <a:cxn ang="0">
                    <a:pos x="T6" y="T7"/>
                  </a:cxn>
                </a:cxnLst>
                <a:rect l="0" t="0" r="r" b="b"/>
                <a:pathLst>
                  <a:path w="256" h="576">
                    <a:moveTo>
                      <a:pt x="64" y="0"/>
                    </a:moveTo>
                    <a:cubicBezTo>
                      <a:pt x="32" y="84"/>
                      <a:pt x="0" y="168"/>
                      <a:pt x="16" y="240"/>
                    </a:cubicBezTo>
                    <a:cubicBezTo>
                      <a:pt x="32" y="312"/>
                      <a:pt x="120" y="376"/>
                      <a:pt x="160" y="432"/>
                    </a:cubicBezTo>
                    <a:cubicBezTo>
                      <a:pt x="199" y="487"/>
                      <a:pt x="248" y="552"/>
                      <a:pt x="256" y="576"/>
                    </a:cubicBezTo>
                  </a:path>
                </a:pathLst>
              </a:custGeom>
              <a:noFill/>
              <a:ln w="25400">
                <a:solidFill>
                  <a:srgbClr val="0000FF"/>
                </a:solidFill>
                <a:round/>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 name="Text Box 23">
                <a:extLst>
                  <a:ext uri="{FF2B5EF4-FFF2-40B4-BE49-F238E27FC236}">
                    <a16:creationId xmlns:a16="http://schemas.microsoft.com/office/drawing/2014/main" xmlns="" id="{0AA1D340-EF3E-7E49-9E00-20B99EC05E34}"/>
                  </a:ext>
                </a:extLst>
              </p:cNvPr>
              <p:cNvSpPr txBox="1">
                <a:spLocks noChangeArrowheads="1"/>
              </p:cNvSpPr>
              <p:nvPr/>
            </p:nvSpPr>
            <p:spPr bwMode="auto">
              <a:xfrm>
                <a:off x="74137" y="3577840"/>
                <a:ext cx="1708147" cy="3735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1600" b="1" dirty="0"/>
                  <a:t>Watershed 1</a:t>
                </a:r>
              </a:p>
            </p:txBody>
          </p:sp>
          <p:pic>
            <p:nvPicPr>
              <p:cNvPr id="19" name="Picture 18">
                <a:extLst>
                  <a:ext uri="{FF2B5EF4-FFF2-40B4-BE49-F238E27FC236}">
                    <a16:creationId xmlns:a16="http://schemas.microsoft.com/office/drawing/2014/main" xmlns="" id="{7285FF17-7CD6-A940-9DB4-41B44F94C876}"/>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831758" y="3501820"/>
                <a:ext cx="604856" cy="304789"/>
              </a:xfrm>
              <a:prstGeom prst="rect">
                <a:avLst/>
              </a:prstGeom>
            </p:spPr>
          </p:pic>
          <p:sp>
            <p:nvSpPr>
              <p:cNvPr id="20" name="Oval 58">
                <a:extLst>
                  <a:ext uri="{FF2B5EF4-FFF2-40B4-BE49-F238E27FC236}">
                    <a16:creationId xmlns:a16="http://schemas.microsoft.com/office/drawing/2014/main" xmlns="" id="{A724DE4D-A339-2346-8020-306A75A67D06}"/>
                  </a:ext>
                </a:extLst>
              </p:cNvPr>
              <p:cNvSpPr>
                <a:spLocks noChangeArrowheads="1"/>
              </p:cNvSpPr>
              <p:nvPr/>
            </p:nvSpPr>
            <p:spPr bwMode="auto">
              <a:xfrm rot="20193613">
                <a:off x="2854584" y="2351834"/>
                <a:ext cx="228600" cy="228600"/>
              </a:xfrm>
              <a:prstGeom prst="ellipse">
                <a:avLst/>
              </a:prstGeom>
              <a:solidFill>
                <a:schemeClr val="accent4"/>
              </a:solidFill>
              <a:ln w="9525">
                <a:solidFill>
                  <a:schemeClr val="accent4">
                    <a:lumMod val="20000"/>
                    <a:lumOff val="80000"/>
                  </a:schemeClr>
                </a:solidFill>
                <a:round/>
                <a:headEnd/>
                <a:tailEnd/>
              </a:ln>
              <a:effectLst/>
              <a:extLst/>
            </p:spPr>
            <p:txBody>
              <a:bodyPr wrap="none" anchor="ctr"/>
              <a:lstStyle/>
              <a:p>
                <a:endParaRPr lang="en-GB"/>
              </a:p>
            </p:txBody>
          </p:sp>
          <p:sp>
            <p:nvSpPr>
              <p:cNvPr id="21" name="Oval 58">
                <a:extLst>
                  <a:ext uri="{FF2B5EF4-FFF2-40B4-BE49-F238E27FC236}">
                    <a16:creationId xmlns:a16="http://schemas.microsoft.com/office/drawing/2014/main" xmlns="" id="{D5A7A854-BDC6-CB47-881B-142A77601D9B}"/>
                  </a:ext>
                </a:extLst>
              </p:cNvPr>
              <p:cNvSpPr>
                <a:spLocks noChangeArrowheads="1"/>
              </p:cNvSpPr>
              <p:nvPr/>
            </p:nvSpPr>
            <p:spPr bwMode="auto">
              <a:xfrm rot="20193613">
                <a:off x="3266120" y="2404092"/>
                <a:ext cx="228600" cy="228600"/>
              </a:xfrm>
              <a:prstGeom prst="ellipse">
                <a:avLst/>
              </a:prstGeom>
              <a:solidFill>
                <a:schemeClr val="accent4"/>
              </a:solidFill>
              <a:ln w="9525">
                <a:solidFill>
                  <a:schemeClr val="accent4">
                    <a:lumMod val="20000"/>
                    <a:lumOff val="80000"/>
                  </a:schemeClr>
                </a:solidFill>
                <a:round/>
                <a:headEnd/>
                <a:tailEnd/>
              </a:ln>
              <a:effectLst/>
              <a:extLst/>
            </p:spPr>
            <p:txBody>
              <a:bodyPr wrap="none" anchor="ctr"/>
              <a:lstStyle/>
              <a:p>
                <a:endParaRPr lang="en-GB"/>
              </a:p>
            </p:txBody>
          </p:sp>
          <p:sp>
            <p:nvSpPr>
              <p:cNvPr id="22" name="Oval 58">
                <a:extLst>
                  <a:ext uri="{FF2B5EF4-FFF2-40B4-BE49-F238E27FC236}">
                    <a16:creationId xmlns:a16="http://schemas.microsoft.com/office/drawing/2014/main" xmlns="" id="{2C18256F-86E5-794E-BF4F-DD479AA4DF18}"/>
                  </a:ext>
                </a:extLst>
              </p:cNvPr>
              <p:cNvSpPr>
                <a:spLocks noChangeArrowheads="1"/>
              </p:cNvSpPr>
              <p:nvPr/>
            </p:nvSpPr>
            <p:spPr bwMode="auto">
              <a:xfrm rot="20193613">
                <a:off x="3571529" y="2576294"/>
                <a:ext cx="228600" cy="228600"/>
              </a:xfrm>
              <a:prstGeom prst="ellipse">
                <a:avLst/>
              </a:prstGeom>
              <a:solidFill>
                <a:schemeClr val="accent4"/>
              </a:solidFill>
              <a:ln w="9525">
                <a:solidFill>
                  <a:schemeClr val="accent4">
                    <a:lumMod val="20000"/>
                    <a:lumOff val="80000"/>
                  </a:schemeClr>
                </a:solidFill>
                <a:round/>
                <a:headEnd/>
                <a:tailEnd/>
              </a:ln>
              <a:effectLst/>
              <a:extLst/>
            </p:spPr>
            <p:txBody>
              <a:bodyPr wrap="none" anchor="ctr"/>
              <a:lstStyle/>
              <a:p>
                <a:endParaRPr lang="en-GB"/>
              </a:p>
            </p:txBody>
          </p:sp>
          <p:sp>
            <p:nvSpPr>
              <p:cNvPr id="23" name="Oval 58">
                <a:extLst>
                  <a:ext uri="{FF2B5EF4-FFF2-40B4-BE49-F238E27FC236}">
                    <a16:creationId xmlns:a16="http://schemas.microsoft.com/office/drawing/2014/main" xmlns="" id="{3F2AF24A-43F4-E941-95BE-3DBBF51180DF}"/>
                  </a:ext>
                </a:extLst>
              </p:cNvPr>
              <p:cNvSpPr>
                <a:spLocks noChangeArrowheads="1"/>
              </p:cNvSpPr>
              <p:nvPr/>
            </p:nvSpPr>
            <p:spPr bwMode="auto">
              <a:xfrm rot="20193613">
                <a:off x="4276978" y="3258774"/>
                <a:ext cx="228600" cy="228600"/>
              </a:xfrm>
              <a:prstGeom prst="ellipse">
                <a:avLst/>
              </a:prstGeom>
              <a:solidFill>
                <a:schemeClr val="accent4"/>
              </a:solidFill>
              <a:ln w="9525">
                <a:solidFill>
                  <a:schemeClr val="accent4">
                    <a:lumMod val="20000"/>
                    <a:lumOff val="80000"/>
                  </a:schemeClr>
                </a:solidFill>
                <a:round/>
                <a:headEnd/>
                <a:tailEnd/>
              </a:ln>
              <a:effectLst/>
              <a:extLst/>
            </p:spPr>
            <p:txBody>
              <a:bodyPr wrap="none" anchor="ctr"/>
              <a:lstStyle/>
              <a:p>
                <a:endParaRPr lang="en-GB"/>
              </a:p>
            </p:txBody>
          </p:sp>
          <p:sp>
            <p:nvSpPr>
              <p:cNvPr id="24" name="Oval 58">
                <a:extLst>
                  <a:ext uri="{FF2B5EF4-FFF2-40B4-BE49-F238E27FC236}">
                    <a16:creationId xmlns:a16="http://schemas.microsoft.com/office/drawing/2014/main" xmlns="" id="{1522622F-ABDB-6043-8618-20F5C3ED153D}"/>
                  </a:ext>
                </a:extLst>
              </p:cNvPr>
              <p:cNvSpPr>
                <a:spLocks noChangeArrowheads="1"/>
              </p:cNvSpPr>
              <p:nvPr/>
            </p:nvSpPr>
            <p:spPr bwMode="auto">
              <a:xfrm rot="20193613">
                <a:off x="3888718" y="2990699"/>
                <a:ext cx="228600" cy="228600"/>
              </a:xfrm>
              <a:prstGeom prst="ellipse">
                <a:avLst/>
              </a:prstGeom>
              <a:solidFill>
                <a:schemeClr val="accent4"/>
              </a:solidFill>
              <a:ln w="9525">
                <a:solidFill>
                  <a:schemeClr val="accent4">
                    <a:lumMod val="20000"/>
                    <a:lumOff val="80000"/>
                  </a:schemeClr>
                </a:solidFill>
                <a:round/>
                <a:headEnd/>
                <a:tailEnd/>
              </a:ln>
              <a:effectLst/>
              <a:extLst/>
            </p:spPr>
            <p:txBody>
              <a:bodyPr wrap="none" anchor="ctr"/>
              <a:lstStyle/>
              <a:p>
                <a:endParaRPr lang="en-GB"/>
              </a:p>
            </p:txBody>
          </p:sp>
          <p:sp>
            <p:nvSpPr>
              <p:cNvPr id="25" name="Oval 58">
                <a:extLst>
                  <a:ext uri="{FF2B5EF4-FFF2-40B4-BE49-F238E27FC236}">
                    <a16:creationId xmlns:a16="http://schemas.microsoft.com/office/drawing/2014/main" xmlns="" id="{03EFD3AA-EEE1-1E4D-8894-8203273FB5F2}"/>
                  </a:ext>
                </a:extLst>
              </p:cNvPr>
              <p:cNvSpPr>
                <a:spLocks noChangeArrowheads="1"/>
              </p:cNvSpPr>
              <p:nvPr/>
            </p:nvSpPr>
            <p:spPr bwMode="auto">
              <a:xfrm rot="20193613">
                <a:off x="2069396" y="3320967"/>
                <a:ext cx="228600" cy="228600"/>
              </a:xfrm>
              <a:prstGeom prst="ellipse">
                <a:avLst/>
              </a:prstGeom>
              <a:solidFill>
                <a:schemeClr val="accent4"/>
              </a:solidFill>
              <a:ln w="9525">
                <a:solidFill>
                  <a:schemeClr val="accent4">
                    <a:lumMod val="20000"/>
                    <a:lumOff val="80000"/>
                  </a:schemeClr>
                </a:solidFill>
                <a:round/>
                <a:headEnd/>
                <a:tailEnd/>
              </a:ln>
              <a:effectLst/>
              <a:extLst/>
            </p:spPr>
            <p:txBody>
              <a:bodyPr wrap="none" anchor="ctr"/>
              <a:lstStyle/>
              <a:p>
                <a:endParaRPr lang="en-GB"/>
              </a:p>
            </p:txBody>
          </p:sp>
          <p:sp>
            <p:nvSpPr>
              <p:cNvPr id="26" name="TextBox 25">
                <a:extLst>
                  <a:ext uri="{FF2B5EF4-FFF2-40B4-BE49-F238E27FC236}">
                    <a16:creationId xmlns:a16="http://schemas.microsoft.com/office/drawing/2014/main" xmlns="" id="{C1006E3F-EEB9-E249-9E68-6B349CA18D09}"/>
                  </a:ext>
                </a:extLst>
              </p:cNvPr>
              <p:cNvSpPr txBox="1"/>
              <p:nvPr/>
            </p:nvSpPr>
            <p:spPr>
              <a:xfrm>
                <a:off x="3207145" y="1674351"/>
                <a:ext cx="2214651" cy="584775"/>
              </a:xfrm>
              <a:prstGeom prst="rect">
                <a:avLst/>
              </a:prstGeom>
              <a:noFill/>
            </p:spPr>
            <p:txBody>
              <a:bodyPr wrap="square" rtlCol="0">
                <a:spAutoFit/>
              </a:bodyPr>
              <a:lstStyle/>
              <a:p>
                <a:r>
                  <a:rPr lang="en-GB" sz="1600" dirty="0">
                    <a:solidFill>
                      <a:schemeClr val="accent4">
                        <a:lumMod val="75000"/>
                      </a:schemeClr>
                    </a:solidFill>
                  </a:rPr>
                  <a:t>Substantial potential payments</a:t>
                </a:r>
              </a:p>
            </p:txBody>
          </p:sp>
          <p:sp>
            <p:nvSpPr>
              <p:cNvPr id="27" name="AutoShape 37">
                <a:extLst>
                  <a:ext uri="{FF2B5EF4-FFF2-40B4-BE49-F238E27FC236}">
                    <a16:creationId xmlns:a16="http://schemas.microsoft.com/office/drawing/2014/main" xmlns="" id="{948C3358-1F02-4A42-8EFB-33DCB96BD9B3}"/>
                  </a:ext>
                </a:extLst>
              </p:cNvPr>
              <p:cNvSpPr>
                <a:spLocks noChangeArrowheads="1"/>
              </p:cNvSpPr>
              <p:nvPr/>
            </p:nvSpPr>
            <p:spPr bwMode="auto">
              <a:xfrm rot="20193613">
                <a:off x="3014281" y="2731048"/>
                <a:ext cx="348738" cy="306538"/>
              </a:xfrm>
              <a:prstGeom prst="lightningBolt">
                <a:avLst/>
              </a:prstGeom>
              <a:solidFill>
                <a:schemeClr val="accent4">
                  <a:lumMod val="60000"/>
                  <a:lumOff val="40000"/>
                </a:schemeClr>
              </a:solidFill>
              <a:ln w="9525">
                <a:solidFill>
                  <a:schemeClr val="accent4">
                    <a:lumMod val="20000"/>
                    <a:lumOff val="80000"/>
                  </a:schemeClr>
                </a:solidFill>
                <a:miter lim="800000"/>
                <a:headEnd/>
                <a:tailEnd/>
              </a:ln>
              <a:effectLst/>
              <a:extLst/>
            </p:spPr>
            <p:txBody>
              <a:bodyPr wrap="none" anchor="ctr"/>
              <a:lstStyle/>
              <a:p>
                <a:endParaRPr lang="en-GB"/>
              </a:p>
            </p:txBody>
          </p:sp>
          <p:sp>
            <p:nvSpPr>
              <p:cNvPr id="28" name="Text Box 23">
                <a:extLst>
                  <a:ext uri="{FF2B5EF4-FFF2-40B4-BE49-F238E27FC236}">
                    <a16:creationId xmlns:a16="http://schemas.microsoft.com/office/drawing/2014/main" xmlns="" id="{D5C68106-1A5D-434E-B484-57E22425AEFA}"/>
                  </a:ext>
                </a:extLst>
              </p:cNvPr>
              <p:cNvSpPr txBox="1">
                <a:spLocks noChangeArrowheads="1"/>
              </p:cNvSpPr>
              <p:nvPr/>
            </p:nvSpPr>
            <p:spPr bwMode="auto">
              <a:xfrm>
                <a:off x="3208668" y="1365275"/>
                <a:ext cx="1805619" cy="3735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1600" b="1" dirty="0"/>
                  <a:t>Watershed 2</a:t>
                </a:r>
              </a:p>
            </p:txBody>
          </p:sp>
          <p:sp>
            <p:nvSpPr>
              <p:cNvPr id="29" name="TextBox 28">
                <a:extLst>
                  <a:ext uri="{FF2B5EF4-FFF2-40B4-BE49-F238E27FC236}">
                    <a16:creationId xmlns:a16="http://schemas.microsoft.com/office/drawing/2014/main" xmlns="" id="{7A76F580-FC7D-4843-A4AE-23C4484F8C3B}"/>
                  </a:ext>
                </a:extLst>
              </p:cNvPr>
              <p:cNvSpPr txBox="1"/>
              <p:nvPr/>
            </p:nvSpPr>
            <p:spPr>
              <a:xfrm>
                <a:off x="214187" y="3831994"/>
                <a:ext cx="2316816" cy="373530"/>
              </a:xfrm>
              <a:prstGeom prst="rect">
                <a:avLst/>
              </a:prstGeom>
              <a:noFill/>
            </p:spPr>
            <p:txBody>
              <a:bodyPr wrap="square" rtlCol="0">
                <a:spAutoFit/>
              </a:bodyPr>
              <a:lstStyle/>
              <a:p>
                <a:r>
                  <a:rPr lang="en-GB" sz="1600" dirty="0">
                    <a:solidFill>
                      <a:schemeClr val="accent4">
                        <a:lumMod val="75000"/>
                      </a:schemeClr>
                    </a:solidFill>
                  </a:rPr>
                  <a:t>Low ability to pay</a:t>
                </a:r>
              </a:p>
            </p:txBody>
          </p:sp>
          <p:cxnSp>
            <p:nvCxnSpPr>
              <p:cNvPr id="30" name="Straight Connector 29">
                <a:extLst>
                  <a:ext uri="{FF2B5EF4-FFF2-40B4-BE49-F238E27FC236}">
                    <a16:creationId xmlns:a16="http://schemas.microsoft.com/office/drawing/2014/main" xmlns="" id="{3C10EBFA-DBE6-EF40-935B-B8FD9948731F}"/>
                  </a:ext>
                </a:extLst>
              </p:cNvPr>
              <p:cNvCxnSpPr>
                <a:stCxn id="27" idx="0"/>
                <a:endCxn id="20" idx="4"/>
              </p:cNvCxnSpPr>
              <p:nvPr/>
            </p:nvCxnSpPr>
            <p:spPr>
              <a:xfrm flipH="1" flipV="1">
                <a:off x="3014351" y="2571002"/>
                <a:ext cx="78847" cy="187645"/>
              </a:xfrm>
              <a:prstGeom prst="line">
                <a:avLst/>
              </a:prstGeom>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A2C204DA-C82B-8C48-B8DE-61BC91408797}"/>
                  </a:ext>
                </a:extLst>
              </p:cNvPr>
              <p:cNvCxnSpPr>
                <a:stCxn id="27" idx="0"/>
                <a:endCxn id="21" idx="2"/>
              </p:cNvCxnSpPr>
              <p:nvPr/>
            </p:nvCxnSpPr>
            <p:spPr>
              <a:xfrm flipV="1">
                <a:off x="3093198" y="2563859"/>
                <a:ext cx="182354" cy="194788"/>
              </a:xfrm>
              <a:prstGeom prst="line">
                <a:avLst/>
              </a:prstGeom>
            </p:spPr>
            <p:style>
              <a:lnRef idx="1">
                <a:schemeClr val="accent4"/>
              </a:lnRef>
              <a:fillRef idx="0">
                <a:schemeClr val="accent4"/>
              </a:fillRef>
              <a:effectRef idx="0">
                <a:schemeClr val="accent4"/>
              </a:effectRef>
              <a:fontRef idx="minor">
                <a:schemeClr val="tx1"/>
              </a:fontRef>
            </p:style>
          </p:cxnSp>
          <p:cxnSp>
            <p:nvCxnSpPr>
              <p:cNvPr id="32" name="Straight Connector 31">
                <a:extLst>
                  <a:ext uri="{FF2B5EF4-FFF2-40B4-BE49-F238E27FC236}">
                    <a16:creationId xmlns:a16="http://schemas.microsoft.com/office/drawing/2014/main" xmlns="" id="{D67E5B34-E115-7648-AA22-A31A918C48BC}"/>
                  </a:ext>
                </a:extLst>
              </p:cNvPr>
              <p:cNvCxnSpPr>
                <a:stCxn id="27" idx="0"/>
                <a:endCxn id="22" idx="1"/>
              </p:cNvCxnSpPr>
              <p:nvPr/>
            </p:nvCxnSpPr>
            <p:spPr>
              <a:xfrm flipV="1">
                <a:off x="3093198" y="2648591"/>
                <a:ext cx="486329" cy="110056"/>
              </a:xfrm>
              <a:prstGeom prst="line">
                <a:avLst/>
              </a:prstGeom>
            </p:spPr>
            <p:style>
              <a:lnRef idx="1">
                <a:schemeClr val="accent4"/>
              </a:lnRef>
              <a:fillRef idx="0">
                <a:schemeClr val="accent4"/>
              </a:fillRef>
              <a:effectRef idx="0">
                <a:schemeClr val="accent4"/>
              </a:effectRef>
              <a:fontRef idx="minor">
                <a:schemeClr val="tx1"/>
              </a:fontRef>
            </p:style>
          </p:cxnSp>
        </p:grpSp>
      </p:grpSp>
    </p:spTree>
    <p:extLst>
      <p:ext uri="{BB962C8B-B14F-4D97-AF65-F5344CB8AC3E}">
        <p14:creationId xmlns:p14="http://schemas.microsoft.com/office/powerpoint/2010/main" val="245884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2757B8D-31C1-4142-8A71-94CDE72D0085}"/>
              </a:ext>
            </a:extLst>
          </p:cNvPr>
          <p:cNvSpPr>
            <a:spLocks noGrp="1"/>
          </p:cNvSpPr>
          <p:nvPr>
            <p:ph type="title"/>
          </p:nvPr>
        </p:nvSpPr>
        <p:spPr>
          <a:xfrm>
            <a:off x="628650" y="30829"/>
            <a:ext cx="7886700" cy="654992"/>
          </a:xfrm>
        </p:spPr>
        <p:txBody>
          <a:bodyPr>
            <a:normAutofit/>
          </a:bodyPr>
          <a:lstStyle/>
          <a:p>
            <a:r>
              <a:rPr lang="en-US" sz="3200" dirty="0"/>
              <a:t>Finance: exploring, adapting, reacting</a:t>
            </a:r>
          </a:p>
        </p:txBody>
      </p:sp>
      <p:graphicFrame>
        <p:nvGraphicFramePr>
          <p:cNvPr id="5" name="Table 4">
            <a:extLst>
              <a:ext uri="{FF2B5EF4-FFF2-40B4-BE49-F238E27FC236}">
                <a16:creationId xmlns:a16="http://schemas.microsoft.com/office/drawing/2014/main" xmlns="" id="{A34E8FE2-1B03-8345-85D2-86F5077036E4}"/>
              </a:ext>
            </a:extLst>
          </p:cNvPr>
          <p:cNvGraphicFramePr>
            <a:graphicFrameLocks noGrp="1"/>
          </p:cNvGraphicFramePr>
          <p:nvPr>
            <p:extLst/>
          </p:nvPr>
        </p:nvGraphicFramePr>
        <p:xfrm>
          <a:off x="1918831" y="1100732"/>
          <a:ext cx="6098521" cy="4730699"/>
        </p:xfrm>
        <a:graphic>
          <a:graphicData uri="http://schemas.openxmlformats.org/drawingml/2006/table">
            <a:tbl>
              <a:tblPr/>
              <a:tblGrid>
                <a:gridCol w="554411">
                  <a:extLst>
                    <a:ext uri="{9D8B030D-6E8A-4147-A177-3AD203B41FA5}">
                      <a16:colId xmlns:a16="http://schemas.microsoft.com/office/drawing/2014/main" xmlns="" val="3096957136"/>
                    </a:ext>
                  </a:extLst>
                </a:gridCol>
                <a:gridCol w="554411">
                  <a:extLst>
                    <a:ext uri="{9D8B030D-6E8A-4147-A177-3AD203B41FA5}">
                      <a16:colId xmlns:a16="http://schemas.microsoft.com/office/drawing/2014/main" xmlns="" val="40842403"/>
                    </a:ext>
                  </a:extLst>
                </a:gridCol>
                <a:gridCol w="554411">
                  <a:extLst>
                    <a:ext uri="{9D8B030D-6E8A-4147-A177-3AD203B41FA5}">
                      <a16:colId xmlns:a16="http://schemas.microsoft.com/office/drawing/2014/main" xmlns="" val="2007687040"/>
                    </a:ext>
                  </a:extLst>
                </a:gridCol>
                <a:gridCol w="554411">
                  <a:extLst>
                    <a:ext uri="{9D8B030D-6E8A-4147-A177-3AD203B41FA5}">
                      <a16:colId xmlns:a16="http://schemas.microsoft.com/office/drawing/2014/main" xmlns="" val="1268578823"/>
                    </a:ext>
                  </a:extLst>
                </a:gridCol>
                <a:gridCol w="554411">
                  <a:extLst>
                    <a:ext uri="{9D8B030D-6E8A-4147-A177-3AD203B41FA5}">
                      <a16:colId xmlns:a16="http://schemas.microsoft.com/office/drawing/2014/main" xmlns="" val="187308600"/>
                    </a:ext>
                  </a:extLst>
                </a:gridCol>
                <a:gridCol w="554411">
                  <a:extLst>
                    <a:ext uri="{9D8B030D-6E8A-4147-A177-3AD203B41FA5}">
                      <a16:colId xmlns:a16="http://schemas.microsoft.com/office/drawing/2014/main" xmlns="" val="3771300819"/>
                    </a:ext>
                  </a:extLst>
                </a:gridCol>
                <a:gridCol w="554411">
                  <a:extLst>
                    <a:ext uri="{9D8B030D-6E8A-4147-A177-3AD203B41FA5}">
                      <a16:colId xmlns:a16="http://schemas.microsoft.com/office/drawing/2014/main" xmlns="" val="1601312714"/>
                    </a:ext>
                  </a:extLst>
                </a:gridCol>
                <a:gridCol w="554411">
                  <a:extLst>
                    <a:ext uri="{9D8B030D-6E8A-4147-A177-3AD203B41FA5}">
                      <a16:colId xmlns:a16="http://schemas.microsoft.com/office/drawing/2014/main" xmlns="" val="3704609128"/>
                    </a:ext>
                  </a:extLst>
                </a:gridCol>
                <a:gridCol w="554411">
                  <a:extLst>
                    <a:ext uri="{9D8B030D-6E8A-4147-A177-3AD203B41FA5}">
                      <a16:colId xmlns:a16="http://schemas.microsoft.com/office/drawing/2014/main" xmlns="" val="752963371"/>
                    </a:ext>
                  </a:extLst>
                </a:gridCol>
                <a:gridCol w="554411">
                  <a:extLst>
                    <a:ext uri="{9D8B030D-6E8A-4147-A177-3AD203B41FA5}">
                      <a16:colId xmlns:a16="http://schemas.microsoft.com/office/drawing/2014/main" xmlns="" val="3222186573"/>
                    </a:ext>
                  </a:extLst>
                </a:gridCol>
                <a:gridCol w="554411">
                  <a:extLst>
                    <a:ext uri="{9D8B030D-6E8A-4147-A177-3AD203B41FA5}">
                      <a16:colId xmlns:a16="http://schemas.microsoft.com/office/drawing/2014/main" xmlns="" val="2501902734"/>
                    </a:ext>
                  </a:extLst>
                </a:gridCol>
              </a:tblGrid>
              <a:tr h="609307">
                <a:tc>
                  <a:txBody>
                    <a:bodyPr/>
                    <a:lstStyle/>
                    <a:p>
                      <a:pPr algn="l" fontAlgn="b"/>
                      <a:r>
                        <a:rPr lang="en-GB" sz="900" b="0" i="0" u="none" strike="noStrike">
                          <a:solidFill>
                            <a:srgbClr val="000000"/>
                          </a:solidFill>
                          <a:effectLst/>
                          <a:latin typeface="Calibri" panose="020F0502020204030204" pitchFamily="34" charset="0"/>
                        </a:rPr>
                        <a:t> </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dirty="0">
                          <a:solidFill>
                            <a:srgbClr val="000000"/>
                          </a:solidFill>
                          <a:effectLst/>
                          <a:latin typeface="Calibri" panose="020F0502020204030204" pitchFamily="34" charset="0"/>
                        </a:rPr>
                        <a:t>CAF-forest subsidy (1)</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Gov budget</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dirty="0" err="1">
                          <a:solidFill>
                            <a:srgbClr val="000000"/>
                          </a:solidFill>
                          <a:effectLst/>
                          <a:latin typeface="Calibri" panose="020F0502020204030204" pitchFamily="34" charset="0"/>
                        </a:rPr>
                        <a:t>Ecomarkets</a:t>
                      </a:r>
                      <a:r>
                        <a:rPr lang="en-GB" sz="900" b="0" i="0" u="none" strike="noStrike" dirty="0">
                          <a:solidFill>
                            <a:srgbClr val="000000"/>
                          </a:solidFill>
                          <a:effectLst/>
                          <a:latin typeface="Calibri" panose="020F0502020204030204" pitchFamily="34" charset="0"/>
                        </a:rPr>
                        <a:t> WB loan</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dirty="0" err="1">
                          <a:solidFill>
                            <a:srgbClr val="000000"/>
                          </a:solidFill>
                          <a:effectLst/>
                          <a:latin typeface="Calibri" panose="020F0502020204030204" pitchFamily="34" charset="0"/>
                        </a:rPr>
                        <a:t>KfW</a:t>
                      </a:r>
                      <a:r>
                        <a:rPr lang="en-GB" sz="900" b="0" i="0" u="none" strike="noStrike" dirty="0">
                          <a:solidFill>
                            <a:srgbClr val="000000"/>
                          </a:solidFill>
                          <a:effectLst/>
                          <a:latin typeface="Calibri" panose="020F0502020204030204" pitchFamily="34" charset="0"/>
                        </a:rPr>
                        <a:t> grant</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Hydro-CNFL</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dirty="0">
                          <a:solidFill>
                            <a:srgbClr val="000000"/>
                          </a:solidFill>
                          <a:effectLst/>
                          <a:latin typeface="Calibri" panose="020F0502020204030204" pitchFamily="34" charset="0"/>
                        </a:rPr>
                        <a:t>Beverage company FI&amp;F</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Hydro-various deals</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OTC ES certificates</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dirty="0">
                          <a:solidFill>
                            <a:srgbClr val="000000"/>
                          </a:solidFill>
                          <a:effectLst/>
                          <a:latin typeface="Calibri" panose="020F0502020204030204" pitchFamily="34" charset="0"/>
                        </a:rPr>
                        <a:t>Total (adjusted, 2017 prices)</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dirty="0">
                          <a:solidFill>
                            <a:srgbClr val="000000"/>
                          </a:solidFill>
                          <a:effectLst/>
                          <a:latin typeface="Calibri" panose="020F0502020204030204" pitchFamily="34" charset="0"/>
                        </a:rPr>
                        <a:t>Total (unadjusted by inflation)</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3938716871"/>
                  </a:ext>
                </a:extLst>
              </a:tr>
              <a:tr h="164308">
                <a:tc>
                  <a:txBody>
                    <a:bodyPr/>
                    <a:lstStyle/>
                    <a:p>
                      <a:pPr algn="r" fontAlgn="b"/>
                      <a:r>
                        <a:rPr lang="en-GB" sz="900" b="0" i="0" u="none" strike="noStrike">
                          <a:solidFill>
                            <a:srgbClr val="000000"/>
                          </a:solidFill>
                          <a:effectLst/>
                          <a:latin typeface="Calibri" panose="020F0502020204030204" pitchFamily="34" charset="0"/>
                        </a:rPr>
                        <a:t>1995</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1.36</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1.4</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8.3</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1693400205"/>
                  </a:ext>
                </a:extLst>
              </a:tr>
              <a:tr h="164308">
                <a:tc>
                  <a:txBody>
                    <a:bodyPr/>
                    <a:lstStyle/>
                    <a:p>
                      <a:pPr algn="r" fontAlgn="b"/>
                      <a:r>
                        <a:rPr lang="en-GB" sz="900" b="0" i="0" u="none" strike="noStrike">
                          <a:solidFill>
                            <a:srgbClr val="000000"/>
                          </a:solidFill>
                          <a:effectLst/>
                          <a:latin typeface="Calibri" panose="020F0502020204030204" pitchFamily="34" charset="0"/>
                        </a:rPr>
                        <a:t>1996</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1.47</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1.5</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7.5</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905031381"/>
                  </a:ext>
                </a:extLst>
              </a:tr>
              <a:tr h="164308">
                <a:tc>
                  <a:txBody>
                    <a:bodyPr/>
                    <a:lstStyle/>
                    <a:p>
                      <a:pPr algn="r" fontAlgn="b"/>
                      <a:r>
                        <a:rPr lang="en-GB" sz="900" b="0" i="0" u="none" strike="noStrike">
                          <a:solidFill>
                            <a:srgbClr val="000000"/>
                          </a:solidFill>
                          <a:effectLst/>
                          <a:latin typeface="Calibri" panose="020F0502020204030204" pitchFamily="34" charset="0"/>
                        </a:rPr>
                        <a:t>1997</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1.63</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1.6</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7.3</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796755880"/>
                  </a:ext>
                </a:extLst>
              </a:tr>
              <a:tr h="164308">
                <a:tc>
                  <a:txBody>
                    <a:bodyPr/>
                    <a:lstStyle/>
                    <a:p>
                      <a:pPr algn="r" fontAlgn="b"/>
                      <a:r>
                        <a:rPr lang="en-GB" sz="900" b="0" i="0" u="none" strike="noStrike">
                          <a:solidFill>
                            <a:srgbClr val="000000"/>
                          </a:solidFill>
                          <a:effectLst/>
                          <a:latin typeface="Calibri" panose="020F0502020204030204" pitchFamily="34" charset="0"/>
                        </a:rPr>
                        <a:t>1998</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2.16</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1.15</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3.3</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13.5</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196168563"/>
                  </a:ext>
                </a:extLst>
              </a:tr>
              <a:tr h="164308">
                <a:tc>
                  <a:txBody>
                    <a:bodyPr/>
                    <a:lstStyle/>
                    <a:p>
                      <a:pPr algn="r" fontAlgn="b"/>
                      <a:r>
                        <a:rPr lang="en-GB" sz="900" b="0" i="0" u="none" strike="noStrike">
                          <a:solidFill>
                            <a:srgbClr val="000000"/>
                          </a:solidFill>
                          <a:effectLst/>
                          <a:latin typeface="Calibri" panose="020F0502020204030204" pitchFamily="34" charset="0"/>
                        </a:rPr>
                        <a:t>1999</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1.45</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2.20</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3.6</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13.4</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3805732385"/>
                  </a:ext>
                </a:extLst>
              </a:tr>
              <a:tr h="164308">
                <a:tc>
                  <a:txBody>
                    <a:bodyPr/>
                    <a:lstStyle/>
                    <a:p>
                      <a:pPr algn="r" fontAlgn="b"/>
                      <a:r>
                        <a:rPr lang="en-GB" sz="900" b="0" i="0" u="none" strike="noStrike">
                          <a:solidFill>
                            <a:srgbClr val="000000"/>
                          </a:solidFill>
                          <a:effectLst/>
                          <a:latin typeface="Calibri" panose="020F0502020204030204" pitchFamily="34" charset="0"/>
                        </a:rPr>
                        <a:t>2000</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1.30</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1.99</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3.3</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10.9</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328895769"/>
                  </a:ext>
                </a:extLst>
              </a:tr>
              <a:tr h="164308">
                <a:tc>
                  <a:txBody>
                    <a:bodyPr/>
                    <a:lstStyle/>
                    <a:p>
                      <a:pPr algn="r" fontAlgn="b"/>
                      <a:r>
                        <a:rPr lang="en-GB" sz="900" b="0" i="0" u="none" strike="noStrike">
                          <a:solidFill>
                            <a:srgbClr val="000000"/>
                          </a:solidFill>
                          <a:effectLst/>
                          <a:latin typeface="Calibri" panose="020F0502020204030204" pitchFamily="34" charset="0"/>
                        </a:rPr>
                        <a:t>2001</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1.23</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2.31</a:t>
                      </a:r>
                    </a:p>
                  </a:txBody>
                  <a:tcPr marL="6297" marR="6297" marT="6297" marB="0" anchor="b">
                    <a:lnL>
                      <a:noFill/>
                    </a:lnL>
                    <a:lnR>
                      <a:noFill/>
                    </a:lnR>
                    <a:lnT>
                      <a:noFill/>
                    </a:lnT>
                    <a:lnB>
                      <a:noFill/>
                    </a:lnB>
                  </a:tcPr>
                </a:tc>
                <a:tc>
                  <a:txBody>
                    <a:bodyPr/>
                    <a:lstStyle/>
                    <a:p>
                      <a:pPr algn="ctr" fontAlgn="b"/>
                      <a:r>
                        <a:rPr lang="en-GB" sz="900" b="0" i="0" u="none" strike="noStrike" dirty="0">
                          <a:solidFill>
                            <a:srgbClr val="000000"/>
                          </a:solidFill>
                          <a:effectLst/>
                          <a:latin typeface="Calibri" panose="020F0502020204030204" pitchFamily="34" charset="0"/>
                        </a:rPr>
                        <a:t>0.65</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0.07</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0.01</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4.3</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12.7</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2281428553"/>
                  </a:ext>
                </a:extLst>
              </a:tr>
              <a:tr h="164308">
                <a:tc>
                  <a:txBody>
                    <a:bodyPr/>
                    <a:lstStyle/>
                    <a:p>
                      <a:pPr algn="r" fontAlgn="b"/>
                      <a:r>
                        <a:rPr lang="en-GB" sz="900" b="0" i="0" u="none" strike="noStrike">
                          <a:solidFill>
                            <a:srgbClr val="000000"/>
                          </a:solidFill>
                          <a:effectLst/>
                          <a:latin typeface="Calibri" panose="020F0502020204030204" pitchFamily="34" charset="0"/>
                        </a:rPr>
                        <a:t>2002</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1.20</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2.95</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2.84</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0.08</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0.02</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0.01</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7.1</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19.4</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990688121"/>
                  </a:ext>
                </a:extLst>
              </a:tr>
              <a:tr h="164308">
                <a:tc>
                  <a:txBody>
                    <a:bodyPr/>
                    <a:lstStyle/>
                    <a:p>
                      <a:pPr algn="r" fontAlgn="b"/>
                      <a:r>
                        <a:rPr lang="en-GB" sz="900" b="0" i="0" u="none" strike="noStrike">
                          <a:solidFill>
                            <a:srgbClr val="000000"/>
                          </a:solidFill>
                          <a:effectLst/>
                          <a:latin typeface="Calibri" panose="020F0502020204030204" pitchFamily="34" charset="0"/>
                        </a:rPr>
                        <a:t>2003</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0.96</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1.34</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2.84</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1.65</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0.15</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0.02</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0.02</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7.0</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17.4</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1587517730"/>
                  </a:ext>
                </a:extLst>
              </a:tr>
              <a:tr h="164308">
                <a:tc>
                  <a:txBody>
                    <a:bodyPr/>
                    <a:lstStyle/>
                    <a:p>
                      <a:pPr algn="r" fontAlgn="b"/>
                      <a:r>
                        <a:rPr lang="en-GB" sz="900" b="0" i="0" u="none" strike="noStrike">
                          <a:solidFill>
                            <a:srgbClr val="000000"/>
                          </a:solidFill>
                          <a:effectLst/>
                          <a:latin typeface="Calibri" panose="020F0502020204030204" pitchFamily="34" charset="0"/>
                        </a:rPr>
                        <a:t>2004</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1.06</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1.48</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3.46</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0.79</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0.15</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0.00</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0.00</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7.0</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15.5</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4214264407"/>
                  </a:ext>
                </a:extLst>
              </a:tr>
              <a:tr h="164308">
                <a:tc>
                  <a:txBody>
                    <a:bodyPr/>
                    <a:lstStyle/>
                    <a:p>
                      <a:pPr algn="r" fontAlgn="b"/>
                      <a:r>
                        <a:rPr lang="en-GB" sz="900" b="0" i="0" u="none" strike="noStrike">
                          <a:solidFill>
                            <a:srgbClr val="000000"/>
                          </a:solidFill>
                          <a:effectLst/>
                          <a:latin typeface="Calibri" panose="020F0502020204030204" pitchFamily="34" charset="0"/>
                        </a:rPr>
                        <a:t>2005</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0.21</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1.56</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3.54</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1.04</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0.20</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0.02</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0.02</a:t>
                      </a:r>
                    </a:p>
                  </a:txBody>
                  <a:tcPr marL="6297" marR="6297" marT="6297" marB="0" anchor="b">
                    <a:lnL>
                      <a:noFill/>
                    </a:lnL>
                    <a:lnR>
                      <a:noFill/>
                    </a:lnR>
                    <a:lnT>
                      <a:noFill/>
                    </a:lnT>
                    <a:lnB>
                      <a:noFill/>
                    </a:lnB>
                  </a:tcPr>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6.6</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12.9</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2886994202"/>
                  </a:ext>
                </a:extLst>
              </a:tr>
              <a:tr h="164308">
                <a:tc>
                  <a:txBody>
                    <a:bodyPr/>
                    <a:lstStyle/>
                    <a:p>
                      <a:pPr algn="r" fontAlgn="b"/>
                      <a:r>
                        <a:rPr lang="en-GB" sz="900" b="0" i="0" u="none" strike="noStrike">
                          <a:solidFill>
                            <a:srgbClr val="000000"/>
                          </a:solidFill>
                          <a:effectLst/>
                          <a:latin typeface="Calibri" panose="020F0502020204030204" pitchFamily="34" charset="0"/>
                        </a:rPr>
                        <a:t>2006</a:t>
                      </a:r>
                    </a:p>
                  </a:txBody>
                  <a:tcPr marL="6297" marR="6297" marT="6297" marB="0" anchor="b">
                    <a:lnL>
                      <a:noFill/>
                    </a:lnL>
                    <a:lnR>
                      <a:noFill/>
                    </a:lnR>
                    <a:lnT>
                      <a:noFill/>
                    </a:lnT>
                    <a:lnB>
                      <a:noFill/>
                    </a:lnB>
                    <a:solidFill>
                      <a:srgbClr val="F2F2F2"/>
                    </a:solidFill>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6.21</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3.12</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0.94</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0.24</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0.02</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0.02</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10.6</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18.4</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2805050836"/>
                  </a:ext>
                </a:extLst>
              </a:tr>
              <a:tr h="164308">
                <a:tc>
                  <a:txBody>
                    <a:bodyPr/>
                    <a:lstStyle/>
                    <a:p>
                      <a:pPr algn="r" fontAlgn="b"/>
                      <a:r>
                        <a:rPr lang="en-GB" sz="900" b="0" i="0" u="none" strike="noStrike">
                          <a:solidFill>
                            <a:srgbClr val="000000"/>
                          </a:solidFill>
                          <a:effectLst/>
                          <a:latin typeface="Calibri" panose="020F0502020204030204" pitchFamily="34" charset="0"/>
                        </a:rPr>
                        <a:t>2007</a:t>
                      </a:r>
                    </a:p>
                  </a:txBody>
                  <a:tcPr marL="6297" marR="6297" marT="6297" marB="0" anchor="b">
                    <a:lnL>
                      <a:noFill/>
                    </a:lnL>
                    <a:lnR>
                      <a:noFill/>
                    </a:lnR>
                    <a:lnT>
                      <a:noFill/>
                    </a:lnT>
                    <a:lnB>
                      <a:noFill/>
                    </a:lnB>
                    <a:solidFill>
                      <a:srgbClr val="F2F2F2"/>
                    </a:solidFill>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7.73</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0.83</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0.26</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0.06</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8.9</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14.2</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293352587"/>
                  </a:ext>
                </a:extLst>
              </a:tr>
              <a:tr h="164308">
                <a:tc>
                  <a:txBody>
                    <a:bodyPr/>
                    <a:lstStyle/>
                    <a:p>
                      <a:pPr algn="r" fontAlgn="b"/>
                      <a:r>
                        <a:rPr lang="en-GB" sz="900" b="0" i="0" u="none" strike="noStrike">
                          <a:solidFill>
                            <a:srgbClr val="000000"/>
                          </a:solidFill>
                          <a:effectLst/>
                          <a:latin typeface="Calibri" panose="020F0502020204030204" pitchFamily="34" charset="0"/>
                        </a:rPr>
                        <a:t>2008</a:t>
                      </a:r>
                    </a:p>
                  </a:txBody>
                  <a:tcPr marL="6297" marR="6297" marT="6297" marB="0" anchor="b">
                    <a:lnL>
                      <a:noFill/>
                    </a:lnL>
                    <a:lnR>
                      <a:noFill/>
                    </a:lnR>
                    <a:lnT>
                      <a:noFill/>
                    </a:lnT>
                    <a:lnB>
                      <a:noFill/>
                    </a:lnB>
                    <a:solidFill>
                      <a:srgbClr val="F2F2F2"/>
                    </a:solidFill>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8.29</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0.64</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0.23</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0.03</a:t>
                      </a:r>
                    </a:p>
                  </a:txBody>
                  <a:tcPr marL="6297" marR="6297" marT="6297" marB="0" anchor="b">
                    <a:lnL>
                      <a:noFill/>
                    </a:lnL>
                    <a:lnR>
                      <a:noFill/>
                    </a:lnR>
                    <a:lnT>
                      <a:noFill/>
                    </a:lnT>
                    <a:lnB>
                      <a:noFill/>
                    </a:lnB>
                  </a:tcPr>
                </a:tc>
                <a:tc>
                  <a:txBody>
                    <a:bodyPr/>
                    <a:lstStyle/>
                    <a:p>
                      <a:pPr algn="ctr" fontAlgn="b"/>
                      <a:r>
                        <a:rPr lang="en-GB" sz="900" b="0" i="0" u="none" strike="noStrike" dirty="0">
                          <a:solidFill>
                            <a:srgbClr val="000000"/>
                          </a:solidFill>
                          <a:effectLst/>
                          <a:latin typeface="Calibri" panose="020F0502020204030204" pitchFamily="34" charset="0"/>
                        </a:rPr>
                        <a:t>0.06</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9.2</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13.0</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135827264"/>
                  </a:ext>
                </a:extLst>
              </a:tr>
              <a:tr h="164308">
                <a:tc>
                  <a:txBody>
                    <a:bodyPr/>
                    <a:lstStyle/>
                    <a:p>
                      <a:pPr algn="r" fontAlgn="b"/>
                      <a:r>
                        <a:rPr lang="en-GB" sz="900" b="0" i="0" u="none" strike="noStrike">
                          <a:solidFill>
                            <a:srgbClr val="000000"/>
                          </a:solidFill>
                          <a:effectLst/>
                          <a:latin typeface="Calibri" panose="020F0502020204030204" pitchFamily="34" charset="0"/>
                        </a:rPr>
                        <a:t>2009</a:t>
                      </a:r>
                    </a:p>
                  </a:txBody>
                  <a:tcPr marL="6297" marR="6297" marT="6297" marB="0" anchor="b">
                    <a:lnL>
                      <a:noFill/>
                    </a:lnL>
                    <a:lnR>
                      <a:noFill/>
                    </a:lnR>
                    <a:lnT>
                      <a:noFill/>
                    </a:lnT>
                    <a:lnB>
                      <a:noFill/>
                    </a:lnB>
                    <a:solidFill>
                      <a:srgbClr val="F2F2F2"/>
                    </a:solidFill>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9.34</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4.21</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0.30</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0.29</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0.05</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0.16</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14.2</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18.6</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4196889370"/>
                  </a:ext>
                </a:extLst>
              </a:tr>
              <a:tr h="164308">
                <a:tc>
                  <a:txBody>
                    <a:bodyPr/>
                    <a:lstStyle/>
                    <a:p>
                      <a:pPr algn="r" fontAlgn="b"/>
                      <a:r>
                        <a:rPr lang="en-GB" sz="900" b="0" i="0" u="none" strike="noStrike">
                          <a:solidFill>
                            <a:srgbClr val="000000"/>
                          </a:solidFill>
                          <a:effectLst/>
                          <a:latin typeface="Calibri" panose="020F0502020204030204" pitchFamily="34" charset="0"/>
                        </a:rPr>
                        <a:t>2010</a:t>
                      </a:r>
                    </a:p>
                  </a:txBody>
                  <a:tcPr marL="6297" marR="6297" marT="6297" marB="0" anchor="b">
                    <a:lnL>
                      <a:noFill/>
                    </a:lnL>
                    <a:lnR>
                      <a:noFill/>
                    </a:lnR>
                    <a:lnT>
                      <a:noFill/>
                    </a:lnT>
                    <a:lnB>
                      <a:noFill/>
                    </a:lnB>
                    <a:solidFill>
                      <a:srgbClr val="F2F2F2"/>
                    </a:solidFill>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17.74</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6.36</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0.00</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0.15</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0.02</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0.08</a:t>
                      </a:r>
                    </a:p>
                  </a:txBody>
                  <a:tcPr marL="6297" marR="6297" marT="6297" marB="0" anchor="b">
                    <a:lnL>
                      <a:noFill/>
                    </a:lnL>
                    <a:lnR>
                      <a:noFill/>
                    </a:lnR>
                    <a:lnT>
                      <a:noFill/>
                    </a:lnT>
                    <a:lnB>
                      <a:noFill/>
                    </a:lnB>
                  </a:tcPr>
                </a:tc>
                <a:tc>
                  <a:txBody>
                    <a:bodyPr/>
                    <a:lstStyle/>
                    <a:p>
                      <a:pPr algn="ctr" fontAlgn="b"/>
                      <a:r>
                        <a:rPr lang="en-GB" sz="900" b="0" i="0" u="none" strike="noStrike" dirty="0">
                          <a:solidFill>
                            <a:srgbClr val="000000"/>
                          </a:solidFill>
                          <a:effectLst/>
                          <a:latin typeface="Calibri" panose="020F0502020204030204" pitchFamily="34" charset="0"/>
                        </a:rPr>
                        <a:t>24.3</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29.9</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264136426"/>
                  </a:ext>
                </a:extLst>
              </a:tr>
              <a:tr h="164308">
                <a:tc>
                  <a:txBody>
                    <a:bodyPr/>
                    <a:lstStyle/>
                    <a:p>
                      <a:pPr algn="r" fontAlgn="b"/>
                      <a:r>
                        <a:rPr lang="en-GB" sz="900" b="0" i="0" u="none" strike="noStrike">
                          <a:solidFill>
                            <a:srgbClr val="000000"/>
                          </a:solidFill>
                          <a:effectLst/>
                          <a:latin typeface="Calibri" panose="020F0502020204030204" pitchFamily="34" charset="0"/>
                        </a:rPr>
                        <a:t>2011</a:t>
                      </a:r>
                    </a:p>
                  </a:txBody>
                  <a:tcPr marL="6297" marR="6297" marT="6297" marB="0" anchor="b">
                    <a:lnL>
                      <a:noFill/>
                    </a:lnL>
                    <a:lnR>
                      <a:noFill/>
                    </a:lnR>
                    <a:lnT>
                      <a:noFill/>
                    </a:lnT>
                    <a:lnB>
                      <a:noFill/>
                    </a:lnB>
                    <a:solidFill>
                      <a:srgbClr val="F2F2F2"/>
                    </a:solidFill>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16.85</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9.67</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0.26</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0.60</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0.02</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0.01</a:t>
                      </a:r>
                    </a:p>
                  </a:txBody>
                  <a:tcPr marL="6297" marR="6297" marT="6297" marB="0" anchor="b">
                    <a:lnL>
                      <a:noFill/>
                    </a:lnL>
                    <a:lnR>
                      <a:noFill/>
                    </a:lnR>
                    <a:lnT>
                      <a:noFill/>
                    </a:lnT>
                    <a:lnB>
                      <a:noFill/>
                    </a:lnB>
                  </a:tcPr>
                </a:tc>
                <a:tc>
                  <a:txBody>
                    <a:bodyPr/>
                    <a:lstStyle/>
                    <a:p>
                      <a:pPr algn="ctr" fontAlgn="b"/>
                      <a:r>
                        <a:rPr lang="en-GB" sz="900" b="0" i="0" u="none" strike="noStrike" dirty="0">
                          <a:solidFill>
                            <a:srgbClr val="000000"/>
                          </a:solidFill>
                          <a:effectLst/>
                          <a:latin typeface="Calibri" panose="020F0502020204030204" pitchFamily="34" charset="0"/>
                        </a:rPr>
                        <a:t>27.4</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32.1</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315405922"/>
                  </a:ext>
                </a:extLst>
              </a:tr>
              <a:tr h="164308">
                <a:tc>
                  <a:txBody>
                    <a:bodyPr/>
                    <a:lstStyle/>
                    <a:p>
                      <a:pPr algn="r" fontAlgn="b"/>
                      <a:r>
                        <a:rPr lang="en-GB" sz="900" b="0" i="0" u="none" strike="noStrike">
                          <a:solidFill>
                            <a:srgbClr val="000000"/>
                          </a:solidFill>
                          <a:effectLst/>
                          <a:latin typeface="Calibri" panose="020F0502020204030204" pitchFamily="34" charset="0"/>
                        </a:rPr>
                        <a:t>2012</a:t>
                      </a:r>
                    </a:p>
                  </a:txBody>
                  <a:tcPr marL="6297" marR="6297" marT="6297" marB="0" anchor="b">
                    <a:lnL>
                      <a:noFill/>
                    </a:lnL>
                    <a:lnR>
                      <a:noFill/>
                    </a:lnR>
                    <a:lnT>
                      <a:noFill/>
                    </a:lnT>
                    <a:lnB>
                      <a:noFill/>
                    </a:lnB>
                    <a:solidFill>
                      <a:srgbClr val="F2F2F2"/>
                    </a:solidFill>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19.93</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4.94</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0.11</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0.00</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25.0</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28.0</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245366010"/>
                  </a:ext>
                </a:extLst>
              </a:tr>
              <a:tr h="164308">
                <a:tc>
                  <a:txBody>
                    <a:bodyPr/>
                    <a:lstStyle/>
                    <a:p>
                      <a:pPr algn="r" fontAlgn="b"/>
                      <a:r>
                        <a:rPr lang="en-GB" sz="900" b="0" i="0" u="none" strike="noStrike">
                          <a:solidFill>
                            <a:srgbClr val="000000"/>
                          </a:solidFill>
                          <a:effectLst/>
                          <a:latin typeface="Calibri" panose="020F0502020204030204" pitchFamily="34" charset="0"/>
                        </a:rPr>
                        <a:t>2013</a:t>
                      </a:r>
                    </a:p>
                  </a:txBody>
                  <a:tcPr marL="6297" marR="6297" marT="6297" marB="0" anchor="b">
                    <a:lnL>
                      <a:noFill/>
                    </a:lnL>
                    <a:lnR>
                      <a:noFill/>
                    </a:lnR>
                    <a:lnT>
                      <a:noFill/>
                    </a:lnT>
                    <a:lnB>
                      <a:noFill/>
                    </a:lnB>
                    <a:solidFill>
                      <a:srgbClr val="F2F2F2"/>
                    </a:solidFill>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19.99</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11.18</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0.16</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0.24</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31.3</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33.4</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3817643492"/>
                  </a:ext>
                </a:extLst>
              </a:tr>
              <a:tr h="164308">
                <a:tc>
                  <a:txBody>
                    <a:bodyPr/>
                    <a:lstStyle/>
                    <a:p>
                      <a:pPr algn="r" fontAlgn="b"/>
                      <a:r>
                        <a:rPr lang="en-GB" sz="900" b="0" i="0" u="none" strike="noStrike">
                          <a:solidFill>
                            <a:srgbClr val="000000"/>
                          </a:solidFill>
                          <a:effectLst/>
                          <a:latin typeface="Calibri" panose="020F0502020204030204" pitchFamily="34" charset="0"/>
                        </a:rPr>
                        <a:t>2014</a:t>
                      </a:r>
                    </a:p>
                  </a:txBody>
                  <a:tcPr marL="6297" marR="6297" marT="6297" marB="0" anchor="b">
                    <a:lnL>
                      <a:noFill/>
                    </a:lnL>
                    <a:lnR>
                      <a:noFill/>
                    </a:lnR>
                    <a:lnT>
                      <a:noFill/>
                    </a:lnT>
                    <a:lnB>
                      <a:noFill/>
                    </a:lnB>
                    <a:solidFill>
                      <a:srgbClr val="F2F2F2"/>
                    </a:solidFill>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20.44</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0.14</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0.21</a:t>
                      </a:r>
                    </a:p>
                  </a:txBody>
                  <a:tcPr marL="6297" marR="6297" marT="6297" marB="0" anchor="b">
                    <a:lnL>
                      <a:noFill/>
                    </a:lnL>
                    <a:lnR>
                      <a:noFill/>
                    </a:lnR>
                    <a:lnT>
                      <a:noFill/>
                    </a:lnT>
                    <a:lnB>
                      <a:noFill/>
                    </a:lnB>
                  </a:tcPr>
                </a:tc>
                <a:tc>
                  <a:txBody>
                    <a:bodyPr/>
                    <a:lstStyle/>
                    <a:p>
                      <a:pPr algn="ctr" fontAlgn="b"/>
                      <a:r>
                        <a:rPr lang="en-GB" sz="900" b="0" i="0" u="none" strike="noStrike" dirty="0">
                          <a:solidFill>
                            <a:srgbClr val="000000"/>
                          </a:solidFill>
                          <a:effectLst/>
                          <a:latin typeface="Calibri" panose="020F0502020204030204" pitchFamily="34" charset="0"/>
                        </a:rPr>
                        <a:t>20.6</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21.0</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650263281"/>
                  </a:ext>
                </a:extLst>
              </a:tr>
              <a:tr h="164308">
                <a:tc>
                  <a:txBody>
                    <a:bodyPr/>
                    <a:lstStyle/>
                    <a:p>
                      <a:pPr algn="r" fontAlgn="b"/>
                      <a:r>
                        <a:rPr lang="en-GB" sz="900" b="0" i="0" u="none" strike="noStrike">
                          <a:solidFill>
                            <a:srgbClr val="000000"/>
                          </a:solidFill>
                          <a:effectLst/>
                          <a:latin typeface="Calibri" panose="020F0502020204030204" pitchFamily="34" charset="0"/>
                        </a:rPr>
                        <a:t>2015</a:t>
                      </a:r>
                    </a:p>
                  </a:txBody>
                  <a:tcPr marL="6297" marR="6297" marT="6297" marB="0" anchor="b">
                    <a:lnL>
                      <a:noFill/>
                    </a:lnL>
                    <a:lnR>
                      <a:noFill/>
                    </a:lnR>
                    <a:lnT>
                      <a:noFill/>
                    </a:lnT>
                    <a:lnB>
                      <a:noFill/>
                    </a:lnB>
                    <a:solidFill>
                      <a:srgbClr val="F2F2F2"/>
                    </a:solidFill>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26.27</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0.32</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0.20</a:t>
                      </a: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26.6</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26.8</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1143349335"/>
                  </a:ext>
                </a:extLst>
              </a:tr>
              <a:tr h="164308">
                <a:tc>
                  <a:txBody>
                    <a:bodyPr/>
                    <a:lstStyle/>
                    <a:p>
                      <a:pPr algn="r" fontAlgn="b"/>
                      <a:r>
                        <a:rPr lang="en-GB" sz="900" b="0" i="0" u="none" strike="noStrike">
                          <a:solidFill>
                            <a:srgbClr val="000000"/>
                          </a:solidFill>
                          <a:effectLst/>
                          <a:latin typeface="Calibri" panose="020F0502020204030204" pitchFamily="34" charset="0"/>
                        </a:rPr>
                        <a:t>2016</a:t>
                      </a:r>
                    </a:p>
                  </a:txBody>
                  <a:tcPr marL="6297" marR="6297" marT="6297" marB="0" anchor="b">
                    <a:lnL>
                      <a:noFill/>
                    </a:lnL>
                    <a:lnR>
                      <a:noFill/>
                    </a:lnR>
                    <a:lnT>
                      <a:noFill/>
                    </a:lnT>
                    <a:lnB>
                      <a:noFill/>
                    </a:lnB>
                    <a:solidFill>
                      <a:srgbClr val="F2F2F2"/>
                    </a:solidFill>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24.74</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0.03</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0.29</a:t>
                      </a:r>
                    </a:p>
                  </a:txBody>
                  <a:tcPr marL="6297" marR="6297" marT="6297" marB="0" anchor="b">
                    <a:lnL>
                      <a:noFill/>
                    </a:lnL>
                    <a:lnR>
                      <a:noFill/>
                    </a:lnR>
                    <a:lnT>
                      <a:noFill/>
                    </a:lnT>
                    <a:lnB>
                      <a:noFill/>
                    </a:lnB>
                  </a:tcPr>
                </a:tc>
                <a:tc>
                  <a:txBody>
                    <a:bodyPr/>
                    <a:lstStyle/>
                    <a:p>
                      <a:pPr algn="ctr" fontAlgn="b"/>
                      <a:r>
                        <a:rPr lang="en-GB" sz="900" b="0" i="0" u="none" strike="noStrike" dirty="0">
                          <a:solidFill>
                            <a:srgbClr val="000000"/>
                          </a:solidFill>
                          <a:effectLst/>
                          <a:latin typeface="Calibri" panose="020F0502020204030204" pitchFamily="34" charset="0"/>
                        </a:rPr>
                        <a:t>24.8</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25.2</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631168825"/>
                  </a:ext>
                </a:extLst>
              </a:tr>
              <a:tr h="171154">
                <a:tc>
                  <a:txBody>
                    <a:bodyPr/>
                    <a:lstStyle/>
                    <a:p>
                      <a:pPr algn="r" fontAlgn="b"/>
                      <a:r>
                        <a:rPr lang="en-GB" sz="900" b="0" i="0" u="none" strike="noStrike">
                          <a:solidFill>
                            <a:srgbClr val="000000"/>
                          </a:solidFill>
                          <a:effectLst/>
                          <a:latin typeface="Calibri" panose="020F0502020204030204" pitchFamily="34" charset="0"/>
                        </a:rPr>
                        <a:t>2017</a:t>
                      </a:r>
                    </a:p>
                  </a:txBody>
                  <a:tcPr marL="6297" marR="6297" marT="6297" marB="0" anchor="b">
                    <a:lnL>
                      <a:noFill/>
                    </a:lnL>
                    <a:lnR>
                      <a:noFill/>
                    </a:lnR>
                    <a:lnT>
                      <a:noFill/>
                    </a:lnT>
                    <a:lnB>
                      <a:noFill/>
                    </a:lnB>
                    <a:solidFill>
                      <a:srgbClr val="F2F2F2"/>
                    </a:solidFill>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28.85</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0.02</a:t>
                      </a: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297" marR="6297" marT="6297" marB="0" anchor="b">
                    <a:lnL>
                      <a:noFill/>
                    </a:lnL>
                    <a:lnR>
                      <a:noFill/>
                    </a:lnR>
                    <a:lnT>
                      <a:noFill/>
                    </a:lnT>
                    <a:lnB>
                      <a:noFill/>
                    </a:lnB>
                  </a:tcPr>
                </a:tc>
                <a:tc>
                  <a:txBody>
                    <a:bodyPr/>
                    <a:lstStyle/>
                    <a:p>
                      <a:pPr algn="ctr" fontAlgn="b"/>
                      <a:r>
                        <a:rPr lang="en-GB" sz="900" b="0" i="0" u="none" strike="noStrike">
                          <a:solidFill>
                            <a:srgbClr val="000000"/>
                          </a:solidFill>
                          <a:effectLst/>
                          <a:latin typeface="Calibri" panose="020F0502020204030204" pitchFamily="34" charset="0"/>
                        </a:rPr>
                        <a:t>0.004</a:t>
                      </a:r>
                    </a:p>
                  </a:txBody>
                  <a:tcPr marL="6297" marR="6297" marT="6297" marB="0" anchor="b">
                    <a:lnL>
                      <a:noFill/>
                    </a:lnL>
                    <a:lnR>
                      <a:noFill/>
                    </a:lnR>
                    <a:lnT>
                      <a:noFill/>
                    </a:lnT>
                    <a:lnB>
                      <a:noFill/>
                    </a:lnB>
                  </a:tcPr>
                </a:tc>
                <a:tc>
                  <a:txBody>
                    <a:bodyPr/>
                    <a:lstStyle/>
                    <a:p>
                      <a:pPr algn="ctr" fontAlgn="b"/>
                      <a:r>
                        <a:rPr lang="en-GB" sz="900" b="0" i="0" u="none" strike="noStrike" dirty="0">
                          <a:solidFill>
                            <a:srgbClr val="000000"/>
                          </a:solidFill>
                          <a:effectLst/>
                          <a:latin typeface="Calibri" panose="020F0502020204030204" pitchFamily="34" charset="0"/>
                        </a:rPr>
                        <a:t>28.9</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28.9</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349043586"/>
                  </a:ext>
                </a:extLst>
              </a:tr>
              <a:tr h="171154">
                <a:tc>
                  <a:txBody>
                    <a:bodyPr/>
                    <a:lstStyle/>
                    <a:p>
                      <a:pPr algn="l" fontAlgn="b"/>
                      <a:r>
                        <a:rPr lang="en-GB" sz="900" b="0" i="0" u="none" strike="noStrike">
                          <a:solidFill>
                            <a:srgbClr val="000000"/>
                          </a:solidFill>
                          <a:effectLst/>
                          <a:latin typeface="Calibri" panose="020F0502020204030204" pitchFamily="34" charset="0"/>
                        </a:rPr>
                        <a:t>Total</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14.02</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221.36</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52.80</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6.45</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3.19</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0.07</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0.26</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1.25</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dirty="0">
                          <a:solidFill>
                            <a:srgbClr val="000000"/>
                          </a:solidFill>
                          <a:effectLst/>
                          <a:latin typeface="Calibri" panose="020F0502020204030204" pitchFamily="34" charset="0"/>
                        </a:rPr>
                        <a:t>298.1</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428.2</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1701327385"/>
                  </a:ext>
                </a:extLst>
              </a:tr>
              <a:tr h="164308">
                <a:tc>
                  <a:txBody>
                    <a:bodyPr/>
                    <a:lstStyle/>
                    <a:p>
                      <a:pPr algn="l" fontAlgn="b"/>
                      <a:r>
                        <a:rPr lang="en-GB" sz="900" b="0" i="0" u="none" strike="noStrike">
                          <a:solidFill>
                            <a:srgbClr val="000000"/>
                          </a:solidFill>
                          <a:effectLst/>
                          <a:latin typeface="Calibri" panose="020F0502020204030204" pitchFamily="34" charset="0"/>
                        </a:rPr>
                        <a:t> </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5%</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74%</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18%</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2%</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1%</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0.0%</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0.1%</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0.4%</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a:solidFill>
                            <a:srgbClr val="000000"/>
                          </a:solidFill>
                          <a:effectLst/>
                          <a:latin typeface="Calibri" panose="020F0502020204030204" pitchFamily="34" charset="0"/>
                        </a:rPr>
                        <a:t>100%</a:t>
                      </a:r>
                    </a:p>
                  </a:txBody>
                  <a:tcPr marL="6297" marR="6297" marT="6297" marB="0" anchor="b">
                    <a:lnL>
                      <a:noFill/>
                    </a:lnL>
                    <a:lnR>
                      <a:noFill/>
                    </a:lnR>
                    <a:lnT>
                      <a:noFill/>
                    </a:lnT>
                    <a:lnB>
                      <a:noFill/>
                    </a:lnB>
                    <a:solidFill>
                      <a:srgbClr val="F2F2F2"/>
                    </a:solidFill>
                  </a:tcPr>
                </a:tc>
                <a:tc>
                  <a:txBody>
                    <a:bodyPr/>
                    <a:lstStyle/>
                    <a:p>
                      <a:pPr algn="ctr" fontAlgn="b"/>
                      <a:r>
                        <a:rPr lang="en-GB" sz="900" b="0" i="0" u="none" strike="noStrike" dirty="0">
                          <a:solidFill>
                            <a:srgbClr val="000000"/>
                          </a:solidFill>
                          <a:effectLst/>
                          <a:latin typeface="Calibri" panose="020F0502020204030204" pitchFamily="34" charset="0"/>
                        </a:rPr>
                        <a:t> </a:t>
                      </a:r>
                    </a:p>
                  </a:txBody>
                  <a:tcPr marL="6297" marR="6297" marT="6297" marB="0" anchor="b">
                    <a:lnL>
                      <a:noFill/>
                    </a:lnL>
                    <a:lnR>
                      <a:noFill/>
                    </a:lnR>
                    <a:lnT>
                      <a:noFill/>
                    </a:lnT>
                    <a:lnB>
                      <a:noFill/>
                    </a:lnB>
                    <a:solidFill>
                      <a:srgbClr val="F2F2F2"/>
                    </a:solidFill>
                  </a:tcPr>
                </a:tc>
                <a:extLst>
                  <a:ext uri="{0D108BD9-81ED-4DB2-BD59-A6C34878D82A}">
                    <a16:rowId xmlns:a16="http://schemas.microsoft.com/office/drawing/2014/main" xmlns="" val="1087088781"/>
                  </a:ext>
                </a:extLst>
              </a:tr>
            </a:tbl>
          </a:graphicData>
        </a:graphic>
      </p:graphicFrame>
      <p:sp>
        <p:nvSpPr>
          <p:cNvPr id="6" name="TextBox 5">
            <a:extLst>
              <a:ext uri="{FF2B5EF4-FFF2-40B4-BE49-F238E27FC236}">
                <a16:creationId xmlns:a16="http://schemas.microsoft.com/office/drawing/2014/main" xmlns="" id="{20C34B36-6AC0-BB49-A53C-3D80690064DC}"/>
              </a:ext>
            </a:extLst>
          </p:cNvPr>
          <p:cNvSpPr txBox="1"/>
          <p:nvPr/>
        </p:nvSpPr>
        <p:spPr>
          <a:xfrm>
            <a:off x="256464" y="1434641"/>
            <a:ext cx="144852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accent6"/>
                </a:solidFill>
                <a:effectLst/>
                <a:uLnTx/>
                <a:uFillTx/>
                <a:latin typeface="Calibri" panose="020F0502020204030204"/>
                <a:ea typeface="+mn-ea"/>
                <a:cs typeface="+mn-cs"/>
              </a:rPr>
              <a:t>Previous forest subsidy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provides policy background.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They are integrated with PES from 2005 onwards</a:t>
            </a:r>
          </a:p>
        </p:txBody>
      </p:sp>
      <p:sp>
        <p:nvSpPr>
          <p:cNvPr id="7" name="TextBox 6">
            <a:extLst>
              <a:ext uri="{FF2B5EF4-FFF2-40B4-BE49-F238E27FC236}">
                <a16:creationId xmlns:a16="http://schemas.microsoft.com/office/drawing/2014/main" xmlns="" id="{14BD2505-B0B8-E440-B3DE-58AB42CE8A3C}"/>
              </a:ext>
            </a:extLst>
          </p:cNvPr>
          <p:cNvSpPr txBox="1"/>
          <p:nvPr/>
        </p:nvSpPr>
        <p:spPr>
          <a:xfrm>
            <a:off x="256465" y="2950084"/>
            <a:ext cx="1448529"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Direct negotiation with HEP provides basis for </a:t>
            </a:r>
            <a:r>
              <a:rPr kumimoji="0" lang="en-GB" sz="1000" b="0" i="0" u="none" strike="noStrike" kern="1200" cap="none" spc="0" normalizeH="0" baseline="0" noProof="0" dirty="0">
                <a:ln>
                  <a:noFill/>
                </a:ln>
                <a:solidFill>
                  <a:schemeClr val="accent1"/>
                </a:solidFill>
                <a:effectLst/>
                <a:uLnTx/>
                <a:uFillTx/>
                <a:latin typeface="Calibri" panose="020F0502020204030204"/>
                <a:ea typeface="+mn-ea"/>
                <a:cs typeface="+mn-cs"/>
              </a:rPr>
              <a:t>water tax revamp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(25% earmarked for PES). Large utility (CNFL) continues providing extra funding for works in their watersheds. </a:t>
            </a:r>
          </a:p>
        </p:txBody>
      </p:sp>
      <p:sp>
        <p:nvSpPr>
          <p:cNvPr id="8" name="TextBox 7">
            <a:extLst>
              <a:ext uri="{FF2B5EF4-FFF2-40B4-BE49-F238E27FC236}">
                <a16:creationId xmlns:a16="http://schemas.microsoft.com/office/drawing/2014/main" xmlns="" id="{04C213B2-333E-C347-948F-BBA92462A8EF}"/>
              </a:ext>
            </a:extLst>
          </p:cNvPr>
          <p:cNvSpPr txBox="1"/>
          <p:nvPr/>
        </p:nvSpPr>
        <p:spPr>
          <a:xfrm>
            <a:off x="256465" y="5045273"/>
            <a:ext cx="1662365"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0000"/>
                </a:solidFill>
                <a:effectLst/>
                <a:uLnTx/>
                <a:uFillTx/>
                <a:latin typeface="Calibri" panose="020F0502020204030204"/>
                <a:ea typeface="+mn-ea"/>
                <a:cs typeface="+mn-cs"/>
              </a:rPr>
              <a:t>Government funding are the main source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of funds.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OTC sales (certificates) show the potential for internal markets but revenues collected still low.   </a:t>
            </a:r>
          </a:p>
        </p:txBody>
      </p:sp>
      <p:sp>
        <p:nvSpPr>
          <p:cNvPr id="9" name="TextBox 8">
            <a:extLst>
              <a:ext uri="{FF2B5EF4-FFF2-40B4-BE49-F238E27FC236}">
                <a16:creationId xmlns:a16="http://schemas.microsoft.com/office/drawing/2014/main" xmlns="" id="{B2D77CE6-6B3C-5143-BAD1-D389AE55B9A8}"/>
              </a:ext>
            </a:extLst>
          </p:cNvPr>
          <p:cNvSpPr txBox="1"/>
          <p:nvPr/>
        </p:nvSpPr>
        <p:spPr>
          <a:xfrm>
            <a:off x="256464" y="587966"/>
            <a:ext cx="166236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Programme is </a:t>
            </a:r>
            <a:b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continually experimenting with </a:t>
            </a:r>
            <a:r>
              <a:rPr kumimoji="0" lang="en-GB" sz="1000" b="0" i="0" u="none" strike="noStrike" kern="1200" cap="none" spc="0" normalizeH="0" baseline="0" noProof="0" dirty="0">
                <a:ln>
                  <a:noFill/>
                </a:ln>
                <a:solidFill>
                  <a:srgbClr val="FF0000"/>
                </a:solidFill>
                <a:effectLst/>
                <a:uLnTx/>
                <a:uFillTx/>
                <a:latin typeface="Calibri" panose="020F0502020204030204"/>
                <a:ea typeface="+mn-ea"/>
                <a:cs typeface="+mn-cs"/>
              </a:rPr>
              <a:t>different financing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strategies</a:t>
            </a:r>
          </a:p>
        </p:txBody>
      </p:sp>
      <p:sp>
        <p:nvSpPr>
          <p:cNvPr id="11" name="Rectangle 10">
            <a:extLst>
              <a:ext uri="{FF2B5EF4-FFF2-40B4-BE49-F238E27FC236}">
                <a16:creationId xmlns:a16="http://schemas.microsoft.com/office/drawing/2014/main" xmlns="" id="{79754893-771E-5049-B783-73909154185E}"/>
              </a:ext>
            </a:extLst>
          </p:cNvPr>
          <p:cNvSpPr/>
          <p:nvPr/>
        </p:nvSpPr>
        <p:spPr>
          <a:xfrm>
            <a:off x="3136392" y="921556"/>
            <a:ext cx="3986943" cy="8313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Connector: Elbow 16">
            <a:extLst>
              <a:ext uri="{FF2B5EF4-FFF2-40B4-BE49-F238E27FC236}">
                <a16:creationId xmlns:a16="http://schemas.microsoft.com/office/drawing/2014/main" xmlns="" id="{B7670581-532F-064D-AD7B-497BAA7ED43B}"/>
              </a:ext>
            </a:extLst>
          </p:cNvPr>
          <p:cNvCxnSpPr>
            <a:cxnSpLocks/>
            <a:endCxn id="11" idx="0"/>
          </p:cNvCxnSpPr>
          <p:nvPr/>
        </p:nvCxnSpPr>
        <p:spPr>
          <a:xfrm>
            <a:off x="1211049" y="720545"/>
            <a:ext cx="3918815" cy="201011"/>
          </a:xfrm>
          <a:prstGeom prst="bentConnector2">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0BE84813-2035-EF40-B486-4D92EC3A3392}"/>
              </a:ext>
            </a:extLst>
          </p:cNvPr>
          <p:cNvSpPr/>
          <p:nvPr/>
        </p:nvSpPr>
        <p:spPr>
          <a:xfrm>
            <a:off x="2522897" y="1337222"/>
            <a:ext cx="591353" cy="227349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Arrow Connector 13">
            <a:extLst>
              <a:ext uri="{FF2B5EF4-FFF2-40B4-BE49-F238E27FC236}">
                <a16:creationId xmlns:a16="http://schemas.microsoft.com/office/drawing/2014/main" xmlns="" id="{1DE04243-4AB3-5C45-AB1B-4409B7F9BA1D}"/>
              </a:ext>
            </a:extLst>
          </p:cNvPr>
          <p:cNvCxnSpPr>
            <a:cxnSpLocks/>
          </p:cNvCxnSpPr>
          <p:nvPr/>
        </p:nvCxnSpPr>
        <p:spPr>
          <a:xfrm>
            <a:off x="1581912" y="1557846"/>
            <a:ext cx="887361" cy="0"/>
          </a:xfrm>
          <a:prstGeom prst="straightConnector1">
            <a:avLst/>
          </a:prstGeom>
          <a:ln>
            <a:solidFill>
              <a:schemeClr val="accent6"/>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59E96141-BEAA-EE48-828C-D5CB816B6EFC}"/>
              </a:ext>
            </a:extLst>
          </p:cNvPr>
          <p:cNvSpPr/>
          <p:nvPr/>
        </p:nvSpPr>
        <p:spPr>
          <a:xfrm>
            <a:off x="4819015" y="1183988"/>
            <a:ext cx="1664081" cy="327828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Arrow Connector 15">
            <a:extLst>
              <a:ext uri="{FF2B5EF4-FFF2-40B4-BE49-F238E27FC236}">
                <a16:creationId xmlns:a16="http://schemas.microsoft.com/office/drawing/2014/main" xmlns="" id="{47A89F3C-FF77-D04B-86BA-2AF6548BFB5B}"/>
              </a:ext>
            </a:extLst>
          </p:cNvPr>
          <p:cNvCxnSpPr>
            <a:cxnSpLocks/>
          </p:cNvCxnSpPr>
          <p:nvPr/>
        </p:nvCxnSpPr>
        <p:spPr>
          <a:xfrm>
            <a:off x="1459609" y="4127469"/>
            <a:ext cx="3421693" cy="1"/>
          </a:xfrm>
          <a:prstGeom prst="straightConnector1">
            <a:avLst/>
          </a:prstGeom>
          <a:ln>
            <a:solidFill>
              <a:schemeClr val="accent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451A5C2F-12D7-0E46-B342-C8971E227470}"/>
              </a:ext>
            </a:extLst>
          </p:cNvPr>
          <p:cNvSpPr/>
          <p:nvPr/>
        </p:nvSpPr>
        <p:spPr>
          <a:xfrm>
            <a:off x="4917964" y="3644020"/>
            <a:ext cx="423798" cy="21874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xmlns="" id="{65A6398F-369A-2F43-B52E-964805EF1ADD}"/>
              </a:ext>
            </a:extLst>
          </p:cNvPr>
          <p:cNvSpPr/>
          <p:nvPr/>
        </p:nvSpPr>
        <p:spPr>
          <a:xfrm>
            <a:off x="3154680" y="5617621"/>
            <a:ext cx="1071357" cy="3188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xmlns="" id="{1CD7C4B8-9E19-434C-9FC9-4742C5D0B8D6}"/>
              </a:ext>
            </a:extLst>
          </p:cNvPr>
          <p:cNvSpPr/>
          <p:nvPr/>
        </p:nvSpPr>
        <p:spPr>
          <a:xfrm>
            <a:off x="6512570" y="5617620"/>
            <a:ext cx="526094" cy="3188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Arrow Connector 19">
            <a:extLst>
              <a:ext uri="{FF2B5EF4-FFF2-40B4-BE49-F238E27FC236}">
                <a16:creationId xmlns:a16="http://schemas.microsoft.com/office/drawing/2014/main" xmlns="" id="{BDC13AD5-AE04-874C-ACDB-1AA1DA62E931}"/>
              </a:ext>
            </a:extLst>
          </p:cNvPr>
          <p:cNvCxnSpPr>
            <a:cxnSpLocks/>
          </p:cNvCxnSpPr>
          <p:nvPr/>
        </p:nvCxnSpPr>
        <p:spPr>
          <a:xfrm>
            <a:off x="1704993" y="5936443"/>
            <a:ext cx="1449687" cy="0"/>
          </a:xfrm>
          <a:prstGeom prst="straightConnector1">
            <a:avLst/>
          </a:prstGeom>
          <a:ln>
            <a:solidFill>
              <a:srgbClr val="FF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21" name="Freeform: Shape 30">
            <a:extLst>
              <a:ext uri="{FF2B5EF4-FFF2-40B4-BE49-F238E27FC236}">
                <a16:creationId xmlns:a16="http://schemas.microsoft.com/office/drawing/2014/main" xmlns="" id="{0B0580C9-4B18-EA41-8489-4AA1635DBC53}"/>
              </a:ext>
            </a:extLst>
          </p:cNvPr>
          <p:cNvSpPr/>
          <p:nvPr/>
        </p:nvSpPr>
        <p:spPr>
          <a:xfrm>
            <a:off x="4056555" y="5930775"/>
            <a:ext cx="2480154" cy="162838"/>
          </a:xfrm>
          <a:custGeom>
            <a:avLst/>
            <a:gdLst>
              <a:gd name="connsiteX0" fmla="*/ 0 w 2480154"/>
              <a:gd name="connsiteY0" fmla="*/ 0 h 162838"/>
              <a:gd name="connsiteX1" fmla="*/ 1227551 w 2480154"/>
              <a:gd name="connsiteY1" fmla="*/ 162838 h 162838"/>
              <a:gd name="connsiteX2" fmla="*/ 2480154 w 2480154"/>
              <a:gd name="connsiteY2" fmla="*/ 0 h 162838"/>
            </a:gdLst>
            <a:ahLst/>
            <a:cxnLst>
              <a:cxn ang="0">
                <a:pos x="connsiteX0" y="connsiteY0"/>
              </a:cxn>
              <a:cxn ang="0">
                <a:pos x="connsiteX1" y="connsiteY1"/>
              </a:cxn>
              <a:cxn ang="0">
                <a:pos x="connsiteX2" y="connsiteY2"/>
              </a:cxn>
            </a:cxnLst>
            <a:rect l="l" t="t" r="r" b="b"/>
            <a:pathLst>
              <a:path w="2480154" h="162838">
                <a:moveTo>
                  <a:pt x="0" y="0"/>
                </a:moveTo>
                <a:cubicBezTo>
                  <a:pt x="407096" y="81419"/>
                  <a:pt x="814192" y="162838"/>
                  <a:pt x="1227551" y="162838"/>
                </a:cubicBezTo>
                <a:cubicBezTo>
                  <a:pt x="1640910" y="162838"/>
                  <a:pt x="2060532" y="81419"/>
                  <a:pt x="2480154" y="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xmlns="" id="{F11D9A1D-0795-9F4A-9B7B-39F40FD9CFD7}"/>
              </a:ext>
            </a:extLst>
          </p:cNvPr>
          <p:cNvSpPr txBox="1"/>
          <p:nvPr/>
        </p:nvSpPr>
        <p:spPr>
          <a:xfrm>
            <a:off x="5942935" y="5921682"/>
            <a:ext cx="3137222" cy="307777"/>
          </a:xfrm>
          <a:prstGeom prst="rect">
            <a:avLst/>
          </a:prstGeom>
          <a:noFill/>
        </p:spPr>
        <p:txBody>
          <a:bodyPr wrap="square" rtlCol="0">
            <a:spAutoFit/>
          </a:bodyPr>
          <a:lstStyle/>
          <a:p>
            <a:pPr algn="r"/>
            <a:r>
              <a:rPr lang="en-US" sz="700" dirty="0">
                <a:solidFill>
                  <a:srgbClr val="000000">
                    <a:alpha val="70000"/>
                  </a:srgbClr>
                </a:solidFill>
              </a:rPr>
              <a:t>Sources of finance for PES in Costa Rica (USD million)</a:t>
            </a:r>
          </a:p>
          <a:p>
            <a:pPr algn="r"/>
            <a:endParaRPr lang="en-US" sz="700" dirty="0">
              <a:solidFill>
                <a:srgbClr val="000000">
                  <a:alpha val="70000"/>
                </a:srgbClr>
              </a:solidFill>
            </a:endParaRPr>
          </a:p>
        </p:txBody>
      </p:sp>
    </p:spTree>
    <p:extLst>
      <p:ext uri="{BB962C8B-B14F-4D97-AF65-F5344CB8AC3E}">
        <p14:creationId xmlns:p14="http://schemas.microsoft.com/office/powerpoint/2010/main" val="760322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7A04CA8A-F880-AC4B-87D8-403FBE61D831}"/>
              </a:ext>
            </a:extLst>
          </p:cNvPr>
          <p:cNvSpPr>
            <a:spLocks noGrp="1"/>
          </p:cNvSpPr>
          <p:nvPr>
            <p:ph type="title"/>
          </p:nvPr>
        </p:nvSpPr>
        <p:spPr>
          <a:xfrm>
            <a:off x="628650" y="365126"/>
            <a:ext cx="6080908" cy="1325563"/>
          </a:xfrm>
        </p:spPr>
        <p:txBody>
          <a:bodyPr>
            <a:normAutofit/>
          </a:bodyPr>
          <a:lstStyle/>
          <a:p>
            <a:r>
              <a:rPr lang="en-US" sz="3200" dirty="0"/>
              <a:t>Mainstreaming ecosystem services proposition</a:t>
            </a:r>
          </a:p>
        </p:txBody>
      </p:sp>
      <p:sp>
        <p:nvSpPr>
          <p:cNvPr id="37" name="Content Placeholder 36">
            <a:extLst>
              <a:ext uri="{FF2B5EF4-FFF2-40B4-BE49-F238E27FC236}">
                <a16:creationId xmlns:a16="http://schemas.microsoft.com/office/drawing/2014/main" xmlns="" id="{8339AFF5-78A5-6943-95C1-5EAEF6064794}"/>
              </a:ext>
            </a:extLst>
          </p:cNvPr>
          <p:cNvSpPr>
            <a:spLocks noGrp="1"/>
          </p:cNvSpPr>
          <p:nvPr>
            <p:ph idx="1"/>
          </p:nvPr>
        </p:nvSpPr>
        <p:spPr>
          <a:xfrm>
            <a:off x="628650" y="1825625"/>
            <a:ext cx="4525241" cy="3708276"/>
          </a:xfrm>
        </p:spPr>
        <p:txBody>
          <a:bodyPr>
            <a:normAutofit/>
          </a:bodyPr>
          <a:lstStyle/>
          <a:p>
            <a:r>
              <a:rPr lang="en-US" i="1" dirty="0"/>
              <a:t>China’s Eco Civilisation</a:t>
            </a:r>
          </a:p>
          <a:p>
            <a:r>
              <a:rPr lang="en-US" dirty="0"/>
              <a:t>Green is gold </a:t>
            </a:r>
          </a:p>
          <a:p>
            <a:r>
              <a:rPr lang="en-US" dirty="0"/>
              <a:t>Eco-zoning</a:t>
            </a:r>
          </a:p>
          <a:p>
            <a:r>
              <a:rPr lang="en-US" dirty="0"/>
              <a:t>Eco-compensation </a:t>
            </a:r>
          </a:p>
          <a:p>
            <a:r>
              <a:rPr lang="en-US" dirty="0"/>
              <a:t>Poverty alleviation</a:t>
            </a:r>
          </a:p>
          <a:p>
            <a:r>
              <a:rPr lang="en-US" dirty="0"/>
              <a:t>Belt and Road Initiative</a:t>
            </a:r>
          </a:p>
        </p:txBody>
      </p:sp>
      <p:pic>
        <p:nvPicPr>
          <p:cNvPr id="4" name="Content Placeholder 4">
            <a:extLst>
              <a:ext uri="{FF2B5EF4-FFF2-40B4-BE49-F238E27FC236}">
                <a16:creationId xmlns:a16="http://schemas.microsoft.com/office/drawing/2014/main" xmlns="" id="{22C6E6B9-A7A3-9F48-B17D-A964B4347256}"/>
              </a:ext>
            </a:extLst>
          </p:cNvPr>
          <p:cNvPicPr>
            <a:picLocks noChangeAspect="1"/>
          </p:cNvPicPr>
          <p:nvPr/>
        </p:nvPicPr>
        <p:blipFill>
          <a:blip r:embed="rId3"/>
          <a:stretch>
            <a:fillRect/>
          </a:stretch>
        </p:blipFill>
        <p:spPr>
          <a:xfrm>
            <a:off x="6084168" y="1639114"/>
            <a:ext cx="2812648" cy="3985567"/>
          </a:xfrm>
          <a:prstGeom prst="rect">
            <a:avLst/>
          </a:prstGeom>
        </p:spPr>
      </p:pic>
      <p:pic>
        <p:nvPicPr>
          <p:cNvPr id="5" name="Picture 4">
            <a:extLst>
              <a:ext uri="{FF2B5EF4-FFF2-40B4-BE49-F238E27FC236}">
                <a16:creationId xmlns:a16="http://schemas.microsoft.com/office/drawing/2014/main" xmlns="" id="{0580322E-5318-2046-A881-A05575887EE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05890" y="4299118"/>
            <a:ext cx="2356555" cy="1325563"/>
          </a:xfrm>
          <a:prstGeom prst="rect">
            <a:avLst/>
          </a:prstGeom>
        </p:spPr>
      </p:pic>
    </p:spTree>
    <p:extLst>
      <p:ext uri="{BB962C8B-B14F-4D97-AF65-F5344CB8AC3E}">
        <p14:creationId xmlns:p14="http://schemas.microsoft.com/office/powerpoint/2010/main" val="2432544425"/>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2B49"/>
      </a:dk2>
      <a:lt2>
        <a:srgbClr val="E7E6E6"/>
      </a:lt2>
      <a:accent1>
        <a:srgbClr val="004C96"/>
      </a:accent1>
      <a:accent2>
        <a:srgbClr val="ED8B00"/>
      </a:accent2>
      <a:accent3>
        <a:srgbClr val="BFB8AF"/>
      </a:accent3>
      <a:accent4>
        <a:srgbClr val="C3D600"/>
      </a:accent4>
      <a:accent5>
        <a:srgbClr val="582C83"/>
      </a:accent5>
      <a:accent6>
        <a:srgbClr val="64A70B"/>
      </a:accent6>
      <a:hlink>
        <a:srgbClr val="0085CA"/>
      </a:hlink>
      <a:folHlink>
        <a:srgbClr val="8C47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1657</TotalTime>
  <Words>3746</Words>
  <Application>Microsoft Office PowerPoint</Application>
  <PresentationFormat>On-screen Show (4:3)</PresentationFormat>
  <Paragraphs>465</Paragraphs>
  <Slides>17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LucidaGrande</vt:lpstr>
      <vt:lpstr>Times New Roman</vt:lpstr>
      <vt:lpstr>Office Theme</vt:lpstr>
      <vt:lpstr>Ecosystems, poverty alleviation and conditional transfers</vt:lpstr>
      <vt:lpstr>Modules</vt:lpstr>
      <vt:lpstr>Impacts on wealth</vt:lpstr>
      <vt:lpstr>Sources of finance</vt:lpstr>
      <vt:lpstr>New sources of financing</vt:lpstr>
      <vt:lpstr>Sustainable financing</vt:lpstr>
      <vt:lpstr>The principle of direct deals</vt:lpstr>
      <vt:lpstr>Finance: exploring, adapting, reacting</vt:lpstr>
      <vt:lpstr>Mainstreaming ecosystem services proposition</vt:lpstr>
      <vt:lpstr>Tools to help improve efficiency in expenditures</vt:lpstr>
      <vt:lpstr>The BIOFIN approach and outcomes</vt:lpstr>
      <vt:lpstr>PowerPoint Presentation</vt:lpstr>
      <vt:lpstr>Notes by slide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LEE Eeli</cp:lastModifiedBy>
  <cp:revision>417</cp:revision>
  <dcterms:created xsi:type="dcterms:W3CDTF">2017-06-01T13:54:47Z</dcterms:created>
  <dcterms:modified xsi:type="dcterms:W3CDTF">2018-07-17T13:16:44Z</dcterms:modified>
</cp:coreProperties>
</file>